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FB4"/>
    <a:srgbClr val="E03B4F"/>
    <a:srgbClr val="A5897B"/>
    <a:srgbClr val="808080"/>
    <a:srgbClr val="FED333"/>
    <a:srgbClr val="8BA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96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1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D00C72-0D60-449E-9585-54D7D87D28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676" y="980301"/>
            <a:ext cx="10313772" cy="1368127"/>
          </a:xfrm>
        </p:spPr>
        <p:txBody>
          <a:bodyPr anchor="b">
            <a:normAutofit/>
          </a:bodyPr>
          <a:lstStyle>
            <a:lvl1pPr algn="l">
              <a:defRPr sz="4200">
                <a:latin typeface="Helvetica" pitchFamily="2" charset="0"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DU SLIDE MEME SI IL EST LONG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B87CA98-9EC4-44D4-AE5A-5D933E6895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676" y="2547596"/>
            <a:ext cx="9144000" cy="459216"/>
          </a:xfrm>
        </p:spPr>
        <p:txBody>
          <a:bodyPr>
            <a:normAutofit/>
          </a:bodyPr>
          <a:lstStyle>
            <a:lvl1pPr marL="0" indent="0" algn="l">
              <a:buNone/>
              <a:defRPr sz="25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2914FBAD-5212-4DFD-AEEC-E21475C6B6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676" y="3385365"/>
            <a:ext cx="7134225" cy="2619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249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="" xmlns:a16="http://schemas.microsoft.com/office/drawing/2014/main" id="{A33519BA-253B-4C03-9D8E-82C8A009D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9774" y="1820122"/>
            <a:ext cx="10157254" cy="25873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286FB4"/>
                </a:solidFill>
                <a:latin typeface="Helvetica" pitchFamily="2" charset="0"/>
              </a:defRPr>
            </a:lvl1pPr>
          </a:lstStyle>
          <a:p>
            <a:r>
              <a:rPr lang="fr-FR" dirty="0"/>
              <a:t>NOM DE FAMILLE ET PRENOM DE L’INTERVENANT</a:t>
            </a:r>
            <a:endParaRPr lang="fr-BE" dirty="0"/>
          </a:p>
        </p:txBody>
      </p:sp>
      <p:sp>
        <p:nvSpPr>
          <p:cNvPr id="8" name="Sous-titre 2">
            <a:extLst>
              <a:ext uri="{FF2B5EF4-FFF2-40B4-BE49-F238E27FC236}">
                <a16:creationId xmlns="" xmlns:a16="http://schemas.microsoft.com/office/drawing/2014/main" id="{467C0E23-046D-45AA-A224-2C2E93B4A4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9774" y="4631330"/>
            <a:ext cx="6565556" cy="1052340"/>
          </a:xfrm>
        </p:spPr>
        <p:txBody>
          <a:bodyPr>
            <a:normAutofit/>
          </a:bodyPr>
          <a:lstStyle>
            <a:lvl1pPr marL="0" indent="0" algn="l">
              <a:buNone/>
              <a:defRPr sz="2500" b="1" u="none">
                <a:solidFill>
                  <a:srgbClr val="808080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SA FONCTION OU SA POSITION AU SEIN DE SON ORGANISATION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5604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="" xmlns:a16="http://schemas.microsoft.com/office/drawing/2014/main" id="{E73693E0-6EA2-4E10-B2E8-DFB03BB43D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676" y="1729331"/>
            <a:ext cx="10313772" cy="1368127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rgbClr val="286FB4"/>
                </a:solidFill>
                <a:latin typeface="Helvetica" pitchFamily="2" charset="0"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DU SLIDE MEME SI IL EST LONG</a:t>
            </a:r>
            <a:endParaRPr lang="fr-BE" dirty="0"/>
          </a:p>
        </p:txBody>
      </p:sp>
      <p:sp>
        <p:nvSpPr>
          <p:cNvPr id="8" name="Sous-titre 2">
            <a:extLst>
              <a:ext uri="{FF2B5EF4-FFF2-40B4-BE49-F238E27FC236}">
                <a16:creationId xmlns="" xmlns:a16="http://schemas.microsoft.com/office/drawing/2014/main" id="{5B81CD5C-381C-4617-9762-2053C9D6AE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676" y="3486096"/>
            <a:ext cx="9144000" cy="459216"/>
          </a:xfrm>
        </p:spPr>
        <p:txBody>
          <a:bodyPr>
            <a:normAutofit/>
          </a:bodyPr>
          <a:lstStyle>
            <a:lvl1pPr marL="0" indent="0" algn="l">
              <a:buNone/>
              <a:defRPr sz="25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="" xmlns:a16="http://schemas.microsoft.com/office/drawing/2014/main" id="{A6A4B74E-AA3E-4BB3-9135-933C929BC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676" y="4325326"/>
            <a:ext cx="7134225" cy="1832283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641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="" xmlns:a16="http://schemas.microsoft.com/office/drawing/2014/main" id="{1EAF491B-FC80-41DF-BD12-64F2B3609F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206230"/>
            <a:ext cx="5016843" cy="565177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B1AD1D8-C770-42F7-A8AC-113542332C2D}"/>
              </a:ext>
            </a:extLst>
          </p:cNvPr>
          <p:cNvSpPr/>
          <p:nvPr userDrawn="1"/>
        </p:nvSpPr>
        <p:spPr>
          <a:xfrm>
            <a:off x="3163330" y="1539231"/>
            <a:ext cx="2026508" cy="161461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noFill/>
              </a:ln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C8CB8BC1-5AA6-4CCC-B29E-F651E19C9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7238" y="1952924"/>
            <a:ext cx="7832124" cy="833953"/>
          </a:xfrm>
        </p:spPr>
        <p:txBody>
          <a:bodyPr>
            <a:noAutofit/>
          </a:bodyPr>
          <a:lstStyle>
            <a:lvl1pPr>
              <a:defRPr sz="4400">
                <a:solidFill>
                  <a:srgbClr val="286FB4"/>
                </a:solidFill>
              </a:defRPr>
            </a:lvl1pPr>
          </a:lstStyle>
          <a:p>
            <a:r>
              <a:rPr lang="fr-FR" dirty="0"/>
              <a:t>PLACEMENT POUR LE TITRE DU GOOD PRACTICE</a:t>
            </a:r>
            <a:endParaRPr lang="fr-BE" dirty="0"/>
          </a:p>
        </p:txBody>
      </p:sp>
      <p:sp>
        <p:nvSpPr>
          <p:cNvPr id="9" name="Sous-titre 2">
            <a:extLst>
              <a:ext uri="{FF2B5EF4-FFF2-40B4-BE49-F238E27FC236}">
                <a16:creationId xmlns="" xmlns:a16="http://schemas.microsoft.com/office/drawing/2014/main" id="{D5C51F0C-5D97-4200-985B-41ABC30AC4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9308" y="3427116"/>
            <a:ext cx="6730314" cy="533355"/>
          </a:xfrm>
        </p:spPr>
        <p:txBody>
          <a:bodyPr>
            <a:normAutofit/>
          </a:bodyPr>
          <a:lstStyle>
            <a:lvl1pPr marL="0" indent="0" algn="l">
              <a:buNone/>
              <a:defRPr sz="20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</a:t>
            </a:r>
            <a:endParaRPr lang="fr-BE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="" xmlns:a16="http://schemas.microsoft.com/office/drawing/2014/main" id="{3BB0E81B-FEC1-4755-87CE-9F788833A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9309" y="4075417"/>
            <a:ext cx="3871784" cy="21016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937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8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90087343-B58C-49D9-9BF4-07192C7D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9B8C8B5-48FD-4074-BD2B-D7BAB8C64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2660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200" b="1" kern="1200">
          <a:solidFill>
            <a:srgbClr val="286FB4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u="none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8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>
            <a:extLst>
              <a:ext uri="{FF2B5EF4-FFF2-40B4-BE49-F238E27FC236}">
                <a16:creationId xmlns="" xmlns:a16="http://schemas.microsoft.com/office/drawing/2014/main" id="{16859BB9-4CB2-41B6-A264-D8F866F41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76189"/>
            <a:ext cx="9144000" cy="459216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A COMMUNITY FESTIVAL CELEBRATING THE CITY’S HERITAGE AND VALUES</a:t>
            </a:r>
            <a:r>
              <a:rPr lang="en-US" dirty="0"/>
              <a:t> </a:t>
            </a:r>
            <a:br>
              <a:rPr lang="en-US" dirty="0"/>
            </a:br>
            <a:endParaRPr lang="fr-BE" dirty="0"/>
          </a:p>
        </p:txBody>
      </p:sp>
      <p:sp>
        <p:nvSpPr>
          <p:cNvPr id="13" name="Titre 12">
            <a:extLst>
              <a:ext uri="{FF2B5EF4-FFF2-40B4-BE49-F238E27FC236}">
                <a16:creationId xmlns="" xmlns:a16="http://schemas.microsoft.com/office/drawing/2014/main" id="{92790FB7-7313-4DC7-9C7C-A50D57A3C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109"/>
            <a:ext cx="10313772" cy="16557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WEEKEND </a:t>
            </a:r>
            <a:r>
              <a:rPr lang="en-US" dirty="0"/>
              <a:t>OF OPEN HOUSES </a:t>
            </a:r>
            <a:r>
              <a:rPr lang="en-US" dirty="0" smtClean="0"/>
              <a:t>- BUDAPEST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A COMMUNITY FESTIVAL CELEBRATING THE CITY’S HERITAGE AND VALUES</a:t>
            </a:r>
            <a:r>
              <a:rPr lang="en-US" dirty="0"/>
              <a:t> </a:t>
            </a:r>
            <a:br>
              <a:rPr lang="en-US" dirty="0"/>
            </a:br>
            <a:endParaRPr lang="fr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5405"/>
            <a:ext cx="5156886" cy="3882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84" y="-8549"/>
            <a:ext cx="2033016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>
            <a:extLst>
              <a:ext uri="{FF2B5EF4-FFF2-40B4-BE49-F238E27FC236}">
                <a16:creationId xmlns="" xmlns:a16="http://schemas.microsoft.com/office/drawing/2014/main" id="{E817E6BE-B9D9-4D1C-9CFC-0F7FC2F5E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68" y="5029199"/>
            <a:ext cx="8556932" cy="155170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0" dirty="0"/>
              <a:t>reform the urban community </a:t>
            </a:r>
            <a:r>
              <a:rPr lang="en-US" sz="2800" b="0" dirty="0" smtClean="0"/>
              <a:t>co-existence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0" dirty="0" smtClean="0"/>
              <a:t>change </a:t>
            </a:r>
            <a:r>
              <a:rPr lang="en-US" sz="2800" b="0" dirty="0"/>
              <a:t>the relationship between the city and its </a:t>
            </a:r>
            <a:r>
              <a:rPr lang="en-US" sz="2800" b="0" dirty="0" smtClean="0"/>
              <a:t>residents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0" dirty="0" smtClean="0"/>
              <a:t>help </a:t>
            </a:r>
            <a:r>
              <a:rPr lang="en-US" sz="2800" b="0" dirty="0"/>
              <a:t>the crowds to become more responsible </a:t>
            </a:r>
            <a:r>
              <a:rPr lang="en-US" sz="2800" b="0" dirty="0" smtClean="0"/>
              <a:t>citizens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0" dirty="0" smtClean="0"/>
              <a:t>encourage </a:t>
            </a:r>
            <a:r>
              <a:rPr lang="en-US" sz="2800" b="0" dirty="0"/>
              <a:t>the bottom-up and civic activism </a:t>
            </a:r>
            <a:r>
              <a:rPr lang="en-US" b="0" dirty="0"/>
              <a:t/>
            </a:r>
            <a:br>
              <a:rPr lang="en-US" b="0" dirty="0"/>
            </a:br>
            <a:endParaRPr lang="fr-BE" dirty="0"/>
          </a:p>
        </p:txBody>
      </p:sp>
      <p:sp>
        <p:nvSpPr>
          <p:cNvPr id="10" name="Titre 9">
            <a:extLst>
              <a:ext uri="{FF2B5EF4-FFF2-40B4-BE49-F238E27FC236}">
                <a16:creationId xmlns="" xmlns:a16="http://schemas.microsoft.com/office/drawing/2014/main" id="{40B7EEE3-886E-4EB2-B986-7B0EAEAD9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8073" y="1407693"/>
            <a:ext cx="5203318" cy="3105120"/>
          </a:xfrm>
        </p:spPr>
        <p:txBody>
          <a:bodyPr/>
          <a:lstStyle/>
          <a:p>
            <a:r>
              <a:rPr lang="en-US" sz="2000" b="0" dirty="0" smtClean="0"/>
              <a:t>The festival </a:t>
            </a:r>
            <a:r>
              <a:rPr lang="en-US" sz="2000" b="0" dirty="0"/>
              <a:t>is a 2 days long program for celebrating Budapest buildings by the cooperation of volunteers, locals and </a:t>
            </a:r>
            <a:r>
              <a:rPr lang="en-US" sz="2000" b="0" dirty="0" smtClean="0"/>
              <a:t>residents.</a:t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23817"/>
            <a:ext cx="5334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9A45A4E-751E-4027-A7C4-49F0C035A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167" y="4533144"/>
            <a:ext cx="7134225" cy="1832283"/>
          </a:xfrm>
        </p:spPr>
        <p:txBody>
          <a:bodyPr>
            <a:normAutofit lnSpcReduction="10000"/>
          </a:bodyPr>
          <a:lstStyle/>
          <a:p>
            <a:r>
              <a:rPr lang="fr-BE" b="1" dirty="0" err="1" smtClean="0"/>
              <a:t>Achievements</a:t>
            </a:r>
            <a:endParaRPr lang="fr-BE" b="1" dirty="0" smtClean="0"/>
          </a:p>
          <a:p>
            <a:pPr marL="342900" indent="-342900">
              <a:buFont typeface="Arial" charset="0"/>
              <a:buChar char="•"/>
            </a:pPr>
            <a:r>
              <a:rPr lang="fr-BE" dirty="0" err="1" smtClean="0"/>
              <a:t>Growing</a:t>
            </a:r>
            <a:r>
              <a:rPr lang="fr-BE" dirty="0" smtClean="0"/>
              <a:t> </a:t>
            </a:r>
            <a:r>
              <a:rPr lang="fr-BE" dirty="0" err="1" smtClean="0"/>
              <a:t>number</a:t>
            </a:r>
            <a:r>
              <a:rPr lang="fr-BE" dirty="0" smtClean="0"/>
              <a:t> of </a:t>
            </a:r>
            <a:r>
              <a:rPr lang="fr-BE" dirty="0" err="1" smtClean="0"/>
              <a:t>visitors</a:t>
            </a:r>
            <a:endParaRPr lang="fr-BE" dirty="0" smtClean="0"/>
          </a:p>
          <a:p>
            <a:pPr marL="342900" indent="-342900">
              <a:buFont typeface="Arial" charset="0"/>
              <a:buChar char="•"/>
            </a:pPr>
            <a:r>
              <a:rPr lang="fr-BE" dirty="0" err="1" smtClean="0"/>
              <a:t>Awareness</a:t>
            </a:r>
            <a:endParaRPr lang="fr-BE" dirty="0" smtClean="0"/>
          </a:p>
          <a:p>
            <a:pPr marL="342900" indent="-342900">
              <a:buFont typeface="Arial" charset="0"/>
              <a:buChar char="•"/>
            </a:pPr>
            <a:r>
              <a:rPr lang="fr-BE" dirty="0" err="1" smtClean="0"/>
              <a:t>Government</a:t>
            </a:r>
            <a:r>
              <a:rPr lang="fr-BE" dirty="0" smtClean="0"/>
              <a:t> </a:t>
            </a:r>
            <a:r>
              <a:rPr lang="fr-BE" dirty="0" err="1" smtClean="0"/>
              <a:t>interest</a:t>
            </a:r>
            <a:r>
              <a:rPr lang="fr-BE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fr-BE" dirty="0" smtClean="0"/>
              <a:t>Brand</a:t>
            </a:r>
            <a:endParaRPr lang="fr-BE" dirty="0"/>
          </a:p>
        </p:txBody>
      </p:sp>
      <p:sp>
        <p:nvSpPr>
          <p:cNvPr id="7" name="Titre 6">
            <a:extLst>
              <a:ext uri="{FF2B5EF4-FFF2-40B4-BE49-F238E27FC236}">
                <a16:creationId xmlns="" xmlns:a16="http://schemas.microsoft.com/office/drawing/2014/main" id="{4B981ACF-DC5E-4702-8F52-FFB0A8FB5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4509" y="1357746"/>
            <a:ext cx="6303818" cy="2064328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/>
              <a:t>PROCESS</a:t>
            </a:r>
            <a:br>
              <a:rPr lang="en-US" sz="2000" dirty="0" smtClean="0"/>
            </a:br>
            <a:r>
              <a:rPr lang="en-US" sz="2000" b="0" dirty="0" smtClean="0"/>
              <a:t>Gather likeminded volunteers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smtClean="0"/>
              <a:t>Use built environment as a tool</a:t>
            </a:r>
            <a:br>
              <a:rPr lang="en-US" sz="2000" b="0" dirty="0" smtClean="0"/>
            </a:br>
            <a:r>
              <a:rPr lang="en-US" sz="2000" b="0" dirty="0" smtClean="0"/>
              <a:t>Address </a:t>
            </a:r>
            <a:r>
              <a:rPr lang="en-US" sz="2000" b="0" smtClean="0"/>
              <a:t>the residents</a:t>
            </a:r>
            <a:br>
              <a:rPr lang="en-US" sz="2000" b="0" smtClean="0"/>
            </a:br>
            <a:r>
              <a:rPr lang="en-US" sz="2000" b="0" smtClean="0"/>
              <a:t>Research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Open the doors</a:t>
            </a:r>
            <a:br>
              <a:rPr lang="en-US" sz="2000" b="0" dirty="0" smtClean="0"/>
            </a:br>
            <a:r>
              <a:rPr lang="en-US" sz="2000" b="0" dirty="0" smtClean="0"/>
              <a:t>Facilitate and coordinate</a:t>
            </a:r>
            <a:endParaRPr lang="fr-BE" sz="2000" dirty="0"/>
          </a:p>
        </p:txBody>
      </p:sp>
      <p:pic>
        <p:nvPicPr>
          <p:cNvPr id="5" name="Shape 89" descr="130_mohai_prater_29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191491"/>
            <a:ext cx="5417126" cy="3341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9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9469BBD-580A-485A-B5C7-EE7574199BD8}"/>
              </a:ext>
            </a:extLst>
          </p:cNvPr>
          <p:cNvSpPr/>
          <p:nvPr/>
        </p:nvSpPr>
        <p:spPr>
          <a:xfrm>
            <a:off x="5732585" y="1206230"/>
            <a:ext cx="2008553" cy="16412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FF2184F3-FE49-4D25-99B8-0CD8EDBD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873" y="1330037"/>
            <a:ext cx="6359236" cy="3906982"/>
          </a:xfrm>
        </p:spPr>
        <p:txBody>
          <a:bodyPr/>
          <a:lstStyle/>
          <a:p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>ISSUES / LESSON LEARNED</a:t>
            </a:r>
            <a:br>
              <a:rPr lang="fr-BE" sz="2000" dirty="0" smtClean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b="0" dirty="0" smtClean="0"/>
              <a:t>Ignorance</a:t>
            </a:r>
            <a:br>
              <a:rPr lang="fr-BE" sz="2000" b="0" dirty="0" smtClean="0"/>
            </a:br>
            <a:r>
              <a:rPr lang="fr-BE" sz="2000" b="0" dirty="0" smtClean="0"/>
              <a:t/>
            </a:r>
            <a:br>
              <a:rPr lang="fr-BE" sz="2000" b="0" dirty="0" smtClean="0"/>
            </a:br>
            <a:r>
              <a:rPr lang="fr-BE" sz="2000" b="0" dirty="0" smtClean="0"/>
              <a:t>Financial and social </a:t>
            </a:r>
            <a:r>
              <a:rPr lang="fr-BE" sz="2000" b="0" dirty="0" err="1" smtClean="0"/>
              <a:t>sustainability</a:t>
            </a:r>
            <a:r>
              <a:rPr lang="fr-BE" sz="2000" b="0" dirty="0" smtClean="0"/>
              <a:t> </a:t>
            </a:r>
            <a:br>
              <a:rPr lang="fr-BE" sz="2000" b="0" dirty="0" smtClean="0"/>
            </a:br>
            <a:r>
              <a:rPr lang="fr-BE" sz="2000" b="0" dirty="0" smtClean="0"/>
              <a:t/>
            </a:r>
            <a:br>
              <a:rPr lang="fr-BE" sz="2000" b="0" dirty="0" smtClean="0"/>
            </a:br>
            <a:r>
              <a:rPr lang="fr-BE" sz="2000" b="0" dirty="0" smtClean="0"/>
              <a:t>Professional content </a:t>
            </a:r>
            <a:r>
              <a:rPr lang="fr-BE" sz="2000" b="0" dirty="0" err="1" smtClean="0"/>
              <a:t>implementation</a:t>
            </a:r>
            <a:r>
              <a:rPr lang="fr-BE" sz="2000" b="0" dirty="0" smtClean="0"/>
              <a:t/>
            </a:r>
            <a:br>
              <a:rPr lang="fr-BE" sz="2000" b="0" dirty="0" smtClean="0"/>
            </a:br>
            <a:r>
              <a:rPr lang="fr-BE" sz="2000" b="0" dirty="0" smtClean="0"/>
              <a:t/>
            </a:r>
            <a:br>
              <a:rPr lang="fr-BE" sz="2000" b="0" dirty="0" smtClean="0"/>
            </a:br>
            <a:r>
              <a:rPr lang="fr-BE" sz="2000" b="0" dirty="0" smtClean="0"/>
              <a:t>Passive </a:t>
            </a:r>
            <a:r>
              <a:rPr lang="fr-BE" sz="2000" b="0" dirty="0" err="1" smtClean="0"/>
              <a:t>mindsets</a:t>
            </a:r>
            <a:r>
              <a:rPr lang="fr-BE" sz="2000" b="0" dirty="0" smtClean="0"/>
              <a:t/>
            </a:r>
            <a:br>
              <a:rPr lang="fr-BE" sz="2000" b="0" dirty="0" smtClean="0"/>
            </a:br>
            <a:r>
              <a:rPr lang="fr-BE" sz="2000" b="0" dirty="0"/>
              <a:t/>
            </a:r>
            <a:br>
              <a:rPr lang="fr-BE" sz="2000" b="0" dirty="0"/>
            </a:br>
            <a:r>
              <a:rPr lang="fr-BE" sz="2000" b="0" dirty="0" err="1" smtClean="0"/>
              <a:t>Lack</a:t>
            </a:r>
            <a:r>
              <a:rPr lang="fr-BE" sz="2000" b="0" dirty="0" smtClean="0"/>
              <a:t> of </a:t>
            </a:r>
            <a:r>
              <a:rPr lang="fr-BE" sz="2000" b="0" dirty="0" err="1" smtClean="0"/>
              <a:t>institutional</a:t>
            </a:r>
            <a:r>
              <a:rPr lang="fr-BE" sz="2000" b="0" dirty="0" smtClean="0"/>
              <a:t> support</a:t>
            </a:r>
            <a:br>
              <a:rPr lang="fr-BE" sz="2000" b="0" dirty="0" smtClean="0"/>
            </a:br>
            <a:r>
              <a:rPr lang="fr-BE" sz="2000" b="0" dirty="0"/>
              <a:t/>
            </a:r>
            <a:br>
              <a:rPr lang="fr-BE" sz="2000" b="0" dirty="0"/>
            </a:br>
            <a:r>
              <a:rPr lang="fr-BE" sz="2000" b="0" dirty="0" err="1" smtClean="0"/>
              <a:t>Community</a:t>
            </a:r>
            <a:r>
              <a:rPr lang="fr-BE" sz="2000" b="0" dirty="0" smtClean="0"/>
              <a:t> building</a:t>
            </a:r>
            <a:br>
              <a:rPr lang="fr-BE" sz="2000" b="0" dirty="0" smtClean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/>
            </a:r>
            <a:br>
              <a:rPr lang="fr-BE" sz="2000" dirty="0" smtClean="0"/>
            </a:br>
            <a:endParaRPr lang="fr-BE" sz="20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3" r="2040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2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1823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67</Words>
  <Application>Microsoft Office PowerPoint</Application>
  <PresentationFormat>Personnalisé</PresentationFormat>
  <Paragraphs>14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 WEEKEND OF OPEN HOUSES - BUDAPEST A COMMUNITY FESTIVAL CELEBRATING THE CITY’S HERITAGE AND VALUES  </vt:lpstr>
      <vt:lpstr>The festival is a 2 days long program for celebrating Budapest buildings by the cooperation of volunteers, locals and residents.   </vt:lpstr>
      <vt:lpstr>PROCESS Gather likeminded volunteers Use built environment as a tool Address the residents Research Open the doors Facilitate and coordinate</vt:lpstr>
      <vt:lpstr>    ISSUES / LESSON LEARNED  Ignorance  Financial and social sustainability   Professional content implementation  Passive mindsets  Lack of institutional support  Community building   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nyssens</dc:creator>
  <cp:lastModifiedBy>Nuala MORGAN</cp:lastModifiedBy>
  <cp:revision>29</cp:revision>
  <dcterms:created xsi:type="dcterms:W3CDTF">2017-09-14T12:10:12Z</dcterms:created>
  <dcterms:modified xsi:type="dcterms:W3CDTF">2017-09-29T08:22:35Z</dcterms:modified>
</cp:coreProperties>
</file>