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1651AB-B9CB-4338-B163-514BFC257A89}" type="datetimeFigureOut">
              <a:rPr lang="fr-FR" smtClean="0"/>
              <a:t>26/10/2017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EED7C-83C3-45BC-AE16-80C67A21E43F}" type="slidenum">
              <a:rPr lang="fr-FR" smtClean="0"/>
              <a:t>‹N°›</a:t>
            </a:fld>
            <a:endParaRPr lang="fr-FR"/>
          </a:p>
        </p:txBody>
      </p:sp>
    </p:spTree>
    <p:extLst>
      <p:ext uri="{BB962C8B-B14F-4D97-AF65-F5344CB8AC3E}">
        <p14:creationId xmlns:p14="http://schemas.microsoft.com/office/powerpoint/2010/main" val="2296708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PlaceHolder 1"/>
          <p:cNvSpPr>
            <a:spLocks noGrp="1"/>
          </p:cNvSpPr>
          <p:nvPr>
            <p:ph type="body"/>
          </p:nvPr>
        </p:nvSpPr>
        <p:spPr bwMode="auto">
          <a:xfrm>
            <a:off x="679450" y="4778375"/>
            <a:ext cx="5438775" cy="3908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r-FR" altLang="hu-HU" sz="2000" b="1" smtClean="0">
                <a:latin typeface="Arial" pitchFamily="34" charset="0"/>
              </a:rPr>
              <a:t>Main messages</a:t>
            </a:r>
            <a:endParaRPr lang="et-EE" altLang="hu-HU" smtClean="0"/>
          </a:p>
          <a:p>
            <a:pPr>
              <a:spcBef>
                <a:spcPct val="0"/>
              </a:spcBef>
            </a:pPr>
            <a:endParaRPr lang="et-EE" altLang="hu-HU" smtClean="0"/>
          </a:p>
          <a:p>
            <a:pPr>
              <a:spcBef>
                <a:spcPct val="0"/>
              </a:spcBef>
              <a:buFontTx/>
              <a:buChar char="•"/>
            </a:pPr>
            <a:r>
              <a:rPr lang="fr-FR" altLang="hu-HU" sz="2000" smtClean="0">
                <a:latin typeface="Arial" pitchFamily="34" charset="0"/>
              </a:rPr>
              <a:t>Innovation</a:t>
            </a:r>
            <a:endParaRPr lang="et-EE" altLang="hu-HU" smtClean="0"/>
          </a:p>
          <a:p>
            <a:pPr lvl="1">
              <a:spcBef>
                <a:spcPct val="0"/>
              </a:spcBef>
              <a:buFontTx/>
              <a:buChar char="•"/>
            </a:pPr>
            <a:r>
              <a:rPr lang="fr-FR" altLang="hu-HU" sz="2000" smtClean="0">
                <a:latin typeface="Arial" pitchFamily="34" charset="0"/>
              </a:rPr>
              <a:t>Stress innovation can be process, product and/or service – but should be the solution to address the challange identified</a:t>
            </a:r>
            <a:endParaRPr lang="et-EE" altLang="hu-HU" smtClean="0"/>
          </a:p>
          <a:p>
            <a:pPr lvl="1">
              <a:spcBef>
                <a:spcPct val="0"/>
              </a:spcBef>
              <a:buFontTx/>
              <a:buChar char="•"/>
            </a:pPr>
            <a:r>
              <a:rPr lang="fr-FR" altLang="hu-HU" sz="2000" smtClean="0">
                <a:latin typeface="Arial" pitchFamily="34" charset="0"/>
              </a:rPr>
              <a:t>Stress « solution never been tested before in Europe »</a:t>
            </a:r>
            <a:endParaRPr lang="et-EE" altLang="hu-HU" smtClean="0"/>
          </a:p>
          <a:p>
            <a:pPr lvl="1">
              <a:spcBef>
                <a:spcPct val="0"/>
              </a:spcBef>
              <a:buFontTx/>
              <a:buChar char="•"/>
            </a:pPr>
            <a:r>
              <a:rPr lang="fr-FR" altLang="hu-HU" sz="2000" smtClean="0">
                <a:latin typeface="Arial" pitchFamily="34" charset="0"/>
              </a:rPr>
              <a:t>Stress absolute (at EU level) versus relative (local level) concept of innovation</a:t>
            </a:r>
            <a:endParaRPr lang="et-EE" altLang="hu-HU" smtClean="0"/>
          </a:p>
          <a:p>
            <a:pPr lvl="1">
              <a:spcBef>
                <a:spcPct val="0"/>
              </a:spcBef>
              <a:buFontTx/>
              <a:buChar char="•"/>
            </a:pPr>
            <a:r>
              <a:rPr lang="fr-FR" altLang="hu-HU" sz="2000" smtClean="0">
                <a:latin typeface="Arial" pitchFamily="34" charset="0"/>
              </a:rPr>
              <a:t>Stress responsibility for benchmark</a:t>
            </a:r>
            <a:endParaRPr lang="et-EE" altLang="hu-HU" smtClean="0"/>
          </a:p>
          <a:p>
            <a:pPr lvl="1">
              <a:spcBef>
                <a:spcPct val="0"/>
              </a:spcBef>
              <a:buFontTx/>
              <a:buChar char="•"/>
            </a:pPr>
            <a:r>
              <a:rPr lang="fr-FR" altLang="hu-HU" sz="2000" smtClean="0">
                <a:latin typeface="Arial" pitchFamily="34" charset="0"/>
              </a:rPr>
              <a:t>Stress projects are normally complex set of actions. Importance that most innovative elements are central</a:t>
            </a:r>
            <a:endParaRPr lang="et-EE" altLang="hu-HU" smtClean="0"/>
          </a:p>
          <a:p>
            <a:pPr>
              <a:spcBef>
                <a:spcPct val="0"/>
              </a:spcBef>
              <a:buFontTx/>
              <a:buChar char="•"/>
            </a:pPr>
            <a:r>
              <a:rPr lang="fr-FR" altLang="hu-HU" sz="2000" smtClean="0">
                <a:latin typeface="Arial" pitchFamily="34" charset="0"/>
              </a:rPr>
              <a:t>Partnership:</a:t>
            </a:r>
            <a:endParaRPr lang="et-EE" altLang="hu-HU" smtClean="0"/>
          </a:p>
          <a:p>
            <a:pPr lvl="1">
              <a:spcBef>
                <a:spcPct val="0"/>
              </a:spcBef>
              <a:buFontTx/>
              <a:buChar char="•"/>
            </a:pPr>
            <a:r>
              <a:rPr lang="fr-FR" altLang="hu-HU" sz="2000" smtClean="0">
                <a:latin typeface="Arial" pitchFamily="34" charset="0"/>
              </a:rPr>
              <a:t>Stress local dimension of partnership</a:t>
            </a:r>
            <a:endParaRPr lang="et-EE" altLang="hu-HU" smtClean="0"/>
          </a:p>
          <a:p>
            <a:pPr lvl="1">
              <a:spcBef>
                <a:spcPct val="0"/>
              </a:spcBef>
              <a:buFontTx/>
              <a:buChar char="•"/>
            </a:pPr>
            <a:r>
              <a:rPr lang="fr-FR" altLang="hu-HU" sz="2000" smtClean="0">
                <a:latin typeface="Arial" pitchFamily="34" charset="0"/>
              </a:rPr>
              <a:t>Stress importance of involving « unusual suspects »</a:t>
            </a:r>
            <a:endParaRPr lang="et-EE" altLang="hu-HU" smtClean="0"/>
          </a:p>
          <a:p>
            <a:pPr lvl="1">
              <a:spcBef>
                <a:spcPct val="0"/>
              </a:spcBef>
              <a:buFontTx/>
              <a:buChar char="•"/>
            </a:pPr>
            <a:r>
              <a:rPr lang="fr-FR" altLang="hu-HU" sz="2000" smtClean="0">
                <a:latin typeface="Arial" pitchFamily="34" charset="0"/>
              </a:rPr>
              <a:t>Stress co-design and co-implementation</a:t>
            </a:r>
            <a:endParaRPr lang="et-EE" altLang="hu-HU" smtClean="0"/>
          </a:p>
          <a:p>
            <a:pPr lvl="1">
              <a:spcBef>
                <a:spcPct val="0"/>
              </a:spcBef>
              <a:buFontTx/>
              <a:buChar char="•"/>
            </a:pPr>
            <a:r>
              <a:rPr lang="fr-FR" altLang="hu-HU" sz="2000" smtClean="0">
                <a:latin typeface="Arial" pitchFamily="34" charset="0"/>
              </a:rPr>
              <a:t>Stress flexibility offered by UIA</a:t>
            </a:r>
            <a:endParaRPr lang="et-EE" altLang="hu-HU" smtClean="0"/>
          </a:p>
          <a:p>
            <a:pPr>
              <a:spcBef>
                <a:spcPct val="0"/>
              </a:spcBef>
              <a:buFontTx/>
              <a:buChar char="•"/>
            </a:pPr>
            <a:r>
              <a:rPr lang="fr-FR" altLang="hu-HU" sz="2000" smtClean="0">
                <a:latin typeface="Arial" pitchFamily="34" charset="0"/>
              </a:rPr>
              <a:t>Measurability:</a:t>
            </a:r>
            <a:endParaRPr lang="et-EE" altLang="hu-HU" smtClean="0"/>
          </a:p>
          <a:p>
            <a:pPr lvl="1">
              <a:spcBef>
                <a:spcPct val="0"/>
              </a:spcBef>
              <a:buFontTx/>
              <a:buChar char="•"/>
            </a:pPr>
            <a:r>
              <a:rPr lang="fr-FR" altLang="hu-HU" sz="2000" smtClean="0">
                <a:latin typeface="Arial" pitchFamily="34" charset="0"/>
              </a:rPr>
              <a:t>Stress importance in the framework of experimention </a:t>
            </a:r>
            <a:endParaRPr lang="et-EE" altLang="hu-HU" smtClean="0"/>
          </a:p>
          <a:p>
            <a:pPr lvl="1">
              <a:spcBef>
                <a:spcPct val="0"/>
              </a:spcBef>
              <a:buFontTx/>
              <a:buChar char="•"/>
            </a:pPr>
            <a:r>
              <a:rPr lang="fr-FR" altLang="hu-HU" sz="2000" smtClean="0">
                <a:latin typeface="Arial" pitchFamily="34" charset="0"/>
              </a:rPr>
              <a:t>Stress potential innovation in measurability</a:t>
            </a:r>
            <a:endParaRPr lang="et-EE" altLang="hu-HU" smtClean="0"/>
          </a:p>
          <a:p>
            <a:pPr>
              <a:spcBef>
                <a:spcPct val="0"/>
              </a:spcBef>
            </a:pPr>
            <a:endParaRPr lang="et-EE" altLang="hu-HU" smtClean="0"/>
          </a:p>
          <a:p>
            <a:pPr>
              <a:spcBef>
                <a:spcPct val="0"/>
              </a:spcBef>
            </a:pPr>
            <a:endParaRPr lang="et-EE" altLang="hu-HU" smtClean="0"/>
          </a:p>
          <a:p>
            <a:pPr>
              <a:spcBef>
                <a:spcPct val="0"/>
              </a:spcBef>
            </a:pPr>
            <a:endParaRPr lang="et-EE" altLang="hu-HU" smtClean="0"/>
          </a:p>
        </p:txBody>
      </p:sp>
      <p:sp>
        <p:nvSpPr>
          <p:cNvPr id="60419" name="TextShape 2"/>
          <p:cNvSpPr txBox="1">
            <a:spLocks noChangeArrowheads="1"/>
          </p:cNvSpPr>
          <p:nvPr/>
        </p:nvSpPr>
        <p:spPr bwMode="auto">
          <a:xfrm>
            <a:off x="3849688" y="942975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609A35A6-BE85-4D0A-A4A5-BA9BEB2ADB24}" type="slidenum">
              <a:rPr lang="fr-FR" altLang="hu-HU" sz="1200">
                <a:solidFill>
                  <a:srgbClr val="000000"/>
                </a:solidFill>
                <a:latin typeface="Calibri" pitchFamily="34" charset="0"/>
              </a:rPr>
              <a:pPr algn="r" eaLnBrk="1" hangingPunct="1"/>
              <a:t>6</a:t>
            </a:fld>
            <a:endParaRPr lang="hu-HU" alt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7B87671-A951-493C-84B6-A84BC1BB2008}" type="datetimeFigureOut">
              <a:rPr lang="fr-FR" smtClean="0"/>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3392931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7B87671-A951-493C-84B6-A84BC1BB2008}" type="datetimeFigureOut">
              <a:rPr lang="fr-FR" smtClean="0"/>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166835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7B87671-A951-493C-84B6-A84BC1BB2008}" type="datetimeFigureOut">
              <a:rPr lang="fr-FR" smtClean="0"/>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3503728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and Titre Bleu Clair">
    <p:spTree>
      <p:nvGrpSpPr>
        <p:cNvPr id="1" name=""/>
        <p:cNvGrpSpPr/>
        <p:nvPr/>
      </p:nvGrpSpPr>
      <p:grpSpPr>
        <a:xfrm>
          <a:off x="0" y="0"/>
          <a:ext cx="0" cy="0"/>
          <a:chOff x="0" y="0"/>
          <a:chExt cx="0" cy="0"/>
        </a:xfrm>
      </p:grpSpPr>
      <p:pic>
        <p:nvPicPr>
          <p:cNvPr id="6" name="Image 2" descr="02_Point_FinalPower-17.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73038"/>
            <a:ext cx="9144000" cy="703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contenu 4"/>
          <p:cNvSpPr>
            <a:spLocks noGrp="1"/>
          </p:cNvSpPr>
          <p:nvPr>
            <p:ph sz="quarter" idx="10"/>
          </p:nvPr>
        </p:nvSpPr>
        <p:spPr>
          <a:xfrm>
            <a:off x="1667487" y="3078758"/>
            <a:ext cx="6134101" cy="577132"/>
          </a:xfrm>
        </p:spPr>
        <p:txBody>
          <a:bodyPr/>
          <a:lstStyle>
            <a:lvl1pPr>
              <a:defRPr baseline="0">
                <a:solidFill>
                  <a:schemeClr val="bg1"/>
                </a:solidFill>
              </a:defRPr>
            </a:lvl1pPr>
          </a:lstStyle>
          <a:p>
            <a:pPr lvl="0"/>
            <a:r>
              <a:rPr lang="hu-HU" smtClean="0"/>
              <a:t>Mintaszöveg szerkesztése</a:t>
            </a:r>
          </a:p>
        </p:txBody>
      </p:sp>
      <p:sp>
        <p:nvSpPr>
          <p:cNvPr id="5" name="Espace réservé du contenu 6"/>
          <p:cNvSpPr>
            <a:spLocks noGrp="1"/>
          </p:cNvSpPr>
          <p:nvPr>
            <p:ph sz="quarter" idx="11"/>
          </p:nvPr>
        </p:nvSpPr>
        <p:spPr>
          <a:xfrm>
            <a:off x="1705974" y="3617742"/>
            <a:ext cx="2809327" cy="448628"/>
          </a:xfrm>
        </p:spPr>
        <p:txBody>
          <a:bodyPr>
            <a:normAutofit/>
          </a:bodyPr>
          <a:lstStyle>
            <a:lvl1pPr>
              <a:defRPr sz="2000" baseline="0">
                <a:solidFill>
                  <a:schemeClr val="tx1"/>
                </a:solidFill>
                <a:latin typeface="Karbon Semibold"/>
              </a:defRPr>
            </a:lvl1pPr>
          </a:lstStyle>
          <a:p>
            <a:pPr lvl="0"/>
            <a:r>
              <a:rPr lang="hu-HU" smtClean="0"/>
              <a:t>Mintaszöveg szerkesztése</a:t>
            </a:r>
          </a:p>
        </p:txBody>
      </p:sp>
      <p:sp>
        <p:nvSpPr>
          <p:cNvPr id="7" name="Espace réservé du numéro de diapositive 3"/>
          <p:cNvSpPr>
            <a:spLocks noGrp="1"/>
          </p:cNvSpPr>
          <p:nvPr>
            <p:ph type="sldNum" sz="quarter" idx="12"/>
          </p:nvPr>
        </p:nvSpPr>
        <p:spPr>
          <a:xfrm>
            <a:off x="5899547" y="6469064"/>
            <a:ext cx="2133600" cy="365125"/>
          </a:xfrm>
          <a:prstGeom prst="rect">
            <a:avLst/>
          </a:prstGeom>
        </p:spPr>
        <p:txBody>
          <a:bodyPr/>
          <a:lstStyle>
            <a:lvl1pPr algn="r">
              <a:defRPr sz="1200" b="0" i="0">
                <a:solidFill>
                  <a:srgbClr val="032400"/>
                </a:solidFill>
                <a:latin typeface="Karbon Semibold"/>
                <a:cs typeface="Karbon Semibold"/>
              </a:defRPr>
            </a:lvl1pPr>
          </a:lstStyle>
          <a:p>
            <a:pPr>
              <a:defRPr/>
            </a:pPr>
            <a:r>
              <a:rPr lang="fr-FR"/>
              <a:t>.</a:t>
            </a:r>
            <a:fld id="{B101448A-10C4-453C-B710-23B28D9C472A}" type="slidenum">
              <a:rPr lang="fr-FR"/>
              <a:pPr>
                <a:defRPr/>
              </a:pPr>
              <a:t>‹N°›</a:t>
            </a:fld>
            <a:endParaRPr lang="fr-FR"/>
          </a:p>
        </p:txBody>
      </p:sp>
    </p:spTree>
    <p:extLst>
      <p:ext uri="{BB962C8B-B14F-4D97-AF65-F5344CB8AC3E}">
        <p14:creationId xmlns:p14="http://schemas.microsoft.com/office/powerpoint/2010/main" val="512620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u ">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06375"/>
            <a:ext cx="9144000" cy="706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Espace réservé du contenu 4"/>
          <p:cNvSpPr>
            <a:spLocks noGrp="1"/>
          </p:cNvSpPr>
          <p:nvPr>
            <p:ph sz="quarter" idx="10"/>
          </p:nvPr>
        </p:nvSpPr>
        <p:spPr>
          <a:xfrm>
            <a:off x="1163249" y="1576387"/>
            <a:ext cx="6134101" cy="577132"/>
          </a:xfrm>
        </p:spPr>
        <p:txBody>
          <a:bodyPr/>
          <a:lstStyle>
            <a:lvl1pPr>
              <a:defRPr baseline="0">
                <a:solidFill>
                  <a:srgbClr val="032400"/>
                </a:solidFill>
              </a:defRPr>
            </a:lvl1pPr>
          </a:lstStyle>
          <a:p>
            <a:pPr lvl="0"/>
            <a:r>
              <a:rPr lang="hu-HU" smtClean="0"/>
              <a:t>Mintaszöveg szerkesztése</a:t>
            </a:r>
          </a:p>
        </p:txBody>
      </p:sp>
      <p:sp>
        <p:nvSpPr>
          <p:cNvPr id="5" name="Espace réservé du contenu 4"/>
          <p:cNvSpPr>
            <a:spLocks noGrp="1"/>
          </p:cNvSpPr>
          <p:nvPr>
            <p:ph sz="quarter" idx="11"/>
          </p:nvPr>
        </p:nvSpPr>
        <p:spPr>
          <a:xfrm>
            <a:off x="1144573" y="2164304"/>
            <a:ext cx="6134101" cy="577132"/>
          </a:xfrm>
        </p:spPr>
        <p:txBody>
          <a:bodyPr>
            <a:normAutofit/>
          </a:bodyPr>
          <a:lstStyle>
            <a:lvl1pPr>
              <a:defRPr sz="2000" b="0" i="0" baseline="0">
                <a:solidFill>
                  <a:srgbClr val="032400"/>
                </a:solidFill>
                <a:latin typeface="Lovelo Black"/>
                <a:cs typeface="Lovelo Black"/>
              </a:defRPr>
            </a:lvl1pPr>
          </a:lstStyle>
          <a:p>
            <a:pPr lvl="0"/>
            <a:r>
              <a:rPr lang="hu-HU" smtClean="0"/>
              <a:t>Mintaszöveg szerkesztése</a:t>
            </a:r>
          </a:p>
        </p:txBody>
      </p:sp>
      <p:sp>
        <p:nvSpPr>
          <p:cNvPr id="6" name="Espace réservé du texte 11"/>
          <p:cNvSpPr>
            <a:spLocks noGrp="1"/>
          </p:cNvSpPr>
          <p:nvPr>
            <p:ph type="body" sz="quarter" idx="13"/>
          </p:nvPr>
        </p:nvSpPr>
        <p:spPr>
          <a:xfrm>
            <a:off x="283712" y="268614"/>
            <a:ext cx="5377963" cy="537221"/>
          </a:xfrm>
        </p:spPr>
        <p:txBody>
          <a:bodyPr>
            <a:normAutofit/>
          </a:bodyPr>
          <a:lstStyle>
            <a:lvl1pPr>
              <a:defRPr sz="1400" baseline="0">
                <a:solidFill>
                  <a:srgbClr val="032400"/>
                </a:solidFill>
                <a:latin typeface="Karbon Semibold"/>
              </a:defRPr>
            </a:lvl1pPr>
          </a:lstStyle>
          <a:p>
            <a:pPr lvl="0"/>
            <a:r>
              <a:rPr lang="hu-HU" smtClean="0"/>
              <a:t>Mintaszöveg szerkesztése</a:t>
            </a:r>
          </a:p>
        </p:txBody>
      </p:sp>
      <p:sp>
        <p:nvSpPr>
          <p:cNvPr id="11" name="Espace réservé du texte 11"/>
          <p:cNvSpPr>
            <a:spLocks noGrp="1"/>
          </p:cNvSpPr>
          <p:nvPr>
            <p:ph type="body" sz="quarter" idx="12"/>
          </p:nvPr>
        </p:nvSpPr>
        <p:spPr>
          <a:xfrm>
            <a:off x="206016" y="6284509"/>
            <a:ext cx="5377963" cy="537221"/>
          </a:xfrm>
        </p:spPr>
        <p:txBody>
          <a:bodyPr>
            <a:normAutofit/>
          </a:bodyPr>
          <a:lstStyle>
            <a:lvl1pPr>
              <a:defRPr sz="1400">
                <a:solidFill>
                  <a:srgbClr val="032400"/>
                </a:solidFill>
                <a:latin typeface="Karbon Semibold"/>
              </a:defRPr>
            </a:lvl1pPr>
          </a:lstStyle>
          <a:p>
            <a:pPr lvl="0"/>
            <a:r>
              <a:rPr lang="hu-HU" smtClean="0"/>
              <a:t>Mintaszöveg szerkesztése</a:t>
            </a:r>
          </a:p>
        </p:txBody>
      </p:sp>
      <p:sp>
        <p:nvSpPr>
          <p:cNvPr id="12" name="Espace réservé du contenu 11"/>
          <p:cNvSpPr>
            <a:spLocks noGrp="1"/>
          </p:cNvSpPr>
          <p:nvPr>
            <p:ph sz="quarter" idx="14"/>
          </p:nvPr>
        </p:nvSpPr>
        <p:spPr>
          <a:xfrm>
            <a:off x="1163638" y="3137569"/>
            <a:ext cx="6869112" cy="2958778"/>
          </a:xfrm>
        </p:spPr>
        <p:txBody>
          <a:bodyPr/>
          <a:lstStyle>
            <a:lvl1pPr marL="0" indent="-169200">
              <a:buFont typeface="Arial"/>
              <a:buChar char="•"/>
              <a:defRPr sz="2000" baseline="0">
                <a:solidFill>
                  <a:srgbClr val="032400"/>
                </a:solidFill>
              </a:defRPr>
            </a:lvl1pPr>
            <a:lvl3pPr marL="158400" algn="just">
              <a:defRPr sz="1800" b="0" i="0" baseline="0">
                <a:solidFill>
                  <a:srgbClr val="032400"/>
                </a:solidFill>
                <a:latin typeface="Karbon Regular"/>
                <a:cs typeface="Karbon Regular"/>
              </a:defRPr>
            </a:lvl3pPr>
            <a:lvl4pPr marL="0" indent="-162000">
              <a:spcBef>
                <a:spcPts val="600"/>
              </a:spcBef>
              <a:buFont typeface="Arial"/>
              <a:buChar char="•"/>
              <a:defRPr sz="2000" baseline="0">
                <a:solidFill>
                  <a:srgbClr val="032400"/>
                </a:solidFill>
                <a:latin typeface="Lovelo Black"/>
                <a:cs typeface="Lovelo Black"/>
              </a:defRPr>
            </a:lvl4pPr>
            <a:lvl5pPr marL="180000" indent="0" algn="just">
              <a:buFontTx/>
              <a:buNone/>
              <a:defRPr sz="1800" baseline="0">
                <a:solidFill>
                  <a:srgbClr val="032400"/>
                </a:solidFill>
                <a:latin typeface="Karbon"/>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fr-FR" dirty="0"/>
          </a:p>
        </p:txBody>
      </p:sp>
      <p:sp>
        <p:nvSpPr>
          <p:cNvPr id="8" name="Espace réservé du numéro de diapositive 3"/>
          <p:cNvSpPr>
            <a:spLocks noGrp="1"/>
          </p:cNvSpPr>
          <p:nvPr>
            <p:ph type="sldNum" sz="quarter" idx="15"/>
          </p:nvPr>
        </p:nvSpPr>
        <p:spPr>
          <a:xfrm>
            <a:off x="5899547" y="6273801"/>
            <a:ext cx="2133600" cy="365125"/>
          </a:xfrm>
          <a:prstGeom prst="rect">
            <a:avLst/>
          </a:prstGeom>
        </p:spPr>
        <p:txBody>
          <a:bodyPr/>
          <a:lstStyle>
            <a:lvl1pPr algn="r">
              <a:defRPr sz="1200" b="0" i="0">
                <a:solidFill>
                  <a:srgbClr val="032400"/>
                </a:solidFill>
                <a:latin typeface="Karbon Semibold"/>
                <a:cs typeface="Karbon Semibold"/>
              </a:defRPr>
            </a:lvl1pPr>
          </a:lstStyle>
          <a:p>
            <a:pPr>
              <a:defRPr/>
            </a:pPr>
            <a:r>
              <a:rPr lang="fr-FR"/>
              <a:t>.</a:t>
            </a:r>
            <a:fld id="{BA3FC728-20C8-4162-856B-C62ACA3A2688}" type="slidenum">
              <a:rPr lang="fr-FR"/>
              <a:pPr>
                <a:defRPr/>
              </a:pPr>
              <a:t>‹N°›</a:t>
            </a:fld>
            <a:endParaRPr lang="fr-FR"/>
          </a:p>
        </p:txBody>
      </p:sp>
    </p:spTree>
    <p:extLst>
      <p:ext uri="{BB962C8B-B14F-4D97-AF65-F5344CB8AC3E}">
        <p14:creationId xmlns:p14="http://schemas.microsoft.com/office/powerpoint/2010/main" val="194254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7B87671-A951-493C-84B6-A84BC1BB2008}" type="datetimeFigureOut">
              <a:rPr lang="fr-FR" smtClean="0"/>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2830223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7B87671-A951-493C-84B6-A84BC1BB2008}" type="datetimeFigureOut">
              <a:rPr lang="fr-FR" smtClean="0"/>
              <a:t>26/10/2017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128933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7B87671-A951-493C-84B6-A84BC1BB2008}" type="datetimeFigureOut">
              <a:rPr lang="fr-FR" smtClean="0"/>
              <a:t>26/10/2017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664942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7B87671-A951-493C-84B6-A84BC1BB2008}" type="datetimeFigureOut">
              <a:rPr lang="fr-FR" smtClean="0"/>
              <a:t>26/10/2017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114318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7B87671-A951-493C-84B6-A84BC1BB2008}" type="datetimeFigureOut">
              <a:rPr lang="fr-FR" smtClean="0"/>
              <a:t>26/10/2017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327330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B87671-A951-493C-84B6-A84BC1BB2008}" type="datetimeFigureOut">
              <a:rPr lang="fr-FR" smtClean="0"/>
              <a:t>26/10/2017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1379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7B87671-A951-493C-84B6-A84BC1BB2008}" type="datetimeFigureOut">
              <a:rPr lang="fr-FR" smtClean="0"/>
              <a:t>26/10/2017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283315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7B87671-A951-493C-84B6-A84BC1BB2008}" type="datetimeFigureOut">
              <a:rPr lang="fr-FR" smtClean="0"/>
              <a:t>26/10/2017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700C1F-88A4-4944-B2F0-43ECCFBBBCEA}" type="slidenum">
              <a:rPr lang="fr-FR" smtClean="0"/>
              <a:t>‹N°›</a:t>
            </a:fld>
            <a:endParaRPr lang="fr-FR"/>
          </a:p>
        </p:txBody>
      </p:sp>
    </p:spTree>
    <p:extLst>
      <p:ext uri="{BB962C8B-B14F-4D97-AF65-F5344CB8AC3E}">
        <p14:creationId xmlns:p14="http://schemas.microsoft.com/office/powerpoint/2010/main" val="235630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B87671-A951-493C-84B6-A84BC1BB2008}" type="datetimeFigureOut">
              <a:rPr lang="fr-FR" smtClean="0"/>
              <a:t>26/10/2017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00C1F-88A4-4944-B2F0-43ECCFBBBCEA}" type="slidenum">
              <a:rPr lang="fr-FR" smtClean="0"/>
              <a:t>‹N°›</a:t>
            </a:fld>
            <a:endParaRPr lang="fr-FR"/>
          </a:p>
        </p:txBody>
      </p:sp>
    </p:spTree>
    <p:extLst>
      <p:ext uri="{BB962C8B-B14F-4D97-AF65-F5344CB8AC3E}">
        <p14:creationId xmlns:p14="http://schemas.microsoft.com/office/powerpoint/2010/main" val="4076393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sz="quarter" idx="10"/>
          </p:nvPr>
        </p:nvSpPr>
        <p:spPr>
          <a:xfrm>
            <a:off x="98823" y="1524001"/>
            <a:ext cx="8336756" cy="784225"/>
          </a:xfrm>
        </p:spPr>
        <p:txBody>
          <a:bodyPr>
            <a:normAutofit lnSpcReduction="10000"/>
          </a:bodyPr>
          <a:lstStyle/>
          <a:p>
            <a:pPr algn="ctr" eaLnBrk="1" hangingPunct="1"/>
            <a:r>
              <a:rPr lang="fr-FR" altLang="hu-HU" sz="4800" b="1" smtClean="0">
                <a:latin typeface="Helvetica" pitchFamily="34" charset="0"/>
              </a:rPr>
              <a:t>UIA and Housing for all</a:t>
            </a:r>
          </a:p>
          <a:p>
            <a:pPr eaLnBrk="1" hangingPunct="1"/>
            <a:endParaRPr lang="en-US" altLang="hu-HU" sz="4800" smtClean="0">
              <a:latin typeface="Helvetica" pitchFamily="34" charset="0"/>
            </a:endParaRPr>
          </a:p>
        </p:txBody>
      </p:sp>
    </p:spTree>
    <p:extLst>
      <p:ext uri="{BB962C8B-B14F-4D97-AF65-F5344CB8AC3E}">
        <p14:creationId xmlns:p14="http://schemas.microsoft.com/office/powerpoint/2010/main" val="3293165621"/>
      </p:ext>
    </p:extLst>
  </p:cSld>
  <p:clrMapOvr>
    <a:masterClrMapping/>
  </p:clrMapOvr>
  <p:transition spd="slow" advClick="0"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texte 9"/>
          <p:cNvSpPr>
            <a:spLocks noGrp="1"/>
          </p:cNvSpPr>
          <p:nvPr>
            <p:ph type="body" sz="quarter" idx="13"/>
          </p:nvPr>
        </p:nvSpPr>
        <p:spPr>
          <a:xfrm>
            <a:off x="284560" y="268288"/>
            <a:ext cx="7706915" cy="538162"/>
          </a:xfrm>
        </p:spPr>
        <p:txBody>
          <a:bodyPr/>
          <a:lstStyle/>
          <a:p>
            <a:pPr eaLnBrk="1" hangingPunct="1"/>
            <a:r>
              <a:rPr lang="fr-FR" altLang="hu-HU" sz="2600" b="1" smtClean="0">
                <a:latin typeface="Lovelo Black"/>
              </a:rPr>
              <a:t>City of Viladecans: VILAWATT</a:t>
            </a:r>
          </a:p>
        </p:txBody>
      </p:sp>
      <p:sp>
        <p:nvSpPr>
          <p:cNvPr id="9" name="Rounded Rectangle 8"/>
          <p:cNvSpPr/>
          <p:nvPr/>
        </p:nvSpPr>
        <p:spPr>
          <a:xfrm>
            <a:off x="2444354" y="1209676"/>
            <a:ext cx="4341019" cy="1782763"/>
          </a:xfrm>
          <a:prstGeom prst="round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fr-FR" u="sng" dirty="0">
                <a:latin typeface="Lovelo Black"/>
              </a:rPr>
              <a:t>ERDF budget</a:t>
            </a:r>
            <a:r>
              <a:rPr lang="fr-FR" dirty="0">
                <a:latin typeface="Lovelo Black"/>
              </a:rPr>
              <a:t>: € </a:t>
            </a:r>
            <a:r>
              <a:rPr lang="en-US" dirty="0">
                <a:latin typeface="Lovelo Black"/>
              </a:rPr>
              <a:t>4 269 862.80</a:t>
            </a:r>
          </a:p>
          <a:p>
            <a:pPr algn="ctr" fontAlgn="auto">
              <a:spcBef>
                <a:spcPts val="0"/>
              </a:spcBef>
              <a:spcAft>
                <a:spcPts val="0"/>
              </a:spcAft>
              <a:defRPr/>
            </a:pPr>
            <a:endParaRPr lang="fr-FR" sz="900" dirty="0">
              <a:latin typeface="Lovelo Black"/>
            </a:endParaRPr>
          </a:p>
          <a:p>
            <a:pPr algn="ctr" fontAlgn="auto">
              <a:spcBef>
                <a:spcPts val="0"/>
              </a:spcBef>
              <a:spcAft>
                <a:spcPts val="0"/>
              </a:spcAft>
              <a:defRPr/>
            </a:pPr>
            <a:r>
              <a:rPr lang="fr-FR" u="sng" dirty="0">
                <a:latin typeface="Lovelo Black"/>
              </a:rPr>
              <a:t>7 </a:t>
            </a:r>
            <a:r>
              <a:rPr lang="fr-FR" u="sng" dirty="0" err="1">
                <a:latin typeface="Lovelo Black"/>
              </a:rPr>
              <a:t>partners</a:t>
            </a:r>
            <a:r>
              <a:rPr lang="fr-FR" dirty="0">
                <a:latin typeface="Lovelo Black"/>
              </a:rPr>
              <a:t>: </a:t>
            </a:r>
            <a:r>
              <a:rPr lang="fr-FR" dirty="0" err="1">
                <a:latin typeface="Lovelo Black"/>
              </a:rPr>
              <a:t>including</a:t>
            </a:r>
            <a:r>
              <a:rPr lang="fr-FR" dirty="0">
                <a:latin typeface="Lovelo Black"/>
              </a:rPr>
              <a:t> </a:t>
            </a:r>
            <a:r>
              <a:rPr lang="fr-FR" dirty="0" err="1">
                <a:latin typeface="Lovelo Black"/>
              </a:rPr>
              <a:t>energy</a:t>
            </a:r>
            <a:r>
              <a:rPr lang="fr-FR" dirty="0">
                <a:latin typeface="Lovelo Black"/>
              </a:rPr>
              <a:t> </a:t>
            </a:r>
            <a:r>
              <a:rPr lang="fr-FR" dirty="0" err="1">
                <a:latin typeface="Lovelo Black"/>
              </a:rPr>
              <a:t>agencies</a:t>
            </a:r>
            <a:r>
              <a:rPr lang="fr-FR" dirty="0">
                <a:latin typeface="Lovelo Black"/>
              </a:rPr>
              <a:t>, </a:t>
            </a:r>
            <a:r>
              <a:rPr lang="fr-FR" dirty="0" err="1">
                <a:latin typeface="Lovelo Black"/>
              </a:rPr>
              <a:t>SMEs</a:t>
            </a:r>
            <a:r>
              <a:rPr lang="fr-FR" dirty="0">
                <a:latin typeface="Lovelo Black"/>
              </a:rPr>
              <a:t> and a non-for-profit association</a:t>
            </a:r>
            <a:endParaRPr lang="en-US" dirty="0">
              <a:latin typeface="Lovelo Black"/>
            </a:endParaRPr>
          </a:p>
        </p:txBody>
      </p:sp>
      <p:sp>
        <p:nvSpPr>
          <p:cNvPr id="54276" name="TextBox 10"/>
          <p:cNvSpPr txBox="1">
            <a:spLocks noChangeArrowheads="1"/>
          </p:cNvSpPr>
          <p:nvPr/>
        </p:nvSpPr>
        <p:spPr bwMode="auto">
          <a:xfrm>
            <a:off x="184548" y="3395664"/>
            <a:ext cx="8860631" cy="297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altLang="hu-HU" sz="1700">
                <a:latin typeface="Lovelo Black"/>
              </a:rPr>
              <a:t>The VILAWATT project seeks to secure a stable energy transition process through </a:t>
            </a:r>
            <a:r>
              <a:rPr lang="en-US" altLang="hu-HU" sz="1700">
                <a:solidFill>
                  <a:schemeClr val="tx2"/>
                </a:solidFill>
                <a:latin typeface="Lovelo Black"/>
              </a:rPr>
              <a:t>deep energy renovation of residential buildings</a:t>
            </a:r>
            <a:r>
              <a:rPr lang="en-US" altLang="hu-HU" sz="1700">
                <a:latin typeface="Lovelo Black"/>
              </a:rPr>
              <a:t>. The project will create an innovative </a:t>
            </a:r>
            <a:r>
              <a:rPr lang="en-US" altLang="hu-HU" sz="1700">
                <a:solidFill>
                  <a:schemeClr val="tx2"/>
                </a:solidFill>
                <a:latin typeface="Lovelo Black"/>
              </a:rPr>
              <a:t>Public-Private-Citizen governance Partnership </a:t>
            </a:r>
            <a:r>
              <a:rPr lang="en-US" altLang="hu-HU" sz="1700">
                <a:latin typeface="Lovelo Black"/>
              </a:rPr>
              <a:t>structured around three main pillars. </a:t>
            </a:r>
          </a:p>
          <a:p>
            <a:pPr algn="just" eaLnBrk="1" hangingPunct="1"/>
            <a:endParaRPr lang="en-US" altLang="hu-HU" sz="1700">
              <a:latin typeface="Lovelo Black"/>
            </a:endParaRPr>
          </a:p>
          <a:p>
            <a:pPr algn="just" eaLnBrk="1" hangingPunct="1"/>
            <a:r>
              <a:rPr lang="en-US" altLang="hu-HU" sz="1700">
                <a:latin typeface="Lovelo Black"/>
              </a:rPr>
              <a:t>First, a </a:t>
            </a:r>
            <a:r>
              <a:rPr lang="en-US" altLang="hu-HU" sz="1700">
                <a:solidFill>
                  <a:schemeClr val="tx2"/>
                </a:solidFill>
                <a:latin typeface="Lovelo Black"/>
              </a:rPr>
              <a:t>Local Energy Operator will be established </a:t>
            </a:r>
            <a:r>
              <a:rPr lang="en-US" altLang="hu-HU" sz="1700">
                <a:latin typeface="Lovelo Black"/>
              </a:rPr>
              <a:t>to act as a local energy supplier and renewable energy producer. An </a:t>
            </a:r>
            <a:r>
              <a:rPr lang="en-US" altLang="hu-HU" sz="1700">
                <a:solidFill>
                  <a:schemeClr val="tx2"/>
                </a:solidFill>
                <a:latin typeface="Lovelo Black"/>
              </a:rPr>
              <a:t>Energy Savings Company, offering renovation and energy saving services </a:t>
            </a:r>
            <a:r>
              <a:rPr lang="en-US" altLang="hu-HU" sz="1700">
                <a:latin typeface="Lovelo Black"/>
              </a:rPr>
              <a:t>to its members (the municipality, businesses and citizens) will be created. Finally, a </a:t>
            </a:r>
            <a:r>
              <a:rPr lang="en-US" altLang="hu-HU" sz="1700">
                <a:solidFill>
                  <a:schemeClr val="tx2"/>
                </a:solidFill>
                <a:latin typeface="Lovelo Black"/>
              </a:rPr>
              <a:t>financial mechanism to capitalise energy savings</a:t>
            </a:r>
            <a:r>
              <a:rPr lang="en-US" altLang="hu-HU" sz="1700">
                <a:latin typeface="Lovelo Black"/>
              </a:rPr>
              <a:t> will be used by the new entity to further invest in deep energy renovations in the municipality. </a:t>
            </a:r>
            <a:r>
              <a:rPr lang="en-US" altLang="hu-HU" sz="1700">
                <a:solidFill>
                  <a:schemeClr val="tx2"/>
                </a:solidFill>
                <a:latin typeface="Lovelo Black"/>
              </a:rPr>
              <a:t>A new energy currency linked to the savings </a:t>
            </a:r>
            <a:r>
              <a:rPr lang="en-US" altLang="hu-HU" sz="1700">
                <a:latin typeface="Lovelo Black"/>
              </a:rPr>
              <a:t>will work as an incentive for energy efficiency and as a mechanism to increase the economic capacity of vulnerable groups.</a:t>
            </a:r>
          </a:p>
        </p:txBody>
      </p:sp>
      <p:pic>
        <p:nvPicPr>
          <p:cNvPr id="54277" name="Content Placeholder 3"/>
          <p:cNvPicPr>
            <a:picLocks noGrp="1" noChangeAspect="1"/>
          </p:cNvPicPr>
          <p:nvPr>
            <p:ph sz="quarter" idx="11"/>
          </p:nvPr>
        </p:nvPicPr>
        <p:blipFill>
          <a:blip r:embed="rId2" cstate="print">
            <a:extLst>
              <a:ext uri="{28A0092B-C50C-407E-A947-70E740481C1C}">
                <a14:useLocalDpi xmlns:a14="http://schemas.microsoft.com/office/drawing/2010/main" val="0"/>
              </a:ext>
            </a:extLst>
          </a:blip>
          <a:srcRect/>
          <a:stretch>
            <a:fillRect/>
          </a:stretch>
        </p:blipFill>
        <p:spPr>
          <a:xfrm>
            <a:off x="7283053" y="30164"/>
            <a:ext cx="1123950" cy="1550987"/>
          </a:xfrm>
        </p:spPr>
      </p:pic>
      <p:sp>
        <p:nvSpPr>
          <p:cNvPr id="54278" name="Content Placeholder 1"/>
          <p:cNvSpPr>
            <a:spLocks noGrp="1"/>
          </p:cNvSpPr>
          <p:nvPr>
            <p:ph sz="quarter" idx="14"/>
          </p:nvPr>
        </p:nvSpPr>
        <p:spPr>
          <a:xfrm>
            <a:off x="1163242" y="3136900"/>
            <a:ext cx="6869906" cy="2959100"/>
          </a:xfrm>
        </p:spPr>
        <p:txBody>
          <a:bodyPr/>
          <a:lstStyle/>
          <a:p>
            <a:pPr indent="-168275" eaLnBrk="1" hangingPunct="1">
              <a:buFont typeface="Arial" pitchFamily="34" charset="0"/>
              <a:buChar char="•"/>
            </a:pPr>
            <a:endParaRPr lang="en-US" altLang="hu-HU" smtClean="0">
              <a:latin typeface="Helvetica" pitchFamily="34" charset="0"/>
            </a:endParaRPr>
          </a:p>
        </p:txBody>
      </p:sp>
    </p:spTree>
    <p:extLst>
      <p:ext uri="{BB962C8B-B14F-4D97-AF65-F5344CB8AC3E}">
        <p14:creationId xmlns:p14="http://schemas.microsoft.com/office/powerpoint/2010/main" val="2190049732"/>
      </p:ext>
    </p:extLst>
  </p:cSld>
  <p:clrMapOvr>
    <a:masterClrMapping/>
  </p:clrMapOvr>
  <p:transition spd="slow" advClick="0" advTm="3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u texte 9"/>
          <p:cNvSpPr>
            <a:spLocks noGrp="1"/>
          </p:cNvSpPr>
          <p:nvPr>
            <p:ph type="body" sz="quarter" idx="13"/>
          </p:nvPr>
        </p:nvSpPr>
        <p:spPr>
          <a:xfrm>
            <a:off x="284560" y="268288"/>
            <a:ext cx="7706915" cy="538162"/>
          </a:xfrm>
        </p:spPr>
        <p:txBody>
          <a:bodyPr/>
          <a:lstStyle/>
          <a:p>
            <a:pPr eaLnBrk="1" hangingPunct="1"/>
            <a:r>
              <a:rPr lang="fr-FR" altLang="hu-HU" sz="2600" b="1" smtClean="0">
                <a:latin typeface="Lovelo Black"/>
              </a:rPr>
              <a:t>City of Antwerp: CURANT</a:t>
            </a:r>
          </a:p>
        </p:txBody>
      </p:sp>
      <p:sp>
        <p:nvSpPr>
          <p:cNvPr id="55299" name="TextBox 2"/>
          <p:cNvSpPr txBox="1">
            <a:spLocks noChangeArrowheads="1"/>
          </p:cNvSpPr>
          <p:nvPr/>
        </p:nvSpPr>
        <p:spPr bwMode="auto">
          <a:xfrm>
            <a:off x="134541" y="3621088"/>
            <a:ext cx="8861822" cy="287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altLang="hu-HU" sz="1700">
                <a:latin typeface="Lovelo Black"/>
              </a:rPr>
              <a:t>The CURANT project seeks to provide integrated services for </a:t>
            </a:r>
            <a:r>
              <a:rPr lang="en-US" altLang="hu-HU" sz="1700">
                <a:solidFill>
                  <a:schemeClr val="tx2"/>
                </a:solidFill>
                <a:latin typeface="Lovelo Black"/>
              </a:rPr>
              <a:t>unaccompanied young refugees once they reach adulthood </a:t>
            </a:r>
            <a:r>
              <a:rPr lang="en-US" altLang="hu-HU" sz="1700">
                <a:latin typeface="Lovelo Black"/>
              </a:rPr>
              <a:t>and are no longer entitled to benefit from social protection as an unaccompanied minor. It will </a:t>
            </a:r>
            <a:r>
              <a:rPr lang="en-US" altLang="hu-HU" sz="1700">
                <a:solidFill>
                  <a:schemeClr val="tx2"/>
                </a:solidFill>
                <a:latin typeface="Lovelo Black"/>
              </a:rPr>
              <a:t>combine co-housing and social integration schemes with volunteer buddies </a:t>
            </a:r>
            <a:r>
              <a:rPr lang="en-US" altLang="hu-HU" sz="1700">
                <a:latin typeface="Lovelo Black"/>
              </a:rPr>
              <a:t>(young local residents aged 20-30 years old) for 1-1 integration and circular integrated individual trajectories.</a:t>
            </a:r>
          </a:p>
          <a:p>
            <a:pPr algn="just" eaLnBrk="1" hangingPunct="1"/>
            <a:endParaRPr lang="en-US" altLang="hu-HU" sz="1100">
              <a:latin typeface="Lovelo Black"/>
            </a:endParaRPr>
          </a:p>
          <a:p>
            <a:pPr algn="just" eaLnBrk="1" hangingPunct="1"/>
            <a:r>
              <a:rPr lang="en-US" altLang="hu-HU" sz="1700">
                <a:solidFill>
                  <a:schemeClr val="tx2"/>
                </a:solidFill>
                <a:latin typeface="Lovelo Black"/>
              </a:rPr>
              <a:t>75 affordable co-housing units </a:t>
            </a:r>
            <a:r>
              <a:rPr lang="en-US" altLang="hu-HU" sz="1700">
                <a:latin typeface="Lovelo Black"/>
              </a:rPr>
              <a:t>for both unaccompanied young adults and buddies will be made available in the city. The trajectories of the young refugees involved will be treated in all their complexity instead of focusing separately on different components. </a:t>
            </a:r>
            <a:r>
              <a:rPr lang="en-US" altLang="hu-HU" sz="1700">
                <a:solidFill>
                  <a:schemeClr val="tx2"/>
                </a:solidFill>
                <a:latin typeface="Lovelo Black"/>
              </a:rPr>
              <a:t>A guaranteed, safe, affordable and quality place to live will pivot around a circular set of social services including language courses, training and health care.</a:t>
            </a:r>
          </a:p>
        </p:txBody>
      </p:sp>
      <p:sp>
        <p:nvSpPr>
          <p:cNvPr id="6" name="Rounded Rectangle 5"/>
          <p:cNvSpPr/>
          <p:nvPr/>
        </p:nvSpPr>
        <p:spPr>
          <a:xfrm>
            <a:off x="4251723" y="1504951"/>
            <a:ext cx="4339828" cy="1782763"/>
          </a:xfrm>
          <a:prstGeom prst="round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fr-FR" u="sng" dirty="0">
                <a:latin typeface="Lovelo Black"/>
              </a:rPr>
              <a:t>ERDF budget</a:t>
            </a:r>
            <a:r>
              <a:rPr lang="fr-FR" dirty="0">
                <a:latin typeface="Lovelo Black"/>
              </a:rPr>
              <a:t>: € </a:t>
            </a:r>
            <a:r>
              <a:rPr lang="en-US" dirty="0">
                <a:latin typeface="Lovelo Black"/>
              </a:rPr>
              <a:t>4 894 303.32</a:t>
            </a:r>
          </a:p>
          <a:p>
            <a:pPr algn="ctr" fontAlgn="auto">
              <a:spcBef>
                <a:spcPts val="0"/>
              </a:spcBef>
              <a:spcAft>
                <a:spcPts val="0"/>
              </a:spcAft>
              <a:defRPr/>
            </a:pPr>
            <a:endParaRPr lang="fr-FR" sz="900" dirty="0">
              <a:latin typeface="Lovelo Black"/>
            </a:endParaRPr>
          </a:p>
          <a:p>
            <a:pPr algn="ctr" fontAlgn="auto">
              <a:spcBef>
                <a:spcPts val="0"/>
              </a:spcBef>
              <a:spcAft>
                <a:spcPts val="0"/>
              </a:spcAft>
              <a:defRPr/>
            </a:pPr>
            <a:r>
              <a:rPr lang="fr-FR" u="sng" dirty="0">
                <a:latin typeface="Lovelo Black"/>
              </a:rPr>
              <a:t>6 </a:t>
            </a:r>
            <a:r>
              <a:rPr lang="fr-FR" u="sng" dirty="0" err="1">
                <a:latin typeface="Lovelo Black"/>
              </a:rPr>
              <a:t>partners</a:t>
            </a:r>
            <a:r>
              <a:rPr lang="fr-FR" dirty="0">
                <a:latin typeface="Lovelo Black"/>
              </a:rPr>
              <a:t>: </a:t>
            </a:r>
            <a:r>
              <a:rPr lang="fr-FR" dirty="0" err="1">
                <a:latin typeface="Lovelo Black"/>
              </a:rPr>
              <a:t>including</a:t>
            </a:r>
            <a:r>
              <a:rPr lang="fr-FR" dirty="0">
                <a:latin typeface="Lovelo Black"/>
              </a:rPr>
              <a:t> </a:t>
            </a:r>
            <a:r>
              <a:rPr lang="fr-FR" dirty="0" err="1">
                <a:latin typeface="Lovelo Black"/>
              </a:rPr>
              <a:t>healthcare</a:t>
            </a:r>
            <a:r>
              <a:rPr lang="fr-FR" dirty="0">
                <a:latin typeface="Lovelo Black"/>
              </a:rPr>
              <a:t> association, </a:t>
            </a:r>
            <a:r>
              <a:rPr lang="fr-FR" dirty="0" err="1">
                <a:latin typeface="Lovelo Black"/>
              </a:rPr>
              <a:t>NGOs</a:t>
            </a:r>
            <a:r>
              <a:rPr lang="fr-FR" dirty="0">
                <a:latin typeface="Lovelo Black"/>
              </a:rPr>
              <a:t> and a </a:t>
            </a:r>
            <a:r>
              <a:rPr lang="fr-FR" dirty="0" err="1">
                <a:latin typeface="Lovelo Black"/>
              </a:rPr>
              <a:t>higher</a:t>
            </a:r>
            <a:r>
              <a:rPr lang="fr-FR" dirty="0">
                <a:latin typeface="Lovelo Black"/>
              </a:rPr>
              <a:t> </a:t>
            </a:r>
            <a:r>
              <a:rPr lang="fr-FR" dirty="0" err="1">
                <a:latin typeface="Lovelo Black"/>
              </a:rPr>
              <a:t>education</a:t>
            </a:r>
            <a:r>
              <a:rPr lang="fr-FR" dirty="0">
                <a:latin typeface="Lovelo Black"/>
              </a:rPr>
              <a:t> and </a:t>
            </a:r>
            <a:r>
              <a:rPr lang="fr-FR" dirty="0" err="1">
                <a:latin typeface="Lovelo Black"/>
              </a:rPr>
              <a:t>research</a:t>
            </a:r>
            <a:r>
              <a:rPr lang="fr-FR" dirty="0">
                <a:latin typeface="Lovelo Black"/>
              </a:rPr>
              <a:t> </a:t>
            </a:r>
            <a:r>
              <a:rPr lang="fr-FR" dirty="0" err="1">
                <a:latin typeface="Lovelo Black"/>
              </a:rPr>
              <a:t>institute</a:t>
            </a:r>
            <a:endParaRPr lang="en-US" dirty="0">
              <a:latin typeface="Lovelo Black"/>
            </a:endParaRPr>
          </a:p>
        </p:txBody>
      </p:sp>
      <p:pic>
        <p:nvPicPr>
          <p:cNvPr id="55301"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472" y="-53975"/>
            <a:ext cx="1271588"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2" name="Content Placeholder 1"/>
          <p:cNvSpPr>
            <a:spLocks noGrp="1"/>
          </p:cNvSpPr>
          <p:nvPr>
            <p:ph sz="quarter" idx="14"/>
          </p:nvPr>
        </p:nvSpPr>
        <p:spPr>
          <a:xfrm>
            <a:off x="1163242" y="3136900"/>
            <a:ext cx="6869906" cy="2959100"/>
          </a:xfrm>
        </p:spPr>
        <p:txBody>
          <a:bodyPr/>
          <a:lstStyle/>
          <a:p>
            <a:pPr indent="-168275" eaLnBrk="1" hangingPunct="1">
              <a:buFont typeface="Arial" pitchFamily="34" charset="0"/>
              <a:buChar char="•"/>
            </a:pPr>
            <a:endParaRPr lang="en-US" altLang="hu-HU" smtClean="0">
              <a:latin typeface="Helvetica" pitchFamily="34" charset="0"/>
            </a:endParaRPr>
          </a:p>
        </p:txBody>
      </p:sp>
    </p:spTree>
    <p:extLst>
      <p:ext uri="{BB962C8B-B14F-4D97-AF65-F5344CB8AC3E}">
        <p14:creationId xmlns:p14="http://schemas.microsoft.com/office/powerpoint/2010/main" val="1386543831"/>
      </p:ext>
    </p:extLst>
  </p:cSld>
  <p:clrMapOvr>
    <a:masterClrMapping/>
  </p:clrMapOvr>
  <p:transition spd="slow" advClick="0" advTm="3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texte 9"/>
          <p:cNvSpPr>
            <a:spLocks noGrp="1"/>
          </p:cNvSpPr>
          <p:nvPr>
            <p:ph type="body" sz="quarter" idx="13"/>
          </p:nvPr>
        </p:nvSpPr>
        <p:spPr>
          <a:xfrm>
            <a:off x="284560" y="268288"/>
            <a:ext cx="7706915" cy="538162"/>
          </a:xfrm>
        </p:spPr>
        <p:txBody>
          <a:bodyPr/>
          <a:lstStyle/>
          <a:p>
            <a:pPr eaLnBrk="1" hangingPunct="1"/>
            <a:r>
              <a:rPr lang="fr-FR" altLang="hu-HU" sz="2400" b="1" smtClean="0">
                <a:latin typeface="Lovelo Black"/>
              </a:rPr>
              <a:t>City of Athens: Curing the Limbo (</a:t>
            </a:r>
            <a:r>
              <a:rPr lang="fr-FR" altLang="hu-HU" sz="2400" b="1" smtClean="0">
                <a:solidFill>
                  <a:srgbClr val="FF0000"/>
                </a:solidFill>
                <a:latin typeface="Lovelo Black"/>
              </a:rPr>
              <a:t>shortlisted</a:t>
            </a:r>
            <a:r>
              <a:rPr lang="fr-FR" altLang="hu-HU" sz="2400" b="1" smtClean="0">
                <a:latin typeface="Lovelo Black"/>
              </a:rPr>
              <a:t>)</a:t>
            </a:r>
          </a:p>
        </p:txBody>
      </p:sp>
      <p:sp>
        <p:nvSpPr>
          <p:cNvPr id="9" name="Rounded Rectangle 8"/>
          <p:cNvSpPr/>
          <p:nvPr/>
        </p:nvSpPr>
        <p:spPr>
          <a:xfrm>
            <a:off x="4377929" y="1412876"/>
            <a:ext cx="4445794" cy="1782763"/>
          </a:xfrm>
          <a:prstGeom prst="round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fr-FR" u="sng" dirty="0">
                <a:latin typeface="Lovelo Black"/>
              </a:rPr>
              <a:t>ERDF budget</a:t>
            </a:r>
            <a:r>
              <a:rPr lang="fr-FR" dirty="0">
                <a:latin typeface="Lovelo Black"/>
              </a:rPr>
              <a:t>: € 4,999,748</a:t>
            </a:r>
            <a:endParaRPr lang="fr-FR" sz="900" dirty="0">
              <a:latin typeface="Lovelo Black"/>
            </a:endParaRPr>
          </a:p>
          <a:p>
            <a:pPr algn="ctr" fontAlgn="auto">
              <a:spcBef>
                <a:spcPts val="0"/>
              </a:spcBef>
              <a:spcAft>
                <a:spcPts val="0"/>
              </a:spcAft>
              <a:defRPr/>
            </a:pPr>
            <a:r>
              <a:rPr lang="fr-FR" u="sng" dirty="0">
                <a:latin typeface="Lovelo Black"/>
              </a:rPr>
              <a:t>5 </a:t>
            </a:r>
            <a:r>
              <a:rPr lang="fr-FR" u="sng" dirty="0" err="1">
                <a:latin typeface="Lovelo Black"/>
              </a:rPr>
              <a:t>partners</a:t>
            </a:r>
            <a:r>
              <a:rPr lang="fr-FR" dirty="0">
                <a:latin typeface="Lovelo Black"/>
              </a:rPr>
              <a:t>: </a:t>
            </a:r>
            <a:r>
              <a:rPr lang="fr-FR" dirty="0" err="1">
                <a:latin typeface="Lovelo Black"/>
              </a:rPr>
              <a:t>including</a:t>
            </a:r>
            <a:r>
              <a:rPr lang="fr-FR" dirty="0">
                <a:latin typeface="Lovelo Black"/>
              </a:rPr>
              <a:t> a </a:t>
            </a:r>
            <a:r>
              <a:rPr lang="fr-FR" dirty="0" err="1">
                <a:latin typeface="Lovelo Black"/>
              </a:rPr>
              <a:t>metropolitan</a:t>
            </a:r>
            <a:r>
              <a:rPr lang="fr-FR" dirty="0">
                <a:latin typeface="Lovelo Black"/>
              </a:rPr>
              <a:t> </a:t>
            </a:r>
            <a:r>
              <a:rPr lang="fr-FR" dirty="0" err="1">
                <a:latin typeface="Lovelo Black"/>
              </a:rPr>
              <a:t>agency</a:t>
            </a:r>
            <a:r>
              <a:rPr lang="fr-FR" dirty="0">
                <a:latin typeface="Lovelo Black"/>
              </a:rPr>
              <a:t>, </a:t>
            </a:r>
            <a:r>
              <a:rPr lang="fr-FR" dirty="0" err="1">
                <a:latin typeface="Lovelo Black"/>
              </a:rPr>
              <a:t>NGOs</a:t>
            </a:r>
            <a:r>
              <a:rPr lang="fr-FR" dirty="0">
                <a:latin typeface="Lovelo Black"/>
              </a:rPr>
              <a:t> and a </a:t>
            </a:r>
            <a:r>
              <a:rPr lang="fr-FR" dirty="0" err="1">
                <a:latin typeface="Lovelo Black"/>
              </a:rPr>
              <a:t>higher</a:t>
            </a:r>
            <a:r>
              <a:rPr lang="fr-FR" dirty="0">
                <a:latin typeface="Lovelo Black"/>
              </a:rPr>
              <a:t> </a:t>
            </a:r>
            <a:r>
              <a:rPr lang="fr-FR" dirty="0" err="1">
                <a:latin typeface="Lovelo Black"/>
              </a:rPr>
              <a:t>education</a:t>
            </a:r>
            <a:r>
              <a:rPr lang="fr-FR" dirty="0">
                <a:latin typeface="Lovelo Black"/>
              </a:rPr>
              <a:t> and </a:t>
            </a:r>
            <a:r>
              <a:rPr lang="fr-FR" dirty="0" err="1">
                <a:latin typeface="Lovelo Black"/>
              </a:rPr>
              <a:t>research</a:t>
            </a:r>
            <a:r>
              <a:rPr lang="fr-FR" dirty="0">
                <a:latin typeface="Lovelo Black"/>
              </a:rPr>
              <a:t> institutes</a:t>
            </a:r>
            <a:endParaRPr lang="en-US" dirty="0">
              <a:latin typeface="Lovelo Black"/>
            </a:endParaRPr>
          </a:p>
        </p:txBody>
      </p:sp>
      <p:sp>
        <p:nvSpPr>
          <p:cNvPr id="56324" name="TextBox 10"/>
          <p:cNvSpPr txBox="1">
            <a:spLocks noChangeArrowheads="1"/>
          </p:cNvSpPr>
          <p:nvPr/>
        </p:nvSpPr>
        <p:spPr bwMode="auto">
          <a:xfrm>
            <a:off x="134541" y="3676651"/>
            <a:ext cx="8861822" cy="297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GB" altLang="hu-HU" sz="1700">
                <a:latin typeface="Lovelo Black"/>
              </a:rPr>
              <a:t>The Curing the Limbo project targets </a:t>
            </a:r>
            <a:r>
              <a:rPr lang="en-GB" altLang="hu-HU" sz="1700">
                <a:solidFill>
                  <a:srgbClr val="1CD196"/>
                </a:solidFill>
                <a:latin typeface="Lovelo Black"/>
              </a:rPr>
              <a:t>newly arrived refugees </a:t>
            </a:r>
            <a:r>
              <a:rPr lang="en-GB" altLang="hu-HU" sz="1700">
                <a:latin typeface="Lovelo Black"/>
              </a:rPr>
              <a:t>and vulnerable locals that are unemployed and without a role in society as well as tackling the issues surrounding the </a:t>
            </a:r>
            <a:r>
              <a:rPr lang="en-GB" altLang="hu-HU" sz="1700">
                <a:solidFill>
                  <a:srgbClr val="1CD196"/>
                </a:solidFill>
                <a:latin typeface="Lovelo Black"/>
              </a:rPr>
              <a:t>large number of buildings that have become vacant since the economic crisis</a:t>
            </a:r>
            <a:r>
              <a:rPr lang="en-GB" altLang="hu-HU" sz="1700">
                <a:latin typeface="Lovelo Black"/>
              </a:rPr>
              <a:t>.</a:t>
            </a:r>
          </a:p>
          <a:p>
            <a:pPr algn="just" eaLnBrk="1" hangingPunct="1"/>
            <a:endParaRPr lang="en-GB" altLang="hu-HU" sz="1700">
              <a:latin typeface="Lovelo Black"/>
            </a:endParaRPr>
          </a:p>
          <a:p>
            <a:pPr algn="just" eaLnBrk="1" hangingPunct="1"/>
            <a:r>
              <a:rPr lang="en-GB" altLang="hu-HU" sz="1700">
                <a:latin typeface="Lovelo Black"/>
              </a:rPr>
              <a:t>The project will capitalise on the strong </a:t>
            </a:r>
            <a:r>
              <a:rPr lang="en-GB" altLang="hu-HU" sz="1700">
                <a:solidFill>
                  <a:srgbClr val="1CD196"/>
                </a:solidFill>
                <a:latin typeface="Lovelo Black"/>
              </a:rPr>
              <a:t>civil society in Athens </a:t>
            </a:r>
            <a:r>
              <a:rPr lang="en-GB" altLang="hu-HU" sz="1700">
                <a:latin typeface="Lovelo Black"/>
              </a:rPr>
              <a:t>to help them overcome the state of inertia they find themselves. The city will pilot different and tailored pathways to access </a:t>
            </a:r>
            <a:r>
              <a:rPr lang="en-GB" altLang="hu-HU" sz="1700">
                <a:solidFill>
                  <a:srgbClr val="1CD196"/>
                </a:solidFill>
                <a:latin typeface="Lovelo Black"/>
              </a:rPr>
              <a:t>affordable housing</a:t>
            </a:r>
            <a:r>
              <a:rPr lang="en-GB" altLang="hu-HU" sz="1700">
                <a:latin typeface="Lovelo Black"/>
              </a:rPr>
              <a:t>. </a:t>
            </a:r>
            <a:r>
              <a:rPr lang="en-GB" altLang="hu-HU" sz="1700">
                <a:solidFill>
                  <a:srgbClr val="1CD196"/>
                </a:solidFill>
                <a:latin typeface="Lovelo Black"/>
              </a:rPr>
              <a:t>A financial scheme for renovation and refurbishment of vacant buildings will be combined with activation schemes for refugees </a:t>
            </a:r>
            <a:r>
              <a:rPr lang="en-GB" altLang="hu-HU" sz="1700">
                <a:latin typeface="Lovelo Black"/>
              </a:rPr>
              <a:t>(housing in exchange for limited hours of community service, plus language learning, psychological support as well as knowledge on their rights and duties).</a:t>
            </a:r>
            <a:endParaRPr lang="en-US" altLang="hu-HU" sz="1700">
              <a:latin typeface="Lovelo Black"/>
            </a:endParaRPr>
          </a:p>
          <a:p>
            <a:pPr algn="just" eaLnBrk="1" hangingPunct="1"/>
            <a:endParaRPr lang="en-US" altLang="hu-HU" sz="1700">
              <a:latin typeface="Lovelo Black"/>
            </a:endParaRPr>
          </a:p>
        </p:txBody>
      </p:sp>
      <p:sp>
        <p:nvSpPr>
          <p:cNvPr id="56325" name="Content Placeholder 1"/>
          <p:cNvSpPr>
            <a:spLocks noGrp="1"/>
          </p:cNvSpPr>
          <p:nvPr>
            <p:ph sz="quarter" idx="14"/>
          </p:nvPr>
        </p:nvSpPr>
        <p:spPr>
          <a:xfrm>
            <a:off x="1163242" y="3136900"/>
            <a:ext cx="6869906" cy="2959100"/>
          </a:xfrm>
        </p:spPr>
        <p:txBody>
          <a:bodyPr/>
          <a:lstStyle/>
          <a:p>
            <a:pPr indent="-168275" eaLnBrk="1" hangingPunct="1">
              <a:buFont typeface="Arial" pitchFamily="34" charset="0"/>
              <a:buChar char="•"/>
            </a:pPr>
            <a:endParaRPr lang="en-US" altLang="hu-HU" smtClean="0">
              <a:latin typeface="Helvetica" pitchFamily="34" charset="0"/>
            </a:endParaRPr>
          </a:p>
        </p:txBody>
      </p:sp>
      <p:pic>
        <p:nvPicPr>
          <p:cNvPr id="56326"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4491" y="-109538"/>
            <a:ext cx="1271588" cy="1317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548405"/>
      </p:ext>
    </p:extLst>
  </p:cSld>
  <p:clrMapOvr>
    <a:masterClrMapping/>
  </p:clrMapOvr>
  <p:transition spd="slow" advClick="0" advTm="3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u texte 9"/>
          <p:cNvSpPr>
            <a:spLocks noGrp="1"/>
          </p:cNvSpPr>
          <p:nvPr>
            <p:ph type="body" sz="quarter" idx="13"/>
          </p:nvPr>
        </p:nvSpPr>
        <p:spPr>
          <a:xfrm>
            <a:off x="804863" y="200026"/>
            <a:ext cx="7706916" cy="538163"/>
          </a:xfrm>
        </p:spPr>
        <p:txBody>
          <a:bodyPr/>
          <a:lstStyle/>
          <a:p>
            <a:pPr eaLnBrk="1" hangingPunct="1"/>
            <a:r>
              <a:rPr lang="fr-FR" altLang="hu-HU" sz="2400" b="1" smtClean="0">
                <a:latin typeface="Lovelo Black"/>
              </a:rPr>
              <a:t>Housing in the 3rd UIA Call for Proposals</a:t>
            </a:r>
          </a:p>
        </p:txBody>
      </p:sp>
      <p:sp>
        <p:nvSpPr>
          <p:cNvPr id="11" name="TextBox 10"/>
          <p:cNvSpPr txBox="1"/>
          <p:nvPr/>
        </p:nvSpPr>
        <p:spPr>
          <a:xfrm>
            <a:off x="717947" y="1882775"/>
            <a:ext cx="8491538" cy="4383088"/>
          </a:xfrm>
          <a:prstGeom prst="rect">
            <a:avLst/>
          </a:prstGeom>
          <a:noFill/>
        </p:spPr>
        <p:txBody>
          <a:bodyPr>
            <a:spAutoFit/>
          </a:bodyPr>
          <a:lstStyle/>
          <a:p>
            <a:pPr marL="285750" indent="-285750" algn="just" fontAlgn="auto">
              <a:spcBef>
                <a:spcPts val="0"/>
              </a:spcBef>
              <a:spcAft>
                <a:spcPts val="0"/>
              </a:spcAft>
              <a:buFont typeface="Arial" panose="020B0604020202020204" pitchFamily="34" charset="0"/>
              <a:buChar char="•"/>
              <a:defRPr/>
            </a:pPr>
            <a:r>
              <a:rPr lang="fr-FR" sz="1400" dirty="0">
                <a:latin typeface="Lovelo Black"/>
                <a:cs typeface="+mn-cs"/>
              </a:rPr>
              <a:t>3rd Call topics: </a:t>
            </a:r>
            <a:r>
              <a:rPr lang="fr-FR" sz="1400" dirty="0" err="1">
                <a:latin typeface="Lovelo Black"/>
                <a:cs typeface="+mn-cs"/>
              </a:rPr>
              <a:t>Housing</a:t>
            </a:r>
            <a:r>
              <a:rPr lang="fr-FR" sz="1400" dirty="0">
                <a:latin typeface="Lovelo Black"/>
                <a:cs typeface="+mn-cs"/>
              </a:rPr>
              <a:t>, Air </a:t>
            </a:r>
            <a:r>
              <a:rPr lang="fr-FR" sz="1400" dirty="0" err="1">
                <a:latin typeface="Lovelo Black"/>
                <a:cs typeface="+mn-cs"/>
              </a:rPr>
              <a:t>Quality</a:t>
            </a:r>
            <a:r>
              <a:rPr lang="fr-FR" sz="1400" dirty="0">
                <a:latin typeface="Lovelo Black"/>
                <a:cs typeface="+mn-cs"/>
              </a:rPr>
              <a:t>, </a:t>
            </a:r>
            <a:r>
              <a:rPr lang="fr-FR" sz="1400" dirty="0" err="1">
                <a:latin typeface="Lovelo Black"/>
                <a:cs typeface="+mn-cs"/>
              </a:rPr>
              <a:t>Climate</a:t>
            </a:r>
            <a:r>
              <a:rPr lang="fr-FR" sz="1400" dirty="0">
                <a:latin typeface="Lovelo Black"/>
                <a:cs typeface="+mn-cs"/>
              </a:rPr>
              <a:t> Change, Jobs and </a:t>
            </a:r>
            <a:r>
              <a:rPr lang="fr-FR" sz="1400" dirty="0" err="1">
                <a:latin typeface="Lovelo Black"/>
                <a:cs typeface="+mn-cs"/>
              </a:rPr>
              <a:t>Skills</a:t>
            </a:r>
            <a:endParaRPr lang="fr-FR" sz="1400" dirty="0">
              <a:latin typeface="Lovelo Black"/>
              <a:cs typeface="+mn-cs"/>
            </a:endParaRPr>
          </a:p>
          <a:p>
            <a:pPr marL="285750" indent="-285750" algn="just" fontAlgn="auto">
              <a:spcBef>
                <a:spcPts val="0"/>
              </a:spcBef>
              <a:spcAft>
                <a:spcPts val="0"/>
              </a:spcAft>
              <a:buFont typeface="Arial" panose="020B0604020202020204" pitchFamily="34" charset="0"/>
              <a:buChar char="•"/>
              <a:defRPr/>
            </a:pPr>
            <a:r>
              <a:rPr lang="fr-FR" sz="1400" dirty="0">
                <a:latin typeface="Lovelo Black"/>
                <a:cs typeface="+mn-cs"/>
              </a:rPr>
              <a:t>Budget: </a:t>
            </a:r>
            <a:r>
              <a:rPr lang="fr-FR" sz="1400" dirty="0" err="1">
                <a:latin typeface="Lovelo Black"/>
                <a:cs typeface="+mn-cs"/>
              </a:rPr>
              <a:t>approx</a:t>
            </a:r>
            <a:r>
              <a:rPr lang="fr-FR" sz="1400" dirty="0">
                <a:latin typeface="Lovelo Black"/>
                <a:cs typeface="+mn-cs"/>
              </a:rPr>
              <a:t>. 100 ml €</a:t>
            </a:r>
          </a:p>
          <a:p>
            <a:pPr marL="285750" indent="-285750" algn="just" fontAlgn="auto">
              <a:spcBef>
                <a:spcPts val="0"/>
              </a:spcBef>
              <a:spcAft>
                <a:spcPts val="0"/>
              </a:spcAft>
              <a:buFont typeface="Arial" panose="020B0604020202020204" pitchFamily="34" charset="0"/>
              <a:buChar char="•"/>
              <a:defRPr/>
            </a:pPr>
            <a:r>
              <a:rPr lang="fr-FR" sz="1400" dirty="0" err="1">
                <a:latin typeface="Lovelo Black"/>
                <a:cs typeface="+mn-cs"/>
              </a:rPr>
              <a:t>Timeline</a:t>
            </a:r>
            <a:r>
              <a:rPr lang="fr-FR" sz="1400" dirty="0">
                <a:latin typeface="Lovelo Black"/>
                <a:cs typeface="+mn-cs"/>
              </a:rPr>
              <a:t>:</a:t>
            </a:r>
          </a:p>
          <a:p>
            <a:pPr marL="742950" lvl="1" indent="-285750" algn="just" fontAlgn="auto">
              <a:spcBef>
                <a:spcPts val="0"/>
              </a:spcBef>
              <a:spcAft>
                <a:spcPts val="0"/>
              </a:spcAft>
              <a:buFont typeface="Arial" panose="020B0604020202020204" pitchFamily="34" charset="0"/>
              <a:buChar char="•"/>
              <a:defRPr/>
            </a:pPr>
            <a:r>
              <a:rPr lang="fr-FR" sz="1400" dirty="0" err="1">
                <a:latin typeface="Lovelo Black"/>
                <a:cs typeface="+mn-cs"/>
              </a:rPr>
              <a:t>Launch</a:t>
            </a:r>
            <a:r>
              <a:rPr lang="fr-FR" sz="1400" dirty="0">
                <a:latin typeface="Lovelo Black"/>
                <a:cs typeface="+mn-cs"/>
              </a:rPr>
              <a:t>: </a:t>
            </a:r>
            <a:r>
              <a:rPr lang="fr-FR" sz="1400" dirty="0" err="1">
                <a:latin typeface="Lovelo Black"/>
                <a:cs typeface="+mn-cs"/>
              </a:rPr>
              <a:t>December</a:t>
            </a:r>
            <a:r>
              <a:rPr lang="fr-FR" sz="1400" dirty="0">
                <a:latin typeface="Lovelo Black"/>
                <a:cs typeface="+mn-cs"/>
              </a:rPr>
              <a:t> 2017</a:t>
            </a:r>
          </a:p>
          <a:p>
            <a:pPr marL="742950" lvl="1" indent="-285750" algn="just" fontAlgn="auto">
              <a:spcBef>
                <a:spcPts val="0"/>
              </a:spcBef>
              <a:spcAft>
                <a:spcPts val="0"/>
              </a:spcAft>
              <a:buFont typeface="Arial" panose="020B0604020202020204" pitchFamily="34" charset="0"/>
              <a:buChar char="•"/>
              <a:defRPr/>
            </a:pPr>
            <a:r>
              <a:rPr lang="fr-FR" sz="1400" dirty="0" err="1">
                <a:latin typeface="Lovelo Black"/>
                <a:cs typeface="+mn-cs"/>
              </a:rPr>
              <a:t>Applicant</a:t>
            </a:r>
            <a:r>
              <a:rPr lang="fr-FR" sz="1400" dirty="0">
                <a:latin typeface="Lovelo Black"/>
                <a:cs typeface="+mn-cs"/>
              </a:rPr>
              <a:t> </a:t>
            </a:r>
            <a:r>
              <a:rPr lang="fr-FR" sz="1400" dirty="0" err="1">
                <a:latin typeface="Lovelo Black"/>
                <a:cs typeface="+mn-cs"/>
              </a:rPr>
              <a:t>Seminars</a:t>
            </a:r>
            <a:r>
              <a:rPr lang="fr-FR" sz="1400" dirty="0">
                <a:latin typeface="Lovelo Black"/>
                <a:cs typeface="+mn-cs"/>
              </a:rPr>
              <a:t>: </a:t>
            </a:r>
            <a:r>
              <a:rPr lang="fr-FR" sz="1400" dirty="0" err="1">
                <a:latin typeface="Lovelo Black"/>
                <a:cs typeface="+mn-cs"/>
              </a:rPr>
              <a:t>January</a:t>
            </a:r>
            <a:r>
              <a:rPr lang="fr-FR" sz="1400" dirty="0">
                <a:latin typeface="Lovelo Black"/>
                <a:cs typeface="+mn-cs"/>
              </a:rPr>
              <a:t>/</a:t>
            </a:r>
            <a:r>
              <a:rPr lang="fr-FR" sz="1400" dirty="0" err="1">
                <a:latin typeface="Lovelo Black"/>
                <a:cs typeface="+mn-cs"/>
              </a:rPr>
              <a:t>February</a:t>
            </a:r>
            <a:r>
              <a:rPr lang="fr-FR" sz="1400" dirty="0">
                <a:latin typeface="Lovelo Black"/>
                <a:cs typeface="+mn-cs"/>
              </a:rPr>
              <a:t> 2018 (Bucarest, Zagreb, </a:t>
            </a:r>
            <a:r>
              <a:rPr lang="fr-FR" sz="1400" dirty="0" err="1">
                <a:latin typeface="Lovelo Black"/>
                <a:cs typeface="+mn-cs"/>
              </a:rPr>
              <a:t>Malmo</a:t>
            </a:r>
            <a:r>
              <a:rPr lang="fr-FR" sz="1400" dirty="0">
                <a:latin typeface="Lovelo Black"/>
                <a:cs typeface="+mn-cs"/>
              </a:rPr>
              <a:t>, Bruxelles)</a:t>
            </a:r>
          </a:p>
          <a:p>
            <a:pPr marL="742950" lvl="1" indent="-285750" algn="just" fontAlgn="auto">
              <a:spcBef>
                <a:spcPts val="0"/>
              </a:spcBef>
              <a:spcAft>
                <a:spcPts val="0"/>
              </a:spcAft>
              <a:buFont typeface="Arial" panose="020B0604020202020204" pitchFamily="34" charset="0"/>
              <a:buChar char="•"/>
              <a:defRPr/>
            </a:pPr>
            <a:r>
              <a:rPr lang="fr-FR" sz="1400" dirty="0">
                <a:latin typeface="Lovelo Black"/>
                <a:cs typeface="+mn-cs"/>
              </a:rPr>
              <a:t>Deadline: April 2018</a:t>
            </a:r>
          </a:p>
          <a:p>
            <a:pPr marL="742950" lvl="1" indent="-285750" algn="just" fontAlgn="auto">
              <a:spcBef>
                <a:spcPts val="0"/>
              </a:spcBef>
              <a:spcAft>
                <a:spcPts val="0"/>
              </a:spcAft>
              <a:buFont typeface="Arial" panose="020B0604020202020204" pitchFamily="34" charset="0"/>
              <a:buChar char="•"/>
              <a:defRPr/>
            </a:pPr>
            <a:r>
              <a:rPr lang="fr-FR" sz="1400" dirty="0">
                <a:latin typeface="Lovelo Black"/>
                <a:cs typeface="+mn-cs"/>
              </a:rPr>
              <a:t>Final </a:t>
            </a:r>
            <a:r>
              <a:rPr lang="fr-FR" sz="1400" dirty="0" err="1">
                <a:latin typeface="Lovelo Black"/>
                <a:cs typeface="+mn-cs"/>
              </a:rPr>
              <a:t>selection</a:t>
            </a:r>
            <a:r>
              <a:rPr lang="fr-FR" sz="1400" dirty="0">
                <a:latin typeface="Lovelo Black"/>
                <a:cs typeface="+mn-cs"/>
              </a:rPr>
              <a:t>: </a:t>
            </a:r>
            <a:r>
              <a:rPr lang="fr-FR" sz="1400" dirty="0" err="1">
                <a:latin typeface="Lovelo Black"/>
                <a:cs typeface="+mn-cs"/>
              </a:rPr>
              <a:t>October</a:t>
            </a:r>
            <a:r>
              <a:rPr lang="fr-FR" sz="1400" dirty="0">
                <a:latin typeface="Lovelo Black"/>
                <a:cs typeface="+mn-cs"/>
              </a:rPr>
              <a:t> 2018</a:t>
            </a:r>
          </a:p>
          <a:p>
            <a:pPr marL="285750" indent="-285750" algn="just" fontAlgn="auto">
              <a:spcBef>
                <a:spcPts val="0"/>
              </a:spcBef>
              <a:spcAft>
                <a:spcPts val="0"/>
              </a:spcAft>
              <a:buFont typeface="Arial" panose="020B0604020202020204" pitchFamily="34" charset="0"/>
              <a:buChar char="•"/>
              <a:defRPr/>
            </a:pPr>
            <a:r>
              <a:rPr lang="fr-FR" sz="1400" dirty="0">
                <a:latin typeface="Lovelo Black"/>
                <a:cs typeface="+mn-cs"/>
              </a:rPr>
              <a:t>Focus on </a:t>
            </a:r>
            <a:r>
              <a:rPr lang="fr-FR" sz="1400" dirty="0" err="1">
                <a:latin typeface="Lovelo Black"/>
                <a:cs typeface="+mn-cs"/>
              </a:rPr>
              <a:t>Housing</a:t>
            </a:r>
            <a:r>
              <a:rPr lang="fr-FR" sz="1400" dirty="0">
                <a:latin typeface="Lovelo Black"/>
                <a:cs typeface="+mn-cs"/>
              </a:rPr>
              <a:t>:</a:t>
            </a: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increase housing affordability</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increase energy efficiency, reduce CO2 emissions</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promote efficient and sustainable use of building land and prevent urban sprawl</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innovative financing schemes through public-private partnership</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efficient use of resources</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brownfield re-development </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housing refurbishment </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better access to affordable, quality housing and social housing</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housing solutions for different phases of life </a:t>
            </a:r>
            <a:endParaRPr lang="en-US" sz="1400" dirty="0">
              <a:ea typeface="Calibri" panose="020F0502020204030204" pitchFamily="34" charset="0"/>
              <a:cs typeface="Times New Roman" panose="02020603050405020304" pitchFamily="18" charset="0"/>
            </a:endParaRPr>
          </a:p>
          <a:p>
            <a:pPr marL="800100" lvl="1" indent="-342900" algn="just" fontAlgn="auto">
              <a:lnSpc>
                <a:spcPct val="107000"/>
              </a:lnSpc>
              <a:spcBef>
                <a:spcPts val="0"/>
              </a:spcBef>
              <a:spcAft>
                <a:spcPts val="0"/>
              </a:spcAft>
              <a:buFont typeface="Symbol" panose="05050102010706020507" pitchFamily="18" charset="2"/>
              <a:buChar char=""/>
              <a:defRPr/>
            </a:pPr>
            <a:r>
              <a:rPr lang="en-GB" sz="1400" dirty="0">
                <a:ea typeface="Calibri" panose="020F0502020204030204" pitchFamily="34" charset="0"/>
                <a:cs typeface="Times New Roman" panose="02020603050405020304" pitchFamily="18" charset="0"/>
              </a:rPr>
              <a:t>new needs of new types of families</a:t>
            </a:r>
            <a:r>
              <a:rPr lang="en-US" sz="1400" dirty="0">
                <a:ea typeface="Calibri" panose="020F0502020204030204" pitchFamily="34" charset="0"/>
                <a:cs typeface="Times New Roman" panose="02020603050405020304" pitchFamily="18" charset="0"/>
              </a:rPr>
              <a:t>; </a:t>
            </a:r>
            <a:r>
              <a:rPr lang="en-GB" sz="1400" dirty="0">
                <a:ea typeface="Calibri" panose="020F0502020204030204" pitchFamily="34" charset="0"/>
                <a:cs typeface="Times New Roman" panose="02020603050405020304" pitchFamily="18" charset="0"/>
              </a:rPr>
              <a:t>collaborative housing</a:t>
            </a:r>
            <a:r>
              <a:rPr lang="en-US" sz="1400" dirty="0">
                <a:ea typeface="Calibri" panose="020F0502020204030204" pitchFamily="34" charset="0"/>
                <a:cs typeface="Times New Roman" panose="02020603050405020304" pitchFamily="18" charset="0"/>
              </a:rPr>
              <a:t>; </a:t>
            </a:r>
            <a:r>
              <a:rPr lang="en-GB" sz="1400" dirty="0">
                <a:ea typeface="Calibri" panose="020F0502020204030204" pitchFamily="34" charset="0"/>
                <a:cs typeface="Times New Roman" panose="02020603050405020304" pitchFamily="18" charset="0"/>
              </a:rPr>
              <a:t>specific needs of vulnerable groups.</a:t>
            </a:r>
            <a:endParaRPr lang="en-US" sz="1400" dirty="0">
              <a:ea typeface="Calibri" panose="020F0502020204030204" pitchFamily="34" charset="0"/>
              <a:cs typeface="Times New Roman" panose="02020603050405020304" pitchFamily="18" charset="0"/>
            </a:endParaRPr>
          </a:p>
          <a:p>
            <a:pPr marL="742950" lvl="1" indent="-285750" algn="just" fontAlgn="auto">
              <a:spcBef>
                <a:spcPts val="0"/>
              </a:spcBef>
              <a:spcAft>
                <a:spcPts val="0"/>
              </a:spcAft>
              <a:buFont typeface="Arial" panose="020B0604020202020204" pitchFamily="34" charset="0"/>
              <a:buChar char="•"/>
              <a:defRPr/>
            </a:pPr>
            <a:endParaRPr lang="fr-FR" sz="1700" dirty="0">
              <a:latin typeface="Lovelo Black"/>
              <a:cs typeface="+mn-cs"/>
            </a:endParaRPr>
          </a:p>
        </p:txBody>
      </p:sp>
    </p:spTree>
    <p:extLst>
      <p:ext uri="{BB962C8B-B14F-4D97-AF65-F5344CB8AC3E}">
        <p14:creationId xmlns:p14="http://schemas.microsoft.com/office/powerpoint/2010/main" val="581727228"/>
      </p:ext>
    </p:extLst>
  </p:cSld>
  <p:clrMapOvr>
    <a:masterClrMapping/>
  </p:clrMapOvr>
  <p:transition spd="slow" advClick="0" advTm="3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Shape 1"/>
          <p:cNvSpPr txBox="1">
            <a:spLocks noChangeArrowheads="1"/>
          </p:cNvSpPr>
          <p:nvPr/>
        </p:nvSpPr>
        <p:spPr bwMode="auto">
          <a:xfrm>
            <a:off x="2001441" y="192088"/>
            <a:ext cx="46005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r-FR" altLang="hu-HU" sz="3200" b="1">
                <a:solidFill>
                  <a:srgbClr val="032400"/>
                </a:solidFill>
                <a:latin typeface="Lovelo Black"/>
              </a:rPr>
              <a:t>Main features of UIA projects</a:t>
            </a:r>
            <a:endParaRPr lang="et-EE" altLang="hu-HU"/>
          </a:p>
        </p:txBody>
      </p:sp>
      <p:sp>
        <p:nvSpPr>
          <p:cNvPr id="58371" name="TextShape 2"/>
          <p:cNvSpPr txBox="1">
            <a:spLocks noChangeArrowheads="1"/>
          </p:cNvSpPr>
          <p:nvPr/>
        </p:nvSpPr>
        <p:spPr bwMode="auto">
          <a:xfrm>
            <a:off x="5567363" y="6273800"/>
            <a:ext cx="1600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r>
              <a:rPr lang="fr-FR" altLang="hu-HU" sz="1200">
                <a:solidFill>
                  <a:srgbClr val="8B8D8B"/>
                </a:solidFill>
                <a:latin typeface="Karbon Semibold"/>
              </a:rPr>
              <a:t>.</a:t>
            </a:r>
            <a:fld id="{04C79E07-72C9-4AD3-8AF6-A41ED1ADC44E}" type="slidenum">
              <a:rPr lang="fr-FR" altLang="hu-HU" sz="1200">
                <a:solidFill>
                  <a:srgbClr val="8B8D8B"/>
                </a:solidFill>
                <a:latin typeface="Karbon Semibold"/>
              </a:rPr>
              <a:pPr algn="r" eaLnBrk="1" hangingPunct="1"/>
              <a:t>6</a:t>
            </a:fld>
            <a:endParaRPr lang="et-EE" altLang="hu-HU"/>
          </a:p>
        </p:txBody>
      </p:sp>
      <p:sp>
        <p:nvSpPr>
          <p:cNvPr id="58372" name="TextShape 3"/>
          <p:cNvSpPr txBox="1">
            <a:spLocks noChangeArrowheads="1"/>
          </p:cNvSpPr>
          <p:nvPr/>
        </p:nvSpPr>
        <p:spPr bwMode="auto">
          <a:xfrm>
            <a:off x="1669256" y="1449388"/>
            <a:ext cx="5743575" cy="518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fr-FR" altLang="hu-HU" sz="1600" b="1">
                <a:solidFill>
                  <a:srgbClr val="032400"/>
                </a:solidFill>
                <a:latin typeface="Lovelo Black"/>
              </a:rPr>
              <a:t>Requirements:</a:t>
            </a:r>
            <a:endParaRPr lang="et-EE" altLang="hu-HU" sz="1600"/>
          </a:p>
          <a:p>
            <a:pPr eaLnBrk="1" hangingPunct="1">
              <a:buFont typeface="Arial" pitchFamily="34" charset="0"/>
              <a:buChar char="•"/>
            </a:pPr>
            <a:r>
              <a:rPr lang="fr-FR" altLang="hu-HU" sz="1600">
                <a:solidFill>
                  <a:srgbClr val="032400"/>
                </a:solidFill>
                <a:latin typeface="Lovelo Black"/>
              </a:rPr>
              <a:t>Be related to sustainable urban development</a:t>
            </a:r>
            <a:endParaRPr lang="et-EE" altLang="hu-HU" sz="1600"/>
          </a:p>
          <a:p>
            <a:pPr eaLnBrk="1" hangingPunct="1">
              <a:buFont typeface="Arial" pitchFamily="34" charset="0"/>
              <a:buChar char="•"/>
            </a:pPr>
            <a:r>
              <a:rPr lang="fr-FR" altLang="hu-HU" sz="1600">
                <a:solidFill>
                  <a:srgbClr val="032400"/>
                </a:solidFill>
                <a:latin typeface="Lovelo Black"/>
              </a:rPr>
              <a:t>Be of relevance at Union level</a:t>
            </a:r>
            <a:endParaRPr lang="et-EE" altLang="hu-HU" sz="1600"/>
          </a:p>
          <a:p>
            <a:pPr eaLnBrk="1" hangingPunct="1">
              <a:buFont typeface="Arial" pitchFamily="34" charset="0"/>
              <a:buChar char="•"/>
            </a:pPr>
            <a:r>
              <a:rPr lang="fr-FR" altLang="hu-HU" sz="1600">
                <a:solidFill>
                  <a:srgbClr val="032400"/>
                </a:solidFill>
                <a:latin typeface="Lovelo Black"/>
              </a:rPr>
              <a:t>Support the thematic objectives and investment priorities for ERDF</a:t>
            </a:r>
            <a:endParaRPr lang="et-EE" altLang="hu-HU" sz="1600"/>
          </a:p>
          <a:p>
            <a:pPr eaLnBrk="1" hangingPunct="1"/>
            <a:endParaRPr lang="et-EE" altLang="hu-HU" sz="1600"/>
          </a:p>
          <a:p>
            <a:pPr eaLnBrk="1" hangingPunct="1"/>
            <a:r>
              <a:rPr lang="fr-FR" altLang="hu-HU" sz="1600" b="1">
                <a:solidFill>
                  <a:srgbClr val="032400"/>
                </a:solidFill>
                <a:latin typeface="Lovelo Black"/>
              </a:rPr>
              <a:t>Characteristics:</a:t>
            </a:r>
            <a:endParaRPr lang="et-EE" altLang="hu-HU" sz="1600"/>
          </a:p>
          <a:p>
            <a:pPr eaLnBrk="1" hangingPunct="1">
              <a:buFont typeface="Arial" pitchFamily="34" charset="0"/>
              <a:buChar char="•"/>
            </a:pPr>
            <a:r>
              <a:rPr lang="fr-FR" altLang="hu-HU" sz="1600" b="1">
                <a:solidFill>
                  <a:srgbClr val="032400"/>
                </a:solidFill>
                <a:latin typeface="Lovelo Black"/>
              </a:rPr>
              <a:t>Innovative:</a:t>
            </a:r>
            <a:r>
              <a:rPr lang="fr-FR" altLang="hu-HU" sz="1600">
                <a:solidFill>
                  <a:srgbClr val="032400"/>
                </a:solidFill>
                <a:latin typeface="Lovelo Black"/>
              </a:rPr>
              <a:t> </a:t>
            </a:r>
            <a:r>
              <a:rPr lang="fr-FR" altLang="hu-HU" sz="1600" i="1">
                <a:solidFill>
                  <a:srgbClr val="032400"/>
                </a:solidFill>
                <a:latin typeface="Lovelo Black"/>
              </a:rPr>
              <a:t>To what extent the project proposal is a new solution that has the clear potential to add value?</a:t>
            </a:r>
            <a:endParaRPr lang="et-EE" altLang="hu-HU" sz="1600"/>
          </a:p>
          <a:p>
            <a:pPr eaLnBrk="1" hangingPunct="1">
              <a:buFont typeface="Arial" pitchFamily="34" charset="0"/>
              <a:buChar char="•"/>
            </a:pPr>
            <a:r>
              <a:rPr lang="fr-FR" altLang="hu-HU" sz="1600" b="1">
                <a:solidFill>
                  <a:srgbClr val="032400"/>
                </a:solidFill>
                <a:latin typeface="Lovelo Black"/>
              </a:rPr>
              <a:t>Built and delivered in partnership:</a:t>
            </a:r>
            <a:r>
              <a:rPr lang="fr-FR" altLang="hu-HU" sz="1600" i="1">
                <a:solidFill>
                  <a:srgbClr val="032400"/>
                </a:solidFill>
                <a:latin typeface="Lovelo Black"/>
              </a:rPr>
              <a:t>To what extent is the involvement of key stakeholders relevant for the implementation of the project?</a:t>
            </a:r>
            <a:endParaRPr lang="et-EE" altLang="hu-HU" sz="1600"/>
          </a:p>
          <a:p>
            <a:pPr eaLnBrk="1" hangingPunct="1">
              <a:buFont typeface="Arial" pitchFamily="34" charset="0"/>
              <a:buChar char="•"/>
            </a:pPr>
            <a:r>
              <a:rPr lang="fr-FR" altLang="hu-HU" sz="1600" b="1">
                <a:solidFill>
                  <a:srgbClr val="032400"/>
                </a:solidFill>
                <a:latin typeface="Lovelo Black"/>
              </a:rPr>
              <a:t>With measurable results: </a:t>
            </a:r>
            <a:r>
              <a:rPr lang="fr-FR" altLang="hu-HU" sz="1600" i="1">
                <a:solidFill>
                  <a:srgbClr val="032400"/>
                </a:solidFill>
                <a:latin typeface="Lovelo Black"/>
              </a:rPr>
              <a:t>To what extent will the project deliver measurable results?</a:t>
            </a:r>
            <a:endParaRPr lang="et-EE" altLang="hu-HU" sz="1600"/>
          </a:p>
          <a:p>
            <a:pPr eaLnBrk="1" hangingPunct="1">
              <a:buFont typeface="Arial" pitchFamily="34" charset="0"/>
              <a:buChar char="•"/>
            </a:pPr>
            <a:r>
              <a:rPr lang="fr-FR" altLang="hu-HU" sz="1600" b="1">
                <a:solidFill>
                  <a:srgbClr val="032400"/>
                </a:solidFill>
                <a:latin typeface="Lovelo Black"/>
              </a:rPr>
              <a:t>Transferable:</a:t>
            </a:r>
            <a:r>
              <a:rPr lang="fr-FR" altLang="hu-HU" sz="1600">
                <a:solidFill>
                  <a:srgbClr val="032400"/>
                </a:solidFill>
                <a:latin typeface="Lovelo Black"/>
              </a:rPr>
              <a:t> </a:t>
            </a:r>
            <a:r>
              <a:rPr lang="fr-FR" altLang="hu-HU" sz="1600" i="1">
                <a:solidFill>
                  <a:srgbClr val="032400"/>
                </a:solidFill>
                <a:latin typeface="Lovelo Black"/>
              </a:rPr>
              <a:t>To what extent will the project be transferable to other urban areas across Europe?</a:t>
            </a:r>
            <a:endParaRPr lang="et-EE" altLang="hu-HU" sz="1600"/>
          </a:p>
          <a:p>
            <a:pPr eaLnBrk="1" hangingPunct="1">
              <a:buFont typeface="Arial" pitchFamily="34" charset="0"/>
              <a:buChar char="•"/>
            </a:pPr>
            <a:r>
              <a:rPr lang="fr-FR" altLang="hu-HU" sz="1600" b="1">
                <a:solidFill>
                  <a:srgbClr val="032400"/>
                </a:solidFill>
                <a:latin typeface="Lovelo Black"/>
              </a:rPr>
              <a:t>Of good quality:</a:t>
            </a:r>
            <a:r>
              <a:rPr lang="fr-FR" altLang="hu-HU" sz="1600" i="1">
                <a:solidFill>
                  <a:srgbClr val="032400"/>
                </a:solidFill>
                <a:latin typeface="Lovelo Black"/>
              </a:rPr>
              <a:t>To what extent is the work plan realistic, consistent and coherent?</a:t>
            </a:r>
            <a:r>
              <a:rPr lang="fr-FR" altLang="hu-HU" sz="1600">
                <a:solidFill>
                  <a:srgbClr val="032400"/>
                </a:solidFill>
                <a:latin typeface="Lovelo Black"/>
              </a:rPr>
              <a:t> </a:t>
            </a:r>
            <a:r>
              <a:rPr lang="fr-FR" altLang="hu-HU" sz="1600" i="1">
                <a:solidFill>
                  <a:srgbClr val="032400"/>
                </a:solidFill>
                <a:latin typeface="Lovelo Black"/>
              </a:rPr>
              <a:t>To what extent is the budget coherent and proportionate?</a:t>
            </a:r>
            <a:r>
              <a:rPr lang="fr-FR" altLang="hu-HU" sz="1600">
                <a:solidFill>
                  <a:srgbClr val="032400"/>
                </a:solidFill>
                <a:latin typeface="Lovelo Black"/>
              </a:rPr>
              <a:t> </a:t>
            </a:r>
            <a:endParaRPr lang="et-EE" altLang="hu-HU" sz="1600"/>
          </a:p>
          <a:p>
            <a:pPr eaLnBrk="1" hangingPunct="1"/>
            <a:endParaRPr lang="et-EE" altLang="hu-HU" sz="1600"/>
          </a:p>
          <a:p>
            <a:pPr eaLnBrk="1" hangingPunct="1"/>
            <a:endParaRPr lang="et-EE" altLang="hu-HU" sz="1600"/>
          </a:p>
          <a:p>
            <a:pPr eaLnBrk="1" hangingPunct="1"/>
            <a:endParaRPr lang="et-EE" altLang="hu-HU" sz="1600"/>
          </a:p>
        </p:txBody>
      </p:sp>
    </p:spTree>
    <p:extLst>
      <p:ext uri="{BB962C8B-B14F-4D97-AF65-F5344CB8AC3E}">
        <p14:creationId xmlns:p14="http://schemas.microsoft.com/office/powerpoint/2010/main" val="874759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766</Words>
  <Application>Microsoft Office PowerPoint</Application>
  <PresentationFormat>Affichage à l'écran (4:3)</PresentationFormat>
  <Paragraphs>72</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Datar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CORDERO Perrine</dc:creator>
  <cp:lastModifiedBy>CORDERO Perrine</cp:lastModifiedBy>
  <cp:revision>2</cp:revision>
  <dcterms:created xsi:type="dcterms:W3CDTF">2017-10-26T09:10:57Z</dcterms:created>
  <dcterms:modified xsi:type="dcterms:W3CDTF">2017-10-26T09:35:09Z</dcterms:modified>
</cp:coreProperties>
</file>