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2" r:id="rId1"/>
  </p:sldMasterIdLst>
  <p:notesMasterIdLst>
    <p:notesMasterId r:id="rId20"/>
  </p:notesMasterIdLst>
  <p:sldIdLst>
    <p:sldId id="259" r:id="rId2"/>
    <p:sldId id="260" r:id="rId3"/>
    <p:sldId id="261" r:id="rId4"/>
    <p:sldId id="264" r:id="rId5"/>
    <p:sldId id="298" r:id="rId6"/>
    <p:sldId id="262" r:id="rId7"/>
    <p:sldId id="304" r:id="rId8"/>
    <p:sldId id="280" r:id="rId9"/>
    <p:sldId id="269" r:id="rId10"/>
    <p:sldId id="308" r:id="rId11"/>
    <p:sldId id="302" r:id="rId12"/>
    <p:sldId id="303" r:id="rId13"/>
    <p:sldId id="306" r:id="rId14"/>
    <p:sldId id="272" r:id="rId15"/>
    <p:sldId id="307" r:id="rId16"/>
    <p:sldId id="297" r:id="rId17"/>
    <p:sldId id="309" r:id="rId18"/>
    <p:sldId id="263" r:id="rId19"/>
  </p:sldIdLst>
  <p:sldSz cx="9144000" cy="6840538"/>
  <p:notesSz cx="6858000" cy="9144000"/>
  <p:defaultTextStyle>
    <a:defPPr>
      <a:defRPr lang="fr-FR"/>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155"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007B"/>
    <a:srgbClr val="35B3B8"/>
    <a:srgbClr val="F08B27"/>
    <a:srgbClr val="96BD0D"/>
    <a:srgbClr val="878375"/>
    <a:srgbClr val="AF1E75"/>
    <a:srgbClr val="FBCF39"/>
    <a:srgbClr val="FFFFFF"/>
    <a:srgbClr val="9073AC"/>
    <a:srgbClr val="7273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7"/>
    <p:restoredTop sz="96573" autoAdjust="0"/>
  </p:normalViewPr>
  <p:slideViewPr>
    <p:cSldViewPr snapToGrid="0" snapToObjects="1" showGuides="1">
      <p:cViewPr>
        <p:scale>
          <a:sx n="90" d="100"/>
          <a:sy n="90" d="100"/>
        </p:scale>
        <p:origin x="-408" y="677"/>
      </p:cViewPr>
      <p:guideLst>
        <p:guide orient="horz" pos="2155"/>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36FD8D-4A12-4627-AD0D-85D2B21481AE}" type="datetimeFigureOut">
              <a:rPr lang="en-GB" smtClean="0"/>
              <a:t>04/10/2017</a:t>
            </a:fld>
            <a:endParaRPr lang="en-GB"/>
          </a:p>
        </p:txBody>
      </p:sp>
      <p:sp>
        <p:nvSpPr>
          <p:cNvPr id="4" name="Espace réservé de l'image des diapositives 3"/>
          <p:cNvSpPr>
            <a:spLocks noGrp="1" noRot="1" noChangeAspect="1"/>
          </p:cNvSpPr>
          <p:nvPr>
            <p:ph type="sldImg" idx="2"/>
          </p:nvPr>
        </p:nvSpPr>
        <p:spPr>
          <a:xfrm>
            <a:off x="1138238" y="685800"/>
            <a:ext cx="4581525"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88B859-111D-47F7-BBEC-F653417A8972}" type="slidenum">
              <a:rPr lang="en-GB" smtClean="0"/>
              <a:t>‹N°›</a:t>
            </a:fld>
            <a:endParaRPr lang="en-GB"/>
          </a:p>
        </p:txBody>
      </p:sp>
    </p:spTree>
    <p:extLst>
      <p:ext uri="{BB962C8B-B14F-4D97-AF65-F5344CB8AC3E}">
        <p14:creationId xmlns:p14="http://schemas.microsoft.com/office/powerpoint/2010/main" val="2231666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mailto:TN@urbact.eu"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Across Europe and increasingly on a global scale, cities face comparable problems. For more than a decade URBACT has invested in city networks designed to tackle shared challenges using the URBACT method. Now URBACT Programme is launching its first call for a new type of network, based on the transfer of good practice. These new networks acknowledge the huge potential for cities to collaborate and share effective solutions across Europe and beyond. This principle is important. It makes it clear that URBACT’s end goal is not the gathering of good practices, but their effective transfer across Europe’s cities. </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0688B859-111D-47F7-BBEC-F653417A8972}" type="slidenum">
              <a:rPr lang="en-GB" smtClean="0"/>
              <a:t>4</a:t>
            </a:fld>
            <a:endParaRPr lang="en-GB"/>
          </a:p>
        </p:txBody>
      </p:sp>
    </p:spTree>
    <p:extLst>
      <p:ext uri="{BB962C8B-B14F-4D97-AF65-F5344CB8AC3E}">
        <p14:creationId xmlns:p14="http://schemas.microsoft.com/office/powerpoint/2010/main" val="990531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We are a Good Practice City and we do not want to share our good practice in the framework of Transfer Network call. What should we do?</a:t>
            </a:r>
            <a:endParaRPr lang="fr-FR"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Please contact the URBACT Secretariat (</a:t>
            </a:r>
            <a:r>
              <a:rPr lang="en-US" sz="1200" u="sng" kern="1200" dirty="0" smtClean="0">
                <a:solidFill>
                  <a:schemeClr val="tx1"/>
                </a:solidFill>
                <a:effectLst/>
                <a:latin typeface="+mn-lt"/>
                <a:ea typeface="+mn-ea"/>
                <a:cs typeface="+mn-cs"/>
                <a:hlinkClick r:id="rId3"/>
              </a:rPr>
              <a:t>TN@urbact.eu</a:t>
            </a:r>
            <a:r>
              <a:rPr lang="en-US" sz="1200" kern="1200" dirty="0" smtClean="0">
                <a:solidFill>
                  <a:schemeClr val="tx1"/>
                </a:solidFill>
                <a:effectLst/>
                <a:latin typeface="+mn-lt"/>
                <a:ea typeface="+mn-ea"/>
                <a:cs typeface="+mn-cs"/>
              </a:rPr>
              <a:t>) which will upon your request make an indication on your online Good Practice Profile that you are not accepting any expressions of interest by potential Transfer Cities in relation to the call for Transfer Networks.</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We are a Good Practice City ready to submit the Transfer Network proposal for Phase 1 but we are still receiving expressions of interest from cities wanting to transfer our good practice. What should we do?</a:t>
            </a:r>
            <a:endParaRPr lang="fr-FR"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Please contact the URBACT Secretariat (</a:t>
            </a:r>
            <a:r>
              <a:rPr lang="en-US" sz="1200" u="sng" kern="1200" dirty="0" smtClean="0">
                <a:solidFill>
                  <a:schemeClr val="tx1"/>
                </a:solidFill>
                <a:effectLst/>
                <a:latin typeface="+mn-lt"/>
                <a:ea typeface="+mn-ea"/>
                <a:cs typeface="+mn-cs"/>
                <a:hlinkClick r:id="rId3"/>
              </a:rPr>
              <a:t>TN@urbact.eu</a:t>
            </a:r>
            <a:r>
              <a:rPr lang="en-US" sz="1200" kern="1200" dirty="0" smtClean="0">
                <a:solidFill>
                  <a:schemeClr val="tx1"/>
                </a:solidFill>
                <a:effectLst/>
                <a:latin typeface="+mn-lt"/>
                <a:ea typeface="+mn-ea"/>
                <a:cs typeface="+mn-cs"/>
              </a:rPr>
              <a:t>) which will upon your request make an indication at your online Good Practice Profile that you are not looking for potential Transfer Cities anymore.</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We are interested in transferring one of the 97 URBACT good practices. How do we know which URBACT Good Practice City is committed to transfer their good practice in the framework of Transfer Network?</a:t>
            </a:r>
            <a:endParaRPr lang="fr-FR"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All 97 URBACT Good Practices are eligible good practices for the Transfer Network call. Each Good Practice profile has an indication whether the Good Practice City is interested or not in potential Transfer Cities.</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0688B859-111D-47F7-BBEC-F653417A8972}" type="slidenum">
              <a:rPr lang="en-GB" smtClean="0"/>
              <a:t>14</a:t>
            </a:fld>
            <a:endParaRPr lang="en-GB"/>
          </a:p>
        </p:txBody>
      </p:sp>
    </p:spTree>
    <p:extLst>
      <p:ext uri="{BB962C8B-B14F-4D97-AF65-F5344CB8AC3E}">
        <p14:creationId xmlns:p14="http://schemas.microsoft.com/office/powerpoint/2010/main" val="3635484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688B859-111D-47F7-BBEC-F653417A8972}" type="slidenum">
              <a:rPr lang="en-GB" smtClean="0"/>
              <a:t>15</a:t>
            </a:fld>
            <a:endParaRPr lang="en-GB"/>
          </a:p>
        </p:txBody>
      </p:sp>
    </p:spTree>
    <p:extLst>
      <p:ext uri="{BB962C8B-B14F-4D97-AF65-F5344CB8AC3E}">
        <p14:creationId xmlns:p14="http://schemas.microsoft.com/office/powerpoint/2010/main" val="3079024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All candidates </a:t>
            </a:r>
            <a:r>
              <a:rPr lang="fr-FR" dirty="0" err="1" smtClean="0"/>
              <a:t>should</a:t>
            </a:r>
            <a:r>
              <a:rPr lang="fr-FR" dirty="0" smtClean="0"/>
              <a:t> </a:t>
            </a:r>
            <a:r>
              <a:rPr lang="fr-FR" dirty="0" err="1" smtClean="0"/>
              <a:t>read</a:t>
            </a:r>
            <a:r>
              <a:rPr lang="fr-FR" dirty="0" smtClean="0"/>
              <a:t> the </a:t>
            </a:r>
            <a:r>
              <a:rPr lang="fr-FR" dirty="0" err="1" smtClean="0"/>
              <a:t>Terms</a:t>
            </a:r>
            <a:r>
              <a:rPr lang="fr-FR" dirty="0" smtClean="0"/>
              <a:t> of </a:t>
            </a:r>
            <a:r>
              <a:rPr lang="fr-FR" dirty="0" err="1" smtClean="0"/>
              <a:t>References</a:t>
            </a:r>
            <a:r>
              <a:rPr lang="fr-FR" dirty="0" smtClean="0"/>
              <a:t> and the Guide </a:t>
            </a:r>
            <a:r>
              <a:rPr lang="fr-FR" dirty="0" err="1" smtClean="0"/>
              <a:t>together</a:t>
            </a:r>
            <a:r>
              <a:rPr lang="fr-FR" dirty="0" smtClean="0"/>
              <a:t>. </a:t>
            </a:r>
            <a:r>
              <a:rPr lang="fr-FR" dirty="0" err="1" smtClean="0"/>
              <a:t>Only</a:t>
            </a:r>
            <a:r>
              <a:rPr lang="fr-FR" baseline="0" dirty="0" smtClean="0"/>
              <a:t> by </a:t>
            </a:r>
            <a:r>
              <a:rPr lang="fr-FR" baseline="0" dirty="0" err="1" smtClean="0"/>
              <a:t>reading</a:t>
            </a:r>
            <a:r>
              <a:rPr lang="fr-FR" baseline="0" dirty="0" smtClean="0"/>
              <a:t> </a:t>
            </a:r>
            <a:r>
              <a:rPr lang="fr-FR" baseline="0" dirty="0" err="1" smtClean="0"/>
              <a:t>both</a:t>
            </a:r>
            <a:r>
              <a:rPr lang="fr-FR" baseline="0" dirty="0" smtClean="0"/>
              <a:t> one </a:t>
            </a:r>
            <a:r>
              <a:rPr lang="fr-FR" baseline="0" dirty="0" err="1" smtClean="0"/>
              <a:t>can</a:t>
            </a:r>
            <a:r>
              <a:rPr lang="fr-FR" baseline="0" dirty="0" smtClean="0"/>
              <a:t> </a:t>
            </a:r>
            <a:r>
              <a:rPr lang="fr-FR" baseline="0" dirty="0" err="1" smtClean="0"/>
              <a:t>understand</a:t>
            </a:r>
            <a:r>
              <a:rPr lang="fr-FR" baseline="0" dirty="0" smtClean="0"/>
              <a:t> the </a:t>
            </a:r>
            <a:r>
              <a:rPr lang="fr-FR" baseline="0" dirty="0" err="1" smtClean="0"/>
              <a:t>whole</a:t>
            </a:r>
            <a:r>
              <a:rPr lang="fr-FR" baseline="0" dirty="0" smtClean="0"/>
              <a:t> </a:t>
            </a:r>
            <a:r>
              <a:rPr lang="fr-FR" baseline="0" dirty="0" err="1" smtClean="0"/>
              <a:t>picture</a:t>
            </a:r>
            <a:r>
              <a:rPr lang="fr-FR" baseline="0" dirty="0" smtClean="0"/>
              <a:t>.</a:t>
            </a:r>
            <a:endParaRPr lang="fr-FR" dirty="0"/>
          </a:p>
        </p:txBody>
      </p:sp>
      <p:sp>
        <p:nvSpPr>
          <p:cNvPr id="4" name="Espace réservé du numéro de diapositive 3"/>
          <p:cNvSpPr>
            <a:spLocks noGrp="1"/>
          </p:cNvSpPr>
          <p:nvPr>
            <p:ph type="sldNum" sz="quarter" idx="10"/>
          </p:nvPr>
        </p:nvSpPr>
        <p:spPr/>
        <p:txBody>
          <a:bodyPr/>
          <a:lstStyle/>
          <a:p>
            <a:fld id="{0688B859-111D-47F7-BBEC-F653417A8972}" type="slidenum">
              <a:rPr lang="en-GB" smtClean="0"/>
              <a:t>16</a:t>
            </a:fld>
            <a:endParaRPr lang="en-GB"/>
          </a:p>
        </p:txBody>
      </p:sp>
    </p:spTree>
    <p:extLst>
      <p:ext uri="{BB962C8B-B14F-4D97-AF65-F5344CB8AC3E}">
        <p14:creationId xmlns:p14="http://schemas.microsoft.com/office/powerpoint/2010/main" val="4071600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Arial" panose="020B0604020202020204" pitchFamily="34" charset="0"/>
              <a:buChar char="•"/>
            </a:pPr>
            <a:r>
              <a:rPr lang="fr-FR" dirty="0" err="1" smtClean="0"/>
              <a:t>Emphasize</a:t>
            </a:r>
            <a:r>
              <a:rPr lang="fr-FR" dirty="0" smtClean="0"/>
              <a:t> Phase 1 – </a:t>
            </a:r>
            <a:r>
              <a:rPr lang="fr-FR" dirty="0" err="1" smtClean="0"/>
              <a:t>development</a:t>
            </a:r>
            <a:r>
              <a:rPr lang="fr-FR" dirty="0" smtClean="0"/>
              <a:t> – </a:t>
            </a:r>
            <a:r>
              <a:rPr lang="fr-FR" dirty="0" err="1" smtClean="0"/>
              <a:t>assessing</a:t>
            </a:r>
            <a:r>
              <a:rPr lang="fr-FR" dirty="0" smtClean="0"/>
              <a:t> </a:t>
            </a:r>
            <a:r>
              <a:rPr lang="fr-FR" dirty="0" err="1" smtClean="0"/>
              <a:t>transfer</a:t>
            </a:r>
            <a:r>
              <a:rPr lang="fr-FR" dirty="0" smtClean="0"/>
              <a:t> </a:t>
            </a:r>
            <a:r>
              <a:rPr lang="fr-FR" dirty="0" err="1" smtClean="0"/>
              <a:t>potential</a:t>
            </a: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The Guide For </a:t>
            </a:r>
            <a:r>
              <a:rPr lang="fr-FR" baseline="0" dirty="0" err="1" smtClean="0"/>
              <a:t>Partnership</a:t>
            </a:r>
            <a:r>
              <a:rPr lang="fr-FR" baseline="0" dirty="0" smtClean="0"/>
              <a:t> </a:t>
            </a:r>
            <a:r>
              <a:rPr lang="fr-FR" baseline="0" dirty="0" err="1" smtClean="0"/>
              <a:t>enlargement</a:t>
            </a:r>
            <a:r>
              <a:rPr lang="fr-FR" baseline="0" dirty="0" smtClean="0"/>
              <a:t> and the </a:t>
            </a:r>
            <a:r>
              <a:rPr lang="fr-FR" baseline="0" dirty="0" err="1" smtClean="0"/>
              <a:t>Transferability</a:t>
            </a:r>
            <a:r>
              <a:rPr lang="fr-FR" baseline="0" dirty="0" smtClean="0"/>
              <a:t> </a:t>
            </a:r>
            <a:r>
              <a:rPr lang="fr-FR" baseline="0" dirty="0" err="1" smtClean="0"/>
              <a:t>Study</a:t>
            </a:r>
            <a:r>
              <a:rPr lang="fr-FR" baseline="0" dirty="0" smtClean="0"/>
              <a:t> </a:t>
            </a:r>
            <a:r>
              <a:rPr lang="fr-FR" baseline="0" dirty="0" err="1" smtClean="0"/>
              <a:t>will</a:t>
            </a:r>
            <a:r>
              <a:rPr lang="fr-FR" baseline="0" dirty="0" smtClean="0"/>
              <a:t> </a:t>
            </a:r>
            <a:r>
              <a:rPr lang="fr-FR" baseline="0" dirty="0" err="1" smtClean="0"/>
              <a:t>be</a:t>
            </a:r>
            <a:r>
              <a:rPr lang="fr-FR" baseline="0" dirty="0" smtClean="0"/>
              <a:t> </a:t>
            </a:r>
            <a:r>
              <a:rPr lang="fr-FR" baseline="0" dirty="0" err="1" smtClean="0"/>
              <a:t>available</a:t>
            </a:r>
            <a:r>
              <a:rPr lang="fr-FR" baseline="0" dirty="0" smtClean="0"/>
              <a:t> for </a:t>
            </a:r>
            <a:r>
              <a:rPr lang="fr-FR" baseline="0" dirty="0" err="1" smtClean="0"/>
              <a:t>approved</a:t>
            </a:r>
            <a:r>
              <a:rPr lang="fr-FR" baseline="0" dirty="0" smtClean="0"/>
              <a:t> Transfer Networks in Phase 1</a:t>
            </a:r>
          </a:p>
          <a:p>
            <a:endParaRPr lang="fr-FR" dirty="0" smtClean="0"/>
          </a:p>
          <a:p>
            <a:pPr marL="171450" indent="-171450">
              <a:buFont typeface="Arial" panose="020B0604020202020204" pitchFamily="34" charset="0"/>
              <a:buChar char="•"/>
            </a:pPr>
            <a:r>
              <a:rPr lang="fr-FR" dirty="0" smtClean="0"/>
              <a:t>Phase 2 </a:t>
            </a:r>
            <a:r>
              <a:rPr lang="fr-FR" dirty="0" err="1" smtClean="0"/>
              <a:t>expected</a:t>
            </a:r>
            <a:r>
              <a:rPr lang="fr-FR" dirty="0" smtClean="0"/>
              <a:t> </a:t>
            </a:r>
            <a:r>
              <a:rPr lang="fr-FR" dirty="0" err="1" smtClean="0"/>
              <a:t>results</a:t>
            </a:r>
            <a:r>
              <a:rPr lang="fr-FR" dirty="0" smtClean="0"/>
              <a:t> at local </a:t>
            </a:r>
            <a:r>
              <a:rPr lang="fr-FR" dirty="0" err="1" smtClean="0"/>
              <a:t>level</a:t>
            </a:r>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The Guide For The Transfer Plans and Transfer Guide </a:t>
            </a:r>
            <a:r>
              <a:rPr lang="fr-FR" baseline="0" dirty="0" err="1" smtClean="0"/>
              <a:t>will</a:t>
            </a:r>
            <a:r>
              <a:rPr lang="fr-FR" baseline="0" dirty="0" smtClean="0"/>
              <a:t> </a:t>
            </a:r>
            <a:r>
              <a:rPr lang="fr-FR" baseline="0" dirty="0" err="1" smtClean="0"/>
              <a:t>be</a:t>
            </a:r>
            <a:r>
              <a:rPr lang="fr-FR" baseline="0" dirty="0" smtClean="0"/>
              <a:t> </a:t>
            </a:r>
            <a:r>
              <a:rPr lang="fr-FR" baseline="0" dirty="0" err="1" smtClean="0"/>
              <a:t>available</a:t>
            </a:r>
            <a:r>
              <a:rPr lang="fr-FR" baseline="0" dirty="0" smtClean="0"/>
              <a:t> </a:t>
            </a:r>
            <a:r>
              <a:rPr lang="fr-FR" baseline="0" dirty="0" err="1" smtClean="0"/>
              <a:t>during</a:t>
            </a:r>
            <a:r>
              <a:rPr lang="fr-FR" baseline="0" dirty="0" smtClean="0"/>
              <a:t> phase 1 for </a:t>
            </a:r>
            <a:r>
              <a:rPr lang="fr-FR" baseline="0" dirty="0" err="1" smtClean="0"/>
              <a:t>approved</a:t>
            </a:r>
            <a:r>
              <a:rPr lang="fr-FR" baseline="0" dirty="0" smtClean="0"/>
              <a:t> Transfer Networks</a:t>
            </a:r>
            <a:endParaRPr lang="fr-FR" dirty="0" smtClean="0"/>
          </a:p>
          <a:p>
            <a:pPr lvl="0"/>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b="1" kern="1200" dirty="0" smtClean="0">
                <a:solidFill>
                  <a:schemeClr val="tx1"/>
                </a:solidFill>
                <a:effectLst/>
                <a:latin typeface="+mn-lt"/>
                <a:ea typeface="+mn-ea"/>
                <a:cs typeface="+mn-cs"/>
              </a:rPr>
              <a:t>How many Transfer Networks are expected to be financed in phase 1, and how many of these are expected to be financed in phase 2?</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Up to 25 Transfer Network will be approved for Phase 1. Hopefully all Transfer Networks approved for Phase 1 shall continue to Phase 2 (depending on the quality of Phase 2 application).</a:t>
            </a:r>
            <a:endParaRPr lang="fr-FR" sz="1200" kern="1200" dirty="0" smtClean="0">
              <a:solidFill>
                <a:schemeClr val="tx1"/>
              </a:solidFill>
              <a:effectLst/>
              <a:latin typeface="+mn-lt"/>
              <a:ea typeface="+mn-ea"/>
              <a:cs typeface="+mn-cs"/>
            </a:endParaRPr>
          </a:p>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0688B859-111D-47F7-BBEC-F653417A8972}" type="slidenum">
              <a:rPr lang="en-GB" smtClean="0"/>
              <a:t>17</a:t>
            </a:fld>
            <a:endParaRPr lang="en-GB"/>
          </a:p>
        </p:txBody>
      </p:sp>
    </p:spTree>
    <p:extLst>
      <p:ext uri="{BB962C8B-B14F-4D97-AF65-F5344CB8AC3E}">
        <p14:creationId xmlns:p14="http://schemas.microsoft.com/office/powerpoint/2010/main" val="3354549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Arial" panose="020B0604020202020204" pitchFamily="34" charset="0"/>
              <a:buChar char="•"/>
            </a:pPr>
            <a:r>
              <a:rPr lang="fr-FR" dirty="0" err="1" smtClean="0"/>
              <a:t>Emphasize</a:t>
            </a:r>
            <a:r>
              <a:rPr lang="fr-FR" dirty="0" smtClean="0"/>
              <a:t> Phase 1 – </a:t>
            </a:r>
            <a:r>
              <a:rPr lang="fr-FR" dirty="0" err="1" smtClean="0"/>
              <a:t>development</a:t>
            </a:r>
            <a:r>
              <a:rPr lang="fr-FR" dirty="0" smtClean="0"/>
              <a:t> – </a:t>
            </a:r>
            <a:r>
              <a:rPr lang="fr-FR" dirty="0" err="1" smtClean="0"/>
              <a:t>assessing</a:t>
            </a:r>
            <a:r>
              <a:rPr lang="fr-FR" dirty="0" smtClean="0"/>
              <a:t> </a:t>
            </a:r>
            <a:r>
              <a:rPr lang="fr-FR" dirty="0" err="1" smtClean="0"/>
              <a:t>transfer</a:t>
            </a:r>
            <a:r>
              <a:rPr lang="fr-FR" dirty="0" smtClean="0"/>
              <a:t> </a:t>
            </a:r>
            <a:r>
              <a:rPr lang="fr-FR" dirty="0" err="1" smtClean="0"/>
              <a:t>potential</a:t>
            </a: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The Guide For </a:t>
            </a:r>
            <a:r>
              <a:rPr lang="fr-FR" baseline="0" dirty="0" err="1" smtClean="0"/>
              <a:t>Partnership</a:t>
            </a:r>
            <a:r>
              <a:rPr lang="fr-FR" baseline="0" dirty="0" smtClean="0"/>
              <a:t> </a:t>
            </a:r>
            <a:r>
              <a:rPr lang="fr-FR" baseline="0" dirty="0" err="1" smtClean="0"/>
              <a:t>enlargement</a:t>
            </a:r>
            <a:r>
              <a:rPr lang="fr-FR" baseline="0" dirty="0" smtClean="0"/>
              <a:t> and the </a:t>
            </a:r>
            <a:r>
              <a:rPr lang="fr-FR" baseline="0" dirty="0" err="1" smtClean="0"/>
              <a:t>Transferability</a:t>
            </a:r>
            <a:r>
              <a:rPr lang="fr-FR" baseline="0" dirty="0" smtClean="0"/>
              <a:t> </a:t>
            </a:r>
            <a:r>
              <a:rPr lang="fr-FR" baseline="0" dirty="0" err="1" smtClean="0"/>
              <a:t>Study</a:t>
            </a:r>
            <a:r>
              <a:rPr lang="fr-FR" baseline="0" dirty="0" smtClean="0"/>
              <a:t> </a:t>
            </a:r>
            <a:r>
              <a:rPr lang="fr-FR" baseline="0" dirty="0" err="1" smtClean="0"/>
              <a:t>will</a:t>
            </a:r>
            <a:r>
              <a:rPr lang="fr-FR" baseline="0" dirty="0" smtClean="0"/>
              <a:t> </a:t>
            </a:r>
            <a:r>
              <a:rPr lang="fr-FR" baseline="0" dirty="0" err="1" smtClean="0"/>
              <a:t>be</a:t>
            </a:r>
            <a:r>
              <a:rPr lang="fr-FR" baseline="0" dirty="0" smtClean="0"/>
              <a:t> </a:t>
            </a:r>
            <a:r>
              <a:rPr lang="fr-FR" baseline="0" dirty="0" err="1" smtClean="0"/>
              <a:t>available</a:t>
            </a:r>
            <a:r>
              <a:rPr lang="fr-FR" baseline="0" dirty="0" smtClean="0"/>
              <a:t> for </a:t>
            </a:r>
            <a:r>
              <a:rPr lang="fr-FR" baseline="0" dirty="0" err="1" smtClean="0"/>
              <a:t>approved</a:t>
            </a:r>
            <a:r>
              <a:rPr lang="fr-FR" baseline="0" dirty="0" smtClean="0"/>
              <a:t> Transfer Networks in Phase 1</a:t>
            </a:r>
          </a:p>
          <a:p>
            <a:endParaRPr lang="fr-FR" dirty="0" smtClean="0"/>
          </a:p>
          <a:p>
            <a:pPr marL="171450" indent="-171450">
              <a:buFont typeface="Arial" panose="020B0604020202020204" pitchFamily="34" charset="0"/>
              <a:buChar char="•"/>
            </a:pPr>
            <a:r>
              <a:rPr lang="fr-FR" dirty="0" smtClean="0"/>
              <a:t>Phase 2 </a:t>
            </a:r>
            <a:r>
              <a:rPr lang="fr-FR" dirty="0" err="1" smtClean="0"/>
              <a:t>expected</a:t>
            </a:r>
            <a:r>
              <a:rPr lang="fr-FR" dirty="0" smtClean="0"/>
              <a:t> </a:t>
            </a:r>
            <a:r>
              <a:rPr lang="fr-FR" dirty="0" err="1" smtClean="0"/>
              <a:t>results</a:t>
            </a:r>
            <a:r>
              <a:rPr lang="fr-FR" dirty="0" smtClean="0"/>
              <a:t> at local </a:t>
            </a:r>
            <a:r>
              <a:rPr lang="fr-FR" dirty="0" err="1" smtClean="0"/>
              <a:t>level</a:t>
            </a:r>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The Guide For The Transfer Plans and Transfer Guide </a:t>
            </a:r>
            <a:r>
              <a:rPr lang="fr-FR" baseline="0" dirty="0" err="1" smtClean="0"/>
              <a:t>will</a:t>
            </a:r>
            <a:r>
              <a:rPr lang="fr-FR" baseline="0" dirty="0" smtClean="0"/>
              <a:t> </a:t>
            </a:r>
            <a:r>
              <a:rPr lang="fr-FR" baseline="0" dirty="0" err="1" smtClean="0"/>
              <a:t>be</a:t>
            </a:r>
            <a:r>
              <a:rPr lang="fr-FR" baseline="0" dirty="0" smtClean="0"/>
              <a:t> </a:t>
            </a:r>
            <a:r>
              <a:rPr lang="fr-FR" baseline="0" dirty="0" err="1" smtClean="0"/>
              <a:t>available</a:t>
            </a:r>
            <a:r>
              <a:rPr lang="fr-FR" baseline="0" dirty="0" smtClean="0"/>
              <a:t> </a:t>
            </a:r>
            <a:r>
              <a:rPr lang="fr-FR" baseline="0" dirty="0" err="1" smtClean="0"/>
              <a:t>during</a:t>
            </a:r>
            <a:r>
              <a:rPr lang="fr-FR" baseline="0" dirty="0" smtClean="0"/>
              <a:t> phase 1 for </a:t>
            </a:r>
            <a:r>
              <a:rPr lang="fr-FR" baseline="0" dirty="0" err="1" smtClean="0"/>
              <a:t>approved</a:t>
            </a:r>
            <a:r>
              <a:rPr lang="fr-FR" baseline="0" dirty="0" smtClean="0"/>
              <a:t> Transfer Networks</a:t>
            </a:r>
            <a:endParaRPr lang="fr-FR" dirty="0" smtClean="0"/>
          </a:p>
          <a:p>
            <a:pPr lvl="0"/>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b="1" kern="1200" dirty="0" smtClean="0">
                <a:solidFill>
                  <a:schemeClr val="tx1"/>
                </a:solidFill>
                <a:effectLst/>
                <a:latin typeface="+mn-lt"/>
                <a:ea typeface="+mn-ea"/>
                <a:cs typeface="+mn-cs"/>
              </a:rPr>
              <a:t>How many Transfer Networks are expected to be financed in phase 1, and how many of these are expected to be financed in phase 2?</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Up to 25 Transfer Network will be approved for Phase 1. Hopefully all Transfer Networks approved for Phase 1 shall continue to Phase 2 (depending on the quality of Phase 2 application).</a:t>
            </a:r>
            <a:endParaRPr lang="fr-FR" sz="1200" kern="1200" dirty="0" smtClean="0">
              <a:solidFill>
                <a:schemeClr val="tx1"/>
              </a:solidFill>
              <a:effectLst/>
              <a:latin typeface="+mn-lt"/>
              <a:ea typeface="+mn-ea"/>
              <a:cs typeface="+mn-cs"/>
            </a:endParaRPr>
          </a:p>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0688B859-111D-47F7-BBEC-F653417A8972}" type="slidenum">
              <a:rPr lang="en-GB" smtClean="0"/>
              <a:t>5</a:t>
            </a:fld>
            <a:endParaRPr lang="en-GB"/>
          </a:p>
        </p:txBody>
      </p:sp>
    </p:spTree>
    <p:extLst>
      <p:ext uri="{BB962C8B-B14F-4D97-AF65-F5344CB8AC3E}">
        <p14:creationId xmlns:p14="http://schemas.microsoft.com/office/powerpoint/2010/main" val="3354549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Good Practice </a:t>
            </a:r>
            <a:r>
              <a:rPr lang="fr-FR" dirty="0" err="1" smtClean="0"/>
              <a:t>Cities</a:t>
            </a:r>
            <a:r>
              <a:rPr lang="fr-FR" dirty="0" smtClean="0"/>
              <a:t> </a:t>
            </a:r>
            <a:r>
              <a:rPr lang="fr-FR" dirty="0" err="1" smtClean="0"/>
              <a:t>will</a:t>
            </a:r>
            <a:r>
              <a:rPr lang="fr-FR" baseline="0" dirty="0" smtClean="0"/>
              <a:t> </a:t>
            </a:r>
            <a:r>
              <a:rPr lang="fr-FR" baseline="0" dirty="0" err="1" smtClean="0"/>
              <a:t>be</a:t>
            </a:r>
            <a:r>
              <a:rPr lang="fr-FR" baseline="0" dirty="0" smtClean="0"/>
              <a:t> </a:t>
            </a:r>
            <a:r>
              <a:rPr lang="fr-FR" baseline="0" dirty="0" err="1" smtClean="0"/>
              <a:t>also</a:t>
            </a:r>
            <a:r>
              <a:rPr lang="fr-FR" baseline="0" dirty="0" smtClean="0"/>
              <a:t> Lead </a:t>
            </a:r>
            <a:r>
              <a:rPr lang="fr-FR" baseline="0" dirty="0" err="1" smtClean="0"/>
              <a:t>Partners</a:t>
            </a:r>
            <a:r>
              <a:rPr lang="fr-FR" baseline="0" dirty="0" smtClean="0"/>
              <a:t> of Transfer Networks</a:t>
            </a:r>
            <a:endParaRPr lang="fr-FR" dirty="0"/>
          </a:p>
        </p:txBody>
      </p:sp>
      <p:sp>
        <p:nvSpPr>
          <p:cNvPr id="4" name="Espace réservé du numéro de diapositive 3"/>
          <p:cNvSpPr>
            <a:spLocks noGrp="1"/>
          </p:cNvSpPr>
          <p:nvPr>
            <p:ph type="sldNum" sz="quarter" idx="10"/>
          </p:nvPr>
        </p:nvSpPr>
        <p:spPr/>
        <p:txBody>
          <a:bodyPr/>
          <a:lstStyle/>
          <a:p>
            <a:fld id="{0688B859-111D-47F7-BBEC-F653417A8972}" type="slidenum">
              <a:rPr lang="en-GB" smtClean="0"/>
              <a:t>6</a:t>
            </a:fld>
            <a:endParaRPr lang="en-GB"/>
          </a:p>
        </p:txBody>
      </p:sp>
    </p:spTree>
    <p:extLst>
      <p:ext uri="{BB962C8B-B14F-4D97-AF65-F5344CB8AC3E}">
        <p14:creationId xmlns:p14="http://schemas.microsoft.com/office/powerpoint/2010/main" val="1632982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en-GB" sz="1200" b="1" kern="1200" dirty="0" smtClean="0">
                <a:solidFill>
                  <a:schemeClr val="tx1"/>
                </a:solidFill>
                <a:effectLst/>
                <a:latin typeface="+mn-lt"/>
                <a:ea typeface="+mn-ea"/>
                <a:cs typeface="+mn-cs"/>
              </a:rPr>
              <a:t>For</a:t>
            </a:r>
            <a:r>
              <a:rPr lang="en-GB" sz="1200" b="1" kern="1200" baseline="0" dirty="0" smtClean="0">
                <a:solidFill>
                  <a:schemeClr val="tx1"/>
                </a:solidFill>
                <a:effectLst/>
                <a:latin typeface="+mn-lt"/>
                <a:ea typeface="+mn-ea"/>
                <a:cs typeface="+mn-cs"/>
              </a:rPr>
              <a:t> Good practice city the o</a:t>
            </a:r>
            <a:r>
              <a:rPr lang="en-GB" sz="1200" b="1" kern="1200" dirty="0" smtClean="0">
                <a:solidFill>
                  <a:schemeClr val="tx1"/>
                </a:solidFill>
                <a:effectLst/>
                <a:latin typeface="+mn-lt"/>
                <a:ea typeface="+mn-ea"/>
                <a:cs typeface="+mn-cs"/>
              </a:rPr>
              <a:t>pportunity to share the experience within the framework of a Transfer Network means the following:</a:t>
            </a:r>
            <a:endParaRPr lang="fr-FR" sz="1200" b="1"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An opportunity to </a:t>
            </a:r>
            <a:r>
              <a:rPr lang="en-GB" sz="1200" u="sng" kern="1200" dirty="0" smtClean="0">
                <a:solidFill>
                  <a:schemeClr val="tx1"/>
                </a:solidFill>
                <a:effectLst/>
                <a:latin typeface="+mn-lt"/>
                <a:ea typeface="+mn-ea"/>
                <a:cs typeface="+mn-cs"/>
              </a:rPr>
              <a:t>lead and mentor</a:t>
            </a:r>
            <a:r>
              <a:rPr lang="en-GB" sz="1200" kern="1200" dirty="0" smtClean="0">
                <a:solidFill>
                  <a:schemeClr val="tx1"/>
                </a:solidFill>
                <a:effectLst/>
                <a:latin typeface="+mn-lt"/>
                <a:ea typeface="+mn-ea"/>
                <a:cs typeface="+mn-cs"/>
              </a:rPr>
              <a:t> the process of understanding, adapting and reusing the good practice. </a:t>
            </a:r>
            <a:endParaRPr lang="fr-FR"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u="sng" kern="1200" dirty="0" smtClean="0">
                <a:solidFill>
                  <a:schemeClr val="tx1"/>
                </a:solidFill>
                <a:effectLst/>
                <a:latin typeface="+mn-lt"/>
                <a:ea typeface="+mn-ea"/>
                <a:cs typeface="+mn-cs"/>
              </a:rPr>
              <a:t>Refining and improving</a:t>
            </a:r>
            <a:r>
              <a:rPr lang="en-GB" sz="1200" kern="1200" dirty="0" smtClean="0">
                <a:solidFill>
                  <a:schemeClr val="tx1"/>
                </a:solidFill>
                <a:effectLst/>
                <a:latin typeface="+mn-lt"/>
                <a:ea typeface="+mn-ea"/>
                <a:cs typeface="+mn-cs"/>
              </a:rPr>
              <a:t> its own methodology through peer reviews and with the support of an URBACT expert.</a:t>
            </a:r>
            <a:endParaRPr lang="fr-FR"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 learning captured with other partners could lead to a </a:t>
            </a:r>
            <a:r>
              <a:rPr lang="en-GB" sz="1200" u="sng" kern="1200" dirty="0" smtClean="0">
                <a:solidFill>
                  <a:schemeClr val="tx1"/>
                </a:solidFill>
                <a:effectLst/>
                <a:latin typeface="+mn-lt"/>
                <a:ea typeface="+mn-ea"/>
                <a:cs typeface="+mn-cs"/>
              </a:rPr>
              <a:t>wider recognition</a:t>
            </a:r>
            <a:r>
              <a:rPr lang="en-GB" sz="1200" kern="1200" dirty="0" smtClean="0">
                <a:solidFill>
                  <a:schemeClr val="tx1"/>
                </a:solidFill>
                <a:effectLst/>
                <a:latin typeface="+mn-lt"/>
                <a:ea typeface="+mn-ea"/>
                <a:cs typeface="+mn-cs"/>
              </a:rPr>
              <a:t> of the potential for reuse of the good practice across Europe and beyond, therefore increasing the </a:t>
            </a:r>
            <a:r>
              <a:rPr lang="en-GB" sz="1200" u="sng" kern="1200" dirty="0" smtClean="0">
                <a:solidFill>
                  <a:schemeClr val="tx1"/>
                </a:solidFill>
                <a:effectLst/>
                <a:latin typeface="+mn-lt"/>
                <a:ea typeface="+mn-ea"/>
                <a:cs typeface="+mn-cs"/>
              </a:rPr>
              <a:t>visibility of the city</a:t>
            </a:r>
            <a:r>
              <a:rPr lang="en-GB" sz="1200" kern="1200" dirty="0" smtClean="0">
                <a:solidFill>
                  <a:schemeClr val="tx1"/>
                </a:solidFill>
                <a:effectLst/>
                <a:latin typeface="+mn-lt"/>
                <a:ea typeface="+mn-ea"/>
                <a:cs typeface="+mn-cs"/>
              </a:rPr>
              <a:t> in the arena of urban practitioners and among URBACT partners (European Commission, Urban Innovative Action, European Investment Bank, UN Habitat, etc.).</a:t>
            </a:r>
            <a:endParaRPr lang="fr-FR" sz="1200" kern="1200" dirty="0" smtClean="0">
              <a:solidFill>
                <a:schemeClr val="tx1"/>
              </a:solidFill>
              <a:effectLst/>
              <a:latin typeface="+mn-lt"/>
              <a:ea typeface="+mn-ea"/>
              <a:cs typeface="+mn-cs"/>
            </a:endParaRPr>
          </a:p>
          <a:p>
            <a:endParaRPr lang="fr-FR" dirty="0" smtClean="0"/>
          </a:p>
          <a:p>
            <a:r>
              <a:rPr lang="fr-FR" b="1" i="1" dirty="0" err="1" smtClean="0"/>
              <a:t>Please</a:t>
            </a:r>
            <a:r>
              <a:rPr lang="fr-FR" b="1" i="1" dirty="0" smtClean="0"/>
              <a:t> </a:t>
            </a:r>
            <a:r>
              <a:rPr lang="fr-FR" b="1" i="1" dirty="0" err="1" smtClean="0"/>
              <a:t>refer</a:t>
            </a:r>
            <a:r>
              <a:rPr lang="fr-FR" b="1" i="1" dirty="0" smtClean="0"/>
              <a:t> to the GUIDE Section 1 for more information</a:t>
            </a:r>
            <a:endParaRPr lang="fr-FR" b="1" i="1" dirty="0"/>
          </a:p>
        </p:txBody>
      </p:sp>
      <p:sp>
        <p:nvSpPr>
          <p:cNvPr id="4" name="Espace réservé du numéro de diapositive 3"/>
          <p:cNvSpPr>
            <a:spLocks noGrp="1"/>
          </p:cNvSpPr>
          <p:nvPr>
            <p:ph type="sldNum" sz="quarter" idx="10"/>
          </p:nvPr>
        </p:nvSpPr>
        <p:spPr/>
        <p:txBody>
          <a:bodyPr/>
          <a:lstStyle/>
          <a:p>
            <a:fld id="{0688B859-111D-47F7-BBEC-F653417A8972}" type="slidenum">
              <a:rPr lang="en-GB" smtClean="0"/>
              <a:t>7</a:t>
            </a:fld>
            <a:endParaRPr lang="en-GB"/>
          </a:p>
        </p:txBody>
      </p:sp>
    </p:spTree>
    <p:extLst>
      <p:ext uri="{BB962C8B-B14F-4D97-AF65-F5344CB8AC3E}">
        <p14:creationId xmlns:p14="http://schemas.microsoft.com/office/powerpoint/2010/main" val="305977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688B859-111D-47F7-BBEC-F653417A8972}" type="slidenum">
              <a:rPr lang="en-GB" smtClean="0"/>
              <a:t>8</a:t>
            </a:fld>
            <a:endParaRPr lang="en-GB"/>
          </a:p>
        </p:txBody>
      </p:sp>
    </p:spTree>
    <p:extLst>
      <p:ext uri="{BB962C8B-B14F-4D97-AF65-F5344CB8AC3E}">
        <p14:creationId xmlns:p14="http://schemas.microsoft.com/office/powerpoint/2010/main" val="2064720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en-GB" sz="1200" b="1" kern="1200" dirty="0" smtClean="0">
                <a:solidFill>
                  <a:schemeClr val="tx1"/>
                </a:solidFill>
                <a:effectLst/>
                <a:latin typeface="+mn-lt"/>
                <a:ea typeface="+mn-ea"/>
                <a:cs typeface="+mn-cs"/>
              </a:rPr>
              <a:t>In how many proposals can a city apply in the call for Transfer Networks as partner?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One can indeed be involved in only 1 approved Transfer Network as Transfer City (transferring the good practice). Good Practice City (sharing the good practice) can be involved in another Transfer Network as a Transfer City.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In how many Transfer Network proposals can one be proposed?</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One can be proposed in the initial partnership as a Transfer City in more than one Network proposals for Phase 1, however, we strongly discourage the commitment in several Network proposals due to high risk and eligibility problems multiple commitments could cause after the approval (High number of Transfer Networks approved (up to 25), small initial partnership with only 2 Transfer Cities).</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Good Practice Cities are advised to check the commitment of possible Transfer Cities in other Network proposals and it is up to the Good Practice City to assess the risk by proposing the initial partnership with candidate Transfer Cities committed in several Network proposals.</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Transfer Cities are suggested to </a:t>
            </a:r>
            <a:r>
              <a:rPr lang="en-US" sz="1200" kern="1200" dirty="0" err="1" smtClean="0">
                <a:solidFill>
                  <a:schemeClr val="tx1"/>
                </a:solidFill>
                <a:effectLst/>
                <a:latin typeface="+mn-lt"/>
                <a:ea typeface="+mn-ea"/>
                <a:cs typeface="+mn-cs"/>
              </a:rPr>
              <a:t>minimalise</a:t>
            </a:r>
            <a:r>
              <a:rPr lang="en-US" sz="1200" kern="1200" dirty="0" smtClean="0">
                <a:solidFill>
                  <a:schemeClr val="tx1"/>
                </a:solidFill>
                <a:effectLst/>
                <a:latin typeface="+mn-lt"/>
                <a:ea typeface="+mn-ea"/>
                <a:cs typeface="+mn-cs"/>
              </a:rPr>
              <a:t> the commitments in several network proposals and rather commit to join the complete partnership for Phase 2 (All approved Networks for Phase 1 will need to enlarge their partnership with at least 2 Transfer Cities to be proposed for Phase 2).</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0688B859-111D-47F7-BBEC-F653417A8972}" type="slidenum">
              <a:rPr lang="en-GB" smtClean="0"/>
              <a:t>9</a:t>
            </a:fld>
            <a:endParaRPr lang="en-GB"/>
          </a:p>
        </p:txBody>
      </p:sp>
    </p:spTree>
    <p:extLst>
      <p:ext uri="{BB962C8B-B14F-4D97-AF65-F5344CB8AC3E}">
        <p14:creationId xmlns:p14="http://schemas.microsoft.com/office/powerpoint/2010/main" val="3900452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How will the Good Practice Cities select the Transfer Cities to proposed in partnership for Phase 1?</a:t>
            </a:r>
            <a:endParaRPr lang="fr-FR"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selection of Transfer City candidates to be proposed in the initial partnership for Phase 1 will be based on the judgement of Good Practice Cities. The Guide to Transfer Networks provides the recommendations for setting up the partnership for Phase 1. </a:t>
            </a:r>
            <a:endParaRPr lang="fr-FR"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also suggested that Good Practice Cities already make the shortlist of suitable Transfer City candidates that can join the Network during Phase 1 when network will be enlarging their partnerships from 3 to up to 8 partners including the Good Practice City).</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0688B859-111D-47F7-BBEC-F653417A8972}" type="slidenum">
              <a:rPr lang="en-GB" smtClean="0"/>
              <a:t>10</a:t>
            </a:fld>
            <a:endParaRPr lang="en-GB"/>
          </a:p>
        </p:txBody>
      </p:sp>
    </p:spTree>
    <p:extLst>
      <p:ext uri="{BB962C8B-B14F-4D97-AF65-F5344CB8AC3E}">
        <p14:creationId xmlns:p14="http://schemas.microsoft.com/office/powerpoint/2010/main" val="3622816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Does the budget for Transfer Network covers also costs of good practice adaptation in Transfer Cities?</a:t>
            </a:r>
            <a:endParaRPr lang="fr-FR"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budget for Transfer Networks covers exchange and learning activities in relation to the transfer of good practice as well as the expertise support for the effective adaptation or improvement of the good practice.</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0688B859-111D-47F7-BBEC-F653417A8972}" type="slidenum">
              <a:rPr lang="en-GB" smtClean="0"/>
              <a:t>11</a:t>
            </a:fld>
            <a:endParaRPr lang="en-GB"/>
          </a:p>
        </p:txBody>
      </p:sp>
    </p:spTree>
    <p:extLst>
      <p:ext uri="{BB962C8B-B14F-4D97-AF65-F5344CB8AC3E}">
        <p14:creationId xmlns:p14="http://schemas.microsoft.com/office/powerpoint/2010/main" val="90051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The call for URBACT III pool</a:t>
            </a:r>
            <a:r>
              <a:rPr lang="fr-FR" baseline="0" dirty="0" smtClean="0"/>
              <a:t> of </a:t>
            </a:r>
            <a:r>
              <a:rPr lang="fr-FR" baseline="0" dirty="0" err="1" smtClean="0"/>
              <a:t>validated</a:t>
            </a:r>
            <a:r>
              <a:rPr lang="fr-FR" baseline="0" dirty="0" smtClean="0"/>
              <a:t> experts </a:t>
            </a:r>
            <a:r>
              <a:rPr lang="fr-FR" baseline="0" dirty="0" err="1" smtClean="0"/>
              <a:t>is</a:t>
            </a:r>
            <a:r>
              <a:rPr lang="fr-FR" baseline="0" dirty="0" smtClean="0"/>
              <a:t> open on a constant basis.</a:t>
            </a:r>
            <a:endParaRPr lang="fr-FR" dirty="0"/>
          </a:p>
        </p:txBody>
      </p:sp>
      <p:sp>
        <p:nvSpPr>
          <p:cNvPr id="4" name="Espace réservé du numéro de diapositive 3"/>
          <p:cNvSpPr>
            <a:spLocks noGrp="1"/>
          </p:cNvSpPr>
          <p:nvPr>
            <p:ph type="sldNum" sz="quarter" idx="10"/>
          </p:nvPr>
        </p:nvSpPr>
        <p:spPr/>
        <p:txBody>
          <a:bodyPr/>
          <a:lstStyle/>
          <a:p>
            <a:fld id="{0688B859-111D-47F7-BBEC-F653417A8972}" type="slidenum">
              <a:rPr lang="en-GB" smtClean="0"/>
              <a:t>12</a:t>
            </a:fld>
            <a:endParaRPr lang="en-GB"/>
          </a:p>
        </p:txBody>
      </p:sp>
    </p:spTree>
    <p:extLst>
      <p:ext uri="{BB962C8B-B14F-4D97-AF65-F5344CB8AC3E}">
        <p14:creationId xmlns:p14="http://schemas.microsoft.com/office/powerpoint/2010/main" val="25636408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en-Cover-1">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700"/>
            <a:ext cx="9143999" cy="6812462"/>
          </a:xfrm>
          <a:prstGeom prst="rect">
            <a:avLst/>
          </a:prstGeom>
        </p:spPr>
      </p:pic>
    </p:spTree>
    <p:extLst>
      <p:ext uri="{BB962C8B-B14F-4D97-AF65-F5344CB8AC3E}">
        <p14:creationId xmlns:p14="http://schemas.microsoft.com/office/powerpoint/2010/main" val="1752492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en-Image+legend">
    <p:spTree>
      <p:nvGrpSpPr>
        <p:cNvPr id="1" name=""/>
        <p:cNvGrpSpPr/>
        <p:nvPr/>
      </p:nvGrpSpPr>
      <p:grpSpPr>
        <a:xfrm>
          <a:off x="0" y="0"/>
          <a:ext cx="0" cy="0"/>
          <a:chOff x="0" y="0"/>
          <a:chExt cx="0" cy="0"/>
        </a:xfrm>
      </p:grpSpPr>
      <p:sp>
        <p:nvSpPr>
          <p:cNvPr id="10" name="Espace réservé du texte 9"/>
          <p:cNvSpPr>
            <a:spLocks noGrp="1"/>
          </p:cNvSpPr>
          <p:nvPr>
            <p:ph type="body" sz="quarter" idx="13"/>
          </p:nvPr>
        </p:nvSpPr>
        <p:spPr>
          <a:xfrm>
            <a:off x="6119997" y="3710045"/>
            <a:ext cx="1944000" cy="2139950"/>
          </a:xfrm>
        </p:spPr>
        <p:txBody>
          <a:bodyPr lIns="108000" anchor="b" anchorCtr="0">
            <a:normAutofit/>
          </a:bodyPr>
          <a:lstStyle>
            <a:lvl1pPr marL="7938" indent="0">
              <a:buFont typeface="Arial" charset="0"/>
              <a:buNone/>
              <a:defRPr sz="1200" b="1" i="0">
                <a:solidFill>
                  <a:srgbClr val="F08B27"/>
                </a:solidFill>
                <a:latin typeface="Arial" charset="0"/>
                <a:ea typeface="Arial" charset="0"/>
                <a:cs typeface="Arial" charset="0"/>
              </a:defRPr>
            </a:lvl1pPr>
            <a:lvl2pPr marL="7938" indent="0">
              <a:buFont typeface="Arial" charset="0"/>
              <a:buNone/>
              <a:defRPr sz="1200" b="0">
                <a:solidFill>
                  <a:srgbClr val="F08B27"/>
                </a:solidFill>
              </a:defRPr>
            </a:lvl2pPr>
            <a:lvl3pPr marL="222250" indent="-214313">
              <a:buFont typeface="Cambria" charset="0"/>
              <a:buChar char="⎼"/>
              <a:tabLst/>
              <a:defRPr sz="1200">
                <a:solidFill>
                  <a:srgbClr val="F08B27"/>
                </a:solidFill>
              </a:defRPr>
            </a:lvl3pPr>
            <a:lvl4pPr marL="222250" indent="0">
              <a:buFont typeface="Arial" charset="0"/>
              <a:buNone/>
              <a:tabLst/>
              <a:defRPr sz="1200">
                <a:solidFill>
                  <a:srgbClr val="F08B27"/>
                </a:solidFill>
              </a:defRPr>
            </a:lvl4pPr>
            <a:lvl5pPr marL="222250" indent="0">
              <a:buNone/>
              <a:tabLst/>
              <a:defRPr sz="1200">
                <a:solidFill>
                  <a:srgbClr val="F08B27"/>
                </a:solidFill>
              </a:defRPr>
            </a:lvl5pPr>
          </a:lstStyle>
          <a:p>
            <a:pPr lvl="0"/>
            <a:r>
              <a:rPr lang="fr-FR" smtClean="0"/>
              <a:t>Modifiez les styles du texte du masque</a:t>
            </a:r>
          </a:p>
        </p:txBody>
      </p:sp>
      <p:sp>
        <p:nvSpPr>
          <p:cNvPr id="8" name="Rectangle 7"/>
          <p:cNvSpPr/>
          <p:nvPr userDrawn="1"/>
        </p:nvSpPr>
        <p:spPr>
          <a:xfrm>
            <a:off x="0" y="6200274"/>
            <a:ext cx="9180576" cy="640264"/>
          </a:xfrm>
          <a:prstGeom prst="rect">
            <a:avLst/>
          </a:prstGeom>
          <a:solidFill>
            <a:srgbClr val="F08B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Espace réservé de la date 2"/>
          <p:cNvSpPr>
            <a:spLocks noGrp="1"/>
          </p:cNvSpPr>
          <p:nvPr>
            <p:ph type="dt" sz="half" idx="2"/>
          </p:nvPr>
        </p:nvSpPr>
        <p:spPr>
          <a:xfrm>
            <a:off x="6361927" y="6361910"/>
            <a:ext cx="2057400" cy="364195"/>
          </a:xfrm>
          <a:prstGeom prst="rect">
            <a:avLst/>
          </a:prstGeom>
        </p:spPr>
        <p:txBody>
          <a:bodyPr lIns="0" tIns="0" rIns="0" bIns="0" anchor="ctr" anchorCtr="0"/>
          <a:lstStyle>
            <a:lvl1pPr algn="r">
              <a:defRPr sz="1050">
                <a:solidFill>
                  <a:srgbClr val="FFFFFF"/>
                </a:solidFill>
                <a:latin typeface="Century Gothic" charset="0"/>
                <a:ea typeface="Century Gothic" charset="0"/>
                <a:cs typeface="Century Gothic" charset="0"/>
              </a:defRPr>
            </a:lvl1pPr>
          </a:lstStyle>
          <a:p>
            <a:r>
              <a:rPr lang="fr-FR" dirty="0" smtClean="0"/>
              <a:t>28 octobre 2016</a:t>
            </a:r>
            <a:endParaRPr lang="fr-FR" dirty="0"/>
          </a:p>
        </p:txBody>
      </p:sp>
      <p:sp>
        <p:nvSpPr>
          <p:cNvPr id="15" name="Espace réservé du numéro de diapositive 4"/>
          <p:cNvSpPr>
            <a:spLocks noGrp="1"/>
          </p:cNvSpPr>
          <p:nvPr>
            <p:ph type="sldNum" sz="quarter" idx="4"/>
          </p:nvPr>
        </p:nvSpPr>
        <p:spPr>
          <a:xfrm>
            <a:off x="8666205" y="6361910"/>
            <a:ext cx="368128" cy="364195"/>
          </a:xfrm>
          <a:prstGeom prst="rect">
            <a:avLst/>
          </a:prstGeom>
        </p:spPr>
        <p:txBody>
          <a:bodyPr lIns="0" tIns="0" rIns="0" bIns="0" anchor="ctr" anchorCtr="0"/>
          <a:lstStyle>
            <a:lvl1pPr algn="l">
              <a:defRPr sz="1050">
                <a:solidFill>
                  <a:srgbClr val="FFFFFF"/>
                </a:solidFill>
              </a:defRPr>
            </a:lvl1pPr>
          </a:lstStyle>
          <a:p>
            <a:fld id="{9D7EC0D4-C4D4-784B-B144-181491B88AD4}" type="slidenum">
              <a:rPr lang="fr-FR" smtClean="0"/>
              <a:pPr/>
              <a:t>‹N°›</a:t>
            </a:fld>
            <a:endParaRPr lang="fr-FR" dirty="0"/>
          </a:p>
        </p:txBody>
      </p:sp>
      <p:sp>
        <p:nvSpPr>
          <p:cNvPr id="16" name="Pentagone 15"/>
          <p:cNvSpPr>
            <a:spLocks noChangeAspect="1"/>
          </p:cNvSpPr>
          <p:nvPr userDrawn="1"/>
        </p:nvSpPr>
        <p:spPr>
          <a:xfrm>
            <a:off x="8470766" y="6467414"/>
            <a:ext cx="144000" cy="137143"/>
          </a:xfrm>
          <a:prstGeom prst="pentagon">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Espace réservé du pied de page 3"/>
          <p:cNvSpPr>
            <a:spLocks noGrp="1"/>
          </p:cNvSpPr>
          <p:nvPr>
            <p:ph type="ftr" sz="quarter" idx="3"/>
          </p:nvPr>
        </p:nvSpPr>
        <p:spPr>
          <a:xfrm>
            <a:off x="360000" y="6480000"/>
            <a:ext cx="3086100" cy="201738"/>
          </a:xfrm>
          <a:prstGeom prst="rect">
            <a:avLst/>
          </a:prstGeom>
        </p:spPr>
        <p:txBody>
          <a:bodyPr lIns="0" tIns="0" rIns="0" bIns="0"/>
          <a:lstStyle>
            <a:lvl1pPr algn="l">
              <a:defRPr sz="1200" b="1" i="0">
                <a:solidFill>
                  <a:srgbClr val="FFFFFF"/>
                </a:solidFill>
                <a:latin typeface="Century Gothic" charset="0"/>
                <a:ea typeface="Century Gothic" charset="0"/>
                <a:cs typeface="Century Gothic" charset="0"/>
              </a:defRPr>
            </a:lvl1pPr>
          </a:lstStyle>
          <a:p>
            <a:endParaRPr lang="fr-FR" dirty="0"/>
          </a:p>
        </p:txBody>
      </p:sp>
      <p:sp>
        <p:nvSpPr>
          <p:cNvPr id="5" name="Espace réservé pour une image  4"/>
          <p:cNvSpPr>
            <a:spLocks noGrp="1" noChangeAspect="1"/>
          </p:cNvSpPr>
          <p:nvPr>
            <p:ph type="pic" sz="quarter" idx="14"/>
          </p:nvPr>
        </p:nvSpPr>
        <p:spPr>
          <a:xfrm>
            <a:off x="719997" y="1799995"/>
            <a:ext cx="5400000" cy="4050000"/>
          </a:xfrm>
        </p:spPr>
        <p:txBody>
          <a:bodyPr/>
          <a:lstStyle/>
          <a:p>
            <a:r>
              <a:rPr lang="fr-FR" smtClean="0"/>
              <a:t>Cliquez sur l'icône pour ajouter une image</a:t>
            </a:r>
            <a:endParaRPr lang="fr-FR"/>
          </a:p>
        </p:txBody>
      </p:sp>
    </p:spTree>
    <p:extLst>
      <p:ext uri="{BB962C8B-B14F-4D97-AF65-F5344CB8AC3E}">
        <p14:creationId xmlns:p14="http://schemas.microsoft.com/office/powerpoint/2010/main" val="203253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Gen-Cover-2">
    <p:bg>
      <p:bgPr>
        <a:solidFill>
          <a:srgbClr val="FFFFFF"/>
        </a:solidFill>
        <a:effectLst/>
      </p:bgPr>
    </p:bg>
    <p:spTree>
      <p:nvGrpSpPr>
        <p:cNvPr id="1" name=""/>
        <p:cNvGrpSpPr/>
        <p:nvPr/>
      </p:nvGrpSpPr>
      <p:grpSpPr>
        <a:xfrm>
          <a:off x="0" y="0"/>
          <a:ext cx="0" cy="0"/>
          <a:chOff x="0" y="0"/>
          <a:chExt cx="0" cy="0"/>
        </a:xfrm>
      </p:grpSpPr>
      <p:pic>
        <p:nvPicPr>
          <p:cNvPr id="15" name="Image 14"/>
          <p:cNvPicPr>
            <a:picLocks noChangeAspect="1"/>
          </p:cNvPicPr>
          <p:nvPr userDrawn="1"/>
        </p:nvPicPr>
        <p:blipFill rotWithShape="1">
          <a:blip r:embed="rId2">
            <a:extLst>
              <a:ext uri="{28A0092B-C50C-407E-A947-70E740481C1C}">
                <a14:useLocalDpi xmlns:a14="http://schemas.microsoft.com/office/drawing/2010/main" val="0"/>
              </a:ext>
            </a:extLst>
          </a:blip>
          <a:srcRect t="1922" b="40857"/>
          <a:stretch/>
        </p:blipFill>
        <p:spPr>
          <a:xfrm flipH="1">
            <a:off x="0" y="2743895"/>
            <a:ext cx="9144000" cy="3492000"/>
          </a:xfrm>
          <a:prstGeom prst="rect">
            <a:avLst/>
          </a:prstGeom>
        </p:spPr>
      </p:pic>
      <p:pic>
        <p:nvPicPr>
          <p:cNvPr id="9" name="Imag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0885" y="5075538"/>
            <a:ext cx="1814799" cy="1633319"/>
          </a:xfrm>
          <a:prstGeom prst="rect">
            <a:avLst/>
          </a:prstGeom>
        </p:spPr>
      </p:pic>
      <p:pic>
        <p:nvPicPr>
          <p:cNvPr id="13" name="Imag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0885" y="346457"/>
            <a:ext cx="2653103" cy="1049207"/>
          </a:xfrm>
          <a:prstGeom prst="rect">
            <a:avLst/>
          </a:prstGeom>
        </p:spPr>
      </p:pic>
      <p:pic>
        <p:nvPicPr>
          <p:cNvPr id="14" name="Image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15788" y="125548"/>
            <a:ext cx="2999875" cy="981777"/>
          </a:xfrm>
          <a:prstGeom prst="rect">
            <a:avLst/>
          </a:prstGeom>
        </p:spPr>
      </p:pic>
      <p:grpSp>
        <p:nvGrpSpPr>
          <p:cNvPr id="5" name="Grouper 4"/>
          <p:cNvGrpSpPr/>
          <p:nvPr userDrawn="1"/>
        </p:nvGrpSpPr>
        <p:grpSpPr>
          <a:xfrm>
            <a:off x="4443320" y="1175173"/>
            <a:ext cx="4620787" cy="5091726"/>
            <a:chOff x="4443320" y="1175173"/>
            <a:chExt cx="4620787" cy="5091726"/>
          </a:xfrm>
        </p:grpSpPr>
        <p:sp>
          <p:nvSpPr>
            <p:cNvPr id="3" name="Pentagone 2"/>
            <p:cNvSpPr/>
            <p:nvPr userDrawn="1"/>
          </p:nvSpPr>
          <p:spPr>
            <a:xfrm rot="1595350">
              <a:off x="4443320" y="1873255"/>
              <a:ext cx="4620787" cy="4393644"/>
            </a:xfrm>
            <a:prstGeom prst="pentagon">
              <a:avLst/>
            </a:prstGeom>
            <a:solidFill>
              <a:srgbClr val="F08B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Pentagone 3"/>
            <p:cNvSpPr/>
            <p:nvPr userDrawn="1"/>
          </p:nvSpPr>
          <p:spPr>
            <a:xfrm rot="20533236">
              <a:off x="6652583" y="1175173"/>
              <a:ext cx="1337487" cy="1271740"/>
            </a:xfrm>
            <a:prstGeom prst="pentagon">
              <a:avLst/>
            </a:prstGeom>
            <a:solidFill>
              <a:srgbClr val="216C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Pentagone 6"/>
            <p:cNvSpPr/>
            <p:nvPr userDrawn="1"/>
          </p:nvSpPr>
          <p:spPr>
            <a:xfrm rot="1507256">
              <a:off x="7153188" y="1819406"/>
              <a:ext cx="1347179" cy="1180273"/>
            </a:xfrm>
            <a:custGeom>
              <a:avLst/>
              <a:gdLst>
                <a:gd name="connsiteX0" fmla="*/ 1 w 1205004"/>
                <a:gd name="connsiteY0" fmla="*/ 437644 h 1145769"/>
                <a:gd name="connsiteX1" fmla="*/ 602502 w 1205004"/>
                <a:gd name="connsiteY1" fmla="*/ 0 h 1145769"/>
                <a:gd name="connsiteX2" fmla="*/ 1205003 w 1205004"/>
                <a:gd name="connsiteY2" fmla="*/ 437644 h 1145769"/>
                <a:gd name="connsiteX3" fmla="*/ 974868 w 1205004"/>
                <a:gd name="connsiteY3" fmla="*/ 1145766 h 1145769"/>
                <a:gd name="connsiteX4" fmla="*/ 230136 w 1205004"/>
                <a:gd name="connsiteY4" fmla="*/ 1145766 h 1145769"/>
                <a:gd name="connsiteX5" fmla="*/ 1 w 1205004"/>
                <a:gd name="connsiteY5" fmla="*/ 437644 h 1145769"/>
                <a:gd name="connsiteX0" fmla="*/ 0 w 1264671"/>
                <a:gd name="connsiteY0" fmla="*/ 465620 h 1145766"/>
                <a:gd name="connsiteX1" fmla="*/ 662170 w 1264671"/>
                <a:gd name="connsiteY1" fmla="*/ 0 h 1145766"/>
                <a:gd name="connsiteX2" fmla="*/ 1264671 w 1264671"/>
                <a:gd name="connsiteY2" fmla="*/ 437644 h 1145766"/>
                <a:gd name="connsiteX3" fmla="*/ 1034536 w 1264671"/>
                <a:gd name="connsiteY3" fmla="*/ 1145766 h 1145766"/>
                <a:gd name="connsiteX4" fmla="*/ 289804 w 1264671"/>
                <a:gd name="connsiteY4" fmla="*/ 1145766 h 1145766"/>
                <a:gd name="connsiteX5" fmla="*/ 0 w 1264671"/>
                <a:gd name="connsiteY5" fmla="*/ 465620 h 1145766"/>
                <a:gd name="connsiteX0" fmla="*/ 0 w 1264671"/>
                <a:gd name="connsiteY0" fmla="*/ 465620 h 1151367"/>
                <a:gd name="connsiteX1" fmla="*/ 662170 w 1264671"/>
                <a:gd name="connsiteY1" fmla="*/ 0 h 1151367"/>
                <a:gd name="connsiteX2" fmla="*/ 1264671 w 1264671"/>
                <a:gd name="connsiteY2" fmla="*/ 437644 h 1151367"/>
                <a:gd name="connsiteX3" fmla="*/ 1034536 w 1264671"/>
                <a:gd name="connsiteY3" fmla="*/ 1145766 h 1151367"/>
                <a:gd name="connsiteX4" fmla="*/ 219644 w 1264671"/>
                <a:gd name="connsiteY4" fmla="*/ 1151367 h 1151367"/>
                <a:gd name="connsiteX5" fmla="*/ 0 w 1264671"/>
                <a:gd name="connsiteY5" fmla="*/ 465620 h 1151367"/>
                <a:gd name="connsiteX0" fmla="*/ 0 w 1264671"/>
                <a:gd name="connsiteY0" fmla="*/ 465620 h 1151367"/>
                <a:gd name="connsiteX1" fmla="*/ 662170 w 1264671"/>
                <a:gd name="connsiteY1" fmla="*/ 0 h 1151367"/>
                <a:gd name="connsiteX2" fmla="*/ 1264671 w 1264671"/>
                <a:gd name="connsiteY2" fmla="*/ 437644 h 1151367"/>
                <a:gd name="connsiteX3" fmla="*/ 1046885 w 1264671"/>
                <a:gd name="connsiteY3" fmla="*/ 1094484 h 1151367"/>
                <a:gd name="connsiteX4" fmla="*/ 219644 w 1264671"/>
                <a:gd name="connsiteY4" fmla="*/ 1151367 h 1151367"/>
                <a:gd name="connsiteX5" fmla="*/ 0 w 1264671"/>
                <a:gd name="connsiteY5" fmla="*/ 465620 h 1151367"/>
                <a:gd name="connsiteX0" fmla="*/ 0 w 1347179"/>
                <a:gd name="connsiteY0" fmla="*/ 465620 h 1151367"/>
                <a:gd name="connsiteX1" fmla="*/ 662170 w 1347179"/>
                <a:gd name="connsiteY1" fmla="*/ 0 h 1151367"/>
                <a:gd name="connsiteX2" fmla="*/ 1347179 w 1347179"/>
                <a:gd name="connsiteY2" fmla="*/ 380760 h 1151367"/>
                <a:gd name="connsiteX3" fmla="*/ 1046885 w 1347179"/>
                <a:gd name="connsiteY3" fmla="*/ 1094484 h 1151367"/>
                <a:gd name="connsiteX4" fmla="*/ 219644 w 1347179"/>
                <a:gd name="connsiteY4" fmla="*/ 1151367 h 1151367"/>
                <a:gd name="connsiteX5" fmla="*/ 0 w 1347179"/>
                <a:gd name="connsiteY5" fmla="*/ 465620 h 1151367"/>
                <a:gd name="connsiteX0" fmla="*/ 0 w 1347179"/>
                <a:gd name="connsiteY0" fmla="*/ 606406 h 1292153"/>
                <a:gd name="connsiteX1" fmla="*/ 632553 w 1347179"/>
                <a:gd name="connsiteY1" fmla="*/ 0 h 1292153"/>
                <a:gd name="connsiteX2" fmla="*/ 1347179 w 1347179"/>
                <a:gd name="connsiteY2" fmla="*/ 521546 h 1292153"/>
                <a:gd name="connsiteX3" fmla="*/ 1046885 w 1347179"/>
                <a:gd name="connsiteY3" fmla="*/ 1235270 h 1292153"/>
                <a:gd name="connsiteX4" fmla="*/ 219644 w 1347179"/>
                <a:gd name="connsiteY4" fmla="*/ 1292153 h 1292153"/>
                <a:gd name="connsiteX5" fmla="*/ 0 w 1347179"/>
                <a:gd name="connsiteY5" fmla="*/ 606406 h 1292153"/>
                <a:gd name="connsiteX0" fmla="*/ 0 w 1347179"/>
                <a:gd name="connsiteY0" fmla="*/ 483106 h 1168853"/>
                <a:gd name="connsiteX1" fmla="*/ 699464 w 1347179"/>
                <a:gd name="connsiteY1" fmla="*/ 0 h 1168853"/>
                <a:gd name="connsiteX2" fmla="*/ 1347179 w 1347179"/>
                <a:gd name="connsiteY2" fmla="*/ 398246 h 1168853"/>
                <a:gd name="connsiteX3" fmla="*/ 1046885 w 1347179"/>
                <a:gd name="connsiteY3" fmla="*/ 1111970 h 1168853"/>
                <a:gd name="connsiteX4" fmla="*/ 219644 w 1347179"/>
                <a:gd name="connsiteY4" fmla="*/ 1168853 h 1168853"/>
                <a:gd name="connsiteX5" fmla="*/ 0 w 1347179"/>
                <a:gd name="connsiteY5" fmla="*/ 483106 h 1168853"/>
                <a:gd name="connsiteX0" fmla="*/ 0 w 1347179"/>
                <a:gd name="connsiteY0" fmla="*/ 483106 h 1264206"/>
                <a:gd name="connsiteX1" fmla="*/ 699464 w 1347179"/>
                <a:gd name="connsiteY1" fmla="*/ 0 h 1264206"/>
                <a:gd name="connsiteX2" fmla="*/ 1347179 w 1347179"/>
                <a:gd name="connsiteY2" fmla="*/ 398246 h 1264206"/>
                <a:gd name="connsiteX3" fmla="*/ 1046885 w 1347179"/>
                <a:gd name="connsiteY3" fmla="*/ 1111970 h 1264206"/>
                <a:gd name="connsiteX4" fmla="*/ 55088 w 1347179"/>
                <a:gd name="connsiteY4" fmla="*/ 1264206 h 1264206"/>
                <a:gd name="connsiteX5" fmla="*/ 0 w 1347179"/>
                <a:gd name="connsiteY5" fmla="*/ 483106 h 1264206"/>
                <a:gd name="connsiteX0" fmla="*/ 0 w 1347179"/>
                <a:gd name="connsiteY0" fmla="*/ 483106 h 1180273"/>
                <a:gd name="connsiteX1" fmla="*/ 699464 w 1347179"/>
                <a:gd name="connsiteY1" fmla="*/ 0 h 1180273"/>
                <a:gd name="connsiteX2" fmla="*/ 1347179 w 1347179"/>
                <a:gd name="connsiteY2" fmla="*/ 398246 h 1180273"/>
                <a:gd name="connsiteX3" fmla="*/ 1046885 w 1347179"/>
                <a:gd name="connsiteY3" fmla="*/ 1111970 h 1180273"/>
                <a:gd name="connsiteX4" fmla="*/ 234096 w 1347179"/>
                <a:gd name="connsiteY4" fmla="*/ 1180273 h 1180273"/>
                <a:gd name="connsiteX5" fmla="*/ 0 w 1347179"/>
                <a:gd name="connsiteY5" fmla="*/ 483106 h 118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7179" h="1180273">
                  <a:moveTo>
                    <a:pt x="0" y="483106"/>
                  </a:moveTo>
                  <a:lnTo>
                    <a:pt x="699464" y="0"/>
                  </a:lnTo>
                  <a:lnTo>
                    <a:pt x="1347179" y="398246"/>
                  </a:lnTo>
                  <a:lnTo>
                    <a:pt x="1046885" y="1111970"/>
                  </a:lnTo>
                  <a:lnTo>
                    <a:pt x="234096" y="1180273"/>
                  </a:lnTo>
                  <a:lnTo>
                    <a:pt x="0" y="483106"/>
                  </a:lnTo>
                  <a:close/>
                </a:path>
              </a:pathLst>
            </a:custGeom>
            <a:solidFill>
              <a:srgbClr val="FBCF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Forme libre 5"/>
            <p:cNvSpPr/>
            <p:nvPr userDrawn="1"/>
          </p:nvSpPr>
          <p:spPr>
            <a:xfrm>
              <a:off x="7210119" y="1918018"/>
              <a:ext cx="700215" cy="601361"/>
            </a:xfrm>
            <a:custGeom>
              <a:avLst/>
              <a:gdLst>
                <a:gd name="connsiteX0" fmla="*/ 74141 w 568411"/>
                <a:gd name="connsiteY0" fmla="*/ 115329 h 601362"/>
                <a:gd name="connsiteX1" fmla="*/ 0 w 568411"/>
                <a:gd name="connsiteY1" fmla="*/ 601362 h 601362"/>
                <a:gd name="connsiteX2" fmla="*/ 560173 w 568411"/>
                <a:gd name="connsiteY2" fmla="*/ 428367 h 601362"/>
                <a:gd name="connsiteX3" fmla="*/ 568411 w 568411"/>
                <a:gd name="connsiteY3" fmla="*/ 0 h 601362"/>
                <a:gd name="connsiteX4" fmla="*/ 74141 w 568411"/>
                <a:gd name="connsiteY4" fmla="*/ 115329 h 601362"/>
                <a:gd name="connsiteX0" fmla="*/ 0 w 626076"/>
                <a:gd name="connsiteY0" fmla="*/ 82378 h 601362"/>
                <a:gd name="connsiteX1" fmla="*/ 57665 w 626076"/>
                <a:gd name="connsiteY1" fmla="*/ 601362 h 601362"/>
                <a:gd name="connsiteX2" fmla="*/ 617838 w 626076"/>
                <a:gd name="connsiteY2" fmla="*/ 428367 h 601362"/>
                <a:gd name="connsiteX3" fmla="*/ 626076 w 626076"/>
                <a:gd name="connsiteY3" fmla="*/ 0 h 601362"/>
                <a:gd name="connsiteX4" fmla="*/ 0 w 626076"/>
                <a:gd name="connsiteY4" fmla="*/ 82378 h 601362"/>
                <a:gd name="connsiteX0" fmla="*/ 0 w 617838"/>
                <a:gd name="connsiteY0" fmla="*/ 98854 h 617838"/>
                <a:gd name="connsiteX1" fmla="*/ 57665 w 617838"/>
                <a:gd name="connsiteY1" fmla="*/ 617838 h 617838"/>
                <a:gd name="connsiteX2" fmla="*/ 617838 w 617838"/>
                <a:gd name="connsiteY2" fmla="*/ 444843 h 617838"/>
                <a:gd name="connsiteX3" fmla="*/ 617838 w 617838"/>
                <a:gd name="connsiteY3" fmla="*/ 0 h 617838"/>
                <a:gd name="connsiteX4" fmla="*/ 0 w 617838"/>
                <a:gd name="connsiteY4" fmla="*/ 98854 h 617838"/>
                <a:gd name="connsiteX0" fmla="*/ 65902 w 683740"/>
                <a:gd name="connsiteY0" fmla="*/ 98854 h 650789"/>
                <a:gd name="connsiteX1" fmla="*/ 0 w 683740"/>
                <a:gd name="connsiteY1" fmla="*/ 650789 h 650789"/>
                <a:gd name="connsiteX2" fmla="*/ 683740 w 683740"/>
                <a:gd name="connsiteY2" fmla="*/ 444843 h 650789"/>
                <a:gd name="connsiteX3" fmla="*/ 683740 w 683740"/>
                <a:gd name="connsiteY3" fmla="*/ 0 h 650789"/>
                <a:gd name="connsiteX4" fmla="*/ 65902 w 683740"/>
                <a:gd name="connsiteY4" fmla="*/ 98854 h 650789"/>
                <a:gd name="connsiteX0" fmla="*/ 41189 w 659027"/>
                <a:gd name="connsiteY0" fmla="*/ 98854 h 518983"/>
                <a:gd name="connsiteX1" fmla="*/ 0 w 659027"/>
                <a:gd name="connsiteY1" fmla="*/ 518983 h 518983"/>
                <a:gd name="connsiteX2" fmla="*/ 659027 w 659027"/>
                <a:gd name="connsiteY2" fmla="*/ 444843 h 518983"/>
                <a:gd name="connsiteX3" fmla="*/ 659027 w 659027"/>
                <a:gd name="connsiteY3" fmla="*/ 0 h 518983"/>
                <a:gd name="connsiteX4" fmla="*/ 41189 w 659027"/>
                <a:gd name="connsiteY4" fmla="*/ 98854 h 518983"/>
                <a:gd name="connsiteX0" fmla="*/ 41189 w 659027"/>
                <a:gd name="connsiteY0" fmla="*/ 98854 h 518983"/>
                <a:gd name="connsiteX1" fmla="*/ 0 w 659027"/>
                <a:gd name="connsiteY1" fmla="*/ 518983 h 518983"/>
                <a:gd name="connsiteX2" fmla="*/ 642551 w 659027"/>
                <a:gd name="connsiteY2" fmla="*/ 247135 h 518983"/>
                <a:gd name="connsiteX3" fmla="*/ 659027 w 659027"/>
                <a:gd name="connsiteY3" fmla="*/ 0 h 518983"/>
                <a:gd name="connsiteX4" fmla="*/ 41189 w 659027"/>
                <a:gd name="connsiteY4" fmla="*/ 98854 h 518983"/>
                <a:gd name="connsiteX0" fmla="*/ 41189 w 659027"/>
                <a:gd name="connsiteY0" fmla="*/ 98854 h 518983"/>
                <a:gd name="connsiteX1" fmla="*/ 0 w 659027"/>
                <a:gd name="connsiteY1" fmla="*/ 518983 h 518983"/>
                <a:gd name="connsiteX2" fmla="*/ 659027 w 659027"/>
                <a:gd name="connsiteY2" fmla="*/ 288324 h 518983"/>
                <a:gd name="connsiteX3" fmla="*/ 659027 w 659027"/>
                <a:gd name="connsiteY3" fmla="*/ 0 h 518983"/>
                <a:gd name="connsiteX4" fmla="*/ 41189 w 659027"/>
                <a:gd name="connsiteY4" fmla="*/ 98854 h 518983"/>
                <a:gd name="connsiteX0" fmla="*/ 41189 w 667265"/>
                <a:gd name="connsiteY0" fmla="*/ 148281 h 568410"/>
                <a:gd name="connsiteX1" fmla="*/ 0 w 667265"/>
                <a:gd name="connsiteY1" fmla="*/ 568410 h 568410"/>
                <a:gd name="connsiteX2" fmla="*/ 659027 w 667265"/>
                <a:gd name="connsiteY2" fmla="*/ 337751 h 568410"/>
                <a:gd name="connsiteX3" fmla="*/ 667265 w 667265"/>
                <a:gd name="connsiteY3" fmla="*/ 0 h 568410"/>
                <a:gd name="connsiteX4" fmla="*/ 41189 w 667265"/>
                <a:gd name="connsiteY4" fmla="*/ 148281 h 568410"/>
                <a:gd name="connsiteX0" fmla="*/ 32951 w 667265"/>
                <a:gd name="connsiteY0" fmla="*/ 90616 h 568410"/>
                <a:gd name="connsiteX1" fmla="*/ 0 w 667265"/>
                <a:gd name="connsiteY1" fmla="*/ 568410 h 568410"/>
                <a:gd name="connsiteX2" fmla="*/ 659027 w 667265"/>
                <a:gd name="connsiteY2" fmla="*/ 337751 h 568410"/>
                <a:gd name="connsiteX3" fmla="*/ 667265 w 667265"/>
                <a:gd name="connsiteY3" fmla="*/ 0 h 568410"/>
                <a:gd name="connsiteX4" fmla="*/ 32951 w 667265"/>
                <a:gd name="connsiteY4" fmla="*/ 90616 h 568410"/>
                <a:gd name="connsiteX0" fmla="*/ 0 w 634314"/>
                <a:gd name="connsiteY0" fmla="*/ 90616 h 510745"/>
                <a:gd name="connsiteX1" fmla="*/ 131806 w 634314"/>
                <a:gd name="connsiteY1" fmla="*/ 510745 h 510745"/>
                <a:gd name="connsiteX2" fmla="*/ 626076 w 634314"/>
                <a:gd name="connsiteY2" fmla="*/ 337751 h 510745"/>
                <a:gd name="connsiteX3" fmla="*/ 634314 w 634314"/>
                <a:gd name="connsiteY3" fmla="*/ 0 h 510745"/>
                <a:gd name="connsiteX4" fmla="*/ 0 w 634314"/>
                <a:gd name="connsiteY4" fmla="*/ 90616 h 510745"/>
                <a:gd name="connsiteX0" fmla="*/ 49426 w 683740"/>
                <a:gd name="connsiteY0" fmla="*/ 90616 h 584885"/>
                <a:gd name="connsiteX1" fmla="*/ 0 w 683740"/>
                <a:gd name="connsiteY1" fmla="*/ 584885 h 584885"/>
                <a:gd name="connsiteX2" fmla="*/ 675502 w 683740"/>
                <a:gd name="connsiteY2" fmla="*/ 337751 h 584885"/>
                <a:gd name="connsiteX3" fmla="*/ 683740 w 683740"/>
                <a:gd name="connsiteY3" fmla="*/ 0 h 584885"/>
                <a:gd name="connsiteX4" fmla="*/ 49426 w 683740"/>
                <a:gd name="connsiteY4" fmla="*/ 90616 h 584885"/>
                <a:gd name="connsiteX0" fmla="*/ 49426 w 683740"/>
                <a:gd name="connsiteY0" fmla="*/ 90616 h 584885"/>
                <a:gd name="connsiteX1" fmla="*/ 0 w 683740"/>
                <a:gd name="connsiteY1" fmla="*/ 584885 h 584885"/>
                <a:gd name="connsiteX2" fmla="*/ 469556 w 683740"/>
                <a:gd name="connsiteY2" fmla="*/ 296562 h 584885"/>
                <a:gd name="connsiteX3" fmla="*/ 683740 w 683740"/>
                <a:gd name="connsiteY3" fmla="*/ 0 h 584885"/>
                <a:gd name="connsiteX4" fmla="*/ 49426 w 683740"/>
                <a:gd name="connsiteY4" fmla="*/ 90616 h 584885"/>
                <a:gd name="connsiteX0" fmla="*/ 49426 w 683740"/>
                <a:gd name="connsiteY0" fmla="*/ 90616 h 584885"/>
                <a:gd name="connsiteX1" fmla="*/ 0 w 683740"/>
                <a:gd name="connsiteY1" fmla="*/ 584885 h 584885"/>
                <a:gd name="connsiteX2" fmla="*/ 675502 w 683740"/>
                <a:gd name="connsiteY2" fmla="*/ 345989 h 584885"/>
                <a:gd name="connsiteX3" fmla="*/ 683740 w 683740"/>
                <a:gd name="connsiteY3" fmla="*/ 0 h 584885"/>
                <a:gd name="connsiteX4" fmla="*/ 49426 w 683740"/>
                <a:gd name="connsiteY4" fmla="*/ 90616 h 584885"/>
                <a:gd name="connsiteX0" fmla="*/ 49426 w 675502"/>
                <a:gd name="connsiteY0" fmla="*/ 230660 h 724929"/>
                <a:gd name="connsiteX1" fmla="*/ 0 w 675502"/>
                <a:gd name="connsiteY1" fmla="*/ 724929 h 724929"/>
                <a:gd name="connsiteX2" fmla="*/ 675502 w 675502"/>
                <a:gd name="connsiteY2" fmla="*/ 486033 h 724929"/>
                <a:gd name="connsiteX3" fmla="*/ 354226 w 675502"/>
                <a:gd name="connsiteY3" fmla="*/ 0 h 724929"/>
                <a:gd name="connsiteX4" fmla="*/ 49426 w 675502"/>
                <a:gd name="connsiteY4" fmla="*/ 230660 h 724929"/>
                <a:gd name="connsiteX0" fmla="*/ 49426 w 700215"/>
                <a:gd name="connsiteY0" fmla="*/ 107092 h 601361"/>
                <a:gd name="connsiteX1" fmla="*/ 0 w 700215"/>
                <a:gd name="connsiteY1" fmla="*/ 601361 h 601361"/>
                <a:gd name="connsiteX2" fmla="*/ 675502 w 700215"/>
                <a:gd name="connsiteY2" fmla="*/ 362465 h 601361"/>
                <a:gd name="connsiteX3" fmla="*/ 700215 w 700215"/>
                <a:gd name="connsiteY3" fmla="*/ 0 h 601361"/>
                <a:gd name="connsiteX4" fmla="*/ 49426 w 700215"/>
                <a:gd name="connsiteY4" fmla="*/ 107092 h 601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215" h="601361">
                  <a:moveTo>
                    <a:pt x="49426" y="107092"/>
                  </a:moveTo>
                  <a:lnTo>
                    <a:pt x="0" y="601361"/>
                  </a:lnTo>
                  <a:lnTo>
                    <a:pt x="675502" y="362465"/>
                  </a:lnTo>
                  <a:lnTo>
                    <a:pt x="700215" y="0"/>
                  </a:lnTo>
                  <a:lnTo>
                    <a:pt x="49426" y="107092"/>
                  </a:lnTo>
                  <a:close/>
                </a:path>
              </a:pathLst>
            </a:custGeom>
            <a:solidFill>
              <a:srgbClr val="35B3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pic>
        <p:nvPicPr>
          <p:cNvPr id="11" name="Imag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140129" y="2804755"/>
            <a:ext cx="390506" cy="380230"/>
          </a:xfrm>
          <a:prstGeom prst="rect">
            <a:avLst/>
          </a:prstGeom>
        </p:spPr>
      </p:pic>
      <p:sp>
        <p:nvSpPr>
          <p:cNvPr id="12" name="Titre 11"/>
          <p:cNvSpPr>
            <a:spLocks noGrp="1"/>
          </p:cNvSpPr>
          <p:nvPr userDrawn="1">
            <p:ph type="title"/>
          </p:nvPr>
        </p:nvSpPr>
        <p:spPr>
          <a:xfrm>
            <a:off x="5342021" y="3368841"/>
            <a:ext cx="2810275" cy="738664"/>
          </a:xfrm>
        </p:spPr>
        <p:txBody>
          <a:bodyPr anchor="t" anchorCtr="0"/>
          <a:lstStyle>
            <a:lvl1pPr>
              <a:defRPr sz="2400" cap="all" baseline="0">
                <a:solidFill>
                  <a:srgbClr val="FFFFFF"/>
                </a:solidFill>
              </a:defRPr>
            </a:lvl1pPr>
          </a:lstStyle>
          <a:p>
            <a:r>
              <a:rPr lang="fr-FR" smtClean="0"/>
              <a:t>Modifiez le style du titre</a:t>
            </a:r>
            <a:endParaRPr lang="fr-FR" dirty="0"/>
          </a:p>
        </p:txBody>
      </p:sp>
    </p:spTree>
    <p:extLst>
      <p:ext uri="{BB962C8B-B14F-4D97-AF65-F5344CB8AC3E}">
        <p14:creationId xmlns:p14="http://schemas.microsoft.com/office/powerpoint/2010/main" val="1547968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Chapter-1">
    <p:spTree>
      <p:nvGrpSpPr>
        <p:cNvPr id="1" name=""/>
        <p:cNvGrpSpPr/>
        <p:nvPr/>
      </p:nvGrpSpPr>
      <p:grpSpPr>
        <a:xfrm>
          <a:off x="0" y="0"/>
          <a:ext cx="0" cy="0"/>
          <a:chOff x="0" y="0"/>
          <a:chExt cx="0" cy="0"/>
        </a:xfrm>
      </p:grpSpPr>
      <p:sp>
        <p:nvSpPr>
          <p:cNvPr id="9" name="Rectangle 8"/>
          <p:cNvSpPr/>
          <p:nvPr userDrawn="1"/>
        </p:nvSpPr>
        <p:spPr>
          <a:xfrm>
            <a:off x="0" y="2835275"/>
            <a:ext cx="9144000" cy="3402965"/>
          </a:xfrm>
          <a:prstGeom prst="rect">
            <a:avLst/>
          </a:prstGeom>
          <a:solidFill>
            <a:srgbClr val="F08B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1"/>
          <p:cNvSpPr>
            <a:spLocks noGrp="1"/>
          </p:cNvSpPr>
          <p:nvPr>
            <p:ph type="title"/>
          </p:nvPr>
        </p:nvSpPr>
        <p:spPr>
          <a:xfrm>
            <a:off x="3492000" y="3146886"/>
            <a:ext cx="5679440" cy="492443"/>
          </a:xfrm>
        </p:spPr>
        <p:txBody>
          <a:bodyPr wrap="square" lIns="0" tIns="0" rIns="0" bIns="0">
            <a:spAutoFit/>
          </a:bodyPr>
          <a:lstStyle>
            <a:lvl1pPr>
              <a:defRPr sz="3200" b="1" i="0">
                <a:solidFill>
                  <a:srgbClr val="FFFFFF"/>
                </a:solidFill>
                <a:latin typeface="Century Gothic" charset="0"/>
                <a:ea typeface="Century Gothic" charset="0"/>
                <a:cs typeface="Century Gothic" charset="0"/>
              </a:defRPr>
            </a:lvl1pPr>
          </a:lstStyle>
          <a:p>
            <a:r>
              <a:rPr lang="fr-FR" smtClean="0"/>
              <a:t>Modifiez le style du titre</a:t>
            </a:r>
            <a:endParaRPr lang="fr-FR" dirty="0"/>
          </a:p>
        </p:txBody>
      </p:sp>
      <p:sp>
        <p:nvSpPr>
          <p:cNvPr id="11" name="Espace réservé de la date 2"/>
          <p:cNvSpPr txBox="1">
            <a:spLocks/>
          </p:cNvSpPr>
          <p:nvPr userDrawn="1"/>
        </p:nvSpPr>
        <p:spPr>
          <a:xfrm>
            <a:off x="6361927" y="6361910"/>
            <a:ext cx="2057400" cy="364195"/>
          </a:xfrm>
          <a:prstGeom prst="rect">
            <a:avLst/>
          </a:prstGeom>
        </p:spPr>
        <p:txBody>
          <a:bodyPr vert="horz" lIns="0" tIns="0" rIns="0" bIns="0" rtlCol="0" anchor="ctr" anchorCtr="0"/>
          <a:lstStyle>
            <a:defPPr>
              <a:defRPr lang="fr-FR"/>
            </a:defPPr>
            <a:lvl1pPr algn="r" defTabSz="457200" rtl="0" fontAlgn="base">
              <a:spcBef>
                <a:spcPct val="0"/>
              </a:spcBef>
              <a:spcAft>
                <a:spcPct val="0"/>
              </a:spcAft>
              <a:defRPr sz="1050" kern="1200">
                <a:solidFill>
                  <a:srgbClr val="FFFFFF"/>
                </a:solidFill>
                <a:latin typeface="Century Gothic" charset="0"/>
                <a:ea typeface="Century Gothic" charset="0"/>
                <a:cs typeface="Century Gothic"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r>
              <a:rPr lang="fr-FR" dirty="0" smtClean="0">
                <a:solidFill>
                  <a:srgbClr val="878375"/>
                </a:solidFill>
              </a:rPr>
              <a:t>28 octobre 2016</a:t>
            </a:r>
            <a:endParaRPr lang="fr-FR" dirty="0">
              <a:solidFill>
                <a:srgbClr val="878375"/>
              </a:solidFill>
            </a:endParaRPr>
          </a:p>
        </p:txBody>
      </p:sp>
      <p:sp>
        <p:nvSpPr>
          <p:cNvPr id="12" name="Espace réservé du numéro de diapositive 4"/>
          <p:cNvSpPr>
            <a:spLocks noGrp="1"/>
          </p:cNvSpPr>
          <p:nvPr>
            <p:ph type="sldNum" sz="quarter" idx="4"/>
          </p:nvPr>
        </p:nvSpPr>
        <p:spPr>
          <a:xfrm>
            <a:off x="8666205" y="6361910"/>
            <a:ext cx="368128" cy="364195"/>
          </a:xfrm>
          <a:prstGeom prst="rect">
            <a:avLst/>
          </a:prstGeom>
        </p:spPr>
        <p:txBody>
          <a:bodyPr lIns="0" tIns="0" rIns="0" bIns="0" anchor="ctr" anchorCtr="0"/>
          <a:lstStyle>
            <a:lvl1pPr algn="l">
              <a:defRPr sz="1050">
                <a:solidFill>
                  <a:srgbClr val="878375"/>
                </a:solidFill>
              </a:defRPr>
            </a:lvl1pPr>
          </a:lstStyle>
          <a:p>
            <a:fld id="{9D7EC0D4-C4D4-784B-B144-181491B88AD4}" type="slidenum">
              <a:rPr lang="fr-FR" smtClean="0"/>
              <a:pPr/>
              <a:t>‹N°›</a:t>
            </a:fld>
            <a:endParaRPr lang="fr-FR" dirty="0"/>
          </a:p>
        </p:txBody>
      </p:sp>
      <p:sp>
        <p:nvSpPr>
          <p:cNvPr id="15" name="Espace réservé du texte 11"/>
          <p:cNvSpPr>
            <a:spLocks noGrp="1"/>
          </p:cNvSpPr>
          <p:nvPr>
            <p:ph type="body" sz="quarter" idx="10"/>
          </p:nvPr>
        </p:nvSpPr>
        <p:spPr>
          <a:xfrm>
            <a:off x="3492000" y="3638550"/>
            <a:ext cx="5679440" cy="1847850"/>
          </a:xfrm>
        </p:spPr>
        <p:txBody>
          <a:bodyPr>
            <a:noAutofit/>
          </a:bodyPr>
          <a:lstStyle>
            <a:lvl1pPr marL="9525" indent="0">
              <a:buNone/>
              <a:tabLst/>
              <a:defRPr sz="2400" b="0" i="0">
                <a:solidFill>
                  <a:srgbClr val="FFFFFF"/>
                </a:solidFill>
                <a:latin typeface="Century Gothic" charset="0"/>
                <a:ea typeface="Century Gothic" charset="0"/>
                <a:cs typeface="Century Gothic" charset="0"/>
              </a:defRPr>
            </a:lvl1pPr>
            <a:lvl2pPr marL="9525" indent="0">
              <a:buNone/>
              <a:tabLst/>
              <a:defRPr sz="2400" b="0" i="0">
                <a:solidFill>
                  <a:srgbClr val="FFFFFF"/>
                </a:solidFill>
                <a:latin typeface="Century Gothic" charset="0"/>
                <a:ea typeface="Century Gothic" charset="0"/>
                <a:cs typeface="Century Gothic" charset="0"/>
              </a:defRPr>
            </a:lvl2pPr>
            <a:lvl3pPr marL="9525" indent="0">
              <a:buNone/>
              <a:tabLst/>
              <a:defRPr sz="2400" b="0" i="0">
                <a:solidFill>
                  <a:srgbClr val="FFFFFF"/>
                </a:solidFill>
                <a:latin typeface="Century Gothic" charset="0"/>
                <a:ea typeface="Century Gothic" charset="0"/>
                <a:cs typeface="Century Gothic" charset="0"/>
              </a:defRPr>
            </a:lvl3pPr>
            <a:lvl4pPr marL="9525" indent="0">
              <a:buNone/>
              <a:tabLst/>
              <a:defRPr sz="2400" b="0" i="0">
                <a:solidFill>
                  <a:srgbClr val="FFFFFF"/>
                </a:solidFill>
                <a:latin typeface="Century Gothic" charset="0"/>
                <a:ea typeface="Century Gothic" charset="0"/>
                <a:cs typeface="Century Gothic" charset="0"/>
              </a:defRPr>
            </a:lvl4pPr>
            <a:lvl5pPr marL="9525" indent="0">
              <a:buNone/>
              <a:tabLst/>
              <a:defRPr sz="2400" b="0" i="0">
                <a:solidFill>
                  <a:srgbClr val="FFFFFF"/>
                </a:solidFill>
                <a:latin typeface="Century Gothic" charset="0"/>
                <a:ea typeface="Century Gothic" charset="0"/>
                <a:cs typeface="Century Gothic" charset="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6" name="Espace réservé du texte 13"/>
          <p:cNvSpPr>
            <a:spLocks noGrp="1"/>
          </p:cNvSpPr>
          <p:nvPr>
            <p:ph type="body" sz="quarter" idx="11"/>
          </p:nvPr>
        </p:nvSpPr>
        <p:spPr>
          <a:xfrm>
            <a:off x="3492000" y="2368746"/>
            <a:ext cx="3901439" cy="517964"/>
          </a:xfrm>
        </p:spPr>
        <p:txBody>
          <a:bodyPr>
            <a:noAutofit/>
          </a:bodyPr>
          <a:lstStyle>
            <a:lvl1pPr marL="9525" indent="0">
              <a:buNone/>
              <a:tabLst/>
              <a:defRPr sz="2000" b="0" i="0">
                <a:solidFill>
                  <a:srgbClr val="878375"/>
                </a:solidFill>
                <a:latin typeface="Century Gothic" charset="0"/>
                <a:ea typeface="Century Gothic" charset="0"/>
                <a:cs typeface="Century Gothic" charset="0"/>
              </a:defRPr>
            </a:lvl1pPr>
            <a:lvl2pPr marL="9525" indent="0">
              <a:buNone/>
              <a:tabLst/>
              <a:defRPr sz="2000" b="0" i="0">
                <a:solidFill>
                  <a:srgbClr val="878375"/>
                </a:solidFill>
                <a:latin typeface="Century Gothic" charset="0"/>
                <a:ea typeface="Century Gothic" charset="0"/>
                <a:cs typeface="Century Gothic" charset="0"/>
              </a:defRPr>
            </a:lvl2pPr>
            <a:lvl3pPr marL="9525" indent="0">
              <a:buNone/>
              <a:tabLst/>
              <a:defRPr sz="2000" b="0" i="0">
                <a:solidFill>
                  <a:srgbClr val="878375"/>
                </a:solidFill>
                <a:latin typeface="Century Gothic" charset="0"/>
                <a:ea typeface="Century Gothic" charset="0"/>
                <a:cs typeface="Century Gothic" charset="0"/>
              </a:defRPr>
            </a:lvl3pPr>
            <a:lvl4pPr marL="9525" indent="0">
              <a:buNone/>
              <a:tabLst/>
              <a:defRPr sz="2000" b="0" i="0">
                <a:solidFill>
                  <a:srgbClr val="878375"/>
                </a:solidFill>
                <a:latin typeface="Century Gothic" charset="0"/>
                <a:ea typeface="Century Gothic" charset="0"/>
                <a:cs typeface="Century Gothic" charset="0"/>
              </a:defRPr>
            </a:lvl4pPr>
            <a:lvl5pPr marL="9525" indent="0">
              <a:buNone/>
              <a:tabLst/>
              <a:defRPr sz="2000" b="0" i="0">
                <a:solidFill>
                  <a:srgbClr val="878375"/>
                </a:solidFill>
                <a:latin typeface="Century Gothic" charset="0"/>
                <a:ea typeface="Century Gothic" charset="0"/>
                <a:cs typeface="Century Gothic" charset="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grpSp>
        <p:nvGrpSpPr>
          <p:cNvPr id="17" name="Grouper 16"/>
          <p:cNvGrpSpPr/>
          <p:nvPr userDrawn="1"/>
        </p:nvGrpSpPr>
        <p:grpSpPr>
          <a:xfrm>
            <a:off x="392382" y="1482936"/>
            <a:ext cx="2843367" cy="2807547"/>
            <a:chOff x="6652583" y="1175173"/>
            <a:chExt cx="1847784" cy="1824506"/>
          </a:xfrm>
        </p:grpSpPr>
        <p:sp>
          <p:nvSpPr>
            <p:cNvPr id="18" name="Pentagone 17"/>
            <p:cNvSpPr/>
            <p:nvPr userDrawn="1"/>
          </p:nvSpPr>
          <p:spPr>
            <a:xfrm rot="20533236">
              <a:off x="6652583" y="1175173"/>
              <a:ext cx="1337487" cy="1271740"/>
            </a:xfrm>
            <a:prstGeom prst="pentagon">
              <a:avLst/>
            </a:prstGeom>
            <a:solidFill>
              <a:srgbClr val="216C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Pentagone 6"/>
            <p:cNvSpPr/>
            <p:nvPr userDrawn="1"/>
          </p:nvSpPr>
          <p:spPr>
            <a:xfrm rot="1507256">
              <a:off x="7153188" y="1819406"/>
              <a:ext cx="1347179" cy="1180273"/>
            </a:xfrm>
            <a:custGeom>
              <a:avLst/>
              <a:gdLst>
                <a:gd name="connsiteX0" fmla="*/ 1 w 1205004"/>
                <a:gd name="connsiteY0" fmla="*/ 437644 h 1145769"/>
                <a:gd name="connsiteX1" fmla="*/ 602502 w 1205004"/>
                <a:gd name="connsiteY1" fmla="*/ 0 h 1145769"/>
                <a:gd name="connsiteX2" fmla="*/ 1205003 w 1205004"/>
                <a:gd name="connsiteY2" fmla="*/ 437644 h 1145769"/>
                <a:gd name="connsiteX3" fmla="*/ 974868 w 1205004"/>
                <a:gd name="connsiteY3" fmla="*/ 1145766 h 1145769"/>
                <a:gd name="connsiteX4" fmla="*/ 230136 w 1205004"/>
                <a:gd name="connsiteY4" fmla="*/ 1145766 h 1145769"/>
                <a:gd name="connsiteX5" fmla="*/ 1 w 1205004"/>
                <a:gd name="connsiteY5" fmla="*/ 437644 h 1145769"/>
                <a:gd name="connsiteX0" fmla="*/ 0 w 1264671"/>
                <a:gd name="connsiteY0" fmla="*/ 465620 h 1145766"/>
                <a:gd name="connsiteX1" fmla="*/ 662170 w 1264671"/>
                <a:gd name="connsiteY1" fmla="*/ 0 h 1145766"/>
                <a:gd name="connsiteX2" fmla="*/ 1264671 w 1264671"/>
                <a:gd name="connsiteY2" fmla="*/ 437644 h 1145766"/>
                <a:gd name="connsiteX3" fmla="*/ 1034536 w 1264671"/>
                <a:gd name="connsiteY3" fmla="*/ 1145766 h 1145766"/>
                <a:gd name="connsiteX4" fmla="*/ 289804 w 1264671"/>
                <a:gd name="connsiteY4" fmla="*/ 1145766 h 1145766"/>
                <a:gd name="connsiteX5" fmla="*/ 0 w 1264671"/>
                <a:gd name="connsiteY5" fmla="*/ 465620 h 1145766"/>
                <a:gd name="connsiteX0" fmla="*/ 0 w 1264671"/>
                <a:gd name="connsiteY0" fmla="*/ 465620 h 1151367"/>
                <a:gd name="connsiteX1" fmla="*/ 662170 w 1264671"/>
                <a:gd name="connsiteY1" fmla="*/ 0 h 1151367"/>
                <a:gd name="connsiteX2" fmla="*/ 1264671 w 1264671"/>
                <a:gd name="connsiteY2" fmla="*/ 437644 h 1151367"/>
                <a:gd name="connsiteX3" fmla="*/ 1034536 w 1264671"/>
                <a:gd name="connsiteY3" fmla="*/ 1145766 h 1151367"/>
                <a:gd name="connsiteX4" fmla="*/ 219644 w 1264671"/>
                <a:gd name="connsiteY4" fmla="*/ 1151367 h 1151367"/>
                <a:gd name="connsiteX5" fmla="*/ 0 w 1264671"/>
                <a:gd name="connsiteY5" fmla="*/ 465620 h 1151367"/>
                <a:gd name="connsiteX0" fmla="*/ 0 w 1264671"/>
                <a:gd name="connsiteY0" fmla="*/ 465620 h 1151367"/>
                <a:gd name="connsiteX1" fmla="*/ 662170 w 1264671"/>
                <a:gd name="connsiteY1" fmla="*/ 0 h 1151367"/>
                <a:gd name="connsiteX2" fmla="*/ 1264671 w 1264671"/>
                <a:gd name="connsiteY2" fmla="*/ 437644 h 1151367"/>
                <a:gd name="connsiteX3" fmla="*/ 1046885 w 1264671"/>
                <a:gd name="connsiteY3" fmla="*/ 1094484 h 1151367"/>
                <a:gd name="connsiteX4" fmla="*/ 219644 w 1264671"/>
                <a:gd name="connsiteY4" fmla="*/ 1151367 h 1151367"/>
                <a:gd name="connsiteX5" fmla="*/ 0 w 1264671"/>
                <a:gd name="connsiteY5" fmla="*/ 465620 h 1151367"/>
                <a:gd name="connsiteX0" fmla="*/ 0 w 1347179"/>
                <a:gd name="connsiteY0" fmla="*/ 465620 h 1151367"/>
                <a:gd name="connsiteX1" fmla="*/ 662170 w 1347179"/>
                <a:gd name="connsiteY1" fmla="*/ 0 h 1151367"/>
                <a:gd name="connsiteX2" fmla="*/ 1347179 w 1347179"/>
                <a:gd name="connsiteY2" fmla="*/ 380760 h 1151367"/>
                <a:gd name="connsiteX3" fmla="*/ 1046885 w 1347179"/>
                <a:gd name="connsiteY3" fmla="*/ 1094484 h 1151367"/>
                <a:gd name="connsiteX4" fmla="*/ 219644 w 1347179"/>
                <a:gd name="connsiteY4" fmla="*/ 1151367 h 1151367"/>
                <a:gd name="connsiteX5" fmla="*/ 0 w 1347179"/>
                <a:gd name="connsiteY5" fmla="*/ 465620 h 1151367"/>
                <a:gd name="connsiteX0" fmla="*/ 0 w 1347179"/>
                <a:gd name="connsiteY0" fmla="*/ 606406 h 1292153"/>
                <a:gd name="connsiteX1" fmla="*/ 632553 w 1347179"/>
                <a:gd name="connsiteY1" fmla="*/ 0 h 1292153"/>
                <a:gd name="connsiteX2" fmla="*/ 1347179 w 1347179"/>
                <a:gd name="connsiteY2" fmla="*/ 521546 h 1292153"/>
                <a:gd name="connsiteX3" fmla="*/ 1046885 w 1347179"/>
                <a:gd name="connsiteY3" fmla="*/ 1235270 h 1292153"/>
                <a:gd name="connsiteX4" fmla="*/ 219644 w 1347179"/>
                <a:gd name="connsiteY4" fmla="*/ 1292153 h 1292153"/>
                <a:gd name="connsiteX5" fmla="*/ 0 w 1347179"/>
                <a:gd name="connsiteY5" fmla="*/ 606406 h 1292153"/>
                <a:gd name="connsiteX0" fmla="*/ 0 w 1347179"/>
                <a:gd name="connsiteY0" fmla="*/ 483106 h 1168853"/>
                <a:gd name="connsiteX1" fmla="*/ 699464 w 1347179"/>
                <a:gd name="connsiteY1" fmla="*/ 0 h 1168853"/>
                <a:gd name="connsiteX2" fmla="*/ 1347179 w 1347179"/>
                <a:gd name="connsiteY2" fmla="*/ 398246 h 1168853"/>
                <a:gd name="connsiteX3" fmla="*/ 1046885 w 1347179"/>
                <a:gd name="connsiteY3" fmla="*/ 1111970 h 1168853"/>
                <a:gd name="connsiteX4" fmla="*/ 219644 w 1347179"/>
                <a:gd name="connsiteY4" fmla="*/ 1168853 h 1168853"/>
                <a:gd name="connsiteX5" fmla="*/ 0 w 1347179"/>
                <a:gd name="connsiteY5" fmla="*/ 483106 h 1168853"/>
                <a:gd name="connsiteX0" fmla="*/ 0 w 1347179"/>
                <a:gd name="connsiteY0" fmla="*/ 483106 h 1264206"/>
                <a:gd name="connsiteX1" fmla="*/ 699464 w 1347179"/>
                <a:gd name="connsiteY1" fmla="*/ 0 h 1264206"/>
                <a:gd name="connsiteX2" fmla="*/ 1347179 w 1347179"/>
                <a:gd name="connsiteY2" fmla="*/ 398246 h 1264206"/>
                <a:gd name="connsiteX3" fmla="*/ 1046885 w 1347179"/>
                <a:gd name="connsiteY3" fmla="*/ 1111970 h 1264206"/>
                <a:gd name="connsiteX4" fmla="*/ 55088 w 1347179"/>
                <a:gd name="connsiteY4" fmla="*/ 1264206 h 1264206"/>
                <a:gd name="connsiteX5" fmla="*/ 0 w 1347179"/>
                <a:gd name="connsiteY5" fmla="*/ 483106 h 1264206"/>
                <a:gd name="connsiteX0" fmla="*/ 0 w 1347179"/>
                <a:gd name="connsiteY0" fmla="*/ 483106 h 1180273"/>
                <a:gd name="connsiteX1" fmla="*/ 699464 w 1347179"/>
                <a:gd name="connsiteY1" fmla="*/ 0 h 1180273"/>
                <a:gd name="connsiteX2" fmla="*/ 1347179 w 1347179"/>
                <a:gd name="connsiteY2" fmla="*/ 398246 h 1180273"/>
                <a:gd name="connsiteX3" fmla="*/ 1046885 w 1347179"/>
                <a:gd name="connsiteY3" fmla="*/ 1111970 h 1180273"/>
                <a:gd name="connsiteX4" fmla="*/ 234096 w 1347179"/>
                <a:gd name="connsiteY4" fmla="*/ 1180273 h 1180273"/>
                <a:gd name="connsiteX5" fmla="*/ 0 w 1347179"/>
                <a:gd name="connsiteY5" fmla="*/ 483106 h 118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7179" h="1180273">
                  <a:moveTo>
                    <a:pt x="0" y="483106"/>
                  </a:moveTo>
                  <a:lnTo>
                    <a:pt x="699464" y="0"/>
                  </a:lnTo>
                  <a:lnTo>
                    <a:pt x="1347179" y="398246"/>
                  </a:lnTo>
                  <a:lnTo>
                    <a:pt x="1046885" y="1111970"/>
                  </a:lnTo>
                  <a:lnTo>
                    <a:pt x="234096" y="1180273"/>
                  </a:lnTo>
                  <a:lnTo>
                    <a:pt x="0" y="483106"/>
                  </a:lnTo>
                  <a:close/>
                </a:path>
              </a:pathLst>
            </a:custGeom>
            <a:solidFill>
              <a:srgbClr val="FBCF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Forme libre 19"/>
            <p:cNvSpPr/>
            <p:nvPr userDrawn="1"/>
          </p:nvSpPr>
          <p:spPr>
            <a:xfrm>
              <a:off x="7210119" y="1918018"/>
              <a:ext cx="700215" cy="601361"/>
            </a:xfrm>
            <a:custGeom>
              <a:avLst/>
              <a:gdLst>
                <a:gd name="connsiteX0" fmla="*/ 74141 w 568411"/>
                <a:gd name="connsiteY0" fmla="*/ 115329 h 601362"/>
                <a:gd name="connsiteX1" fmla="*/ 0 w 568411"/>
                <a:gd name="connsiteY1" fmla="*/ 601362 h 601362"/>
                <a:gd name="connsiteX2" fmla="*/ 560173 w 568411"/>
                <a:gd name="connsiteY2" fmla="*/ 428367 h 601362"/>
                <a:gd name="connsiteX3" fmla="*/ 568411 w 568411"/>
                <a:gd name="connsiteY3" fmla="*/ 0 h 601362"/>
                <a:gd name="connsiteX4" fmla="*/ 74141 w 568411"/>
                <a:gd name="connsiteY4" fmla="*/ 115329 h 601362"/>
                <a:gd name="connsiteX0" fmla="*/ 0 w 626076"/>
                <a:gd name="connsiteY0" fmla="*/ 82378 h 601362"/>
                <a:gd name="connsiteX1" fmla="*/ 57665 w 626076"/>
                <a:gd name="connsiteY1" fmla="*/ 601362 h 601362"/>
                <a:gd name="connsiteX2" fmla="*/ 617838 w 626076"/>
                <a:gd name="connsiteY2" fmla="*/ 428367 h 601362"/>
                <a:gd name="connsiteX3" fmla="*/ 626076 w 626076"/>
                <a:gd name="connsiteY3" fmla="*/ 0 h 601362"/>
                <a:gd name="connsiteX4" fmla="*/ 0 w 626076"/>
                <a:gd name="connsiteY4" fmla="*/ 82378 h 601362"/>
                <a:gd name="connsiteX0" fmla="*/ 0 w 617838"/>
                <a:gd name="connsiteY0" fmla="*/ 98854 h 617838"/>
                <a:gd name="connsiteX1" fmla="*/ 57665 w 617838"/>
                <a:gd name="connsiteY1" fmla="*/ 617838 h 617838"/>
                <a:gd name="connsiteX2" fmla="*/ 617838 w 617838"/>
                <a:gd name="connsiteY2" fmla="*/ 444843 h 617838"/>
                <a:gd name="connsiteX3" fmla="*/ 617838 w 617838"/>
                <a:gd name="connsiteY3" fmla="*/ 0 h 617838"/>
                <a:gd name="connsiteX4" fmla="*/ 0 w 617838"/>
                <a:gd name="connsiteY4" fmla="*/ 98854 h 617838"/>
                <a:gd name="connsiteX0" fmla="*/ 65902 w 683740"/>
                <a:gd name="connsiteY0" fmla="*/ 98854 h 650789"/>
                <a:gd name="connsiteX1" fmla="*/ 0 w 683740"/>
                <a:gd name="connsiteY1" fmla="*/ 650789 h 650789"/>
                <a:gd name="connsiteX2" fmla="*/ 683740 w 683740"/>
                <a:gd name="connsiteY2" fmla="*/ 444843 h 650789"/>
                <a:gd name="connsiteX3" fmla="*/ 683740 w 683740"/>
                <a:gd name="connsiteY3" fmla="*/ 0 h 650789"/>
                <a:gd name="connsiteX4" fmla="*/ 65902 w 683740"/>
                <a:gd name="connsiteY4" fmla="*/ 98854 h 650789"/>
                <a:gd name="connsiteX0" fmla="*/ 41189 w 659027"/>
                <a:gd name="connsiteY0" fmla="*/ 98854 h 518983"/>
                <a:gd name="connsiteX1" fmla="*/ 0 w 659027"/>
                <a:gd name="connsiteY1" fmla="*/ 518983 h 518983"/>
                <a:gd name="connsiteX2" fmla="*/ 659027 w 659027"/>
                <a:gd name="connsiteY2" fmla="*/ 444843 h 518983"/>
                <a:gd name="connsiteX3" fmla="*/ 659027 w 659027"/>
                <a:gd name="connsiteY3" fmla="*/ 0 h 518983"/>
                <a:gd name="connsiteX4" fmla="*/ 41189 w 659027"/>
                <a:gd name="connsiteY4" fmla="*/ 98854 h 518983"/>
                <a:gd name="connsiteX0" fmla="*/ 41189 w 659027"/>
                <a:gd name="connsiteY0" fmla="*/ 98854 h 518983"/>
                <a:gd name="connsiteX1" fmla="*/ 0 w 659027"/>
                <a:gd name="connsiteY1" fmla="*/ 518983 h 518983"/>
                <a:gd name="connsiteX2" fmla="*/ 642551 w 659027"/>
                <a:gd name="connsiteY2" fmla="*/ 247135 h 518983"/>
                <a:gd name="connsiteX3" fmla="*/ 659027 w 659027"/>
                <a:gd name="connsiteY3" fmla="*/ 0 h 518983"/>
                <a:gd name="connsiteX4" fmla="*/ 41189 w 659027"/>
                <a:gd name="connsiteY4" fmla="*/ 98854 h 518983"/>
                <a:gd name="connsiteX0" fmla="*/ 41189 w 659027"/>
                <a:gd name="connsiteY0" fmla="*/ 98854 h 518983"/>
                <a:gd name="connsiteX1" fmla="*/ 0 w 659027"/>
                <a:gd name="connsiteY1" fmla="*/ 518983 h 518983"/>
                <a:gd name="connsiteX2" fmla="*/ 659027 w 659027"/>
                <a:gd name="connsiteY2" fmla="*/ 288324 h 518983"/>
                <a:gd name="connsiteX3" fmla="*/ 659027 w 659027"/>
                <a:gd name="connsiteY3" fmla="*/ 0 h 518983"/>
                <a:gd name="connsiteX4" fmla="*/ 41189 w 659027"/>
                <a:gd name="connsiteY4" fmla="*/ 98854 h 518983"/>
                <a:gd name="connsiteX0" fmla="*/ 41189 w 667265"/>
                <a:gd name="connsiteY0" fmla="*/ 148281 h 568410"/>
                <a:gd name="connsiteX1" fmla="*/ 0 w 667265"/>
                <a:gd name="connsiteY1" fmla="*/ 568410 h 568410"/>
                <a:gd name="connsiteX2" fmla="*/ 659027 w 667265"/>
                <a:gd name="connsiteY2" fmla="*/ 337751 h 568410"/>
                <a:gd name="connsiteX3" fmla="*/ 667265 w 667265"/>
                <a:gd name="connsiteY3" fmla="*/ 0 h 568410"/>
                <a:gd name="connsiteX4" fmla="*/ 41189 w 667265"/>
                <a:gd name="connsiteY4" fmla="*/ 148281 h 568410"/>
                <a:gd name="connsiteX0" fmla="*/ 32951 w 667265"/>
                <a:gd name="connsiteY0" fmla="*/ 90616 h 568410"/>
                <a:gd name="connsiteX1" fmla="*/ 0 w 667265"/>
                <a:gd name="connsiteY1" fmla="*/ 568410 h 568410"/>
                <a:gd name="connsiteX2" fmla="*/ 659027 w 667265"/>
                <a:gd name="connsiteY2" fmla="*/ 337751 h 568410"/>
                <a:gd name="connsiteX3" fmla="*/ 667265 w 667265"/>
                <a:gd name="connsiteY3" fmla="*/ 0 h 568410"/>
                <a:gd name="connsiteX4" fmla="*/ 32951 w 667265"/>
                <a:gd name="connsiteY4" fmla="*/ 90616 h 568410"/>
                <a:gd name="connsiteX0" fmla="*/ 0 w 634314"/>
                <a:gd name="connsiteY0" fmla="*/ 90616 h 510745"/>
                <a:gd name="connsiteX1" fmla="*/ 131806 w 634314"/>
                <a:gd name="connsiteY1" fmla="*/ 510745 h 510745"/>
                <a:gd name="connsiteX2" fmla="*/ 626076 w 634314"/>
                <a:gd name="connsiteY2" fmla="*/ 337751 h 510745"/>
                <a:gd name="connsiteX3" fmla="*/ 634314 w 634314"/>
                <a:gd name="connsiteY3" fmla="*/ 0 h 510745"/>
                <a:gd name="connsiteX4" fmla="*/ 0 w 634314"/>
                <a:gd name="connsiteY4" fmla="*/ 90616 h 510745"/>
                <a:gd name="connsiteX0" fmla="*/ 49426 w 683740"/>
                <a:gd name="connsiteY0" fmla="*/ 90616 h 584885"/>
                <a:gd name="connsiteX1" fmla="*/ 0 w 683740"/>
                <a:gd name="connsiteY1" fmla="*/ 584885 h 584885"/>
                <a:gd name="connsiteX2" fmla="*/ 675502 w 683740"/>
                <a:gd name="connsiteY2" fmla="*/ 337751 h 584885"/>
                <a:gd name="connsiteX3" fmla="*/ 683740 w 683740"/>
                <a:gd name="connsiteY3" fmla="*/ 0 h 584885"/>
                <a:gd name="connsiteX4" fmla="*/ 49426 w 683740"/>
                <a:gd name="connsiteY4" fmla="*/ 90616 h 584885"/>
                <a:gd name="connsiteX0" fmla="*/ 49426 w 683740"/>
                <a:gd name="connsiteY0" fmla="*/ 90616 h 584885"/>
                <a:gd name="connsiteX1" fmla="*/ 0 w 683740"/>
                <a:gd name="connsiteY1" fmla="*/ 584885 h 584885"/>
                <a:gd name="connsiteX2" fmla="*/ 469556 w 683740"/>
                <a:gd name="connsiteY2" fmla="*/ 296562 h 584885"/>
                <a:gd name="connsiteX3" fmla="*/ 683740 w 683740"/>
                <a:gd name="connsiteY3" fmla="*/ 0 h 584885"/>
                <a:gd name="connsiteX4" fmla="*/ 49426 w 683740"/>
                <a:gd name="connsiteY4" fmla="*/ 90616 h 584885"/>
                <a:gd name="connsiteX0" fmla="*/ 49426 w 683740"/>
                <a:gd name="connsiteY0" fmla="*/ 90616 h 584885"/>
                <a:gd name="connsiteX1" fmla="*/ 0 w 683740"/>
                <a:gd name="connsiteY1" fmla="*/ 584885 h 584885"/>
                <a:gd name="connsiteX2" fmla="*/ 675502 w 683740"/>
                <a:gd name="connsiteY2" fmla="*/ 345989 h 584885"/>
                <a:gd name="connsiteX3" fmla="*/ 683740 w 683740"/>
                <a:gd name="connsiteY3" fmla="*/ 0 h 584885"/>
                <a:gd name="connsiteX4" fmla="*/ 49426 w 683740"/>
                <a:gd name="connsiteY4" fmla="*/ 90616 h 584885"/>
                <a:gd name="connsiteX0" fmla="*/ 49426 w 675502"/>
                <a:gd name="connsiteY0" fmla="*/ 230660 h 724929"/>
                <a:gd name="connsiteX1" fmla="*/ 0 w 675502"/>
                <a:gd name="connsiteY1" fmla="*/ 724929 h 724929"/>
                <a:gd name="connsiteX2" fmla="*/ 675502 w 675502"/>
                <a:gd name="connsiteY2" fmla="*/ 486033 h 724929"/>
                <a:gd name="connsiteX3" fmla="*/ 354226 w 675502"/>
                <a:gd name="connsiteY3" fmla="*/ 0 h 724929"/>
                <a:gd name="connsiteX4" fmla="*/ 49426 w 675502"/>
                <a:gd name="connsiteY4" fmla="*/ 230660 h 724929"/>
                <a:gd name="connsiteX0" fmla="*/ 49426 w 700215"/>
                <a:gd name="connsiteY0" fmla="*/ 107092 h 601361"/>
                <a:gd name="connsiteX1" fmla="*/ 0 w 700215"/>
                <a:gd name="connsiteY1" fmla="*/ 601361 h 601361"/>
                <a:gd name="connsiteX2" fmla="*/ 675502 w 700215"/>
                <a:gd name="connsiteY2" fmla="*/ 362465 h 601361"/>
                <a:gd name="connsiteX3" fmla="*/ 700215 w 700215"/>
                <a:gd name="connsiteY3" fmla="*/ 0 h 601361"/>
                <a:gd name="connsiteX4" fmla="*/ 49426 w 700215"/>
                <a:gd name="connsiteY4" fmla="*/ 107092 h 601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215" h="601361">
                  <a:moveTo>
                    <a:pt x="49426" y="107092"/>
                  </a:moveTo>
                  <a:lnTo>
                    <a:pt x="0" y="601361"/>
                  </a:lnTo>
                  <a:lnTo>
                    <a:pt x="675502" y="362465"/>
                  </a:lnTo>
                  <a:lnTo>
                    <a:pt x="700215" y="0"/>
                  </a:lnTo>
                  <a:lnTo>
                    <a:pt x="49426" y="107092"/>
                  </a:lnTo>
                  <a:close/>
                </a:path>
              </a:pathLst>
            </a:custGeom>
            <a:solidFill>
              <a:srgbClr val="35B3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21" name="Pentagone 20"/>
          <p:cNvSpPr>
            <a:spLocks noChangeAspect="1"/>
          </p:cNvSpPr>
          <p:nvPr userDrawn="1"/>
        </p:nvSpPr>
        <p:spPr>
          <a:xfrm>
            <a:off x="8470766" y="6467414"/>
            <a:ext cx="144000" cy="137143"/>
          </a:xfrm>
          <a:prstGeom prst="pentagon">
            <a:avLst/>
          </a:prstGeom>
          <a:solidFill>
            <a:srgbClr val="F08B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Espace réservé du pied de page 3"/>
          <p:cNvSpPr>
            <a:spLocks noGrp="1"/>
          </p:cNvSpPr>
          <p:nvPr>
            <p:ph type="ftr" sz="quarter" idx="3"/>
          </p:nvPr>
        </p:nvSpPr>
        <p:spPr>
          <a:xfrm>
            <a:off x="360000" y="6480000"/>
            <a:ext cx="3086100" cy="201738"/>
          </a:xfrm>
          <a:prstGeom prst="rect">
            <a:avLst/>
          </a:prstGeom>
        </p:spPr>
        <p:txBody>
          <a:bodyPr lIns="0" tIns="0" rIns="0" bIns="0"/>
          <a:lstStyle>
            <a:lvl1pPr algn="l">
              <a:defRPr sz="1200" b="1" i="0">
                <a:solidFill>
                  <a:srgbClr val="878375"/>
                </a:solidFill>
                <a:latin typeface="Century Gothic" charset="0"/>
                <a:ea typeface="Century Gothic" charset="0"/>
                <a:cs typeface="Century Gothic" charset="0"/>
              </a:defRPr>
            </a:lvl1pPr>
          </a:lstStyle>
          <a:p>
            <a:endParaRPr lang="fr-FR" dirty="0"/>
          </a:p>
        </p:txBody>
      </p:sp>
    </p:spTree>
    <p:extLst>
      <p:ext uri="{BB962C8B-B14F-4D97-AF65-F5344CB8AC3E}">
        <p14:creationId xmlns:p14="http://schemas.microsoft.com/office/powerpoint/2010/main" val="193185954"/>
      </p:ext>
    </p:extLst>
  </p:cSld>
  <p:clrMapOvr>
    <a:masterClrMapping/>
  </p:clrMapOvr>
  <p:extLst>
    <p:ext uri="{DCECCB84-F9BA-43D5-87BE-67443E8EF086}">
      <p15:sldGuideLst xmlns:p15="http://schemas.microsoft.com/office/powerpoint/2012/main" xmlns="">
        <p15:guide id="1" orient="horz" pos="2155"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n-Chapter-2">
    <p:spTree>
      <p:nvGrpSpPr>
        <p:cNvPr id="1" name=""/>
        <p:cNvGrpSpPr/>
        <p:nvPr/>
      </p:nvGrpSpPr>
      <p:grpSpPr>
        <a:xfrm>
          <a:off x="0" y="0"/>
          <a:ext cx="0" cy="0"/>
          <a:chOff x="0" y="0"/>
          <a:chExt cx="0" cy="0"/>
        </a:xfrm>
      </p:grpSpPr>
      <p:sp>
        <p:nvSpPr>
          <p:cNvPr id="9" name="Rectangle 8"/>
          <p:cNvSpPr/>
          <p:nvPr userDrawn="1"/>
        </p:nvSpPr>
        <p:spPr>
          <a:xfrm>
            <a:off x="0" y="4893228"/>
            <a:ext cx="9144000" cy="1345012"/>
          </a:xfrm>
          <a:prstGeom prst="rect">
            <a:avLst/>
          </a:prstGeom>
          <a:solidFill>
            <a:srgbClr val="F08B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e la date 2"/>
          <p:cNvSpPr txBox="1">
            <a:spLocks/>
          </p:cNvSpPr>
          <p:nvPr userDrawn="1"/>
        </p:nvSpPr>
        <p:spPr>
          <a:xfrm>
            <a:off x="6361927" y="6361910"/>
            <a:ext cx="2057400" cy="364195"/>
          </a:xfrm>
          <a:prstGeom prst="rect">
            <a:avLst/>
          </a:prstGeom>
        </p:spPr>
        <p:txBody>
          <a:bodyPr vert="horz" lIns="0" tIns="0" rIns="0" bIns="0" rtlCol="0" anchor="ctr" anchorCtr="0"/>
          <a:lstStyle>
            <a:defPPr>
              <a:defRPr lang="fr-FR"/>
            </a:defPPr>
            <a:lvl1pPr algn="r" defTabSz="457200" rtl="0" fontAlgn="base">
              <a:spcBef>
                <a:spcPct val="0"/>
              </a:spcBef>
              <a:spcAft>
                <a:spcPct val="0"/>
              </a:spcAft>
              <a:defRPr sz="1050" kern="1200">
                <a:solidFill>
                  <a:srgbClr val="FFFFFF"/>
                </a:solidFill>
                <a:latin typeface="Century Gothic" charset="0"/>
                <a:ea typeface="Century Gothic" charset="0"/>
                <a:cs typeface="Century Gothic"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r>
              <a:rPr lang="fr-FR" dirty="0" err="1" smtClean="0">
                <a:solidFill>
                  <a:srgbClr val="878375"/>
                </a:solidFill>
              </a:rPr>
              <a:t>September</a:t>
            </a:r>
            <a:r>
              <a:rPr lang="fr-FR" dirty="0" smtClean="0">
                <a:solidFill>
                  <a:srgbClr val="878375"/>
                </a:solidFill>
              </a:rPr>
              <a:t> 2017</a:t>
            </a:r>
            <a:endParaRPr lang="fr-FR" dirty="0">
              <a:solidFill>
                <a:srgbClr val="878375"/>
              </a:solidFill>
            </a:endParaRPr>
          </a:p>
        </p:txBody>
      </p:sp>
      <p:sp>
        <p:nvSpPr>
          <p:cNvPr id="12" name="Espace réservé du numéro de diapositive 4"/>
          <p:cNvSpPr>
            <a:spLocks noGrp="1"/>
          </p:cNvSpPr>
          <p:nvPr>
            <p:ph type="sldNum" sz="quarter" idx="4"/>
          </p:nvPr>
        </p:nvSpPr>
        <p:spPr>
          <a:xfrm>
            <a:off x="8666205" y="6361910"/>
            <a:ext cx="368128" cy="364195"/>
          </a:xfrm>
          <a:prstGeom prst="rect">
            <a:avLst/>
          </a:prstGeom>
        </p:spPr>
        <p:txBody>
          <a:bodyPr lIns="0" tIns="0" rIns="0" bIns="0" anchor="ctr" anchorCtr="0"/>
          <a:lstStyle>
            <a:lvl1pPr algn="l">
              <a:defRPr sz="1050">
                <a:solidFill>
                  <a:srgbClr val="878375"/>
                </a:solidFill>
              </a:defRPr>
            </a:lvl1pPr>
          </a:lstStyle>
          <a:p>
            <a:fld id="{9D7EC0D4-C4D4-784B-B144-181491B88AD4}" type="slidenum">
              <a:rPr lang="fr-FR" smtClean="0"/>
              <a:pPr/>
              <a:t>‹N°›</a:t>
            </a:fld>
            <a:endParaRPr lang="fr-FR" dirty="0"/>
          </a:p>
        </p:txBody>
      </p:sp>
      <p:sp>
        <p:nvSpPr>
          <p:cNvPr id="13" name="Espace réservé du pied de page 3"/>
          <p:cNvSpPr>
            <a:spLocks noGrp="1"/>
          </p:cNvSpPr>
          <p:nvPr>
            <p:ph type="ftr" sz="quarter" idx="3"/>
          </p:nvPr>
        </p:nvSpPr>
        <p:spPr>
          <a:xfrm>
            <a:off x="360000" y="6480000"/>
            <a:ext cx="3086100" cy="201738"/>
          </a:xfrm>
          <a:prstGeom prst="rect">
            <a:avLst/>
          </a:prstGeom>
        </p:spPr>
        <p:txBody>
          <a:bodyPr lIns="0" tIns="0" rIns="0" bIns="0"/>
          <a:lstStyle>
            <a:lvl1pPr algn="l">
              <a:defRPr sz="1200" b="1" i="0">
                <a:solidFill>
                  <a:srgbClr val="878375"/>
                </a:solidFill>
                <a:latin typeface="Century Gothic" charset="0"/>
                <a:ea typeface="Century Gothic" charset="0"/>
                <a:cs typeface="Century Gothic" charset="0"/>
              </a:defRPr>
            </a:lvl1pPr>
          </a:lstStyle>
          <a:p>
            <a:endParaRPr lang="fr-FR" dirty="0"/>
          </a:p>
        </p:txBody>
      </p:sp>
      <p:sp>
        <p:nvSpPr>
          <p:cNvPr id="15" name="Espace réservé du texte 11"/>
          <p:cNvSpPr>
            <a:spLocks noGrp="1"/>
          </p:cNvSpPr>
          <p:nvPr>
            <p:ph type="body" sz="quarter" idx="10"/>
          </p:nvPr>
        </p:nvSpPr>
        <p:spPr>
          <a:xfrm>
            <a:off x="3492000" y="4992688"/>
            <a:ext cx="4948559" cy="1245552"/>
          </a:xfrm>
        </p:spPr>
        <p:txBody>
          <a:bodyPr>
            <a:noAutofit/>
          </a:bodyPr>
          <a:lstStyle>
            <a:lvl1pPr marL="9525" indent="0">
              <a:buNone/>
              <a:tabLst/>
              <a:defRPr sz="2400" b="0" i="0">
                <a:solidFill>
                  <a:srgbClr val="FFFFFF"/>
                </a:solidFill>
                <a:latin typeface="Century Gothic" charset="0"/>
                <a:ea typeface="Century Gothic" charset="0"/>
                <a:cs typeface="Century Gothic" charset="0"/>
              </a:defRPr>
            </a:lvl1pPr>
            <a:lvl2pPr marL="9525" indent="0">
              <a:buNone/>
              <a:tabLst/>
              <a:defRPr sz="2400" b="0" i="0">
                <a:solidFill>
                  <a:srgbClr val="FFFFFF"/>
                </a:solidFill>
                <a:latin typeface="Century Gothic" charset="0"/>
                <a:ea typeface="Century Gothic" charset="0"/>
                <a:cs typeface="Century Gothic" charset="0"/>
              </a:defRPr>
            </a:lvl2pPr>
            <a:lvl3pPr marL="9525" indent="0">
              <a:buNone/>
              <a:tabLst/>
              <a:defRPr sz="2400" b="0" i="0">
                <a:solidFill>
                  <a:srgbClr val="FFFFFF"/>
                </a:solidFill>
                <a:latin typeface="Century Gothic" charset="0"/>
                <a:ea typeface="Century Gothic" charset="0"/>
                <a:cs typeface="Century Gothic" charset="0"/>
              </a:defRPr>
            </a:lvl3pPr>
            <a:lvl4pPr marL="9525" indent="0">
              <a:buNone/>
              <a:tabLst/>
              <a:defRPr sz="2400" b="0" i="0">
                <a:solidFill>
                  <a:srgbClr val="FFFFFF"/>
                </a:solidFill>
                <a:latin typeface="Century Gothic" charset="0"/>
                <a:ea typeface="Century Gothic" charset="0"/>
                <a:cs typeface="Century Gothic" charset="0"/>
              </a:defRPr>
            </a:lvl4pPr>
            <a:lvl5pPr marL="9525" indent="0">
              <a:buNone/>
              <a:tabLst/>
              <a:defRPr sz="2400" b="0" i="0">
                <a:solidFill>
                  <a:srgbClr val="FFFFFF"/>
                </a:solidFill>
                <a:latin typeface="Century Gothic" charset="0"/>
                <a:ea typeface="Century Gothic" charset="0"/>
                <a:cs typeface="Century Gothic" charset="0"/>
              </a:defRPr>
            </a:lvl5pPr>
          </a:lstStyle>
          <a:p>
            <a:pPr lvl="0"/>
            <a:r>
              <a:rPr lang="fr-FR" smtClean="0"/>
              <a:t>Modifiez les styles du texte du masque</a:t>
            </a:r>
          </a:p>
        </p:txBody>
      </p:sp>
      <p:sp>
        <p:nvSpPr>
          <p:cNvPr id="16" name="Espace réservé du texte 13"/>
          <p:cNvSpPr>
            <a:spLocks noGrp="1"/>
          </p:cNvSpPr>
          <p:nvPr>
            <p:ph type="body" sz="quarter" idx="11"/>
          </p:nvPr>
        </p:nvSpPr>
        <p:spPr>
          <a:xfrm>
            <a:off x="3492000" y="4517868"/>
            <a:ext cx="3901439" cy="375360"/>
          </a:xfrm>
        </p:spPr>
        <p:txBody>
          <a:bodyPr>
            <a:noAutofit/>
          </a:bodyPr>
          <a:lstStyle>
            <a:lvl1pPr marL="9525" indent="0">
              <a:buNone/>
              <a:tabLst/>
              <a:defRPr sz="2000" b="0" i="0">
                <a:solidFill>
                  <a:srgbClr val="878375"/>
                </a:solidFill>
                <a:latin typeface="Century Gothic" charset="0"/>
                <a:ea typeface="Century Gothic" charset="0"/>
                <a:cs typeface="Century Gothic" charset="0"/>
              </a:defRPr>
            </a:lvl1pPr>
            <a:lvl2pPr marL="9525" indent="0">
              <a:buNone/>
              <a:tabLst/>
              <a:defRPr sz="2000" b="0" i="0">
                <a:solidFill>
                  <a:srgbClr val="878375"/>
                </a:solidFill>
                <a:latin typeface="Century Gothic" charset="0"/>
                <a:ea typeface="Century Gothic" charset="0"/>
                <a:cs typeface="Century Gothic" charset="0"/>
              </a:defRPr>
            </a:lvl2pPr>
            <a:lvl3pPr marL="9525" indent="0">
              <a:buNone/>
              <a:tabLst/>
              <a:defRPr sz="2000" b="0" i="0">
                <a:solidFill>
                  <a:srgbClr val="878375"/>
                </a:solidFill>
                <a:latin typeface="Century Gothic" charset="0"/>
                <a:ea typeface="Century Gothic" charset="0"/>
                <a:cs typeface="Century Gothic" charset="0"/>
              </a:defRPr>
            </a:lvl3pPr>
            <a:lvl4pPr marL="9525" indent="0">
              <a:buNone/>
              <a:tabLst/>
              <a:defRPr sz="2000" b="0" i="0">
                <a:solidFill>
                  <a:srgbClr val="878375"/>
                </a:solidFill>
                <a:latin typeface="Century Gothic" charset="0"/>
                <a:ea typeface="Century Gothic" charset="0"/>
                <a:cs typeface="Century Gothic" charset="0"/>
              </a:defRPr>
            </a:lvl4pPr>
            <a:lvl5pPr marL="9525" indent="0">
              <a:buNone/>
              <a:tabLst/>
              <a:defRPr sz="2000" b="0" i="0">
                <a:solidFill>
                  <a:srgbClr val="878375"/>
                </a:solidFill>
                <a:latin typeface="Century Gothic" charset="0"/>
                <a:ea typeface="Century Gothic" charset="0"/>
                <a:cs typeface="Century Gothic" charset="0"/>
              </a:defRPr>
            </a:lvl5pPr>
          </a:lstStyle>
          <a:p>
            <a:pPr lvl="0"/>
            <a:r>
              <a:rPr lang="fr-FR" smtClean="0"/>
              <a:t>Modifiez les styles du texte du masque</a:t>
            </a:r>
          </a:p>
        </p:txBody>
      </p:sp>
      <p:grpSp>
        <p:nvGrpSpPr>
          <p:cNvPr id="17" name="Grouper 16"/>
          <p:cNvGrpSpPr/>
          <p:nvPr userDrawn="1"/>
        </p:nvGrpSpPr>
        <p:grpSpPr>
          <a:xfrm>
            <a:off x="959058" y="4038771"/>
            <a:ext cx="1546445" cy="1526963"/>
            <a:chOff x="6652583" y="1175173"/>
            <a:chExt cx="1847784" cy="1824506"/>
          </a:xfrm>
        </p:grpSpPr>
        <p:sp>
          <p:nvSpPr>
            <p:cNvPr id="18" name="Pentagone 17"/>
            <p:cNvSpPr/>
            <p:nvPr userDrawn="1"/>
          </p:nvSpPr>
          <p:spPr>
            <a:xfrm rot="20533236">
              <a:off x="6652583" y="1175173"/>
              <a:ext cx="1337487" cy="1271740"/>
            </a:xfrm>
            <a:prstGeom prst="pentagon">
              <a:avLst/>
            </a:prstGeom>
            <a:solidFill>
              <a:srgbClr val="216C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Pentagone 6"/>
            <p:cNvSpPr/>
            <p:nvPr userDrawn="1"/>
          </p:nvSpPr>
          <p:spPr>
            <a:xfrm rot="1507256">
              <a:off x="7153188" y="1819406"/>
              <a:ext cx="1347179" cy="1180273"/>
            </a:xfrm>
            <a:custGeom>
              <a:avLst/>
              <a:gdLst>
                <a:gd name="connsiteX0" fmla="*/ 1 w 1205004"/>
                <a:gd name="connsiteY0" fmla="*/ 437644 h 1145769"/>
                <a:gd name="connsiteX1" fmla="*/ 602502 w 1205004"/>
                <a:gd name="connsiteY1" fmla="*/ 0 h 1145769"/>
                <a:gd name="connsiteX2" fmla="*/ 1205003 w 1205004"/>
                <a:gd name="connsiteY2" fmla="*/ 437644 h 1145769"/>
                <a:gd name="connsiteX3" fmla="*/ 974868 w 1205004"/>
                <a:gd name="connsiteY3" fmla="*/ 1145766 h 1145769"/>
                <a:gd name="connsiteX4" fmla="*/ 230136 w 1205004"/>
                <a:gd name="connsiteY4" fmla="*/ 1145766 h 1145769"/>
                <a:gd name="connsiteX5" fmla="*/ 1 w 1205004"/>
                <a:gd name="connsiteY5" fmla="*/ 437644 h 1145769"/>
                <a:gd name="connsiteX0" fmla="*/ 0 w 1264671"/>
                <a:gd name="connsiteY0" fmla="*/ 465620 h 1145766"/>
                <a:gd name="connsiteX1" fmla="*/ 662170 w 1264671"/>
                <a:gd name="connsiteY1" fmla="*/ 0 h 1145766"/>
                <a:gd name="connsiteX2" fmla="*/ 1264671 w 1264671"/>
                <a:gd name="connsiteY2" fmla="*/ 437644 h 1145766"/>
                <a:gd name="connsiteX3" fmla="*/ 1034536 w 1264671"/>
                <a:gd name="connsiteY3" fmla="*/ 1145766 h 1145766"/>
                <a:gd name="connsiteX4" fmla="*/ 289804 w 1264671"/>
                <a:gd name="connsiteY4" fmla="*/ 1145766 h 1145766"/>
                <a:gd name="connsiteX5" fmla="*/ 0 w 1264671"/>
                <a:gd name="connsiteY5" fmla="*/ 465620 h 1145766"/>
                <a:gd name="connsiteX0" fmla="*/ 0 w 1264671"/>
                <a:gd name="connsiteY0" fmla="*/ 465620 h 1151367"/>
                <a:gd name="connsiteX1" fmla="*/ 662170 w 1264671"/>
                <a:gd name="connsiteY1" fmla="*/ 0 h 1151367"/>
                <a:gd name="connsiteX2" fmla="*/ 1264671 w 1264671"/>
                <a:gd name="connsiteY2" fmla="*/ 437644 h 1151367"/>
                <a:gd name="connsiteX3" fmla="*/ 1034536 w 1264671"/>
                <a:gd name="connsiteY3" fmla="*/ 1145766 h 1151367"/>
                <a:gd name="connsiteX4" fmla="*/ 219644 w 1264671"/>
                <a:gd name="connsiteY4" fmla="*/ 1151367 h 1151367"/>
                <a:gd name="connsiteX5" fmla="*/ 0 w 1264671"/>
                <a:gd name="connsiteY5" fmla="*/ 465620 h 1151367"/>
                <a:gd name="connsiteX0" fmla="*/ 0 w 1264671"/>
                <a:gd name="connsiteY0" fmla="*/ 465620 h 1151367"/>
                <a:gd name="connsiteX1" fmla="*/ 662170 w 1264671"/>
                <a:gd name="connsiteY1" fmla="*/ 0 h 1151367"/>
                <a:gd name="connsiteX2" fmla="*/ 1264671 w 1264671"/>
                <a:gd name="connsiteY2" fmla="*/ 437644 h 1151367"/>
                <a:gd name="connsiteX3" fmla="*/ 1046885 w 1264671"/>
                <a:gd name="connsiteY3" fmla="*/ 1094484 h 1151367"/>
                <a:gd name="connsiteX4" fmla="*/ 219644 w 1264671"/>
                <a:gd name="connsiteY4" fmla="*/ 1151367 h 1151367"/>
                <a:gd name="connsiteX5" fmla="*/ 0 w 1264671"/>
                <a:gd name="connsiteY5" fmla="*/ 465620 h 1151367"/>
                <a:gd name="connsiteX0" fmla="*/ 0 w 1347179"/>
                <a:gd name="connsiteY0" fmla="*/ 465620 h 1151367"/>
                <a:gd name="connsiteX1" fmla="*/ 662170 w 1347179"/>
                <a:gd name="connsiteY1" fmla="*/ 0 h 1151367"/>
                <a:gd name="connsiteX2" fmla="*/ 1347179 w 1347179"/>
                <a:gd name="connsiteY2" fmla="*/ 380760 h 1151367"/>
                <a:gd name="connsiteX3" fmla="*/ 1046885 w 1347179"/>
                <a:gd name="connsiteY3" fmla="*/ 1094484 h 1151367"/>
                <a:gd name="connsiteX4" fmla="*/ 219644 w 1347179"/>
                <a:gd name="connsiteY4" fmla="*/ 1151367 h 1151367"/>
                <a:gd name="connsiteX5" fmla="*/ 0 w 1347179"/>
                <a:gd name="connsiteY5" fmla="*/ 465620 h 1151367"/>
                <a:gd name="connsiteX0" fmla="*/ 0 w 1347179"/>
                <a:gd name="connsiteY0" fmla="*/ 606406 h 1292153"/>
                <a:gd name="connsiteX1" fmla="*/ 632553 w 1347179"/>
                <a:gd name="connsiteY1" fmla="*/ 0 h 1292153"/>
                <a:gd name="connsiteX2" fmla="*/ 1347179 w 1347179"/>
                <a:gd name="connsiteY2" fmla="*/ 521546 h 1292153"/>
                <a:gd name="connsiteX3" fmla="*/ 1046885 w 1347179"/>
                <a:gd name="connsiteY3" fmla="*/ 1235270 h 1292153"/>
                <a:gd name="connsiteX4" fmla="*/ 219644 w 1347179"/>
                <a:gd name="connsiteY4" fmla="*/ 1292153 h 1292153"/>
                <a:gd name="connsiteX5" fmla="*/ 0 w 1347179"/>
                <a:gd name="connsiteY5" fmla="*/ 606406 h 1292153"/>
                <a:gd name="connsiteX0" fmla="*/ 0 w 1347179"/>
                <a:gd name="connsiteY0" fmla="*/ 483106 h 1168853"/>
                <a:gd name="connsiteX1" fmla="*/ 699464 w 1347179"/>
                <a:gd name="connsiteY1" fmla="*/ 0 h 1168853"/>
                <a:gd name="connsiteX2" fmla="*/ 1347179 w 1347179"/>
                <a:gd name="connsiteY2" fmla="*/ 398246 h 1168853"/>
                <a:gd name="connsiteX3" fmla="*/ 1046885 w 1347179"/>
                <a:gd name="connsiteY3" fmla="*/ 1111970 h 1168853"/>
                <a:gd name="connsiteX4" fmla="*/ 219644 w 1347179"/>
                <a:gd name="connsiteY4" fmla="*/ 1168853 h 1168853"/>
                <a:gd name="connsiteX5" fmla="*/ 0 w 1347179"/>
                <a:gd name="connsiteY5" fmla="*/ 483106 h 1168853"/>
                <a:gd name="connsiteX0" fmla="*/ 0 w 1347179"/>
                <a:gd name="connsiteY0" fmla="*/ 483106 h 1264206"/>
                <a:gd name="connsiteX1" fmla="*/ 699464 w 1347179"/>
                <a:gd name="connsiteY1" fmla="*/ 0 h 1264206"/>
                <a:gd name="connsiteX2" fmla="*/ 1347179 w 1347179"/>
                <a:gd name="connsiteY2" fmla="*/ 398246 h 1264206"/>
                <a:gd name="connsiteX3" fmla="*/ 1046885 w 1347179"/>
                <a:gd name="connsiteY3" fmla="*/ 1111970 h 1264206"/>
                <a:gd name="connsiteX4" fmla="*/ 55088 w 1347179"/>
                <a:gd name="connsiteY4" fmla="*/ 1264206 h 1264206"/>
                <a:gd name="connsiteX5" fmla="*/ 0 w 1347179"/>
                <a:gd name="connsiteY5" fmla="*/ 483106 h 1264206"/>
                <a:gd name="connsiteX0" fmla="*/ 0 w 1347179"/>
                <a:gd name="connsiteY0" fmla="*/ 483106 h 1180273"/>
                <a:gd name="connsiteX1" fmla="*/ 699464 w 1347179"/>
                <a:gd name="connsiteY1" fmla="*/ 0 h 1180273"/>
                <a:gd name="connsiteX2" fmla="*/ 1347179 w 1347179"/>
                <a:gd name="connsiteY2" fmla="*/ 398246 h 1180273"/>
                <a:gd name="connsiteX3" fmla="*/ 1046885 w 1347179"/>
                <a:gd name="connsiteY3" fmla="*/ 1111970 h 1180273"/>
                <a:gd name="connsiteX4" fmla="*/ 234096 w 1347179"/>
                <a:gd name="connsiteY4" fmla="*/ 1180273 h 1180273"/>
                <a:gd name="connsiteX5" fmla="*/ 0 w 1347179"/>
                <a:gd name="connsiteY5" fmla="*/ 483106 h 118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7179" h="1180273">
                  <a:moveTo>
                    <a:pt x="0" y="483106"/>
                  </a:moveTo>
                  <a:lnTo>
                    <a:pt x="699464" y="0"/>
                  </a:lnTo>
                  <a:lnTo>
                    <a:pt x="1347179" y="398246"/>
                  </a:lnTo>
                  <a:lnTo>
                    <a:pt x="1046885" y="1111970"/>
                  </a:lnTo>
                  <a:lnTo>
                    <a:pt x="234096" y="1180273"/>
                  </a:lnTo>
                  <a:lnTo>
                    <a:pt x="0" y="483106"/>
                  </a:lnTo>
                  <a:close/>
                </a:path>
              </a:pathLst>
            </a:custGeom>
            <a:solidFill>
              <a:srgbClr val="FBCF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Forme libre 19"/>
            <p:cNvSpPr/>
            <p:nvPr userDrawn="1"/>
          </p:nvSpPr>
          <p:spPr>
            <a:xfrm>
              <a:off x="7210119" y="1918018"/>
              <a:ext cx="700215" cy="601361"/>
            </a:xfrm>
            <a:custGeom>
              <a:avLst/>
              <a:gdLst>
                <a:gd name="connsiteX0" fmla="*/ 74141 w 568411"/>
                <a:gd name="connsiteY0" fmla="*/ 115329 h 601362"/>
                <a:gd name="connsiteX1" fmla="*/ 0 w 568411"/>
                <a:gd name="connsiteY1" fmla="*/ 601362 h 601362"/>
                <a:gd name="connsiteX2" fmla="*/ 560173 w 568411"/>
                <a:gd name="connsiteY2" fmla="*/ 428367 h 601362"/>
                <a:gd name="connsiteX3" fmla="*/ 568411 w 568411"/>
                <a:gd name="connsiteY3" fmla="*/ 0 h 601362"/>
                <a:gd name="connsiteX4" fmla="*/ 74141 w 568411"/>
                <a:gd name="connsiteY4" fmla="*/ 115329 h 601362"/>
                <a:gd name="connsiteX0" fmla="*/ 0 w 626076"/>
                <a:gd name="connsiteY0" fmla="*/ 82378 h 601362"/>
                <a:gd name="connsiteX1" fmla="*/ 57665 w 626076"/>
                <a:gd name="connsiteY1" fmla="*/ 601362 h 601362"/>
                <a:gd name="connsiteX2" fmla="*/ 617838 w 626076"/>
                <a:gd name="connsiteY2" fmla="*/ 428367 h 601362"/>
                <a:gd name="connsiteX3" fmla="*/ 626076 w 626076"/>
                <a:gd name="connsiteY3" fmla="*/ 0 h 601362"/>
                <a:gd name="connsiteX4" fmla="*/ 0 w 626076"/>
                <a:gd name="connsiteY4" fmla="*/ 82378 h 601362"/>
                <a:gd name="connsiteX0" fmla="*/ 0 w 617838"/>
                <a:gd name="connsiteY0" fmla="*/ 98854 h 617838"/>
                <a:gd name="connsiteX1" fmla="*/ 57665 w 617838"/>
                <a:gd name="connsiteY1" fmla="*/ 617838 h 617838"/>
                <a:gd name="connsiteX2" fmla="*/ 617838 w 617838"/>
                <a:gd name="connsiteY2" fmla="*/ 444843 h 617838"/>
                <a:gd name="connsiteX3" fmla="*/ 617838 w 617838"/>
                <a:gd name="connsiteY3" fmla="*/ 0 h 617838"/>
                <a:gd name="connsiteX4" fmla="*/ 0 w 617838"/>
                <a:gd name="connsiteY4" fmla="*/ 98854 h 617838"/>
                <a:gd name="connsiteX0" fmla="*/ 65902 w 683740"/>
                <a:gd name="connsiteY0" fmla="*/ 98854 h 650789"/>
                <a:gd name="connsiteX1" fmla="*/ 0 w 683740"/>
                <a:gd name="connsiteY1" fmla="*/ 650789 h 650789"/>
                <a:gd name="connsiteX2" fmla="*/ 683740 w 683740"/>
                <a:gd name="connsiteY2" fmla="*/ 444843 h 650789"/>
                <a:gd name="connsiteX3" fmla="*/ 683740 w 683740"/>
                <a:gd name="connsiteY3" fmla="*/ 0 h 650789"/>
                <a:gd name="connsiteX4" fmla="*/ 65902 w 683740"/>
                <a:gd name="connsiteY4" fmla="*/ 98854 h 650789"/>
                <a:gd name="connsiteX0" fmla="*/ 41189 w 659027"/>
                <a:gd name="connsiteY0" fmla="*/ 98854 h 518983"/>
                <a:gd name="connsiteX1" fmla="*/ 0 w 659027"/>
                <a:gd name="connsiteY1" fmla="*/ 518983 h 518983"/>
                <a:gd name="connsiteX2" fmla="*/ 659027 w 659027"/>
                <a:gd name="connsiteY2" fmla="*/ 444843 h 518983"/>
                <a:gd name="connsiteX3" fmla="*/ 659027 w 659027"/>
                <a:gd name="connsiteY3" fmla="*/ 0 h 518983"/>
                <a:gd name="connsiteX4" fmla="*/ 41189 w 659027"/>
                <a:gd name="connsiteY4" fmla="*/ 98854 h 518983"/>
                <a:gd name="connsiteX0" fmla="*/ 41189 w 659027"/>
                <a:gd name="connsiteY0" fmla="*/ 98854 h 518983"/>
                <a:gd name="connsiteX1" fmla="*/ 0 w 659027"/>
                <a:gd name="connsiteY1" fmla="*/ 518983 h 518983"/>
                <a:gd name="connsiteX2" fmla="*/ 642551 w 659027"/>
                <a:gd name="connsiteY2" fmla="*/ 247135 h 518983"/>
                <a:gd name="connsiteX3" fmla="*/ 659027 w 659027"/>
                <a:gd name="connsiteY3" fmla="*/ 0 h 518983"/>
                <a:gd name="connsiteX4" fmla="*/ 41189 w 659027"/>
                <a:gd name="connsiteY4" fmla="*/ 98854 h 518983"/>
                <a:gd name="connsiteX0" fmla="*/ 41189 w 659027"/>
                <a:gd name="connsiteY0" fmla="*/ 98854 h 518983"/>
                <a:gd name="connsiteX1" fmla="*/ 0 w 659027"/>
                <a:gd name="connsiteY1" fmla="*/ 518983 h 518983"/>
                <a:gd name="connsiteX2" fmla="*/ 659027 w 659027"/>
                <a:gd name="connsiteY2" fmla="*/ 288324 h 518983"/>
                <a:gd name="connsiteX3" fmla="*/ 659027 w 659027"/>
                <a:gd name="connsiteY3" fmla="*/ 0 h 518983"/>
                <a:gd name="connsiteX4" fmla="*/ 41189 w 659027"/>
                <a:gd name="connsiteY4" fmla="*/ 98854 h 518983"/>
                <a:gd name="connsiteX0" fmla="*/ 41189 w 667265"/>
                <a:gd name="connsiteY0" fmla="*/ 148281 h 568410"/>
                <a:gd name="connsiteX1" fmla="*/ 0 w 667265"/>
                <a:gd name="connsiteY1" fmla="*/ 568410 h 568410"/>
                <a:gd name="connsiteX2" fmla="*/ 659027 w 667265"/>
                <a:gd name="connsiteY2" fmla="*/ 337751 h 568410"/>
                <a:gd name="connsiteX3" fmla="*/ 667265 w 667265"/>
                <a:gd name="connsiteY3" fmla="*/ 0 h 568410"/>
                <a:gd name="connsiteX4" fmla="*/ 41189 w 667265"/>
                <a:gd name="connsiteY4" fmla="*/ 148281 h 568410"/>
                <a:gd name="connsiteX0" fmla="*/ 32951 w 667265"/>
                <a:gd name="connsiteY0" fmla="*/ 90616 h 568410"/>
                <a:gd name="connsiteX1" fmla="*/ 0 w 667265"/>
                <a:gd name="connsiteY1" fmla="*/ 568410 h 568410"/>
                <a:gd name="connsiteX2" fmla="*/ 659027 w 667265"/>
                <a:gd name="connsiteY2" fmla="*/ 337751 h 568410"/>
                <a:gd name="connsiteX3" fmla="*/ 667265 w 667265"/>
                <a:gd name="connsiteY3" fmla="*/ 0 h 568410"/>
                <a:gd name="connsiteX4" fmla="*/ 32951 w 667265"/>
                <a:gd name="connsiteY4" fmla="*/ 90616 h 568410"/>
                <a:gd name="connsiteX0" fmla="*/ 0 w 634314"/>
                <a:gd name="connsiteY0" fmla="*/ 90616 h 510745"/>
                <a:gd name="connsiteX1" fmla="*/ 131806 w 634314"/>
                <a:gd name="connsiteY1" fmla="*/ 510745 h 510745"/>
                <a:gd name="connsiteX2" fmla="*/ 626076 w 634314"/>
                <a:gd name="connsiteY2" fmla="*/ 337751 h 510745"/>
                <a:gd name="connsiteX3" fmla="*/ 634314 w 634314"/>
                <a:gd name="connsiteY3" fmla="*/ 0 h 510745"/>
                <a:gd name="connsiteX4" fmla="*/ 0 w 634314"/>
                <a:gd name="connsiteY4" fmla="*/ 90616 h 510745"/>
                <a:gd name="connsiteX0" fmla="*/ 49426 w 683740"/>
                <a:gd name="connsiteY0" fmla="*/ 90616 h 584885"/>
                <a:gd name="connsiteX1" fmla="*/ 0 w 683740"/>
                <a:gd name="connsiteY1" fmla="*/ 584885 h 584885"/>
                <a:gd name="connsiteX2" fmla="*/ 675502 w 683740"/>
                <a:gd name="connsiteY2" fmla="*/ 337751 h 584885"/>
                <a:gd name="connsiteX3" fmla="*/ 683740 w 683740"/>
                <a:gd name="connsiteY3" fmla="*/ 0 h 584885"/>
                <a:gd name="connsiteX4" fmla="*/ 49426 w 683740"/>
                <a:gd name="connsiteY4" fmla="*/ 90616 h 584885"/>
                <a:gd name="connsiteX0" fmla="*/ 49426 w 683740"/>
                <a:gd name="connsiteY0" fmla="*/ 90616 h 584885"/>
                <a:gd name="connsiteX1" fmla="*/ 0 w 683740"/>
                <a:gd name="connsiteY1" fmla="*/ 584885 h 584885"/>
                <a:gd name="connsiteX2" fmla="*/ 469556 w 683740"/>
                <a:gd name="connsiteY2" fmla="*/ 296562 h 584885"/>
                <a:gd name="connsiteX3" fmla="*/ 683740 w 683740"/>
                <a:gd name="connsiteY3" fmla="*/ 0 h 584885"/>
                <a:gd name="connsiteX4" fmla="*/ 49426 w 683740"/>
                <a:gd name="connsiteY4" fmla="*/ 90616 h 584885"/>
                <a:gd name="connsiteX0" fmla="*/ 49426 w 683740"/>
                <a:gd name="connsiteY0" fmla="*/ 90616 h 584885"/>
                <a:gd name="connsiteX1" fmla="*/ 0 w 683740"/>
                <a:gd name="connsiteY1" fmla="*/ 584885 h 584885"/>
                <a:gd name="connsiteX2" fmla="*/ 675502 w 683740"/>
                <a:gd name="connsiteY2" fmla="*/ 345989 h 584885"/>
                <a:gd name="connsiteX3" fmla="*/ 683740 w 683740"/>
                <a:gd name="connsiteY3" fmla="*/ 0 h 584885"/>
                <a:gd name="connsiteX4" fmla="*/ 49426 w 683740"/>
                <a:gd name="connsiteY4" fmla="*/ 90616 h 584885"/>
                <a:gd name="connsiteX0" fmla="*/ 49426 w 675502"/>
                <a:gd name="connsiteY0" fmla="*/ 230660 h 724929"/>
                <a:gd name="connsiteX1" fmla="*/ 0 w 675502"/>
                <a:gd name="connsiteY1" fmla="*/ 724929 h 724929"/>
                <a:gd name="connsiteX2" fmla="*/ 675502 w 675502"/>
                <a:gd name="connsiteY2" fmla="*/ 486033 h 724929"/>
                <a:gd name="connsiteX3" fmla="*/ 354226 w 675502"/>
                <a:gd name="connsiteY3" fmla="*/ 0 h 724929"/>
                <a:gd name="connsiteX4" fmla="*/ 49426 w 675502"/>
                <a:gd name="connsiteY4" fmla="*/ 230660 h 724929"/>
                <a:gd name="connsiteX0" fmla="*/ 49426 w 700215"/>
                <a:gd name="connsiteY0" fmla="*/ 107092 h 601361"/>
                <a:gd name="connsiteX1" fmla="*/ 0 w 700215"/>
                <a:gd name="connsiteY1" fmla="*/ 601361 h 601361"/>
                <a:gd name="connsiteX2" fmla="*/ 675502 w 700215"/>
                <a:gd name="connsiteY2" fmla="*/ 362465 h 601361"/>
                <a:gd name="connsiteX3" fmla="*/ 700215 w 700215"/>
                <a:gd name="connsiteY3" fmla="*/ 0 h 601361"/>
                <a:gd name="connsiteX4" fmla="*/ 49426 w 700215"/>
                <a:gd name="connsiteY4" fmla="*/ 107092 h 601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215" h="601361">
                  <a:moveTo>
                    <a:pt x="49426" y="107092"/>
                  </a:moveTo>
                  <a:lnTo>
                    <a:pt x="0" y="601361"/>
                  </a:lnTo>
                  <a:lnTo>
                    <a:pt x="675502" y="362465"/>
                  </a:lnTo>
                  <a:lnTo>
                    <a:pt x="700215" y="0"/>
                  </a:lnTo>
                  <a:lnTo>
                    <a:pt x="49426" y="107092"/>
                  </a:lnTo>
                  <a:close/>
                </a:path>
              </a:pathLst>
            </a:custGeom>
            <a:solidFill>
              <a:srgbClr val="35B3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21" name="Pentagone 20"/>
          <p:cNvSpPr>
            <a:spLocks noChangeAspect="1"/>
          </p:cNvSpPr>
          <p:nvPr userDrawn="1"/>
        </p:nvSpPr>
        <p:spPr>
          <a:xfrm>
            <a:off x="8470766" y="6467414"/>
            <a:ext cx="144000" cy="137143"/>
          </a:xfrm>
          <a:prstGeom prst="pentagon">
            <a:avLst/>
          </a:prstGeom>
          <a:solidFill>
            <a:srgbClr val="F08B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4770760"/>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55">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en-ContentText-1col">
    <p:spTree>
      <p:nvGrpSpPr>
        <p:cNvPr id="1" name=""/>
        <p:cNvGrpSpPr/>
        <p:nvPr/>
      </p:nvGrpSpPr>
      <p:grpSpPr>
        <a:xfrm>
          <a:off x="0" y="0"/>
          <a:ext cx="0" cy="0"/>
          <a:chOff x="0" y="0"/>
          <a:chExt cx="0" cy="0"/>
        </a:xfrm>
      </p:grpSpPr>
      <p:sp>
        <p:nvSpPr>
          <p:cNvPr id="2" name="Titre 1"/>
          <p:cNvSpPr>
            <a:spLocks noGrp="1"/>
          </p:cNvSpPr>
          <p:nvPr>
            <p:ph type="title"/>
          </p:nvPr>
        </p:nvSpPr>
        <p:spPr>
          <a:xfrm>
            <a:off x="720004" y="1800000"/>
            <a:ext cx="7704000" cy="492443"/>
          </a:xfrm>
        </p:spPr>
        <p:txBody>
          <a:bodyPr/>
          <a:lstStyle/>
          <a:p>
            <a:r>
              <a:rPr lang="fr-FR" smtClean="0"/>
              <a:t>Modifiez le style du titre</a:t>
            </a:r>
            <a:endParaRPr lang="fr-FR" dirty="0"/>
          </a:p>
        </p:txBody>
      </p:sp>
      <p:sp>
        <p:nvSpPr>
          <p:cNvPr id="10" name="Espace réservé du texte 9"/>
          <p:cNvSpPr>
            <a:spLocks noGrp="1"/>
          </p:cNvSpPr>
          <p:nvPr>
            <p:ph type="body" sz="quarter" idx="13"/>
          </p:nvPr>
        </p:nvSpPr>
        <p:spPr>
          <a:xfrm>
            <a:off x="720000" y="2292443"/>
            <a:ext cx="7699327" cy="3186677"/>
          </a:xfrm>
        </p:spPr>
        <p:txBody>
          <a:bodyPr numCol="1" spcCol="180000"/>
          <a:lstStyle>
            <a:lvl1pPr>
              <a:defRPr b="1" i="0">
                <a:latin typeface="Arial" charset="0"/>
                <a:ea typeface="Arial" charset="0"/>
                <a:cs typeface="Arial" charset="0"/>
              </a:defRPr>
            </a:lvl1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7" name="Rectangle 6"/>
          <p:cNvSpPr/>
          <p:nvPr userDrawn="1"/>
        </p:nvSpPr>
        <p:spPr>
          <a:xfrm>
            <a:off x="0" y="6200274"/>
            <a:ext cx="9180576" cy="640264"/>
          </a:xfrm>
          <a:prstGeom prst="rect">
            <a:avLst/>
          </a:prstGeom>
          <a:solidFill>
            <a:srgbClr val="F08B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Espace réservé de la date 2"/>
          <p:cNvSpPr>
            <a:spLocks noGrp="1"/>
          </p:cNvSpPr>
          <p:nvPr>
            <p:ph type="dt" sz="half" idx="2"/>
          </p:nvPr>
        </p:nvSpPr>
        <p:spPr>
          <a:xfrm>
            <a:off x="6361927" y="6361910"/>
            <a:ext cx="2057400" cy="364195"/>
          </a:xfrm>
          <a:prstGeom prst="rect">
            <a:avLst/>
          </a:prstGeom>
        </p:spPr>
        <p:txBody>
          <a:bodyPr lIns="0" tIns="0" rIns="0" bIns="0" anchor="ctr" anchorCtr="0"/>
          <a:lstStyle>
            <a:lvl1pPr algn="r">
              <a:defRPr sz="1050">
                <a:solidFill>
                  <a:srgbClr val="FFFFFF"/>
                </a:solidFill>
                <a:latin typeface="Century Gothic" charset="0"/>
                <a:ea typeface="Century Gothic" charset="0"/>
                <a:cs typeface="Century Gothic" charset="0"/>
              </a:defRPr>
            </a:lvl1pPr>
          </a:lstStyle>
          <a:p>
            <a:r>
              <a:rPr lang="fr-FR" dirty="0" smtClean="0"/>
              <a:t>28 octobre 2016</a:t>
            </a:r>
            <a:endParaRPr lang="fr-FR" dirty="0"/>
          </a:p>
        </p:txBody>
      </p:sp>
      <p:sp>
        <p:nvSpPr>
          <p:cNvPr id="9" name="Espace réservé du pied de page 3"/>
          <p:cNvSpPr>
            <a:spLocks noGrp="1"/>
          </p:cNvSpPr>
          <p:nvPr>
            <p:ph type="ftr" sz="quarter" idx="3"/>
          </p:nvPr>
        </p:nvSpPr>
        <p:spPr>
          <a:xfrm>
            <a:off x="360000" y="6480000"/>
            <a:ext cx="3086100" cy="201738"/>
          </a:xfrm>
          <a:prstGeom prst="rect">
            <a:avLst/>
          </a:prstGeom>
        </p:spPr>
        <p:txBody>
          <a:bodyPr lIns="0" tIns="0" rIns="0" bIns="0"/>
          <a:lstStyle>
            <a:lvl1pPr algn="l">
              <a:defRPr sz="1200" b="1" i="0">
                <a:solidFill>
                  <a:srgbClr val="FFFFFF"/>
                </a:solidFill>
                <a:latin typeface="Century Gothic" charset="0"/>
                <a:ea typeface="Century Gothic" charset="0"/>
                <a:cs typeface="Century Gothic" charset="0"/>
              </a:defRPr>
            </a:lvl1pPr>
          </a:lstStyle>
          <a:p>
            <a:endParaRPr lang="fr-FR" dirty="0"/>
          </a:p>
        </p:txBody>
      </p:sp>
      <p:sp>
        <p:nvSpPr>
          <p:cNvPr id="11" name="Espace réservé du numéro de diapositive 4"/>
          <p:cNvSpPr>
            <a:spLocks noGrp="1"/>
          </p:cNvSpPr>
          <p:nvPr>
            <p:ph type="sldNum" sz="quarter" idx="4"/>
          </p:nvPr>
        </p:nvSpPr>
        <p:spPr>
          <a:xfrm>
            <a:off x="8666205" y="6361910"/>
            <a:ext cx="368128" cy="364195"/>
          </a:xfrm>
          <a:prstGeom prst="rect">
            <a:avLst/>
          </a:prstGeom>
        </p:spPr>
        <p:txBody>
          <a:bodyPr lIns="0" tIns="0" rIns="0" bIns="0" anchor="ctr" anchorCtr="0"/>
          <a:lstStyle>
            <a:lvl1pPr algn="l">
              <a:defRPr sz="1050">
                <a:solidFill>
                  <a:srgbClr val="FFFFFF"/>
                </a:solidFill>
              </a:defRPr>
            </a:lvl1pPr>
          </a:lstStyle>
          <a:p>
            <a:fld id="{9D7EC0D4-C4D4-784B-B144-181491B88AD4}" type="slidenum">
              <a:rPr lang="fr-FR" smtClean="0"/>
              <a:pPr/>
              <a:t>‹N°›</a:t>
            </a:fld>
            <a:endParaRPr lang="fr-FR" dirty="0"/>
          </a:p>
        </p:txBody>
      </p:sp>
      <p:sp>
        <p:nvSpPr>
          <p:cNvPr id="15" name="Pentagone 14"/>
          <p:cNvSpPr>
            <a:spLocks noChangeAspect="1"/>
          </p:cNvSpPr>
          <p:nvPr userDrawn="1"/>
        </p:nvSpPr>
        <p:spPr>
          <a:xfrm>
            <a:off x="8470766" y="6467414"/>
            <a:ext cx="144000" cy="137143"/>
          </a:xfrm>
          <a:prstGeom prst="pentagon">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18370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ContentText-2col">
    <p:spTree>
      <p:nvGrpSpPr>
        <p:cNvPr id="1" name=""/>
        <p:cNvGrpSpPr/>
        <p:nvPr/>
      </p:nvGrpSpPr>
      <p:grpSpPr>
        <a:xfrm>
          <a:off x="0" y="0"/>
          <a:ext cx="0" cy="0"/>
          <a:chOff x="0" y="0"/>
          <a:chExt cx="0" cy="0"/>
        </a:xfrm>
      </p:grpSpPr>
      <p:sp>
        <p:nvSpPr>
          <p:cNvPr id="11" name="Espace réservé du texte 3"/>
          <p:cNvSpPr>
            <a:spLocks noGrp="1"/>
          </p:cNvSpPr>
          <p:nvPr>
            <p:ph type="body" sz="quarter" idx="17"/>
          </p:nvPr>
        </p:nvSpPr>
        <p:spPr>
          <a:xfrm>
            <a:off x="720000" y="1800000"/>
            <a:ext cx="3600000" cy="1697182"/>
          </a:xfrm>
          <a:ln w="31750">
            <a:noFill/>
          </a:ln>
        </p:spPr>
        <p:txBody>
          <a:bodyPr wrap="square" lIns="0" tIns="0" rIns="0" bIns="108000">
            <a:spAutoFit/>
          </a:bodyPr>
          <a:lstStyle>
            <a:lvl1pPr marL="7938" indent="0">
              <a:buFont typeface="Arial" charset="0"/>
              <a:buNone/>
              <a:defRPr sz="1800">
                <a:solidFill>
                  <a:srgbClr val="F08B27"/>
                </a:solidFill>
              </a:defRPr>
            </a:lvl1pPr>
            <a:lvl2pPr marL="293688" indent="-285750">
              <a:buFontTx/>
              <a:buBlip>
                <a:blip r:embed="rId2"/>
              </a:buBlip>
              <a:defRPr sz="1600"/>
            </a:lvl2pPr>
            <a:lvl5pPr>
              <a:buClr>
                <a:srgbClr val="F08B27"/>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cxnSp>
        <p:nvCxnSpPr>
          <p:cNvPr id="7" name="Connecteur droit 6"/>
          <p:cNvCxnSpPr/>
          <p:nvPr userDrawn="1"/>
        </p:nvCxnSpPr>
        <p:spPr>
          <a:xfrm>
            <a:off x="4572666" y="1800000"/>
            <a:ext cx="0" cy="3321751"/>
          </a:xfrm>
          <a:prstGeom prst="line">
            <a:avLst/>
          </a:prstGeom>
          <a:ln>
            <a:solidFill>
              <a:srgbClr val="878375"/>
            </a:solidFill>
          </a:ln>
        </p:spPr>
        <p:style>
          <a:lnRef idx="2">
            <a:schemeClr val="accent1"/>
          </a:lnRef>
          <a:fillRef idx="0">
            <a:schemeClr val="accent1"/>
          </a:fillRef>
          <a:effectRef idx="1">
            <a:schemeClr val="accent1"/>
          </a:effectRef>
          <a:fontRef idx="minor">
            <a:schemeClr val="tx1"/>
          </a:fontRef>
        </p:style>
      </p:cxnSp>
      <p:sp>
        <p:nvSpPr>
          <p:cNvPr id="10" name="Rectangle 9"/>
          <p:cNvSpPr/>
          <p:nvPr userDrawn="1"/>
        </p:nvSpPr>
        <p:spPr>
          <a:xfrm>
            <a:off x="0" y="6200274"/>
            <a:ext cx="9180576" cy="640264"/>
          </a:xfrm>
          <a:prstGeom prst="rect">
            <a:avLst/>
          </a:prstGeom>
          <a:solidFill>
            <a:srgbClr val="F08B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Espace réservé de la date 2"/>
          <p:cNvSpPr>
            <a:spLocks noGrp="1"/>
          </p:cNvSpPr>
          <p:nvPr>
            <p:ph type="dt" sz="half" idx="2"/>
          </p:nvPr>
        </p:nvSpPr>
        <p:spPr>
          <a:xfrm>
            <a:off x="6361927" y="6361910"/>
            <a:ext cx="2057400" cy="364195"/>
          </a:xfrm>
          <a:prstGeom prst="rect">
            <a:avLst/>
          </a:prstGeom>
        </p:spPr>
        <p:txBody>
          <a:bodyPr lIns="0" tIns="0" rIns="0" bIns="0" anchor="ctr" anchorCtr="0"/>
          <a:lstStyle>
            <a:lvl1pPr algn="r">
              <a:defRPr sz="1050">
                <a:solidFill>
                  <a:srgbClr val="FFFFFF"/>
                </a:solidFill>
                <a:latin typeface="Century Gothic" charset="0"/>
                <a:ea typeface="Century Gothic" charset="0"/>
                <a:cs typeface="Century Gothic" charset="0"/>
              </a:defRPr>
            </a:lvl1pPr>
          </a:lstStyle>
          <a:p>
            <a:r>
              <a:rPr lang="fr-FR" dirty="0" smtClean="0"/>
              <a:t>28 octobre 2016</a:t>
            </a:r>
            <a:endParaRPr lang="fr-FR" dirty="0"/>
          </a:p>
        </p:txBody>
      </p:sp>
      <p:sp>
        <p:nvSpPr>
          <p:cNvPr id="20" name="Espace réservé du numéro de diapositive 4"/>
          <p:cNvSpPr>
            <a:spLocks noGrp="1"/>
          </p:cNvSpPr>
          <p:nvPr>
            <p:ph type="sldNum" sz="quarter" idx="4"/>
          </p:nvPr>
        </p:nvSpPr>
        <p:spPr>
          <a:xfrm>
            <a:off x="8666205" y="6361910"/>
            <a:ext cx="368128" cy="364195"/>
          </a:xfrm>
          <a:prstGeom prst="rect">
            <a:avLst/>
          </a:prstGeom>
        </p:spPr>
        <p:txBody>
          <a:bodyPr lIns="0" tIns="0" rIns="0" bIns="0" anchor="ctr" anchorCtr="0"/>
          <a:lstStyle>
            <a:lvl1pPr algn="l">
              <a:defRPr sz="1050">
                <a:solidFill>
                  <a:srgbClr val="FFFFFF"/>
                </a:solidFill>
              </a:defRPr>
            </a:lvl1pPr>
          </a:lstStyle>
          <a:p>
            <a:fld id="{9D7EC0D4-C4D4-784B-B144-181491B88AD4}" type="slidenum">
              <a:rPr lang="fr-FR" smtClean="0"/>
              <a:pPr/>
              <a:t>‹N°›</a:t>
            </a:fld>
            <a:endParaRPr lang="fr-FR" dirty="0"/>
          </a:p>
        </p:txBody>
      </p:sp>
      <p:sp>
        <p:nvSpPr>
          <p:cNvPr id="21" name="Pentagone 20"/>
          <p:cNvSpPr>
            <a:spLocks noChangeAspect="1"/>
          </p:cNvSpPr>
          <p:nvPr userDrawn="1"/>
        </p:nvSpPr>
        <p:spPr>
          <a:xfrm>
            <a:off x="8470766" y="6467414"/>
            <a:ext cx="144000" cy="137143"/>
          </a:xfrm>
          <a:prstGeom prst="pentagon">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Espace réservé du pied de page 3"/>
          <p:cNvSpPr>
            <a:spLocks noGrp="1"/>
          </p:cNvSpPr>
          <p:nvPr>
            <p:ph type="ftr" sz="quarter" idx="3"/>
          </p:nvPr>
        </p:nvSpPr>
        <p:spPr>
          <a:xfrm>
            <a:off x="360000" y="6480000"/>
            <a:ext cx="3086100" cy="201738"/>
          </a:xfrm>
          <a:prstGeom prst="rect">
            <a:avLst/>
          </a:prstGeom>
        </p:spPr>
        <p:txBody>
          <a:bodyPr lIns="0" tIns="0" rIns="0" bIns="0"/>
          <a:lstStyle>
            <a:lvl1pPr algn="l">
              <a:defRPr sz="1200" b="1" i="0">
                <a:solidFill>
                  <a:srgbClr val="FFFFFF"/>
                </a:solidFill>
                <a:latin typeface="Century Gothic" charset="0"/>
                <a:ea typeface="Century Gothic" charset="0"/>
                <a:cs typeface="Century Gothic" charset="0"/>
              </a:defRPr>
            </a:lvl1pPr>
          </a:lstStyle>
          <a:p>
            <a:endParaRPr lang="fr-FR" dirty="0"/>
          </a:p>
        </p:txBody>
      </p:sp>
      <p:sp>
        <p:nvSpPr>
          <p:cNvPr id="12" name="Espace réservé du texte 3"/>
          <p:cNvSpPr>
            <a:spLocks noGrp="1"/>
          </p:cNvSpPr>
          <p:nvPr>
            <p:ph type="body" sz="quarter" idx="18"/>
          </p:nvPr>
        </p:nvSpPr>
        <p:spPr>
          <a:xfrm>
            <a:off x="4824000" y="1800000"/>
            <a:ext cx="3600000" cy="1697182"/>
          </a:xfrm>
          <a:ln w="31750">
            <a:noFill/>
          </a:ln>
        </p:spPr>
        <p:txBody>
          <a:bodyPr wrap="square" lIns="0" tIns="0" rIns="0" bIns="108000">
            <a:spAutoFit/>
          </a:bodyPr>
          <a:lstStyle>
            <a:lvl1pPr marL="7938" indent="0">
              <a:buFont typeface="Arial" charset="0"/>
              <a:buNone/>
              <a:defRPr sz="1800">
                <a:solidFill>
                  <a:srgbClr val="F08B27"/>
                </a:solidFill>
              </a:defRPr>
            </a:lvl1pPr>
            <a:lvl2pPr marL="293688" indent="-285750">
              <a:buFontTx/>
              <a:buBlip>
                <a:blip r:embed="rId2"/>
              </a:buBlip>
              <a:defRPr sz="1600"/>
            </a:lvl2pPr>
            <a:lvl5pPr>
              <a:buClr>
                <a:srgbClr val="F08B27"/>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1983433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en-ContentText-3col">
    <p:spTree>
      <p:nvGrpSpPr>
        <p:cNvPr id="1" name=""/>
        <p:cNvGrpSpPr/>
        <p:nvPr/>
      </p:nvGrpSpPr>
      <p:grpSpPr>
        <a:xfrm>
          <a:off x="0" y="0"/>
          <a:ext cx="0" cy="0"/>
          <a:chOff x="0" y="0"/>
          <a:chExt cx="0" cy="0"/>
        </a:xfrm>
      </p:grpSpPr>
      <p:sp>
        <p:nvSpPr>
          <p:cNvPr id="11" name="Espace réservé du texte 3"/>
          <p:cNvSpPr>
            <a:spLocks noGrp="1"/>
          </p:cNvSpPr>
          <p:nvPr>
            <p:ph type="body" sz="quarter" idx="17"/>
          </p:nvPr>
        </p:nvSpPr>
        <p:spPr>
          <a:xfrm>
            <a:off x="720000" y="1799999"/>
            <a:ext cx="2340000" cy="1974181"/>
          </a:xfrm>
          <a:ln w="31750">
            <a:noFill/>
          </a:ln>
        </p:spPr>
        <p:txBody>
          <a:bodyPr lIns="0" tIns="0" rIns="0" bIns="108000">
            <a:spAutoFit/>
          </a:bodyPr>
          <a:lstStyle>
            <a:lvl1pPr marL="7938" indent="0">
              <a:buFont typeface="Arial" charset="0"/>
              <a:buNone/>
              <a:defRPr sz="1800">
                <a:solidFill>
                  <a:srgbClr val="F08B27"/>
                </a:solidFill>
              </a:defRPr>
            </a:lvl1pPr>
            <a:lvl2pPr marL="293688" indent="-285750">
              <a:buFontTx/>
              <a:buBlip>
                <a:blip r:embed="rId2"/>
              </a:buBlip>
              <a:defRPr sz="1600"/>
            </a:lvl2pPr>
            <a:lvl5pPr>
              <a:buClr>
                <a:srgbClr val="F08B27"/>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5" name="Espace réservé du texte 3"/>
          <p:cNvSpPr>
            <a:spLocks noGrp="1"/>
          </p:cNvSpPr>
          <p:nvPr>
            <p:ph type="body" sz="quarter" idx="18"/>
          </p:nvPr>
        </p:nvSpPr>
        <p:spPr>
          <a:xfrm>
            <a:off x="3402000" y="1799999"/>
            <a:ext cx="2340000" cy="1974181"/>
          </a:xfrm>
          <a:ln w="31750">
            <a:noFill/>
          </a:ln>
        </p:spPr>
        <p:txBody>
          <a:bodyPr lIns="0" tIns="0" rIns="0" bIns="108000">
            <a:spAutoFit/>
          </a:bodyPr>
          <a:lstStyle>
            <a:lvl1pPr marL="7938" indent="0">
              <a:buFont typeface="Arial" charset="0"/>
              <a:buNone/>
              <a:defRPr sz="1800">
                <a:solidFill>
                  <a:srgbClr val="F08B27"/>
                </a:solidFill>
              </a:defRPr>
            </a:lvl1pPr>
            <a:lvl2pPr marL="293688" indent="-285750">
              <a:buFontTx/>
              <a:buBlip>
                <a:blip r:embed="rId2"/>
              </a:buBlip>
              <a:defRPr sz="1600"/>
            </a:lvl2pPr>
            <a:lvl5pPr>
              <a:buClr>
                <a:srgbClr val="F08B27"/>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6" name="Espace réservé du texte 3"/>
          <p:cNvSpPr>
            <a:spLocks noGrp="1"/>
          </p:cNvSpPr>
          <p:nvPr>
            <p:ph type="body" sz="quarter" idx="19"/>
          </p:nvPr>
        </p:nvSpPr>
        <p:spPr>
          <a:xfrm>
            <a:off x="6084000" y="1800000"/>
            <a:ext cx="2340000" cy="1974181"/>
          </a:xfrm>
          <a:ln w="31750">
            <a:noFill/>
          </a:ln>
        </p:spPr>
        <p:txBody>
          <a:bodyPr lIns="0" tIns="0" rIns="0" bIns="108000">
            <a:spAutoFit/>
          </a:bodyPr>
          <a:lstStyle>
            <a:lvl1pPr marL="7938" indent="0">
              <a:buFont typeface="Arial" charset="0"/>
              <a:buNone/>
              <a:defRPr sz="1800">
                <a:solidFill>
                  <a:srgbClr val="F08B27"/>
                </a:solidFill>
              </a:defRPr>
            </a:lvl1pPr>
            <a:lvl2pPr marL="293688" indent="-285750">
              <a:buFontTx/>
              <a:buBlip>
                <a:blip r:embed="rId2"/>
              </a:buBlip>
              <a:defRPr sz="1600"/>
            </a:lvl2pPr>
            <a:lvl5pPr>
              <a:buClr>
                <a:srgbClr val="F08B27"/>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cxnSp>
        <p:nvCxnSpPr>
          <p:cNvPr id="7" name="Connecteur droit 6"/>
          <p:cNvCxnSpPr/>
          <p:nvPr userDrawn="1"/>
        </p:nvCxnSpPr>
        <p:spPr>
          <a:xfrm>
            <a:off x="3231000" y="1799999"/>
            <a:ext cx="0" cy="3321751"/>
          </a:xfrm>
          <a:prstGeom prst="line">
            <a:avLst/>
          </a:prstGeom>
          <a:ln>
            <a:solidFill>
              <a:srgbClr val="878375"/>
            </a:solidFill>
          </a:ln>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userDrawn="1"/>
        </p:nvCxnSpPr>
        <p:spPr>
          <a:xfrm>
            <a:off x="5913000" y="1800000"/>
            <a:ext cx="0" cy="3321751"/>
          </a:xfrm>
          <a:prstGeom prst="line">
            <a:avLst/>
          </a:prstGeom>
          <a:ln>
            <a:solidFill>
              <a:srgbClr val="878375"/>
            </a:solidFill>
          </a:ln>
        </p:spPr>
        <p:style>
          <a:lnRef idx="2">
            <a:schemeClr val="accent1"/>
          </a:lnRef>
          <a:fillRef idx="0">
            <a:schemeClr val="accent1"/>
          </a:fillRef>
          <a:effectRef idx="1">
            <a:schemeClr val="accent1"/>
          </a:effectRef>
          <a:fontRef idx="minor">
            <a:schemeClr val="tx1"/>
          </a:fontRef>
        </p:style>
      </p:cxnSp>
      <p:sp>
        <p:nvSpPr>
          <p:cNvPr id="10" name="Rectangle 9"/>
          <p:cNvSpPr/>
          <p:nvPr userDrawn="1"/>
        </p:nvSpPr>
        <p:spPr>
          <a:xfrm>
            <a:off x="0" y="6200274"/>
            <a:ext cx="9180576" cy="640264"/>
          </a:xfrm>
          <a:prstGeom prst="rect">
            <a:avLst/>
          </a:prstGeom>
          <a:solidFill>
            <a:srgbClr val="F08B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Espace réservé de la date 2"/>
          <p:cNvSpPr>
            <a:spLocks noGrp="1"/>
          </p:cNvSpPr>
          <p:nvPr>
            <p:ph type="dt" sz="half" idx="2"/>
          </p:nvPr>
        </p:nvSpPr>
        <p:spPr>
          <a:xfrm>
            <a:off x="6361927" y="6361910"/>
            <a:ext cx="2057400" cy="364195"/>
          </a:xfrm>
          <a:prstGeom prst="rect">
            <a:avLst/>
          </a:prstGeom>
        </p:spPr>
        <p:txBody>
          <a:bodyPr lIns="0" tIns="0" rIns="0" bIns="0" anchor="ctr" anchorCtr="0"/>
          <a:lstStyle>
            <a:lvl1pPr algn="r">
              <a:defRPr sz="1050">
                <a:solidFill>
                  <a:srgbClr val="FFFFFF"/>
                </a:solidFill>
                <a:latin typeface="Century Gothic" charset="0"/>
                <a:ea typeface="Century Gothic" charset="0"/>
                <a:cs typeface="Century Gothic" charset="0"/>
              </a:defRPr>
            </a:lvl1pPr>
          </a:lstStyle>
          <a:p>
            <a:r>
              <a:rPr lang="fr-FR" dirty="0" smtClean="0"/>
              <a:t>28 octobre 2016</a:t>
            </a:r>
            <a:endParaRPr lang="fr-FR" dirty="0"/>
          </a:p>
        </p:txBody>
      </p:sp>
      <p:sp>
        <p:nvSpPr>
          <p:cNvPr id="20" name="Espace réservé du numéro de diapositive 4"/>
          <p:cNvSpPr>
            <a:spLocks noGrp="1"/>
          </p:cNvSpPr>
          <p:nvPr>
            <p:ph type="sldNum" sz="quarter" idx="4"/>
          </p:nvPr>
        </p:nvSpPr>
        <p:spPr>
          <a:xfrm>
            <a:off x="8666205" y="6361910"/>
            <a:ext cx="368128" cy="364195"/>
          </a:xfrm>
          <a:prstGeom prst="rect">
            <a:avLst/>
          </a:prstGeom>
        </p:spPr>
        <p:txBody>
          <a:bodyPr lIns="0" tIns="0" rIns="0" bIns="0" anchor="ctr" anchorCtr="0"/>
          <a:lstStyle>
            <a:lvl1pPr algn="l">
              <a:defRPr sz="1050">
                <a:solidFill>
                  <a:srgbClr val="FFFFFF"/>
                </a:solidFill>
              </a:defRPr>
            </a:lvl1pPr>
          </a:lstStyle>
          <a:p>
            <a:fld id="{9D7EC0D4-C4D4-784B-B144-181491B88AD4}" type="slidenum">
              <a:rPr lang="fr-FR" smtClean="0"/>
              <a:pPr/>
              <a:t>‹N°›</a:t>
            </a:fld>
            <a:endParaRPr lang="fr-FR" dirty="0"/>
          </a:p>
        </p:txBody>
      </p:sp>
      <p:sp>
        <p:nvSpPr>
          <p:cNvPr id="21" name="Pentagone 20"/>
          <p:cNvSpPr>
            <a:spLocks noChangeAspect="1"/>
          </p:cNvSpPr>
          <p:nvPr userDrawn="1"/>
        </p:nvSpPr>
        <p:spPr>
          <a:xfrm>
            <a:off x="8470766" y="6467414"/>
            <a:ext cx="144000" cy="137143"/>
          </a:xfrm>
          <a:prstGeom prst="pentagon">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Espace réservé du pied de page 3"/>
          <p:cNvSpPr>
            <a:spLocks noGrp="1"/>
          </p:cNvSpPr>
          <p:nvPr>
            <p:ph type="ftr" sz="quarter" idx="3"/>
          </p:nvPr>
        </p:nvSpPr>
        <p:spPr>
          <a:xfrm>
            <a:off x="360000" y="6480000"/>
            <a:ext cx="3086100" cy="201738"/>
          </a:xfrm>
          <a:prstGeom prst="rect">
            <a:avLst/>
          </a:prstGeom>
        </p:spPr>
        <p:txBody>
          <a:bodyPr lIns="0" tIns="0" rIns="0" bIns="0"/>
          <a:lstStyle>
            <a:lvl1pPr algn="l">
              <a:defRPr sz="1200" b="1" i="0">
                <a:solidFill>
                  <a:srgbClr val="FFFFFF"/>
                </a:solidFill>
                <a:latin typeface="Century Gothic" charset="0"/>
                <a:ea typeface="Century Gothic" charset="0"/>
                <a:cs typeface="Century Gothic" charset="0"/>
              </a:defRPr>
            </a:lvl1pPr>
          </a:lstStyle>
          <a:p>
            <a:endParaRPr lang="fr-FR" dirty="0"/>
          </a:p>
        </p:txBody>
      </p:sp>
    </p:spTree>
    <p:extLst>
      <p:ext uri="{BB962C8B-B14F-4D97-AF65-F5344CB8AC3E}">
        <p14:creationId xmlns:p14="http://schemas.microsoft.com/office/powerpoint/2010/main" val="859826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en-ContentText+Frame">
    <p:spTree>
      <p:nvGrpSpPr>
        <p:cNvPr id="1" name=""/>
        <p:cNvGrpSpPr/>
        <p:nvPr/>
      </p:nvGrpSpPr>
      <p:grpSpPr>
        <a:xfrm>
          <a:off x="0" y="0"/>
          <a:ext cx="0" cy="0"/>
          <a:chOff x="0" y="0"/>
          <a:chExt cx="0" cy="0"/>
        </a:xfrm>
      </p:grpSpPr>
      <p:sp>
        <p:nvSpPr>
          <p:cNvPr id="2" name="Titre 1"/>
          <p:cNvSpPr>
            <a:spLocks noGrp="1"/>
          </p:cNvSpPr>
          <p:nvPr>
            <p:ph type="title"/>
          </p:nvPr>
        </p:nvSpPr>
        <p:spPr>
          <a:xfrm>
            <a:off x="720000" y="1800000"/>
            <a:ext cx="4573360" cy="369332"/>
          </a:xfrm>
        </p:spPr>
        <p:txBody>
          <a:bodyPr lIns="0"/>
          <a:lstStyle>
            <a:lvl1pPr>
              <a:defRPr sz="2400"/>
            </a:lvl1pPr>
          </a:lstStyle>
          <a:p>
            <a:r>
              <a:rPr lang="fr-FR" smtClean="0"/>
              <a:t>Modifiez le style du titre</a:t>
            </a:r>
            <a:endParaRPr lang="fr-FR" dirty="0"/>
          </a:p>
        </p:txBody>
      </p:sp>
      <p:sp>
        <p:nvSpPr>
          <p:cNvPr id="10" name="Espace réservé du texte 9"/>
          <p:cNvSpPr>
            <a:spLocks noGrp="1"/>
          </p:cNvSpPr>
          <p:nvPr>
            <p:ph type="body" sz="quarter" idx="13"/>
          </p:nvPr>
        </p:nvSpPr>
        <p:spPr>
          <a:xfrm>
            <a:off x="720000" y="2169332"/>
            <a:ext cx="4573360" cy="2139950"/>
          </a:xfrm>
        </p:spPr>
        <p:txBody>
          <a:bodyPr/>
          <a:lstStyle>
            <a:lvl1pPr marL="7938" indent="0">
              <a:buFont typeface="Arial" charset="0"/>
              <a:buNone/>
              <a:defRPr sz="1600" b="1" i="0">
                <a:latin typeface="Arial" charset="0"/>
                <a:ea typeface="Arial" charset="0"/>
                <a:cs typeface="Arial" charset="0"/>
              </a:defRPr>
            </a:lvl1pPr>
            <a:lvl2pPr marL="7938" indent="0">
              <a:buFont typeface="Arial" charset="0"/>
              <a:buNone/>
              <a:defRPr sz="1600" b="0">
                <a:solidFill>
                  <a:schemeClr val="tx1"/>
                </a:solidFill>
              </a:defRPr>
            </a:lvl2pPr>
            <a:lvl3pPr marL="222250" indent="-214313">
              <a:buFont typeface="Cambria" charset="0"/>
              <a:buChar char="⎼"/>
              <a:tabLst/>
              <a:defRPr sz="1400"/>
            </a:lvl3pPr>
            <a:lvl4pPr marL="222250" indent="0">
              <a:buFont typeface="Arial" charset="0"/>
              <a:buNone/>
              <a:tabLst/>
              <a:defRPr/>
            </a:lvl4pPr>
            <a:lvl5pPr marL="222250" indent="0">
              <a:buNone/>
              <a:tabLst/>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texte 3"/>
          <p:cNvSpPr>
            <a:spLocks noGrp="1"/>
          </p:cNvSpPr>
          <p:nvPr>
            <p:ph type="body" sz="quarter" idx="17"/>
          </p:nvPr>
        </p:nvSpPr>
        <p:spPr>
          <a:xfrm>
            <a:off x="5544000" y="1800000"/>
            <a:ext cx="2880000" cy="2157102"/>
          </a:xfrm>
          <a:ln w="31750">
            <a:solidFill>
              <a:srgbClr val="878375"/>
            </a:solidFill>
          </a:ln>
        </p:spPr>
        <p:txBody>
          <a:bodyPr lIns="108000" tIns="108000" rIns="108000" bIns="108000">
            <a:spAutoFit/>
          </a:bodyPr>
          <a:lstStyle>
            <a:lvl1pPr marL="7938" indent="0">
              <a:buFont typeface="Arial" charset="0"/>
              <a:buNone/>
              <a:defRPr sz="1800">
                <a:solidFill>
                  <a:srgbClr val="F08B27"/>
                </a:solidFill>
              </a:defRPr>
            </a:lvl1pPr>
            <a:lvl2pPr marL="293688" indent="-285750">
              <a:buFontTx/>
              <a:buBlip>
                <a:blip r:embed="rId2"/>
              </a:buBlip>
              <a:defRPr sz="1600"/>
            </a:lvl2pPr>
            <a:lvl5pPr>
              <a:buClr>
                <a:srgbClr val="F08B27"/>
              </a:buCl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8" name="Rectangle 7"/>
          <p:cNvSpPr/>
          <p:nvPr userDrawn="1"/>
        </p:nvSpPr>
        <p:spPr>
          <a:xfrm>
            <a:off x="0" y="6200274"/>
            <a:ext cx="9180576" cy="640264"/>
          </a:xfrm>
          <a:prstGeom prst="rect">
            <a:avLst/>
          </a:prstGeom>
          <a:solidFill>
            <a:srgbClr val="F08B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Espace réservé de la date 2"/>
          <p:cNvSpPr>
            <a:spLocks noGrp="1"/>
          </p:cNvSpPr>
          <p:nvPr>
            <p:ph type="dt" sz="half" idx="2"/>
          </p:nvPr>
        </p:nvSpPr>
        <p:spPr>
          <a:xfrm>
            <a:off x="6361927" y="6361910"/>
            <a:ext cx="2057400" cy="364195"/>
          </a:xfrm>
          <a:prstGeom prst="rect">
            <a:avLst/>
          </a:prstGeom>
        </p:spPr>
        <p:txBody>
          <a:bodyPr lIns="0" tIns="0" rIns="0" bIns="0" anchor="ctr" anchorCtr="0"/>
          <a:lstStyle>
            <a:lvl1pPr algn="r">
              <a:defRPr sz="1050">
                <a:solidFill>
                  <a:srgbClr val="FFFFFF"/>
                </a:solidFill>
                <a:latin typeface="Century Gothic" charset="0"/>
                <a:ea typeface="Century Gothic" charset="0"/>
                <a:cs typeface="Century Gothic" charset="0"/>
              </a:defRPr>
            </a:lvl1pPr>
          </a:lstStyle>
          <a:p>
            <a:r>
              <a:rPr lang="fr-FR" dirty="0" smtClean="0"/>
              <a:t>28 octobre 2016</a:t>
            </a:r>
            <a:endParaRPr lang="fr-FR" dirty="0"/>
          </a:p>
        </p:txBody>
      </p:sp>
      <p:sp>
        <p:nvSpPr>
          <p:cNvPr id="15" name="Espace réservé du numéro de diapositive 4"/>
          <p:cNvSpPr>
            <a:spLocks noGrp="1"/>
          </p:cNvSpPr>
          <p:nvPr>
            <p:ph type="sldNum" sz="quarter" idx="4"/>
          </p:nvPr>
        </p:nvSpPr>
        <p:spPr>
          <a:xfrm>
            <a:off x="8666205" y="6361910"/>
            <a:ext cx="368128" cy="364195"/>
          </a:xfrm>
          <a:prstGeom prst="rect">
            <a:avLst/>
          </a:prstGeom>
        </p:spPr>
        <p:txBody>
          <a:bodyPr lIns="0" tIns="0" rIns="0" bIns="0" anchor="ctr" anchorCtr="0"/>
          <a:lstStyle>
            <a:lvl1pPr algn="l">
              <a:defRPr sz="1050">
                <a:solidFill>
                  <a:srgbClr val="FFFFFF"/>
                </a:solidFill>
              </a:defRPr>
            </a:lvl1pPr>
          </a:lstStyle>
          <a:p>
            <a:fld id="{9D7EC0D4-C4D4-784B-B144-181491B88AD4}" type="slidenum">
              <a:rPr lang="fr-FR" smtClean="0"/>
              <a:pPr/>
              <a:t>‹N°›</a:t>
            </a:fld>
            <a:endParaRPr lang="fr-FR" dirty="0"/>
          </a:p>
        </p:txBody>
      </p:sp>
      <p:sp>
        <p:nvSpPr>
          <p:cNvPr id="16" name="Pentagone 15"/>
          <p:cNvSpPr>
            <a:spLocks noChangeAspect="1"/>
          </p:cNvSpPr>
          <p:nvPr userDrawn="1"/>
        </p:nvSpPr>
        <p:spPr>
          <a:xfrm>
            <a:off x="8470766" y="6467414"/>
            <a:ext cx="144000" cy="137143"/>
          </a:xfrm>
          <a:prstGeom prst="pentagon">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Espace réservé du pied de page 3"/>
          <p:cNvSpPr>
            <a:spLocks noGrp="1"/>
          </p:cNvSpPr>
          <p:nvPr>
            <p:ph type="ftr" sz="quarter" idx="3"/>
          </p:nvPr>
        </p:nvSpPr>
        <p:spPr>
          <a:xfrm>
            <a:off x="360000" y="6480000"/>
            <a:ext cx="3086100" cy="201738"/>
          </a:xfrm>
          <a:prstGeom prst="rect">
            <a:avLst/>
          </a:prstGeom>
        </p:spPr>
        <p:txBody>
          <a:bodyPr lIns="0" tIns="0" rIns="0" bIns="0"/>
          <a:lstStyle>
            <a:lvl1pPr algn="l">
              <a:defRPr sz="1200" b="1" i="0">
                <a:solidFill>
                  <a:srgbClr val="FFFFFF"/>
                </a:solidFill>
                <a:latin typeface="Century Gothic" charset="0"/>
                <a:ea typeface="Century Gothic" charset="0"/>
                <a:cs typeface="Century Gothic" charset="0"/>
              </a:defRPr>
            </a:lvl1pPr>
          </a:lstStyle>
          <a:p>
            <a:endParaRPr lang="fr-FR" dirty="0"/>
          </a:p>
        </p:txBody>
      </p:sp>
    </p:spTree>
    <p:extLst>
      <p:ext uri="{BB962C8B-B14F-4D97-AF65-F5344CB8AC3E}">
        <p14:creationId xmlns:p14="http://schemas.microsoft.com/office/powerpoint/2010/main" val="1949398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n-ContentText+image">
    <p:spTree>
      <p:nvGrpSpPr>
        <p:cNvPr id="1" name=""/>
        <p:cNvGrpSpPr/>
        <p:nvPr/>
      </p:nvGrpSpPr>
      <p:grpSpPr>
        <a:xfrm>
          <a:off x="0" y="0"/>
          <a:ext cx="0" cy="0"/>
          <a:chOff x="0" y="0"/>
          <a:chExt cx="0" cy="0"/>
        </a:xfrm>
      </p:grpSpPr>
      <p:sp>
        <p:nvSpPr>
          <p:cNvPr id="2" name="Titre 1"/>
          <p:cNvSpPr>
            <a:spLocks noGrp="1"/>
          </p:cNvSpPr>
          <p:nvPr>
            <p:ph type="title"/>
          </p:nvPr>
        </p:nvSpPr>
        <p:spPr>
          <a:xfrm>
            <a:off x="720000" y="1800000"/>
            <a:ext cx="4573360" cy="369332"/>
          </a:xfrm>
        </p:spPr>
        <p:txBody>
          <a:bodyPr lIns="0"/>
          <a:lstStyle>
            <a:lvl1pPr>
              <a:defRPr sz="2400"/>
            </a:lvl1pPr>
          </a:lstStyle>
          <a:p>
            <a:r>
              <a:rPr lang="fr-FR" smtClean="0"/>
              <a:t>Modifiez le style du titre</a:t>
            </a:r>
            <a:endParaRPr lang="fr-FR" dirty="0"/>
          </a:p>
        </p:txBody>
      </p:sp>
      <p:sp>
        <p:nvSpPr>
          <p:cNvPr id="10" name="Espace réservé du texte 9"/>
          <p:cNvSpPr>
            <a:spLocks noGrp="1"/>
          </p:cNvSpPr>
          <p:nvPr>
            <p:ph type="body" sz="quarter" idx="13"/>
          </p:nvPr>
        </p:nvSpPr>
        <p:spPr>
          <a:xfrm>
            <a:off x="720000" y="2169332"/>
            <a:ext cx="4573360" cy="2139950"/>
          </a:xfrm>
        </p:spPr>
        <p:txBody>
          <a:bodyPr/>
          <a:lstStyle>
            <a:lvl1pPr marL="7938" indent="0">
              <a:buFont typeface="Arial" charset="0"/>
              <a:buNone/>
              <a:defRPr sz="1600" b="1" i="0">
                <a:latin typeface="Arial" charset="0"/>
                <a:ea typeface="Arial" charset="0"/>
                <a:cs typeface="Arial" charset="0"/>
              </a:defRPr>
            </a:lvl1pPr>
            <a:lvl2pPr marL="7938" indent="0">
              <a:buFont typeface="Arial" charset="0"/>
              <a:buNone/>
              <a:defRPr sz="1600" b="0">
                <a:solidFill>
                  <a:schemeClr val="tx1"/>
                </a:solidFill>
              </a:defRPr>
            </a:lvl2pPr>
            <a:lvl3pPr marL="222250" indent="-214313">
              <a:buFont typeface="Cambria" charset="0"/>
              <a:buChar char="⎼"/>
              <a:tabLst/>
              <a:defRPr sz="1400"/>
            </a:lvl3pPr>
            <a:lvl4pPr marL="222250" indent="0">
              <a:buFont typeface="Arial" charset="0"/>
              <a:buNone/>
              <a:tabLst/>
              <a:defRPr/>
            </a:lvl4pPr>
            <a:lvl5pPr marL="222250" indent="0">
              <a:buNone/>
              <a:tabLst/>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8" name="Rectangle 7"/>
          <p:cNvSpPr/>
          <p:nvPr userDrawn="1"/>
        </p:nvSpPr>
        <p:spPr>
          <a:xfrm>
            <a:off x="0" y="6200274"/>
            <a:ext cx="9180576" cy="640264"/>
          </a:xfrm>
          <a:prstGeom prst="rect">
            <a:avLst/>
          </a:prstGeom>
          <a:solidFill>
            <a:srgbClr val="F08B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Espace réservé de la date 2"/>
          <p:cNvSpPr>
            <a:spLocks noGrp="1"/>
          </p:cNvSpPr>
          <p:nvPr>
            <p:ph type="dt" sz="half" idx="2"/>
          </p:nvPr>
        </p:nvSpPr>
        <p:spPr>
          <a:xfrm>
            <a:off x="6361927" y="6361910"/>
            <a:ext cx="2057400" cy="364195"/>
          </a:xfrm>
          <a:prstGeom prst="rect">
            <a:avLst/>
          </a:prstGeom>
        </p:spPr>
        <p:txBody>
          <a:bodyPr lIns="0" tIns="0" rIns="0" bIns="0" anchor="ctr" anchorCtr="0"/>
          <a:lstStyle>
            <a:lvl1pPr algn="r">
              <a:defRPr sz="1050">
                <a:solidFill>
                  <a:srgbClr val="FFFFFF"/>
                </a:solidFill>
                <a:latin typeface="Century Gothic" charset="0"/>
                <a:ea typeface="Century Gothic" charset="0"/>
                <a:cs typeface="Century Gothic" charset="0"/>
              </a:defRPr>
            </a:lvl1pPr>
          </a:lstStyle>
          <a:p>
            <a:r>
              <a:rPr lang="fr-FR" dirty="0" smtClean="0"/>
              <a:t>28 octobre 2016</a:t>
            </a:r>
            <a:endParaRPr lang="fr-FR" dirty="0"/>
          </a:p>
        </p:txBody>
      </p:sp>
      <p:sp>
        <p:nvSpPr>
          <p:cNvPr id="15" name="Espace réservé du numéro de diapositive 4"/>
          <p:cNvSpPr>
            <a:spLocks noGrp="1"/>
          </p:cNvSpPr>
          <p:nvPr>
            <p:ph type="sldNum" sz="quarter" idx="4"/>
          </p:nvPr>
        </p:nvSpPr>
        <p:spPr>
          <a:xfrm>
            <a:off x="8666205" y="6361910"/>
            <a:ext cx="368128" cy="364195"/>
          </a:xfrm>
          <a:prstGeom prst="rect">
            <a:avLst/>
          </a:prstGeom>
        </p:spPr>
        <p:txBody>
          <a:bodyPr lIns="0" tIns="0" rIns="0" bIns="0" anchor="ctr" anchorCtr="0"/>
          <a:lstStyle>
            <a:lvl1pPr algn="l">
              <a:defRPr sz="1050">
                <a:solidFill>
                  <a:srgbClr val="FFFFFF"/>
                </a:solidFill>
              </a:defRPr>
            </a:lvl1pPr>
          </a:lstStyle>
          <a:p>
            <a:fld id="{9D7EC0D4-C4D4-784B-B144-181491B88AD4}" type="slidenum">
              <a:rPr lang="fr-FR" smtClean="0"/>
              <a:pPr/>
              <a:t>‹N°›</a:t>
            </a:fld>
            <a:endParaRPr lang="fr-FR" dirty="0"/>
          </a:p>
        </p:txBody>
      </p:sp>
      <p:sp>
        <p:nvSpPr>
          <p:cNvPr id="16" name="Pentagone 15"/>
          <p:cNvSpPr>
            <a:spLocks noChangeAspect="1"/>
          </p:cNvSpPr>
          <p:nvPr userDrawn="1"/>
        </p:nvSpPr>
        <p:spPr>
          <a:xfrm>
            <a:off x="8470766" y="6467414"/>
            <a:ext cx="144000" cy="137143"/>
          </a:xfrm>
          <a:prstGeom prst="pentagon">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Espace réservé du pied de page 3"/>
          <p:cNvSpPr>
            <a:spLocks noGrp="1"/>
          </p:cNvSpPr>
          <p:nvPr>
            <p:ph type="ftr" sz="quarter" idx="3"/>
          </p:nvPr>
        </p:nvSpPr>
        <p:spPr>
          <a:xfrm>
            <a:off x="360000" y="6480000"/>
            <a:ext cx="3086100" cy="201738"/>
          </a:xfrm>
          <a:prstGeom prst="rect">
            <a:avLst/>
          </a:prstGeom>
        </p:spPr>
        <p:txBody>
          <a:bodyPr lIns="0" tIns="0" rIns="0" bIns="0"/>
          <a:lstStyle>
            <a:lvl1pPr algn="l">
              <a:defRPr sz="1200" b="1" i="0">
                <a:solidFill>
                  <a:srgbClr val="FFFFFF"/>
                </a:solidFill>
                <a:latin typeface="Century Gothic" charset="0"/>
                <a:ea typeface="Century Gothic" charset="0"/>
                <a:cs typeface="Century Gothic" charset="0"/>
              </a:defRPr>
            </a:lvl1pPr>
          </a:lstStyle>
          <a:p>
            <a:endParaRPr lang="fr-FR" dirty="0"/>
          </a:p>
        </p:txBody>
      </p:sp>
      <p:sp>
        <p:nvSpPr>
          <p:cNvPr id="5" name="Espace réservé pour une image  4"/>
          <p:cNvSpPr>
            <a:spLocks noGrp="1"/>
          </p:cNvSpPr>
          <p:nvPr>
            <p:ph type="pic" sz="quarter" idx="14"/>
          </p:nvPr>
        </p:nvSpPr>
        <p:spPr>
          <a:xfrm>
            <a:off x="5597525" y="1800000"/>
            <a:ext cx="3546475" cy="4164293"/>
          </a:xfrm>
        </p:spPr>
        <p:txBody>
          <a:bodyPr/>
          <a:lstStyle/>
          <a:p>
            <a:r>
              <a:rPr lang="fr-FR" smtClean="0"/>
              <a:t>Cliquez sur l'icône pour ajouter une image</a:t>
            </a:r>
            <a:endParaRPr lang="fr-FR"/>
          </a:p>
        </p:txBody>
      </p:sp>
    </p:spTree>
    <p:extLst>
      <p:ext uri="{BB962C8B-B14F-4D97-AF65-F5344CB8AC3E}">
        <p14:creationId xmlns:p14="http://schemas.microsoft.com/office/powerpoint/2010/main" val="237054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614616" y="2548469"/>
            <a:ext cx="6900734" cy="492443"/>
          </a:xfrm>
          <a:prstGeom prst="rect">
            <a:avLst/>
          </a:prstGeom>
        </p:spPr>
        <p:txBody>
          <a:bodyPr vert="horz" wrap="square" lIns="288000" tIns="0" rIns="0" bIns="0" rtlCol="0" anchor="b" anchorCtr="0">
            <a:spAutoFit/>
          </a:bodyPr>
          <a:lstStyle/>
          <a:p>
            <a:r>
              <a:rPr lang="fr-FR" dirty="0" smtClean="0"/>
              <a:t>Cliquez et modifiez le titre</a:t>
            </a:r>
            <a:endParaRPr lang="fr-FR" dirty="0"/>
          </a:p>
        </p:txBody>
      </p:sp>
      <p:sp>
        <p:nvSpPr>
          <p:cNvPr id="6" name="Espace réservé du texte 5"/>
          <p:cNvSpPr>
            <a:spLocks noGrp="1"/>
          </p:cNvSpPr>
          <p:nvPr>
            <p:ph type="body" idx="1"/>
          </p:nvPr>
        </p:nvSpPr>
        <p:spPr>
          <a:xfrm>
            <a:off x="1614616" y="3072712"/>
            <a:ext cx="6900734" cy="3030857"/>
          </a:xfrm>
          <a:prstGeom prst="rect">
            <a:avLst/>
          </a:prstGeom>
        </p:spPr>
        <p:txBody>
          <a:bodyPr vert="horz" lIns="0" tIns="0" rIns="0" bIns="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pic>
        <p:nvPicPr>
          <p:cNvPr id="11" name="Image 1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51589" y="359263"/>
            <a:ext cx="1733885" cy="685689"/>
          </a:xfrm>
          <a:prstGeom prst="rect">
            <a:avLst/>
          </a:prstGeom>
        </p:spPr>
      </p:pic>
      <p:pic>
        <p:nvPicPr>
          <p:cNvPr id="17" name="Imag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462955" y="-2676"/>
            <a:ext cx="3905071" cy="1278023"/>
          </a:xfrm>
          <a:prstGeom prst="rect">
            <a:avLst/>
          </a:prstGeom>
        </p:spPr>
      </p:pic>
    </p:spTree>
    <p:extLst>
      <p:ext uri="{BB962C8B-B14F-4D97-AF65-F5344CB8AC3E}">
        <p14:creationId xmlns:p14="http://schemas.microsoft.com/office/powerpoint/2010/main" val="2028781991"/>
      </p:ext>
    </p:extLst>
  </p:cSld>
  <p:clrMap bg1="lt1" tx1="dk1" bg2="lt2" tx2="dk2" accent1="accent1" accent2="accent2" accent3="accent3" accent4="accent4" accent5="accent5" accent6="accent6" hlink="hlink" folHlink="folHlink"/>
  <p:sldLayoutIdLst>
    <p:sldLayoutId id="2147483784" r:id="rId1"/>
    <p:sldLayoutId id="2147483783" r:id="rId2"/>
    <p:sldLayoutId id="2147483799" r:id="rId3"/>
    <p:sldLayoutId id="2147483800" r:id="rId4"/>
    <p:sldLayoutId id="2147483785" r:id="rId5"/>
    <p:sldLayoutId id="2147483801" r:id="rId6"/>
    <p:sldLayoutId id="2147483787" r:id="rId7"/>
    <p:sldLayoutId id="2147483786" r:id="rId8"/>
    <p:sldLayoutId id="2147483802" r:id="rId9"/>
    <p:sldLayoutId id="2147483803" r:id="rId10"/>
  </p:sldLayoutIdLst>
  <p:hf hdr="0" dt="0"/>
  <p:txStyles>
    <p:titleStyle>
      <a:lvl1pPr algn="l" defTabSz="457200" rtl="0" eaLnBrk="1" fontAlgn="base" hangingPunct="1">
        <a:spcBef>
          <a:spcPct val="0"/>
        </a:spcBef>
        <a:spcAft>
          <a:spcPct val="0"/>
        </a:spcAft>
        <a:defRPr sz="3200" b="1" kern="1200">
          <a:solidFill>
            <a:srgbClr val="F08B27"/>
          </a:solidFill>
          <a:latin typeface="Century Gothic" charset="0"/>
          <a:ea typeface="Century Gothic" charset="0"/>
          <a:cs typeface="Century Gothic" charset="0"/>
        </a:defRPr>
      </a:lvl1pPr>
      <a:lvl2pPr algn="ctr" defTabSz="457200" rtl="0" eaLnBrk="1" fontAlgn="base" hangingPunct="1">
        <a:spcBef>
          <a:spcPct val="0"/>
        </a:spcBef>
        <a:spcAft>
          <a:spcPct val="0"/>
        </a:spcAft>
        <a:defRPr sz="9600">
          <a:solidFill>
            <a:srgbClr val="FFFFFF"/>
          </a:solidFill>
          <a:latin typeface="DIN-LightAlternate" charset="0"/>
          <a:ea typeface="ＭＳ Ｐゴシック" charset="0"/>
        </a:defRPr>
      </a:lvl2pPr>
      <a:lvl3pPr algn="ctr" defTabSz="457200" rtl="0" eaLnBrk="1" fontAlgn="base" hangingPunct="1">
        <a:spcBef>
          <a:spcPct val="0"/>
        </a:spcBef>
        <a:spcAft>
          <a:spcPct val="0"/>
        </a:spcAft>
        <a:defRPr sz="9600">
          <a:solidFill>
            <a:srgbClr val="FFFFFF"/>
          </a:solidFill>
          <a:latin typeface="DIN-LightAlternate" charset="0"/>
          <a:ea typeface="ＭＳ Ｐゴシック" charset="0"/>
        </a:defRPr>
      </a:lvl3pPr>
      <a:lvl4pPr algn="ctr" defTabSz="457200" rtl="0" eaLnBrk="1" fontAlgn="base" hangingPunct="1">
        <a:spcBef>
          <a:spcPct val="0"/>
        </a:spcBef>
        <a:spcAft>
          <a:spcPct val="0"/>
        </a:spcAft>
        <a:defRPr sz="9600">
          <a:solidFill>
            <a:srgbClr val="FFFFFF"/>
          </a:solidFill>
          <a:latin typeface="DIN-LightAlternate" charset="0"/>
          <a:ea typeface="ＭＳ Ｐゴシック" charset="0"/>
        </a:defRPr>
      </a:lvl4pPr>
      <a:lvl5pPr algn="ctr" defTabSz="457200" rtl="0" eaLnBrk="1" fontAlgn="base" hangingPunct="1">
        <a:spcBef>
          <a:spcPct val="0"/>
        </a:spcBef>
        <a:spcAft>
          <a:spcPct val="0"/>
        </a:spcAft>
        <a:defRPr sz="9600">
          <a:solidFill>
            <a:srgbClr val="FFFFFF"/>
          </a:solidFill>
          <a:latin typeface="DIN-LightAlternate" charset="0"/>
          <a:ea typeface="ＭＳ Ｐゴシック" charset="0"/>
        </a:defRPr>
      </a:lvl5pPr>
      <a:lvl6pPr marL="457200" algn="ctr" defTabSz="457200" rtl="0" eaLnBrk="1" fontAlgn="base" hangingPunct="1">
        <a:spcBef>
          <a:spcPct val="0"/>
        </a:spcBef>
        <a:spcAft>
          <a:spcPct val="0"/>
        </a:spcAft>
        <a:defRPr sz="9600">
          <a:solidFill>
            <a:srgbClr val="FFFFFF"/>
          </a:solidFill>
          <a:latin typeface="DIN-LightAlternate" charset="0"/>
          <a:ea typeface="ＭＳ Ｐゴシック" charset="0"/>
        </a:defRPr>
      </a:lvl6pPr>
      <a:lvl7pPr marL="914400" algn="ctr" defTabSz="457200" rtl="0" eaLnBrk="1" fontAlgn="base" hangingPunct="1">
        <a:spcBef>
          <a:spcPct val="0"/>
        </a:spcBef>
        <a:spcAft>
          <a:spcPct val="0"/>
        </a:spcAft>
        <a:defRPr sz="9600">
          <a:solidFill>
            <a:srgbClr val="FFFFFF"/>
          </a:solidFill>
          <a:latin typeface="DIN-LightAlternate" charset="0"/>
          <a:ea typeface="ＭＳ Ｐゴシック" charset="0"/>
        </a:defRPr>
      </a:lvl7pPr>
      <a:lvl8pPr marL="1371600" algn="ctr" defTabSz="457200" rtl="0" eaLnBrk="1" fontAlgn="base" hangingPunct="1">
        <a:spcBef>
          <a:spcPct val="0"/>
        </a:spcBef>
        <a:spcAft>
          <a:spcPct val="0"/>
        </a:spcAft>
        <a:defRPr sz="9600">
          <a:solidFill>
            <a:srgbClr val="FFFFFF"/>
          </a:solidFill>
          <a:latin typeface="DIN-LightAlternate" charset="0"/>
          <a:ea typeface="ＭＳ Ｐゴシック" charset="0"/>
        </a:defRPr>
      </a:lvl8pPr>
      <a:lvl9pPr marL="1828800" algn="ctr" defTabSz="457200" rtl="0" eaLnBrk="1" fontAlgn="base" hangingPunct="1">
        <a:spcBef>
          <a:spcPct val="0"/>
        </a:spcBef>
        <a:spcAft>
          <a:spcPct val="0"/>
        </a:spcAft>
        <a:defRPr sz="9600">
          <a:solidFill>
            <a:srgbClr val="FFFFFF"/>
          </a:solidFill>
          <a:latin typeface="DIN-LightAlternate" charset="0"/>
          <a:ea typeface="ＭＳ Ｐゴシック" charset="0"/>
        </a:defRPr>
      </a:lvl9pPr>
    </p:titleStyle>
    <p:bodyStyle>
      <a:lvl1pPr marL="271463" indent="-263525" algn="l" defTabSz="457200" rtl="0" eaLnBrk="1" fontAlgn="base" hangingPunct="1">
        <a:spcBef>
          <a:spcPct val="20000"/>
        </a:spcBef>
        <a:spcAft>
          <a:spcPct val="0"/>
        </a:spcAft>
        <a:buSzPct val="80000"/>
        <a:buFontTx/>
        <a:buBlip>
          <a:blip r:embed="rId14"/>
        </a:buBlip>
        <a:tabLst/>
        <a:defRPr sz="2000" b="1" i="0" kern="1200" baseline="0">
          <a:solidFill>
            <a:srgbClr val="878375"/>
          </a:solidFill>
          <a:latin typeface="Arial" charset="0"/>
          <a:ea typeface="Arial" charset="0"/>
          <a:cs typeface="Arial" charset="0"/>
        </a:defRPr>
      </a:lvl1pPr>
      <a:lvl2pPr marL="7938" indent="0" algn="l" defTabSz="457200" rtl="0" eaLnBrk="1" fontAlgn="base" hangingPunct="1">
        <a:spcBef>
          <a:spcPct val="20000"/>
        </a:spcBef>
        <a:spcAft>
          <a:spcPct val="0"/>
        </a:spcAft>
        <a:buFont typeface="Arial" charset="0"/>
        <a:buNone/>
        <a:tabLst/>
        <a:defRPr sz="2000" b="1" i="0" kern="1200">
          <a:solidFill>
            <a:srgbClr val="878375"/>
          </a:solidFill>
          <a:latin typeface="Arial" charset="0"/>
          <a:ea typeface="Arial" charset="0"/>
          <a:cs typeface="Arial" charset="0"/>
        </a:defRPr>
      </a:lvl2pPr>
      <a:lvl3pPr marL="534988" indent="-223838" algn="l" defTabSz="457200" rtl="0" eaLnBrk="1" fontAlgn="base" hangingPunct="1">
        <a:spcBef>
          <a:spcPct val="20000"/>
        </a:spcBef>
        <a:spcAft>
          <a:spcPct val="0"/>
        </a:spcAft>
        <a:buFont typeface="AppleSymbols" charset="0"/>
        <a:buChar char="⎼"/>
        <a:tabLst/>
        <a:defRPr sz="1600" b="0" i="0" kern="1200">
          <a:solidFill>
            <a:schemeClr val="tx1"/>
          </a:solidFill>
          <a:latin typeface="Arial" charset="0"/>
          <a:ea typeface="Arial" charset="0"/>
          <a:cs typeface="Arial" charset="0"/>
        </a:defRPr>
      </a:lvl3pPr>
      <a:lvl4pPr marL="582612" indent="0" algn="l" defTabSz="457200" rtl="0" eaLnBrk="1" fontAlgn="base" hangingPunct="1">
        <a:spcBef>
          <a:spcPct val="20000"/>
        </a:spcBef>
        <a:spcAft>
          <a:spcPct val="0"/>
        </a:spcAft>
        <a:buClr>
          <a:srgbClr val="F08B27"/>
        </a:buClr>
        <a:buFont typeface="Helvetica" charset="0"/>
        <a:buNone/>
        <a:tabLst/>
        <a:defRPr sz="1200" b="1" i="0" kern="1200">
          <a:solidFill>
            <a:schemeClr val="tx1"/>
          </a:solidFill>
          <a:latin typeface="Arial" charset="0"/>
          <a:ea typeface="Arial" charset="0"/>
          <a:cs typeface="Arial" charset="0"/>
        </a:defRPr>
      </a:lvl4pPr>
      <a:lvl5pPr marL="717550" indent="-134938" algn="l" defTabSz="457200" rtl="0" eaLnBrk="1" fontAlgn="base" hangingPunct="1">
        <a:spcBef>
          <a:spcPct val="20000"/>
        </a:spcBef>
        <a:spcAft>
          <a:spcPct val="0"/>
        </a:spcAft>
        <a:buClr>
          <a:srgbClr val="96BD0D"/>
        </a:buClr>
        <a:buFont typeface="Helvetica" charset="0"/>
        <a:buChar char="●"/>
        <a:tabLst/>
        <a:defRPr sz="120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ec.europa.eu/regional_policy/sources/graph/poster2014/eu28.pdf"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urbact.eu/experts-list"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urbact.eu/good-practices/home"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urbact.eu/open-calls-networks" TargetMode="External"/><Relationship Id="rId7" Type="http://schemas.openxmlformats.org/officeDocument/2006/relationships/hyperlink" Target="http://urbact.eu/two-cities-united-love-good-food"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hyperlink" Target="http://urbact.eu/cities-and-good-practice-lessons-urbact-transfer-pilots" TargetMode="External"/><Relationship Id="rId5" Type="http://schemas.openxmlformats.org/officeDocument/2006/relationships/hyperlink" Target="http://urbact.eu/it-time-cities-share-their-good-practices-now-more-ever" TargetMode="External"/><Relationship Id="rId4" Type="http://schemas.openxmlformats.org/officeDocument/2006/relationships/hyperlink" Target="http://urbact.eu/good-practice-call-differenc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hyperlink" Target="http://urbact.eu/two-cities-united-love-good-foo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urbactgoodpractices.eu/"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urbact.eu/sites/default/files/tor_-_call_for_proposals_for_transfer_networks.pdf"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6295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
          </p:nvPr>
        </p:nvSpPr>
        <p:spPr/>
        <p:txBody>
          <a:bodyPr/>
          <a:lstStyle/>
          <a:p>
            <a:fld id="{9D7EC0D4-C4D4-784B-B144-181491B88AD4}" type="slidenum">
              <a:rPr lang="fr-FR" smtClean="0"/>
              <a:pPr/>
              <a:t>10</a:t>
            </a:fld>
            <a:endParaRPr lang="fr-FR" dirty="0"/>
          </a:p>
        </p:txBody>
      </p:sp>
      <p:sp>
        <p:nvSpPr>
          <p:cNvPr id="6" name="Espace réservé du texte 5"/>
          <p:cNvSpPr>
            <a:spLocks noGrp="1"/>
          </p:cNvSpPr>
          <p:nvPr>
            <p:ph type="body" sz="quarter" idx="13"/>
          </p:nvPr>
        </p:nvSpPr>
        <p:spPr>
          <a:xfrm>
            <a:off x="954270" y="1817167"/>
            <a:ext cx="7445452" cy="3956312"/>
          </a:xfrm>
        </p:spPr>
        <p:txBody>
          <a:bodyPr>
            <a:normAutofit fontScale="92500" lnSpcReduction="20000"/>
          </a:bodyPr>
          <a:lstStyle/>
          <a:p>
            <a:pPr lvl="0"/>
            <a:r>
              <a:rPr lang="en-US" b="0" dirty="0">
                <a:latin typeface="Century Gothic" panose="020B0502020202020204" pitchFamily="34" charset="0"/>
              </a:rPr>
              <a:t>Does the good practice </a:t>
            </a:r>
            <a:r>
              <a:rPr lang="en-US" b="0" dirty="0" smtClean="0">
                <a:latin typeface="Century Gothic" panose="020B0502020202020204" pitchFamily="34" charset="0"/>
              </a:rPr>
              <a:t>address </a:t>
            </a:r>
            <a:r>
              <a:rPr lang="en-US" b="0" dirty="0">
                <a:latin typeface="Century Gothic" panose="020B0502020202020204" pitchFamily="34" charset="0"/>
              </a:rPr>
              <a:t>an issue faced by </a:t>
            </a:r>
            <a:r>
              <a:rPr lang="en-US" b="0" dirty="0" smtClean="0">
                <a:latin typeface="Century Gothic" panose="020B0502020202020204" pitchFamily="34" charset="0"/>
              </a:rPr>
              <a:t>the potential Transfer City?</a:t>
            </a:r>
          </a:p>
          <a:p>
            <a:pPr lvl="0"/>
            <a:endParaRPr lang="fr-FR" b="0" dirty="0">
              <a:latin typeface="Century Gothic" panose="020B0502020202020204" pitchFamily="34" charset="0"/>
            </a:endParaRPr>
          </a:p>
          <a:p>
            <a:pPr lvl="0"/>
            <a:r>
              <a:rPr lang="en-US" b="0" dirty="0">
                <a:latin typeface="Century Gothic" panose="020B0502020202020204" pitchFamily="34" charset="0"/>
              </a:rPr>
              <a:t>Does </a:t>
            </a:r>
            <a:r>
              <a:rPr lang="en-US" b="0" dirty="0" smtClean="0">
                <a:latin typeface="Century Gothic" panose="020B0502020202020204" pitchFamily="34" charset="0"/>
              </a:rPr>
              <a:t>the Transfer </a:t>
            </a:r>
            <a:r>
              <a:rPr lang="en-US" b="0" dirty="0">
                <a:latin typeface="Century Gothic" panose="020B0502020202020204" pitchFamily="34" charset="0"/>
              </a:rPr>
              <a:t>C</a:t>
            </a:r>
            <a:r>
              <a:rPr lang="en-US" b="0" dirty="0" smtClean="0">
                <a:latin typeface="Century Gothic" panose="020B0502020202020204" pitchFamily="34" charset="0"/>
              </a:rPr>
              <a:t>ity have </a:t>
            </a:r>
            <a:r>
              <a:rPr lang="en-US" b="0" dirty="0">
                <a:latin typeface="Century Gothic" panose="020B0502020202020204" pitchFamily="34" charset="0"/>
              </a:rPr>
              <a:t>an evident commitment to tackling the challenge</a:t>
            </a:r>
            <a:r>
              <a:rPr lang="en-US" b="0" dirty="0" smtClean="0">
                <a:latin typeface="Century Gothic" panose="020B0502020202020204" pitchFamily="34" charset="0"/>
              </a:rPr>
              <a:t>?</a:t>
            </a:r>
          </a:p>
          <a:p>
            <a:pPr marL="7938" lvl="0" indent="0">
              <a:buNone/>
            </a:pPr>
            <a:endParaRPr lang="fr-FR" b="0" dirty="0">
              <a:latin typeface="Century Gothic" panose="020B0502020202020204" pitchFamily="34" charset="0"/>
            </a:endParaRPr>
          </a:p>
          <a:p>
            <a:pPr lvl="0"/>
            <a:r>
              <a:rPr lang="en-US" b="0" dirty="0">
                <a:latin typeface="Century Gothic" panose="020B0502020202020204" pitchFamily="34" charset="0"/>
              </a:rPr>
              <a:t>Does </a:t>
            </a:r>
            <a:r>
              <a:rPr lang="en-US" b="0" dirty="0" smtClean="0">
                <a:latin typeface="Century Gothic" panose="020B0502020202020204" pitchFamily="34" charset="0"/>
              </a:rPr>
              <a:t>the Transfer City have </a:t>
            </a:r>
            <a:r>
              <a:rPr lang="en-US" b="0" dirty="0">
                <a:latin typeface="Century Gothic" panose="020B0502020202020204" pitchFamily="34" charset="0"/>
              </a:rPr>
              <a:t>a commitment to the adaptation and transfer of the Good Practice</a:t>
            </a:r>
            <a:r>
              <a:rPr lang="en-US" b="0" dirty="0" smtClean="0">
                <a:latin typeface="Century Gothic" panose="020B0502020202020204" pitchFamily="34" charset="0"/>
              </a:rPr>
              <a:t>?</a:t>
            </a:r>
          </a:p>
          <a:p>
            <a:pPr lvl="0"/>
            <a:endParaRPr lang="fr-FR" b="0" dirty="0">
              <a:latin typeface="Century Gothic" panose="020B0502020202020204" pitchFamily="34" charset="0"/>
            </a:endParaRPr>
          </a:p>
          <a:p>
            <a:pPr lvl="0"/>
            <a:r>
              <a:rPr lang="en-US" dirty="0">
                <a:solidFill>
                  <a:schemeClr val="tx1">
                    <a:lumMod val="50000"/>
                    <a:lumOff val="50000"/>
                  </a:schemeClr>
                </a:solidFill>
                <a:latin typeface="Century Gothic" panose="020B0502020202020204" pitchFamily="34" charset="0"/>
              </a:rPr>
              <a:t>Does each partner have a commitment to resourcing their network activities as required, as well as the transfer costs</a:t>
            </a:r>
            <a:r>
              <a:rPr lang="en-US" dirty="0" smtClean="0">
                <a:solidFill>
                  <a:schemeClr val="tx1">
                    <a:lumMod val="50000"/>
                    <a:lumOff val="50000"/>
                  </a:schemeClr>
                </a:solidFill>
                <a:latin typeface="Century Gothic" panose="020B0502020202020204" pitchFamily="34" charset="0"/>
              </a:rPr>
              <a:t>?</a:t>
            </a:r>
          </a:p>
          <a:p>
            <a:pPr marL="7938" lvl="0" indent="0">
              <a:buNone/>
            </a:pPr>
            <a:endParaRPr lang="fr-FR" b="0" dirty="0">
              <a:latin typeface="Century Gothic" panose="020B0502020202020204" pitchFamily="34" charset="0"/>
            </a:endParaRPr>
          </a:p>
          <a:p>
            <a:pPr lvl="0"/>
            <a:r>
              <a:rPr lang="en-US" b="0" dirty="0">
                <a:latin typeface="Century Gothic" panose="020B0502020202020204" pitchFamily="34" charset="0"/>
              </a:rPr>
              <a:t>Is the proposed partnership eligible in the framework of the present Call for Proposals? </a:t>
            </a:r>
            <a:endParaRPr lang="fr-FR" b="0" dirty="0">
              <a:latin typeface="Century Gothic" panose="020B0502020202020204" pitchFamily="34" charset="0"/>
            </a:endParaRPr>
          </a:p>
          <a:p>
            <a:pPr marL="7938" indent="0">
              <a:buNone/>
            </a:pPr>
            <a:endParaRPr lang="en-US" b="0" dirty="0">
              <a:latin typeface="Century Gothic" panose="020B0502020202020204" pitchFamily="34" charset="0"/>
            </a:endParaRPr>
          </a:p>
        </p:txBody>
      </p:sp>
      <p:sp>
        <p:nvSpPr>
          <p:cNvPr id="7" name="Titre 6"/>
          <p:cNvSpPr>
            <a:spLocks noGrp="1"/>
          </p:cNvSpPr>
          <p:nvPr>
            <p:ph type="title"/>
          </p:nvPr>
        </p:nvSpPr>
        <p:spPr>
          <a:xfrm>
            <a:off x="1802055" y="336067"/>
            <a:ext cx="4864561" cy="800219"/>
          </a:xfrm>
        </p:spPr>
        <p:txBody>
          <a:bodyPr/>
          <a:lstStyle/>
          <a:p>
            <a:pPr algn="ctr"/>
            <a:r>
              <a:rPr lang="en-US" b="0" dirty="0" smtClean="0">
                <a:solidFill>
                  <a:srgbClr val="C4007B"/>
                </a:solidFill>
                <a:latin typeface="Century Gothic" panose="020B0502020202020204" pitchFamily="34" charset="0"/>
              </a:rPr>
              <a:t>Good Practice Cities </a:t>
            </a:r>
            <a:r>
              <a:rPr lang="en-US" sz="2000" b="0" dirty="0" smtClean="0">
                <a:solidFill>
                  <a:schemeClr val="accent2"/>
                </a:solidFill>
                <a:latin typeface="Century Gothic" panose="020B0502020202020204" pitchFamily="34" charset="0"/>
              </a:rPr>
              <a:t>choosing right Transfer Cities</a:t>
            </a:r>
            <a:endParaRPr lang="en-US" sz="2000" b="0" dirty="0">
              <a:solidFill>
                <a:schemeClr val="accent2"/>
              </a:solidFill>
              <a:latin typeface="Century Gothic" panose="020B0502020202020204" pitchFamily="34" charset="0"/>
            </a:endParaRPr>
          </a:p>
        </p:txBody>
      </p:sp>
      <p:sp>
        <p:nvSpPr>
          <p:cNvPr id="11" name="Espace réservé du pied de page 3"/>
          <p:cNvSpPr>
            <a:spLocks noGrp="1"/>
          </p:cNvSpPr>
          <p:nvPr>
            <p:ph type="ftr" sz="quarter" idx="3"/>
          </p:nvPr>
        </p:nvSpPr>
        <p:spPr>
          <a:xfrm>
            <a:off x="360000" y="6480000"/>
            <a:ext cx="3086100" cy="201738"/>
          </a:xfrm>
        </p:spPr>
        <p:txBody>
          <a:bodyPr/>
          <a:lstStyle/>
          <a:p>
            <a:r>
              <a:rPr lang="fr-FR" b="0" dirty="0" smtClean="0"/>
              <a:t>Call for Transfer Networks - 2017</a:t>
            </a:r>
            <a:endParaRPr lang="fr-FR" b="0" dirty="0"/>
          </a:p>
          <a:p>
            <a:endParaRPr lang="fr-FR" b="0" dirty="0"/>
          </a:p>
        </p:txBody>
      </p:sp>
    </p:spTree>
    <p:extLst>
      <p:ext uri="{BB962C8B-B14F-4D97-AF65-F5344CB8AC3E}">
        <p14:creationId xmlns:p14="http://schemas.microsoft.com/office/powerpoint/2010/main" val="28120201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
          </p:nvPr>
        </p:nvSpPr>
        <p:spPr/>
        <p:txBody>
          <a:bodyPr/>
          <a:lstStyle/>
          <a:p>
            <a:fld id="{9D7EC0D4-C4D4-784B-B144-181491B88AD4}" type="slidenum">
              <a:rPr lang="fr-FR" smtClean="0"/>
              <a:pPr/>
              <a:t>11</a:t>
            </a:fld>
            <a:endParaRPr lang="fr-FR" dirty="0"/>
          </a:p>
        </p:txBody>
      </p:sp>
      <p:sp>
        <p:nvSpPr>
          <p:cNvPr id="6" name="Espace réservé du texte 5"/>
          <p:cNvSpPr>
            <a:spLocks noGrp="1"/>
          </p:cNvSpPr>
          <p:nvPr>
            <p:ph type="body" sz="quarter" idx="13"/>
          </p:nvPr>
        </p:nvSpPr>
        <p:spPr>
          <a:xfrm>
            <a:off x="946298" y="1818167"/>
            <a:ext cx="7070651" cy="4306186"/>
          </a:xfrm>
        </p:spPr>
        <p:txBody>
          <a:bodyPr>
            <a:normAutofit fontScale="85000" lnSpcReduction="20000"/>
          </a:bodyPr>
          <a:lstStyle/>
          <a:p>
            <a:r>
              <a:rPr lang="en-US" b="0" dirty="0">
                <a:latin typeface="Century Gothic" panose="020B0502020202020204" pitchFamily="34" charset="0"/>
              </a:rPr>
              <a:t>The maximum </a:t>
            </a:r>
            <a:r>
              <a:rPr lang="en-US" b="0" dirty="0" smtClean="0">
                <a:latin typeface="Century Gothic" panose="020B0502020202020204" pitchFamily="34" charset="0"/>
              </a:rPr>
              <a:t>budget </a:t>
            </a:r>
            <a:r>
              <a:rPr lang="en-US" b="0" dirty="0">
                <a:latin typeface="Century Gothic" panose="020B0502020202020204" pitchFamily="34" charset="0"/>
              </a:rPr>
              <a:t>of a Transfer Network will be </a:t>
            </a:r>
            <a:r>
              <a:rPr lang="en-US" b="0" dirty="0" smtClean="0">
                <a:latin typeface="Century Gothic" panose="020B0502020202020204" pitchFamily="34" charset="0"/>
              </a:rPr>
              <a:t>up </a:t>
            </a:r>
            <a:r>
              <a:rPr lang="en-US" b="0" dirty="0">
                <a:latin typeface="Century Gothic" panose="020B0502020202020204" pitchFamily="34" charset="0"/>
              </a:rPr>
              <a:t>to EUR 600 000 </a:t>
            </a:r>
            <a:r>
              <a:rPr lang="en-US" b="0" dirty="0" smtClean="0">
                <a:latin typeface="Century Gothic" panose="020B0502020202020204" pitchFamily="34" charset="0"/>
              </a:rPr>
              <a:t>(Phases </a:t>
            </a:r>
            <a:r>
              <a:rPr lang="en-US" b="0" dirty="0">
                <a:latin typeface="Century Gothic" panose="020B0502020202020204" pitchFamily="34" charset="0"/>
              </a:rPr>
              <a:t>1 and </a:t>
            </a:r>
            <a:r>
              <a:rPr lang="en-US" b="0" dirty="0" smtClean="0">
                <a:latin typeface="Century Gothic" panose="020B0502020202020204" pitchFamily="34" charset="0"/>
              </a:rPr>
              <a:t>2)</a:t>
            </a:r>
          </a:p>
          <a:p>
            <a:pPr marL="7938" indent="0">
              <a:buNone/>
            </a:pPr>
            <a:endParaRPr lang="en-US" b="0" dirty="0">
              <a:latin typeface="Century Gothic" panose="020B0502020202020204" pitchFamily="34" charset="0"/>
            </a:endParaRPr>
          </a:p>
          <a:p>
            <a:r>
              <a:rPr lang="en-US" b="0" dirty="0">
                <a:latin typeface="Century Gothic" panose="020B0502020202020204" pitchFamily="34" charset="0"/>
              </a:rPr>
              <a:t>The total eligible cost for the Phase 1 of a Transfer Network is set at a maximum of EUR 80000</a:t>
            </a:r>
            <a:r>
              <a:rPr lang="en-US" b="0" dirty="0" smtClean="0">
                <a:latin typeface="Century Gothic" panose="020B0502020202020204" pitchFamily="34" charset="0"/>
              </a:rPr>
              <a:t>.</a:t>
            </a:r>
          </a:p>
          <a:p>
            <a:pPr marL="7938" indent="0">
              <a:buNone/>
            </a:pPr>
            <a:endParaRPr lang="en-US" b="0" dirty="0">
              <a:latin typeface="Century Gothic" panose="020B0502020202020204" pitchFamily="34" charset="0"/>
            </a:endParaRPr>
          </a:p>
          <a:p>
            <a:r>
              <a:rPr lang="en-US" b="0" dirty="0">
                <a:latin typeface="Century Gothic" panose="020B0502020202020204" pitchFamily="34" charset="0"/>
              </a:rPr>
              <a:t>The European Regional Development Fund (ERDF) co-finances network costs, with the following co-financing rates</a:t>
            </a:r>
            <a:r>
              <a:rPr lang="en-US" b="0" dirty="0" smtClean="0">
                <a:latin typeface="Century Gothic" panose="020B0502020202020204" pitchFamily="34" charset="0"/>
              </a:rPr>
              <a:t>:</a:t>
            </a:r>
          </a:p>
          <a:p>
            <a:pPr marL="7938" indent="0">
              <a:buNone/>
            </a:pPr>
            <a:endParaRPr lang="fr-FR" b="0" dirty="0">
              <a:latin typeface="Century Gothic" panose="020B0502020202020204" pitchFamily="34" charset="0"/>
            </a:endParaRPr>
          </a:p>
          <a:p>
            <a:pPr lvl="0">
              <a:buFont typeface="Wingdings" panose="05000000000000000000" pitchFamily="2" charset="2"/>
              <a:buChar char="ü"/>
            </a:pPr>
            <a:r>
              <a:rPr lang="en-US" sz="1500" b="0" dirty="0">
                <a:latin typeface="Century Gothic" panose="020B0502020202020204" pitchFamily="34" charset="0"/>
              </a:rPr>
              <a:t>70% for cities located in more developed regions</a:t>
            </a:r>
            <a:endParaRPr lang="fr-FR" sz="1500" b="0" dirty="0">
              <a:latin typeface="Century Gothic" panose="020B0502020202020204" pitchFamily="34" charset="0"/>
            </a:endParaRPr>
          </a:p>
          <a:p>
            <a:pPr lvl="0">
              <a:buFont typeface="Wingdings" panose="05000000000000000000" pitchFamily="2" charset="2"/>
              <a:buChar char="ü"/>
            </a:pPr>
            <a:r>
              <a:rPr lang="en-US" sz="1500" b="0" dirty="0">
                <a:latin typeface="Century Gothic" panose="020B0502020202020204" pitchFamily="34" charset="0"/>
              </a:rPr>
              <a:t>85% for cities located in less developed and transition regions</a:t>
            </a:r>
            <a:endParaRPr lang="fr-FR" sz="1500" b="0" dirty="0">
              <a:latin typeface="Century Gothic" panose="020B0502020202020204" pitchFamily="34" charset="0"/>
            </a:endParaRPr>
          </a:p>
          <a:p>
            <a:pPr lvl="0">
              <a:buFont typeface="Wingdings" panose="05000000000000000000" pitchFamily="2" charset="2"/>
              <a:buChar char="ü"/>
            </a:pPr>
            <a:r>
              <a:rPr lang="en-US" sz="1500" b="0" dirty="0">
                <a:latin typeface="Century Gothic" panose="020B0502020202020204" pitchFamily="34" charset="0"/>
              </a:rPr>
              <a:t>Partners from Switzerland will be co-financed at up to 50% by Swiss national funds</a:t>
            </a:r>
            <a:endParaRPr lang="fr-FR" sz="1500" b="0" dirty="0">
              <a:latin typeface="Century Gothic" panose="020B0502020202020204" pitchFamily="34" charset="0"/>
            </a:endParaRPr>
          </a:p>
          <a:p>
            <a:pPr>
              <a:buFont typeface="Wingdings" panose="05000000000000000000" pitchFamily="2" charset="2"/>
              <a:buChar char="ü"/>
            </a:pPr>
            <a:r>
              <a:rPr lang="en-US" sz="1500" b="0" dirty="0">
                <a:latin typeface="Century Gothic" panose="020B0502020202020204" pitchFamily="34" charset="0"/>
              </a:rPr>
              <a:t>Partners from Norway may participate in Transfer Networks at their own cost for this </a:t>
            </a:r>
            <a:r>
              <a:rPr lang="en-US" sz="1500" b="0" dirty="0" smtClean="0">
                <a:latin typeface="Century Gothic" panose="020B0502020202020204" pitchFamily="34" charset="0"/>
              </a:rPr>
              <a:t>call</a:t>
            </a:r>
            <a:r>
              <a:rPr lang="fr-FR" sz="1500" b="0" dirty="0" smtClean="0">
                <a:latin typeface="Century Gothic" panose="020B0502020202020204" pitchFamily="34" charset="0"/>
              </a:rPr>
              <a:t> </a:t>
            </a:r>
          </a:p>
          <a:p>
            <a:pPr marL="7938" indent="0">
              <a:buNone/>
            </a:pPr>
            <a:endParaRPr lang="en-US" sz="1500" b="0" i="1" dirty="0" smtClean="0">
              <a:latin typeface="Century Gothic" panose="020B0502020202020204" pitchFamily="34" charset="0"/>
            </a:endParaRPr>
          </a:p>
          <a:p>
            <a:pPr marL="7938" indent="0">
              <a:buNone/>
            </a:pPr>
            <a:endParaRPr lang="en-US" sz="1500" b="0" i="1" dirty="0" smtClean="0">
              <a:latin typeface="Century Gothic" panose="020B0502020202020204" pitchFamily="34" charset="0"/>
            </a:endParaRPr>
          </a:p>
          <a:p>
            <a:pPr marL="7938" indent="0">
              <a:buNone/>
            </a:pPr>
            <a:endParaRPr lang="en-US" sz="1500" b="0" i="1" dirty="0">
              <a:latin typeface="Century Gothic" panose="020B0502020202020204" pitchFamily="34" charset="0"/>
            </a:endParaRPr>
          </a:p>
          <a:p>
            <a:pPr marL="7938" indent="0">
              <a:buNone/>
            </a:pPr>
            <a:r>
              <a:rPr lang="en-US" sz="1500" b="0" i="1" dirty="0" smtClean="0">
                <a:solidFill>
                  <a:schemeClr val="accent2"/>
                </a:solidFill>
                <a:latin typeface="Century Gothic" panose="020B0502020202020204" pitchFamily="34" charset="0"/>
              </a:rPr>
              <a:t>The </a:t>
            </a:r>
            <a:r>
              <a:rPr lang="en-US" sz="1500" b="0" i="1" dirty="0">
                <a:solidFill>
                  <a:schemeClr val="accent2"/>
                </a:solidFill>
                <a:latin typeface="Century Gothic" panose="020B0502020202020204" pitchFamily="34" charset="0"/>
              </a:rPr>
              <a:t>map of regions for co-financing rates of Structural funds is available via: </a:t>
            </a:r>
            <a:endParaRPr lang="en-US" sz="1500" b="0" i="1" dirty="0" smtClean="0">
              <a:solidFill>
                <a:schemeClr val="accent2"/>
              </a:solidFill>
              <a:latin typeface="Century Gothic" panose="020B0502020202020204" pitchFamily="34" charset="0"/>
            </a:endParaRPr>
          </a:p>
          <a:p>
            <a:pPr marL="7938" indent="0">
              <a:buNone/>
            </a:pPr>
            <a:r>
              <a:rPr lang="en-US" sz="1500" b="0" i="1" u="sng" dirty="0" smtClean="0">
                <a:latin typeface="Century Gothic" panose="020B0502020202020204" pitchFamily="34" charset="0"/>
                <a:hlinkClick r:id="rId3"/>
              </a:rPr>
              <a:t>http</a:t>
            </a:r>
            <a:r>
              <a:rPr lang="en-US" sz="1500" b="0" i="1" u="sng" dirty="0">
                <a:latin typeface="Century Gothic" panose="020B0502020202020204" pitchFamily="34" charset="0"/>
                <a:hlinkClick r:id="rId3"/>
              </a:rPr>
              <a:t>://</a:t>
            </a:r>
            <a:r>
              <a:rPr lang="en-US" sz="1500" b="0" i="1" u="sng" dirty="0" smtClean="0">
                <a:latin typeface="Century Gothic" panose="020B0502020202020204" pitchFamily="34" charset="0"/>
                <a:hlinkClick r:id="rId3"/>
              </a:rPr>
              <a:t>ec.europa.eu/regional_policy/sources/graph/poster2014/eu28.pdf</a:t>
            </a:r>
            <a:endParaRPr lang="fr-FR" sz="1500" b="0" i="1" dirty="0">
              <a:latin typeface="Century Gothic" panose="020B0502020202020204" pitchFamily="34" charset="0"/>
            </a:endParaRPr>
          </a:p>
        </p:txBody>
      </p:sp>
      <p:sp>
        <p:nvSpPr>
          <p:cNvPr id="7" name="Titre 6"/>
          <p:cNvSpPr>
            <a:spLocks noGrp="1"/>
          </p:cNvSpPr>
          <p:nvPr>
            <p:ph type="title"/>
          </p:nvPr>
        </p:nvSpPr>
        <p:spPr>
          <a:xfrm>
            <a:off x="3131134" y="248626"/>
            <a:ext cx="2880160" cy="984885"/>
          </a:xfrm>
        </p:spPr>
        <p:txBody>
          <a:bodyPr/>
          <a:lstStyle/>
          <a:p>
            <a:r>
              <a:rPr lang="en-US" b="0" dirty="0" smtClean="0">
                <a:solidFill>
                  <a:srgbClr val="C4007B"/>
                </a:solidFill>
                <a:latin typeface="Century Gothic" panose="020B0502020202020204" pitchFamily="34" charset="0"/>
              </a:rPr>
              <a:t>Financial </a:t>
            </a:r>
            <a:r>
              <a:rPr lang="en-US" b="0" dirty="0" smtClean="0">
                <a:solidFill>
                  <a:schemeClr val="accent2"/>
                </a:solidFill>
                <a:latin typeface="Century Gothic" panose="020B0502020202020204" pitchFamily="34" charset="0"/>
              </a:rPr>
              <a:t>resources</a:t>
            </a:r>
            <a:endParaRPr lang="en-US" b="0" dirty="0">
              <a:solidFill>
                <a:schemeClr val="accent2"/>
              </a:solidFill>
              <a:latin typeface="Century Gothic" panose="020B0502020202020204" pitchFamily="34" charset="0"/>
            </a:endParaRPr>
          </a:p>
        </p:txBody>
      </p:sp>
      <p:sp>
        <p:nvSpPr>
          <p:cNvPr id="11" name="Espace réservé du pied de page 3"/>
          <p:cNvSpPr>
            <a:spLocks noGrp="1"/>
          </p:cNvSpPr>
          <p:nvPr>
            <p:ph type="ftr" sz="quarter" idx="3"/>
          </p:nvPr>
        </p:nvSpPr>
        <p:spPr>
          <a:xfrm>
            <a:off x="360000" y="6480000"/>
            <a:ext cx="3086100" cy="201738"/>
          </a:xfrm>
        </p:spPr>
        <p:txBody>
          <a:bodyPr/>
          <a:lstStyle/>
          <a:p>
            <a:r>
              <a:rPr lang="fr-FR" b="0" dirty="0" smtClean="0"/>
              <a:t>Call for Transfer Networks - 2017</a:t>
            </a:r>
            <a:endParaRPr lang="fr-FR" b="0" dirty="0"/>
          </a:p>
          <a:p>
            <a:endParaRPr lang="fr-FR" b="0" dirty="0"/>
          </a:p>
        </p:txBody>
      </p:sp>
    </p:spTree>
    <p:extLst>
      <p:ext uri="{BB962C8B-B14F-4D97-AF65-F5344CB8AC3E}">
        <p14:creationId xmlns:p14="http://schemas.microsoft.com/office/powerpoint/2010/main" val="20701681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
          </p:nvPr>
        </p:nvSpPr>
        <p:spPr/>
        <p:txBody>
          <a:bodyPr/>
          <a:lstStyle/>
          <a:p>
            <a:fld id="{9D7EC0D4-C4D4-784B-B144-181491B88AD4}" type="slidenum">
              <a:rPr lang="fr-FR" smtClean="0"/>
              <a:pPr/>
              <a:t>12</a:t>
            </a:fld>
            <a:endParaRPr lang="fr-FR" dirty="0"/>
          </a:p>
        </p:txBody>
      </p:sp>
      <p:sp>
        <p:nvSpPr>
          <p:cNvPr id="6" name="Espace réservé du texte 5"/>
          <p:cNvSpPr>
            <a:spLocks noGrp="1"/>
          </p:cNvSpPr>
          <p:nvPr>
            <p:ph type="body" sz="quarter" idx="13"/>
          </p:nvPr>
        </p:nvSpPr>
        <p:spPr>
          <a:xfrm>
            <a:off x="741611" y="1859697"/>
            <a:ext cx="8008983" cy="4168963"/>
          </a:xfrm>
        </p:spPr>
        <p:txBody>
          <a:bodyPr>
            <a:normAutofit fontScale="92500" lnSpcReduction="10000"/>
          </a:bodyPr>
          <a:lstStyle/>
          <a:p>
            <a:r>
              <a:rPr lang="en-US" b="0" dirty="0">
                <a:latin typeface="Century Gothic" panose="020B0502020202020204" pitchFamily="34" charset="0"/>
              </a:rPr>
              <a:t>Each approved Transfer Network will have an </a:t>
            </a:r>
            <a:r>
              <a:rPr lang="en-US" dirty="0">
                <a:latin typeface="Century Gothic" panose="020B0502020202020204" pitchFamily="34" charset="0"/>
              </a:rPr>
              <a:t>additional allocation of EUR 109500 </a:t>
            </a:r>
            <a:r>
              <a:rPr lang="en-US" dirty="0" smtClean="0">
                <a:latin typeface="Century Gothic" panose="020B0502020202020204" pitchFamily="34" charset="0"/>
              </a:rPr>
              <a:t>(146 days) </a:t>
            </a:r>
            <a:r>
              <a:rPr lang="en-US" b="0" dirty="0" smtClean="0">
                <a:latin typeface="Century Gothic" panose="020B0502020202020204" pitchFamily="34" charset="0"/>
              </a:rPr>
              <a:t>to </a:t>
            </a:r>
            <a:r>
              <a:rPr lang="en-US" b="0" dirty="0">
                <a:latin typeface="Century Gothic" panose="020B0502020202020204" pitchFamily="34" charset="0"/>
              </a:rPr>
              <a:t>cover the costs of expertise over the lifetime of the network (Phase 1 and Phase 2). </a:t>
            </a:r>
            <a:endParaRPr lang="en-US" b="0" dirty="0" smtClean="0">
              <a:latin typeface="Century Gothic" panose="020B0502020202020204" pitchFamily="34" charset="0"/>
            </a:endParaRPr>
          </a:p>
          <a:p>
            <a:pPr marL="7938" indent="0">
              <a:buNone/>
            </a:pPr>
            <a:endParaRPr lang="en-US" b="0" dirty="0">
              <a:latin typeface="Century Gothic" panose="020B0502020202020204" pitchFamily="34" charset="0"/>
            </a:endParaRPr>
          </a:p>
          <a:p>
            <a:r>
              <a:rPr lang="en-US" b="0" dirty="0">
                <a:latin typeface="Century Gothic" panose="020B0502020202020204" pitchFamily="34" charset="0"/>
              </a:rPr>
              <a:t>For Phase 1, the expertise allocation available for each Network will be limited to EUR 19500 (26 days of </a:t>
            </a:r>
            <a:r>
              <a:rPr lang="en-US" b="0" dirty="0" smtClean="0">
                <a:latin typeface="Century Gothic" panose="020B0502020202020204" pitchFamily="34" charset="0"/>
              </a:rPr>
              <a:t>expertise)</a:t>
            </a:r>
          </a:p>
          <a:p>
            <a:pPr marL="7938" indent="0">
              <a:buNone/>
            </a:pPr>
            <a:endParaRPr lang="en-US" b="0" dirty="0" smtClean="0">
              <a:latin typeface="Century Gothic" panose="020B0502020202020204" pitchFamily="34" charset="0"/>
            </a:endParaRPr>
          </a:p>
          <a:p>
            <a:pPr marL="7938" indent="0">
              <a:buNone/>
            </a:pPr>
            <a:endParaRPr lang="en-US" b="0" dirty="0">
              <a:latin typeface="Century Gothic" panose="020B0502020202020204" pitchFamily="34" charset="0"/>
            </a:endParaRPr>
          </a:p>
          <a:p>
            <a:pPr marL="7938" indent="0">
              <a:buNone/>
            </a:pPr>
            <a:r>
              <a:rPr lang="en-US" b="0" dirty="0" smtClean="0">
                <a:solidFill>
                  <a:srgbClr val="F08B27"/>
                </a:solidFill>
                <a:latin typeface="Century Gothic" panose="020B0502020202020204" pitchFamily="34" charset="0"/>
              </a:rPr>
              <a:t>All experts must be chosen from the URBACT III pool of validated experts: </a:t>
            </a:r>
            <a:r>
              <a:rPr lang="en-US" b="0" u="sng" dirty="0">
                <a:solidFill>
                  <a:schemeClr val="accent2"/>
                </a:solidFill>
                <a:latin typeface="Century Gothic" panose="020B0502020202020204" pitchFamily="34" charset="0"/>
                <a:hlinkClick r:id="rId3"/>
              </a:rPr>
              <a:t>http://</a:t>
            </a:r>
            <a:r>
              <a:rPr lang="en-US" b="0" u="sng" dirty="0" smtClean="0">
                <a:solidFill>
                  <a:schemeClr val="accent2"/>
                </a:solidFill>
                <a:latin typeface="Century Gothic" panose="020B0502020202020204" pitchFamily="34" charset="0"/>
                <a:hlinkClick r:id="rId3"/>
              </a:rPr>
              <a:t>urbact.eu/experts-list</a:t>
            </a:r>
            <a:endParaRPr lang="en-US" b="0" u="sng" dirty="0">
              <a:solidFill>
                <a:schemeClr val="accent2"/>
              </a:solidFill>
              <a:latin typeface="Century Gothic" panose="020B0502020202020204" pitchFamily="34" charset="0"/>
            </a:endParaRPr>
          </a:p>
          <a:p>
            <a:pPr marL="7938" indent="0">
              <a:buNone/>
            </a:pPr>
            <a:endParaRPr lang="en-US" b="0" i="1" u="sng" dirty="0" smtClean="0">
              <a:solidFill>
                <a:schemeClr val="accent2"/>
              </a:solidFill>
              <a:latin typeface="Century Gothic" panose="020B0502020202020204" pitchFamily="34" charset="0"/>
            </a:endParaRPr>
          </a:p>
          <a:p>
            <a:pPr marL="7938" indent="0">
              <a:buNone/>
            </a:pPr>
            <a:endParaRPr lang="en-US" b="0" i="1" u="sng" dirty="0" smtClean="0">
              <a:solidFill>
                <a:schemeClr val="accent2"/>
              </a:solidFill>
              <a:latin typeface="Century Gothic" panose="020B0502020202020204" pitchFamily="34" charset="0"/>
            </a:endParaRPr>
          </a:p>
          <a:p>
            <a:pPr marL="7938" indent="0">
              <a:buNone/>
            </a:pPr>
            <a:r>
              <a:rPr lang="en-US" sz="1500" b="0" i="1" dirty="0" smtClean="0">
                <a:solidFill>
                  <a:schemeClr val="accent2"/>
                </a:solidFill>
                <a:latin typeface="Century Gothic" panose="020B0502020202020204" pitchFamily="34" charset="0"/>
              </a:rPr>
              <a:t>All </a:t>
            </a:r>
            <a:r>
              <a:rPr lang="en-US" sz="1500" b="0" i="1" dirty="0">
                <a:solidFill>
                  <a:schemeClr val="accent2"/>
                </a:solidFill>
                <a:latin typeface="Century Gothic" panose="020B0502020202020204" pitchFamily="34" charset="0"/>
              </a:rPr>
              <a:t>partners have the possibility of </a:t>
            </a:r>
            <a:r>
              <a:rPr lang="en-US" sz="1500" b="0" i="1" dirty="0" smtClean="0">
                <a:solidFill>
                  <a:schemeClr val="accent2"/>
                </a:solidFill>
                <a:latin typeface="Century Gothic" panose="020B0502020202020204" pitchFamily="34" charset="0"/>
              </a:rPr>
              <a:t>using additional </a:t>
            </a:r>
            <a:r>
              <a:rPr lang="en-US" sz="1500" b="0" i="1" dirty="0">
                <a:solidFill>
                  <a:schemeClr val="accent2"/>
                </a:solidFill>
                <a:latin typeface="Century Gothic" panose="020B0502020202020204" pitchFamily="34" charset="0"/>
              </a:rPr>
              <a:t>expertise support through the Network Budget (Budget line - external expertise</a:t>
            </a:r>
            <a:r>
              <a:rPr lang="en-US" sz="1500" b="0" i="1" dirty="0" smtClean="0">
                <a:solidFill>
                  <a:schemeClr val="accent2"/>
                </a:solidFill>
                <a:latin typeface="Century Gothic" panose="020B0502020202020204" pitchFamily="34" charset="0"/>
              </a:rPr>
              <a:t>). Not necessarily validated  URBACT experts.</a:t>
            </a:r>
            <a:endParaRPr lang="en-US" sz="1500" b="0" i="1" dirty="0">
              <a:solidFill>
                <a:schemeClr val="accent2"/>
              </a:solidFill>
              <a:latin typeface="Century Gothic" panose="020B0502020202020204" pitchFamily="34" charset="0"/>
            </a:endParaRPr>
          </a:p>
          <a:p>
            <a:pPr marL="7938" indent="0">
              <a:buNone/>
            </a:pPr>
            <a:endParaRPr lang="en-US" b="0" u="sng" dirty="0">
              <a:solidFill>
                <a:schemeClr val="accent2"/>
              </a:solidFill>
              <a:latin typeface="Century Gothic" panose="020B0502020202020204" pitchFamily="34" charset="0"/>
            </a:endParaRPr>
          </a:p>
        </p:txBody>
      </p:sp>
      <p:sp>
        <p:nvSpPr>
          <p:cNvPr id="7" name="Titre 6"/>
          <p:cNvSpPr>
            <a:spLocks noGrp="1"/>
          </p:cNvSpPr>
          <p:nvPr>
            <p:ph type="title"/>
          </p:nvPr>
        </p:nvSpPr>
        <p:spPr>
          <a:xfrm>
            <a:off x="3077559" y="212913"/>
            <a:ext cx="2545080" cy="984885"/>
          </a:xfrm>
        </p:spPr>
        <p:txBody>
          <a:bodyPr/>
          <a:lstStyle/>
          <a:p>
            <a:pPr algn="ctr"/>
            <a:r>
              <a:rPr lang="en-US" b="0" dirty="0" smtClean="0">
                <a:solidFill>
                  <a:srgbClr val="C4007B"/>
                </a:solidFill>
                <a:latin typeface="Century Gothic" panose="020B0502020202020204" pitchFamily="34" charset="0"/>
              </a:rPr>
              <a:t>Expertise </a:t>
            </a:r>
            <a:r>
              <a:rPr lang="en-US" b="0" dirty="0" smtClean="0">
                <a:solidFill>
                  <a:schemeClr val="accent2"/>
                </a:solidFill>
                <a:latin typeface="Century Gothic" panose="020B0502020202020204" pitchFamily="34" charset="0"/>
              </a:rPr>
              <a:t>envelope</a:t>
            </a:r>
            <a:endParaRPr lang="en-US" b="0" dirty="0">
              <a:solidFill>
                <a:schemeClr val="accent2"/>
              </a:solidFill>
              <a:latin typeface="Century Gothic" panose="020B0502020202020204" pitchFamily="34" charset="0"/>
            </a:endParaRPr>
          </a:p>
        </p:txBody>
      </p:sp>
      <p:sp>
        <p:nvSpPr>
          <p:cNvPr id="11" name="Espace réservé du pied de page 3"/>
          <p:cNvSpPr>
            <a:spLocks noGrp="1"/>
          </p:cNvSpPr>
          <p:nvPr>
            <p:ph type="ftr" sz="quarter" idx="3"/>
          </p:nvPr>
        </p:nvSpPr>
        <p:spPr>
          <a:xfrm>
            <a:off x="360000" y="6480000"/>
            <a:ext cx="3086100" cy="201738"/>
          </a:xfrm>
        </p:spPr>
        <p:txBody>
          <a:bodyPr/>
          <a:lstStyle/>
          <a:p>
            <a:r>
              <a:rPr lang="fr-FR" b="0" dirty="0" smtClean="0"/>
              <a:t>Call for Transfer Networks - 2017</a:t>
            </a:r>
            <a:endParaRPr lang="fr-FR" b="0" dirty="0"/>
          </a:p>
          <a:p>
            <a:endParaRPr lang="fr-FR" b="0" dirty="0"/>
          </a:p>
        </p:txBody>
      </p:sp>
    </p:spTree>
    <p:extLst>
      <p:ext uri="{BB962C8B-B14F-4D97-AF65-F5344CB8AC3E}">
        <p14:creationId xmlns:p14="http://schemas.microsoft.com/office/powerpoint/2010/main" val="23503410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
          </p:nvPr>
        </p:nvSpPr>
        <p:spPr/>
        <p:txBody>
          <a:bodyPr/>
          <a:lstStyle/>
          <a:p>
            <a:fld id="{9D7EC0D4-C4D4-784B-B144-181491B88AD4}" type="slidenum">
              <a:rPr lang="fr-FR" smtClean="0"/>
              <a:pPr/>
              <a:t>13</a:t>
            </a:fld>
            <a:endParaRPr lang="fr-FR" dirty="0"/>
          </a:p>
        </p:txBody>
      </p:sp>
      <p:sp>
        <p:nvSpPr>
          <p:cNvPr id="6" name="Espace réservé du texte 5"/>
          <p:cNvSpPr>
            <a:spLocks noGrp="1"/>
          </p:cNvSpPr>
          <p:nvPr>
            <p:ph type="body" sz="quarter" idx="13"/>
          </p:nvPr>
        </p:nvSpPr>
        <p:spPr>
          <a:xfrm>
            <a:off x="922372" y="1764004"/>
            <a:ext cx="7541143" cy="4307187"/>
          </a:xfrm>
        </p:spPr>
        <p:txBody>
          <a:bodyPr>
            <a:normAutofit fontScale="92500" lnSpcReduction="10000"/>
          </a:bodyPr>
          <a:lstStyle/>
          <a:p>
            <a:r>
              <a:rPr lang="en-US" dirty="0" smtClean="0">
                <a:latin typeface="Century Gothic" panose="020B0502020202020204" pitchFamily="34" charset="0"/>
              </a:rPr>
              <a:t>Phase 1 – Network Experts:</a:t>
            </a:r>
          </a:p>
          <a:p>
            <a:pPr>
              <a:buFont typeface="Wingdings" panose="05000000000000000000" pitchFamily="2" charset="2"/>
              <a:buChar char="ü"/>
            </a:pPr>
            <a:r>
              <a:rPr lang="en-US" sz="1800" b="0" dirty="0">
                <a:latin typeface="Century Gothic" panose="020B0502020202020204" pitchFamily="34" charset="0"/>
              </a:rPr>
              <a:t>Lead Partners must propose 3 </a:t>
            </a:r>
            <a:r>
              <a:rPr lang="en-US" sz="1800" b="0" dirty="0" smtClean="0">
                <a:latin typeface="Century Gothic" panose="020B0502020202020204" pitchFamily="34" charset="0"/>
              </a:rPr>
              <a:t>Experts</a:t>
            </a:r>
          </a:p>
          <a:p>
            <a:pPr>
              <a:buFont typeface="Wingdings" panose="05000000000000000000" pitchFamily="2" charset="2"/>
              <a:buChar char="ü"/>
            </a:pPr>
            <a:r>
              <a:rPr lang="fr-FR" sz="1800" b="0" dirty="0" err="1">
                <a:latin typeface="Century Gothic" panose="020B0502020202020204" pitchFamily="34" charset="0"/>
              </a:rPr>
              <a:t>Both</a:t>
            </a:r>
            <a:r>
              <a:rPr lang="fr-FR" sz="1800" b="0" dirty="0">
                <a:latin typeface="Century Gothic" panose="020B0502020202020204" pitchFamily="34" charset="0"/>
              </a:rPr>
              <a:t> </a:t>
            </a:r>
            <a:r>
              <a:rPr lang="fr-FR" sz="1800" b="0" u="sng" dirty="0">
                <a:latin typeface="Century Gothic" panose="020B0502020202020204" pitchFamily="34" charset="0"/>
              </a:rPr>
              <a:t>Lead and Ad hoc</a:t>
            </a:r>
            <a:r>
              <a:rPr lang="fr-FR" sz="1800" b="0" dirty="0">
                <a:latin typeface="Century Gothic" panose="020B0502020202020204" pitchFamily="34" charset="0"/>
              </a:rPr>
              <a:t> </a:t>
            </a:r>
            <a:r>
              <a:rPr lang="fr-FR" sz="1800" b="0" dirty="0" err="1">
                <a:latin typeface="Century Gothic" panose="020B0502020202020204" pitchFamily="34" charset="0"/>
              </a:rPr>
              <a:t>validated</a:t>
            </a:r>
            <a:r>
              <a:rPr lang="fr-FR" sz="1800" b="0" dirty="0">
                <a:latin typeface="Century Gothic" panose="020B0502020202020204" pitchFamily="34" charset="0"/>
              </a:rPr>
              <a:t> URBACT experts </a:t>
            </a:r>
            <a:r>
              <a:rPr lang="fr-FR" sz="1800" b="0" dirty="0" err="1">
                <a:latin typeface="Century Gothic" panose="020B0502020202020204" pitchFamily="34" charset="0"/>
              </a:rPr>
              <a:t>can</a:t>
            </a:r>
            <a:r>
              <a:rPr lang="fr-FR" sz="1800" b="0" dirty="0">
                <a:latin typeface="Century Gothic" panose="020B0502020202020204" pitchFamily="34" charset="0"/>
              </a:rPr>
              <a:t> </a:t>
            </a:r>
            <a:r>
              <a:rPr lang="fr-FR" sz="1800" b="0" dirty="0" err="1">
                <a:latin typeface="Century Gothic" panose="020B0502020202020204" pitchFamily="34" charset="0"/>
              </a:rPr>
              <a:t>be</a:t>
            </a:r>
            <a:r>
              <a:rPr lang="fr-FR" sz="1800" b="0" dirty="0">
                <a:latin typeface="Century Gothic" panose="020B0502020202020204" pitchFamily="34" charset="0"/>
              </a:rPr>
              <a:t> </a:t>
            </a:r>
            <a:r>
              <a:rPr lang="fr-FR" sz="1800" b="0" dirty="0" err="1">
                <a:latin typeface="Century Gothic" panose="020B0502020202020204" pitchFamily="34" charset="0"/>
              </a:rPr>
              <a:t>proposed</a:t>
            </a:r>
            <a:r>
              <a:rPr lang="fr-FR" sz="1800" b="0" dirty="0">
                <a:latin typeface="Century Gothic" panose="020B0502020202020204" pitchFamily="34" charset="0"/>
              </a:rPr>
              <a:t> as Experts in phase </a:t>
            </a:r>
            <a:r>
              <a:rPr lang="fr-FR" sz="1800" b="0" dirty="0" smtClean="0">
                <a:latin typeface="Century Gothic" panose="020B0502020202020204" pitchFamily="34" charset="0"/>
              </a:rPr>
              <a:t>1*</a:t>
            </a:r>
          </a:p>
          <a:p>
            <a:pPr>
              <a:buFont typeface="Wingdings" panose="05000000000000000000" pitchFamily="2" charset="2"/>
              <a:buChar char="ü"/>
            </a:pPr>
            <a:r>
              <a:rPr lang="en-US" sz="1800" b="0" dirty="0">
                <a:latin typeface="Century Gothic" panose="020B0502020202020204" pitchFamily="34" charset="0"/>
              </a:rPr>
              <a:t>All Lead Experts and Ad hoc Experts currently appointed in ongoing URBACT networks can be proposed for expertise services in Phase 1 of Transfer </a:t>
            </a:r>
            <a:r>
              <a:rPr lang="en-US" sz="1800" b="0" dirty="0" smtClean="0">
                <a:latin typeface="Century Gothic" panose="020B0502020202020204" pitchFamily="34" charset="0"/>
              </a:rPr>
              <a:t>Networks</a:t>
            </a:r>
          </a:p>
          <a:p>
            <a:pPr>
              <a:buFont typeface="Wingdings" panose="05000000000000000000" pitchFamily="2" charset="2"/>
              <a:buChar char="ü"/>
            </a:pPr>
            <a:r>
              <a:rPr lang="en-US" sz="1800" b="0" dirty="0" smtClean="0">
                <a:latin typeface="Century Gothic" panose="020B0502020202020204" pitchFamily="34" charset="0"/>
              </a:rPr>
              <a:t>Assessment panel will make recommendations for contracting the “right” expert for phase 1</a:t>
            </a:r>
          </a:p>
          <a:p>
            <a:pPr marL="7938" indent="0">
              <a:buNone/>
            </a:pPr>
            <a:r>
              <a:rPr lang="en-US" sz="1800" b="0" dirty="0" smtClean="0">
                <a:solidFill>
                  <a:schemeClr val="accent2"/>
                </a:solidFill>
                <a:latin typeface="Century Gothic" panose="020B0502020202020204" pitchFamily="34" charset="0"/>
              </a:rPr>
              <a:t>*</a:t>
            </a:r>
            <a:r>
              <a:rPr lang="en-US" sz="1400" b="0" i="1" dirty="0">
                <a:solidFill>
                  <a:schemeClr val="accent2"/>
                </a:solidFill>
                <a:latin typeface="Century Gothic" panose="020B0502020202020204" pitchFamily="34" charset="0"/>
              </a:rPr>
              <a:t>Check the Guide for tips </a:t>
            </a:r>
            <a:r>
              <a:rPr lang="en-US" sz="1400" b="0" i="1" dirty="0" smtClean="0">
                <a:solidFill>
                  <a:schemeClr val="accent2"/>
                </a:solidFill>
                <a:latin typeface="Century Gothic" panose="020B0502020202020204" pitchFamily="34" charset="0"/>
              </a:rPr>
              <a:t>on choosing </a:t>
            </a:r>
            <a:r>
              <a:rPr lang="en-US" sz="1400" b="0" i="1" dirty="0">
                <a:solidFill>
                  <a:schemeClr val="accent2"/>
                </a:solidFill>
                <a:latin typeface="Century Gothic" panose="020B0502020202020204" pitchFamily="34" charset="0"/>
              </a:rPr>
              <a:t>the right expert profile</a:t>
            </a:r>
          </a:p>
          <a:p>
            <a:pPr marL="7938" indent="0">
              <a:buNone/>
            </a:pPr>
            <a:endParaRPr lang="en-US" b="0" dirty="0">
              <a:latin typeface="Century Gothic" panose="020B0502020202020204" pitchFamily="34" charset="0"/>
            </a:endParaRPr>
          </a:p>
          <a:p>
            <a:r>
              <a:rPr lang="en-US" dirty="0" smtClean="0">
                <a:latin typeface="Century Gothic" panose="020B0502020202020204" pitchFamily="34" charset="0"/>
              </a:rPr>
              <a:t>Phase 2 – Network Lead Experts and Ad </a:t>
            </a:r>
            <a:r>
              <a:rPr lang="en-US" dirty="0">
                <a:latin typeface="Century Gothic" panose="020B0502020202020204" pitchFamily="34" charset="0"/>
              </a:rPr>
              <a:t>h</a:t>
            </a:r>
            <a:r>
              <a:rPr lang="en-US" dirty="0" smtClean="0">
                <a:latin typeface="Century Gothic" panose="020B0502020202020204" pitchFamily="34" charset="0"/>
              </a:rPr>
              <a:t>oc Experts:</a:t>
            </a:r>
          </a:p>
          <a:p>
            <a:pPr>
              <a:buFont typeface="Wingdings" panose="05000000000000000000" pitchFamily="2" charset="2"/>
              <a:buChar char="ü"/>
            </a:pPr>
            <a:r>
              <a:rPr lang="en-US" sz="1600" b="0" dirty="0" smtClean="0">
                <a:latin typeface="Century Gothic" panose="020B0502020202020204" pitchFamily="34" charset="0"/>
              </a:rPr>
              <a:t>Network Expert in phase 1 can be proposed as Lead Expert in phase 2 if the performance was positive</a:t>
            </a:r>
          </a:p>
          <a:p>
            <a:pPr>
              <a:buFont typeface="Wingdings" panose="05000000000000000000" pitchFamily="2" charset="2"/>
              <a:buChar char="ü"/>
            </a:pPr>
            <a:r>
              <a:rPr lang="en-US" sz="1600" b="0" dirty="0" smtClean="0">
                <a:latin typeface="Century Gothic" panose="020B0502020202020204" pitchFamily="34" charset="0"/>
              </a:rPr>
              <a:t>All networks in Phase 2 can have Ad hoc </a:t>
            </a:r>
            <a:r>
              <a:rPr lang="en-US" sz="1600" b="0" dirty="0">
                <a:latin typeface="Century Gothic" panose="020B0502020202020204" pitchFamily="34" charset="0"/>
              </a:rPr>
              <a:t>E</a:t>
            </a:r>
            <a:r>
              <a:rPr lang="en-US" sz="1600" b="0" dirty="0" smtClean="0">
                <a:latin typeface="Century Gothic" panose="020B0502020202020204" pitchFamily="34" charset="0"/>
              </a:rPr>
              <a:t>xperts in addition to the Lead Expert</a:t>
            </a:r>
          </a:p>
          <a:p>
            <a:pPr marL="7938" indent="0">
              <a:buNone/>
            </a:pPr>
            <a:endParaRPr lang="en-US" sz="1600" b="0" dirty="0" smtClean="0">
              <a:latin typeface="Century Gothic" panose="020B0502020202020204" pitchFamily="34" charset="0"/>
            </a:endParaRPr>
          </a:p>
          <a:p>
            <a:pPr marL="7938" indent="0">
              <a:buNone/>
            </a:pPr>
            <a:endParaRPr lang="en-US" sz="1600" b="0" dirty="0">
              <a:latin typeface="Century Gothic" panose="020B0502020202020204" pitchFamily="34" charset="0"/>
            </a:endParaRPr>
          </a:p>
          <a:p>
            <a:pPr marL="7938" indent="0">
              <a:buNone/>
            </a:pPr>
            <a:endParaRPr lang="en-US" b="0" dirty="0" smtClean="0">
              <a:latin typeface="Century Gothic" panose="020B0502020202020204" pitchFamily="34" charset="0"/>
            </a:endParaRPr>
          </a:p>
          <a:p>
            <a:pPr marL="7938" indent="0">
              <a:buNone/>
            </a:pPr>
            <a:endParaRPr lang="en-US" b="0" dirty="0">
              <a:latin typeface="Century Gothic" panose="020B0502020202020204" pitchFamily="34" charset="0"/>
            </a:endParaRPr>
          </a:p>
        </p:txBody>
      </p:sp>
      <p:sp>
        <p:nvSpPr>
          <p:cNvPr id="7" name="Titre 6"/>
          <p:cNvSpPr>
            <a:spLocks noGrp="1"/>
          </p:cNvSpPr>
          <p:nvPr>
            <p:ph type="title"/>
          </p:nvPr>
        </p:nvSpPr>
        <p:spPr>
          <a:xfrm>
            <a:off x="3077559" y="212914"/>
            <a:ext cx="2545080" cy="984885"/>
          </a:xfrm>
        </p:spPr>
        <p:txBody>
          <a:bodyPr/>
          <a:lstStyle/>
          <a:p>
            <a:pPr algn="ctr"/>
            <a:r>
              <a:rPr lang="en-US" b="0" dirty="0" smtClean="0">
                <a:solidFill>
                  <a:srgbClr val="C4007B"/>
                </a:solidFill>
                <a:latin typeface="Century Gothic" panose="020B0502020202020204" pitchFamily="34" charset="0"/>
              </a:rPr>
              <a:t>Expertise </a:t>
            </a:r>
            <a:r>
              <a:rPr lang="en-US" b="0" dirty="0" smtClean="0">
                <a:solidFill>
                  <a:schemeClr val="accent2"/>
                </a:solidFill>
                <a:latin typeface="Century Gothic" panose="020B0502020202020204" pitchFamily="34" charset="0"/>
              </a:rPr>
              <a:t>support</a:t>
            </a:r>
            <a:endParaRPr lang="en-US" b="0" dirty="0">
              <a:solidFill>
                <a:schemeClr val="accent2"/>
              </a:solidFill>
              <a:latin typeface="Century Gothic" panose="020B0502020202020204" pitchFamily="34" charset="0"/>
            </a:endParaRPr>
          </a:p>
        </p:txBody>
      </p:sp>
      <p:sp>
        <p:nvSpPr>
          <p:cNvPr id="11" name="Espace réservé du pied de page 3"/>
          <p:cNvSpPr>
            <a:spLocks noGrp="1"/>
          </p:cNvSpPr>
          <p:nvPr>
            <p:ph type="ftr" sz="quarter" idx="3"/>
          </p:nvPr>
        </p:nvSpPr>
        <p:spPr>
          <a:xfrm>
            <a:off x="360000" y="6480000"/>
            <a:ext cx="3086100" cy="201738"/>
          </a:xfrm>
        </p:spPr>
        <p:txBody>
          <a:bodyPr/>
          <a:lstStyle/>
          <a:p>
            <a:r>
              <a:rPr lang="fr-FR" b="0" dirty="0" smtClean="0"/>
              <a:t>Call for Transfer Networks - 2017</a:t>
            </a:r>
            <a:endParaRPr lang="fr-FR" b="0" dirty="0"/>
          </a:p>
          <a:p>
            <a:endParaRPr lang="fr-FR" b="0" dirty="0"/>
          </a:p>
        </p:txBody>
      </p:sp>
    </p:spTree>
    <p:extLst>
      <p:ext uri="{BB962C8B-B14F-4D97-AF65-F5344CB8AC3E}">
        <p14:creationId xmlns:p14="http://schemas.microsoft.com/office/powerpoint/2010/main" val="36650369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
          </p:nvPr>
        </p:nvSpPr>
        <p:spPr/>
        <p:txBody>
          <a:bodyPr/>
          <a:lstStyle/>
          <a:p>
            <a:fld id="{9D7EC0D4-C4D4-784B-B144-181491B88AD4}" type="slidenum">
              <a:rPr lang="fr-FR" smtClean="0"/>
              <a:pPr/>
              <a:t>14</a:t>
            </a:fld>
            <a:endParaRPr lang="fr-FR" dirty="0"/>
          </a:p>
        </p:txBody>
      </p:sp>
      <p:sp>
        <p:nvSpPr>
          <p:cNvPr id="6" name="Espace réservé du texte 5"/>
          <p:cNvSpPr>
            <a:spLocks noGrp="1"/>
          </p:cNvSpPr>
          <p:nvPr>
            <p:ph type="body" sz="quarter" idx="13"/>
          </p:nvPr>
        </p:nvSpPr>
        <p:spPr>
          <a:xfrm>
            <a:off x="800629" y="1840205"/>
            <a:ext cx="7694785" cy="4340462"/>
          </a:xfrm>
        </p:spPr>
        <p:txBody>
          <a:bodyPr>
            <a:normAutofit fontScale="70000" lnSpcReduction="20000"/>
          </a:bodyPr>
          <a:lstStyle/>
          <a:p>
            <a:pPr marL="7938" indent="0">
              <a:buNone/>
            </a:pPr>
            <a:endParaRPr lang="en-US" dirty="0"/>
          </a:p>
          <a:p>
            <a:r>
              <a:rPr lang="en-US" b="0" dirty="0" smtClean="0">
                <a:latin typeface="Century Gothic" panose="020B0502020202020204" pitchFamily="34" charset="0"/>
              </a:rPr>
              <a:t>Candidates interested </a:t>
            </a:r>
            <a:r>
              <a:rPr lang="en-US" b="0" dirty="0">
                <a:latin typeface="Century Gothic" panose="020B0502020202020204" pitchFamily="34" charset="0"/>
              </a:rPr>
              <a:t>in transferring the Good Practice as </a:t>
            </a:r>
            <a:r>
              <a:rPr lang="en-US" b="0" dirty="0" smtClean="0">
                <a:latin typeface="Century Gothic" panose="020B0502020202020204" pitchFamily="34" charset="0"/>
              </a:rPr>
              <a:t>a </a:t>
            </a:r>
            <a:r>
              <a:rPr lang="en-US" dirty="0" smtClean="0">
                <a:solidFill>
                  <a:srgbClr val="F08B27"/>
                </a:solidFill>
                <a:latin typeface="Century Gothic" panose="020B0502020202020204" pitchFamily="34" charset="0"/>
              </a:rPr>
              <a:t>Transfer City, </a:t>
            </a:r>
            <a:r>
              <a:rPr lang="en-US" b="0" dirty="0" smtClean="0">
                <a:latin typeface="Century Gothic" panose="020B0502020202020204" pitchFamily="34" charset="0"/>
              </a:rPr>
              <a:t>should </a:t>
            </a:r>
            <a:r>
              <a:rPr lang="en-US" b="0" dirty="0">
                <a:latin typeface="Century Gothic" panose="020B0502020202020204" pitchFamily="34" charset="0"/>
              </a:rPr>
              <a:t>contact the URBACT Good Practice City to express </a:t>
            </a:r>
            <a:r>
              <a:rPr lang="en-US" b="0" dirty="0" smtClean="0">
                <a:latin typeface="Century Gothic" panose="020B0502020202020204" pitchFamily="34" charset="0"/>
              </a:rPr>
              <a:t>their </a:t>
            </a:r>
            <a:r>
              <a:rPr lang="en-US" b="0" dirty="0">
                <a:latin typeface="Century Gothic" panose="020B0502020202020204" pitchFamily="34" charset="0"/>
              </a:rPr>
              <a:t>interest in transferring the practice to </a:t>
            </a:r>
            <a:r>
              <a:rPr lang="en-US" b="0" dirty="0" smtClean="0">
                <a:latin typeface="Century Gothic" panose="020B0502020202020204" pitchFamily="34" charset="0"/>
              </a:rPr>
              <a:t>their </a:t>
            </a:r>
            <a:r>
              <a:rPr lang="en-US" b="0" dirty="0">
                <a:latin typeface="Century Gothic" panose="020B0502020202020204" pitchFamily="34" charset="0"/>
              </a:rPr>
              <a:t>local </a:t>
            </a:r>
            <a:r>
              <a:rPr lang="en-US" b="0" dirty="0" smtClean="0">
                <a:latin typeface="Century Gothic" panose="020B0502020202020204" pitchFamily="34" charset="0"/>
              </a:rPr>
              <a:t>context*. </a:t>
            </a:r>
            <a:r>
              <a:rPr lang="en-US" b="0" dirty="0">
                <a:latin typeface="Century Gothic" panose="020B0502020202020204" pitchFamily="34" charset="0"/>
              </a:rPr>
              <a:t>All contacts are available on the </a:t>
            </a:r>
            <a:r>
              <a:rPr lang="en-US" b="0" dirty="0">
                <a:latin typeface="Century Gothic" panose="020B0502020202020204" pitchFamily="34" charset="0"/>
                <a:hlinkClick r:id="rId3"/>
              </a:rPr>
              <a:t>URBACT Good Practices website</a:t>
            </a:r>
            <a:r>
              <a:rPr lang="en-US" b="0" dirty="0">
                <a:latin typeface="Century Gothic" panose="020B0502020202020204" pitchFamily="34" charset="0"/>
              </a:rPr>
              <a:t>.</a:t>
            </a:r>
            <a:br>
              <a:rPr lang="en-US" b="0" dirty="0">
                <a:latin typeface="Century Gothic" panose="020B0502020202020204" pitchFamily="34" charset="0"/>
              </a:rPr>
            </a:br>
            <a:r>
              <a:rPr lang="en-US" b="0" dirty="0">
                <a:latin typeface="Century Gothic" panose="020B0502020202020204" pitchFamily="34" charset="0"/>
              </a:rPr>
              <a:t> </a:t>
            </a:r>
            <a:endParaRPr lang="en-US" b="0" dirty="0" smtClean="0">
              <a:latin typeface="Century Gothic" panose="020B0502020202020204" pitchFamily="34" charset="0"/>
            </a:endParaRPr>
          </a:p>
          <a:p>
            <a:pPr marL="7938" indent="0">
              <a:buNone/>
            </a:pPr>
            <a:endParaRPr lang="en-US" dirty="0">
              <a:latin typeface="Century Gothic" panose="020B0502020202020204" pitchFamily="34" charset="0"/>
            </a:endParaRPr>
          </a:p>
          <a:p>
            <a:r>
              <a:rPr lang="en-US" dirty="0" smtClean="0">
                <a:solidFill>
                  <a:schemeClr val="accent2"/>
                </a:solidFill>
                <a:latin typeface="Century Gothic" panose="020B0502020202020204" pitchFamily="34" charset="0"/>
              </a:rPr>
              <a:t>Good </a:t>
            </a:r>
            <a:r>
              <a:rPr lang="en-US" dirty="0">
                <a:solidFill>
                  <a:schemeClr val="accent2"/>
                </a:solidFill>
                <a:latin typeface="Century Gothic" panose="020B0502020202020204" pitchFamily="34" charset="0"/>
              </a:rPr>
              <a:t>Practice </a:t>
            </a:r>
            <a:r>
              <a:rPr lang="en-US" dirty="0" smtClean="0">
                <a:solidFill>
                  <a:schemeClr val="accent2"/>
                </a:solidFill>
                <a:latin typeface="Century Gothic" panose="020B0502020202020204" pitchFamily="34" charset="0"/>
              </a:rPr>
              <a:t>Cities </a:t>
            </a:r>
            <a:r>
              <a:rPr lang="en-US" b="0" dirty="0" smtClean="0">
                <a:latin typeface="Century Gothic" panose="020B0502020202020204" pitchFamily="34" charset="0"/>
              </a:rPr>
              <a:t>ready </a:t>
            </a:r>
            <a:r>
              <a:rPr lang="en-US" b="0" dirty="0">
                <a:latin typeface="Century Gothic" panose="020B0502020202020204" pitchFamily="34" charset="0"/>
              </a:rPr>
              <a:t>to submit the proposal for Transfer Network </a:t>
            </a:r>
            <a:r>
              <a:rPr lang="en-US" b="0" dirty="0" smtClean="0">
                <a:latin typeface="Century Gothic" panose="020B0502020202020204" pitchFamily="34" charset="0"/>
              </a:rPr>
              <a:t>should </a:t>
            </a:r>
            <a:r>
              <a:rPr lang="en-US" b="0" dirty="0">
                <a:latin typeface="Century Gothic" panose="020B0502020202020204" pitchFamily="34" charset="0"/>
              </a:rPr>
              <a:t>send the request via email: </a:t>
            </a:r>
            <a:r>
              <a:rPr lang="en-US" u="sng" dirty="0" smtClean="0">
                <a:solidFill>
                  <a:schemeClr val="tx1">
                    <a:lumMod val="50000"/>
                    <a:lumOff val="50000"/>
                  </a:schemeClr>
                </a:solidFill>
                <a:latin typeface="Century Gothic" panose="020B0502020202020204" pitchFamily="34" charset="0"/>
              </a:rPr>
              <a:t>TN@urbact.eu</a:t>
            </a:r>
            <a:r>
              <a:rPr lang="en-US" dirty="0" smtClean="0">
                <a:solidFill>
                  <a:schemeClr val="tx1">
                    <a:lumMod val="50000"/>
                    <a:lumOff val="50000"/>
                  </a:schemeClr>
                </a:solidFill>
                <a:latin typeface="Century Gothic" panose="020B0502020202020204" pitchFamily="34" charset="0"/>
              </a:rPr>
              <a:t> </a:t>
            </a:r>
            <a:r>
              <a:rPr lang="en-US" b="0" dirty="0" smtClean="0">
                <a:solidFill>
                  <a:schemeClr val="tx1">
                    <a:lumMod val="50000"/>
                    <a:lumOff val="50000"/>
                  </a:schemeClr>
                </a:solidFill>
                <a:latin typeface="Century Gothic" panose="020B0502020202020204" pitchFamily="34" charset="0"/>
              </a:rPr>
              <a:t> </a:t>
            </a:r>
            <a:r>
              <a:rPr lang="en-US" b="0" dirty="0" smtClean="0">
                <a:latin typeface="Century Gothic" panose="020B0502020202020204" pitchFamily="34" charset="0"/>
              </a:rPr>
              <a:t>The </a:t>
            </a:r>
            <a:r>
              <a:rPr lang="en-US" b="0" dirty="0">
                <a:latin typeface="Century Gothic" panose="020B0502020202020204" pitchFamily="34" charset="0"/>
              </a:rPr>
              <a:t>URBACT Joint Secretariat will take care of opening the online application form in SYNERGIE-CTE for </a:t>
            </a:r>
            <a:r>
              <a:rPr lang="en-US" b="0" dirty="0" smtClean="0">
                <a:latin typeface="Century Gothic" panose="020B0502020202020204" pitchFamily="34" charset="0"/>
              </a:rPr>
              <a:t>them.</a:t>
            </a:r>
          </a:p>
          <a:p>
            <a:pPr marL="7938" indent="0">
              <a:buNone/>
            </a:pPr>
            <a:endParaRPr lang="en-US" b="0" dirty="0" smtClean="0">
              <a:latin typeface="Century Gothic" panose="020B0502020202020204" pitchFamily="34" charset="0"/>
            </a:endParaRPr>
          </a:p>
          <a:p>
            <a:pPr marL="7938" indent="0">
              <a:buNone/>
            </a:pPr>
            <a:endParaRPr lang="en-US" b="0" dirty="0">
              <a:latin typeface="Century Gothic" panose="020B0502020202020204" pitchFamily="34" charset="0"/>
            </a:endParaRPr>
          </a:p>
          <a:p>
            <a:pPr marL="7938" indent="0">
              <a:buNone/>
            </a:pPr>
            <a:r>
              <a:rPr lang="en-US" b="0" dirty="0">
                <a:solidFill>
                  <a:srgbClr val="C4007B"/>
                </a:solidFill>
                <a:latin typeface="Century Gothic" panose="020B0502020202020204" pitchFamily="34" charset="0"/>
              </a:rPr>
              <a:t>The deadline for the online submission of the Phase 1 Applications </a:t>
            </a:r>
            <a:r>
              <a:rPr lang="en-US" b="0" dirty="0" smtClean="0">
                <a:solidFill>
                  <a:srgbClr val="C4007B"/>
                </a:solidFill>
                <a:latin typeface="Century Gothic" panose="020B0502020202020204" pitchFamily="34" charset="0"/>
              </a:rPr>
              <a:t>is </a:t>
            </a:r>
            <a:r>
              <a:rPr lang="en-US" b="0" dirty="0">
                <a:solidFill>
                  <a:srgbClr val="C4007B"/>
                </a:solidFill>
                <a:latin typeface="Century Gothic" panose="020B0502020202020204" pitchFamily="34" charset="0"/>
              </a:rPr>
              <a:t>10 January 2018, 15.00 CET.</a:t>
            </a:r>
          </a:p>
          <a:p>
            <a:pPr marL="7938" indent="0">
              <a:buNone/>
            </a:pPr>
            <a:endParaRPr lang="en-US" b="0" dirty="0">
              <a:latin typeface="Century Gothic" panose="020B0502020202020204" pitchFamily="34" charset="0"/>
            </a:endParaRPr>
          </a:p>
          <a:p>
            <a:pPr marL="7938" indent="0">
              <a:buNone/>
            </a:pPr>
            <a:endParaRPr lang="en-US" sz="1900" b="0" dirty="0">
              <a:latin typeface="Century Gothic" panose="020B0502020202020204" pitchFamily="34" charset="0"/>
            </a:endParaRPr>
          </a:p>
          <a:p>
            <a:pPr marL="7938" indent="0">
              <a:buNone/>
            </a:pPr>
            <a:r>
              <a:rPr lang="en-US" sz="1900" b="0" i="1" dirty="0" smtClean="0">
                <a:solidFill>
                  <a:schemeClr val="accent2"/>
                </a:solidFill>
                <a:latin typeface="Century Gothic" panose="020B0502020202020204" pitchFamily="34" charset="0"/>
              </a:rPr>
              <a:t>*Previous </a:t>
            </a:r>
            <a:r>
              <a:rPr lang="en-US" sz="1900" b="0" i="1" dirty="0">
                <a:solidFill>
                  <a:schemeClr val="accent2"/>
                </a:solidFill>
                <a:latin typeface="Century Gothic" panose="020B0502020202020204" pitchFamily="34" charset="0"/>
              </a:rPr>
              <a:t>experience shows that the creation of partnerships takes place in the very beginning of the calls therefore candidate cities should get in contact with Good Practice Cities as soon as possible</a:t>
            </a:r>
            <a:r>
              <a:rPr lang="en-US" sz="1900" i="1" dirty="0" smtClean="0">
                <a:solidFill>
                  <a:schemeClr val="accent2"/>
                </a:solidFill>
              </a:rPr>
              <a:t>.</a:t>
            </a:r>
          </a:p>
          <a:p>
            <a:pPr marL="7938" indent="0">
              <a:buNone/>
            </a:pPr>
            <a:endParaRPr lang="en-US" sz="1900" i="1" dirty="0" smtClean="0">
              <a:solidFill>
                <a:schemeClr val="accent2"/>
              </a:solidFill>
            </a:endParaRPr>
          </a:p>
          <a:p>
            <a:pPr marL="7938" indent="0">
              <a:buNone/>
            </a:pPr>
            <a:endParaRPr lang="en-US" sz="1900" i="1" dirty="0">
              <a:solidFill>
                <a:schemeClr val="accent2"/>
              </a:solidFill>
              <a:latin typeface="Century Gothic" panose="020B0502020202020204" pitchFamily="34" charset="0"/>
            </a:endParaRPr>
          </a:p>
          <a:p>
            <a:pPr marL="7938" indent="0">
              <a:buNone/>
            </a:pPr>
            <a:r>
              <a:rPr lang="en-US" sz="1900" b="0" i="1" dirty="0" smtClean="0">
                <a:solidFill>
                  <a:schemeClr val="accent2"/>
                </a:solidFill>
                <a:latin typeface="Century Gothic" panose="020B0502020202020204" pitchFamily="34" charset="0"/>
              </a:rPr>
              <a:t>URBACT Secretariat will indicate (on the online Good </a:t>
            </a:r>
            <a:r>
              <a:rPr lang="en-US" sz="1900" b="0" i="1" dirty="0">
                <a:solidFill>
                  <a:schemeClr val="accent2"/>
                </a:solidFill>
                <a:latin typeface="Century Gothic" panose="020B0502020202020204" pitchFamily="34" charset="0"/>
              </a:rPr>
              <a:t>P</a:t>
            </a:r>
            <a:r>
              <a:rPr lang="en-US" sz="1900" b="0" i="1" dirty="0" smtClean="0">
                <a:solidFill>
                  <a:schemeClr val="accent2"/>
                </a:solidFill>
                <a:latin typeface="Century Gothic" panose="020B0502020202020204" pitchFamily="34" charset="0"/>
              </a:rPr>
              <a:t>ractice Profiles) when the Good Practice City will stop accepting interests from Transfer City candidates.</a:t>
            </a:r>
            <a:endParaRPr lang="en-US" sz="1900" b="0" i="1" dirty="0">
              <a:solidFill>
                <a:schemeClr val="accent2"/>
              </a:solidFill>
              <a:latin typeface="Century Gothic" panose="020B0502020202020204" pitchFamily="34" charset="0"/>
            </a:endParaRPr>
          </a:p>
        </p:txBody>
      </p:sp>
      <p:sp>
        <p:nvSpPr>
          <p:cNvPr id="7" name="Titre 6"/>
          <p:cNvSpPr>
            <a:spLocks noGrp="1"/>
          </p:cNvSpPr>
          <p:nvPr>
            <p:ph type="title"/>
          </p:nvPr>
        </p:nvSpPr>
        <p:spPr>
          <a:xfrm>
            <a:off x="3006004" y="251037"/>
            <a:ext cx="3033289" cy="984885"/>
          </a:xfrm>
        </p:spPr>
        <p:txBody>
          <a:bodyPr/>
          <a:lstStyle/>
          <a:p>
            <a:r>
              <a:rPr lang="en-GB" b="0" dirty="0" smtClean="0">
                <a:solidFill>
                  <a:srgbClr val="C4007B"/>
                </a:solidFill>
                <a:latin typeface="Century Gothic" panose="020B0502020202020204" pitchFamily="34" charset="0"/>
              </a:rPr>
              <a:t>Submission</a:t>
            </a:r>
            <a:r>
              <a:rPr lang="en-GB" dirty="0" smtClean="0">
                <a:solidFill>
                  <a:srgbClr val="C4007B"/>
                </a:solidFill>
                <a:latin typeface="Century Gothic" panose="020B0502020202020204" pitchFamily="34" charset="0"/>
              </a:rPr>
              <a:t> </a:t>
            </a:r>
            <a:br>
              <a:rPr lang="en-GB" dirty="0" smtClean="0">
                <a:solidFill>
                  <a:srgbClr val="C4007B"/>
                </a:solidFill>
                <a:latin typeface="Century Gothic" panose="020B0502020202020204" pitchFamily="34" charset="0"/>
              </a:rPr>
            </a:br>
            <a:r>
              <a:rPr lang="en-GB" b="0" dirty="0" smtClean="0">
                <a:solidFill>
                  <a:schemeClr val="accent2"/>
                </a:solidFill>
                <a:latin typeface="Century Gothic" panose="020B0502020202020204" pitchFamily="34" charset="0"/>
              </a:rPr>
              <a:t>procedure</a:t>
            </a:r>
            <a:endParaRPr lang="en-GB" b="0" dirty="0">
              <a:solidFill>
                <a:schemeClr val="accent2"/>
              </a:solidFill>
              <a:latin typeface="Century Gothic" panose="020B0502020202020204" pitchFamily="34" charset="0"/>
            </a:endParaRPr>
          </a:p>
        </p:txBody>
      </p:sp>
      <p:sp>
        <p:nvSpPr>
          <p:cNvPr id="8" name="Espace réservé du pied de page 3"/>
          <p:cNvSpPr>
            <a:spLocks noGrp="1"/>
          </p:cNvSpPr>
          <p:nvPr>
            <p:ph type="ftr" sz="quarter" idx="3"/>
          </p:nvPr>
        </p:nvSpPr>
        <p:spPr>
          <a:xfrm>
            <a:off x="360000" y="6480000"/>
            <a:ext cx="3086100" cy="201738"/>
          </a:xfrm>
        </p:spPr>
        <p:txBody>
          <a:bodyPr/>
          <a:lstStyle/>
          <a:p>
            <a:r>
              <a:rPr lang="fr-FR" b="0" dirty="0" smtClean="0"/>
              <a:t>Call for Transfer Networks - 2017</a:t>
            </a:r>
            <a:endParaRPr lang="fr-FR" b="0" dirty="0"/>
          </a:p>
          <a:p>
            <a:endParaRPr lang="fr-FR" b="0" dirty="0"/>
          </a:p>
        </p:txBody>
      </p:sp>
    </p:spTree>
    <p:extLst>
      <p:ext uri="{BB962C8B-B14F-4D97-AF65-F5344CB8AC3E}">
        <p14:creationId xmlns:p14="http://schemas.microsoft.com/office/powerpoint/2010/main" val="18143485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
          </p:nvPr>
        </p:nvSpPr>
        <p:spPr/>
        <p:txBody>
          <a:bodyPr/>
          <a:lstStyle/>
          <a:p>
            <a:fld id="{9D7EC0D4-C4D4-784B-B144-181491B88AD4}" type="slidenum">
              <a:rPr lang="fr-FR" smtClean="0"/>
              <a:pPr/>
              <a:t>15</a:t>
            </a:fld>
            <a:endParaRPr lang="fr-FR" dirty="0"/>
          </a:p>
        </p:txBody>
      </p:sp>
      <p:sp>
        <p:nvSpPr>
          <p:cNvPr id="6" name="Espace réservé du texte 5"/>
          <p:cNvSpPr>
            <a:spLocks noGrp="1"/>
          </p:cNvSpPr>
          <p:nvPr>
            <p:ph type="body" sz="quarter" idx="13"/>
          </p:nvPr>
        </p:nvSpPr>
        <p:spPr>
          <a:xfrm>
            <a:off x="1215300" y="2095386"/>
            <a:ext cx="7208704" cy="2768713"/>
          </a:xfrm>
        </p:spPr>
        <p:txBody>
          <a:bodyPr>
            <a:normAutofit lnSpcReduction="10000"/>
          </a:bodyPr>
          <a:lstStyle/>
          <a:p>
            <a:r>
              <a:rPr lang="en-US" b="0" dirty="0" smtClean="0">
                <a:solidFill>
                  <a:schemeClr val="tx1">
                    <a:lumMod val="50000"/>
                    <a:lumOff val="50000"/>
                  </a:schemeClr>
                </a:solidFill>
                <a:latin typeface="Century Gothic" panose="020B0502020202020204" pitchFamily="34" charset="0"/>
              </a:rPr>
              <a:t>Assessments* </a:t>
            </a:r>
            <a:r>
              <a:rPr lang="en-US" b="0" dirty="0" smtClean="0">
                <a:solidFill>
                  <a:schemeClr val="tx1">
                    <a:lumMod val="50000"/>
                    <a:lumOff val="50000"/>
                  </a:schemeClr>
                </a:solidFill>
                <a:latin typeface="Century Gothic" panose="020B0502020202020204" pitchFamily="34" charset="0"/>
              </a:rPr>
              <a:t>of Transfer Network proposals will be carried out by the External Assessment </a:t>
            </a:r>
            <a:r>
              <a:rPr lang="en-US" b="0" dirty="0" smtClean="0">
                <a:solidFill>
                  <a:schemeClr val="tx1">
                    <a:lumMod val="50000"/>
                    <a:lumOff val="50000"/>
                  </a:schemeClr>
                </a:solidFill>
                <a:latin typeface="Century Gothic" panose="020B0502020202020204" pitchFamily="34" charset="0"/>
              </a:rPr>
              <a:t>panel</a:t>
            </a:r>
          </a:p>
          <a:p>
            <a:pPr marL="7938" indent="0">
              <a:buNone/>
            </a:pPr>
            <a:endParaRPr lang="en-US" sz="1400" b="0" dirty="0">
              <a:solidFill>
                <a:schemeClr val="tx1">
                  <a:lumMod val="50000"/>
                  <a:lumOff val="50000"/>
                </a:schemeClr>
              </a:solidFill>
              <a:latin typeface="Century Gothic" panose="020B0502020202020204" pitchFamily="34" charset="0"/>
            </a:endParaRPr>
          </a:p>
          <a:p>
            <a:pPr marL="7938" indent="0">
              <a:buNone/>
            </a:pPr>
            <a:r>
              <a:rPr lang="en-US" sz="1600" b="0" i="1" dirty="0" smtClean="0">
                <a:solidFill>
                  <a:srgbClr val="35B3B8"/>
                </a:solidFill>
                <a:latin typeface="Century Gothic" panose="020B0502020202020204" pitchFamily="34" charset="0"/>
              </a:rPr>
              <a:t>*Layout of the application form and the criteria available in the terms of references of the call</a:t>
            </a:r>
          </a:p>
          <a:p>
            <a:pPr marL="7938" indent="0">
              <a:buNone/>
            </a:pPr>
            <a:endParaRPr lang="en-US" sz="1600" b="0" i="1" dirty="0" smtClean="0">
              <a:solidFill>
                <a:srgbClr val="35B3B8"/>
              </a:solidFill>
              <a:latin typeface="Century Gothic" panose="020B0502020202020204" pitchFamily="34" charset="0"/>
            </a:endParaRPr>
          </a:p>
          <a:p>
            <a:pPr marL="7938" indent="0">
              <a:buNone/>
            </a:pPr>
            <a:endParaRPr lang="en-US" b="0" dirty="0">
              <a:solidFill>
                <a:schemeClr val="tx1">
                  <a:lumMod val="50000"/>
                  <a:lumOff val="50000"/>
                </a:schemeClr>
              </a:solidFill>
              <a:latin typeface="Century Gothic" panose="020B0502020202020204" pitchFamily="34" charset="0"/>
            </a:endParaRPr>
          </a:p>
          <a:p>
            <a:r>
              <a:rPr lang="en-US" b="0" u="sng" dirty="0">
                <a:solidFill>
                  <a:srgbClr val="F08B27"/>
                </a:solidFill>
                <a:latin typeface="Century Gothic" panose="020B0502020202020204" pitchFamily="34" charset="0"/>
              </a:rPr>
              <a:t>Approval by the Monitoring </a:t>
            </a:r>
            <a:r>
              <a:rPr lang="en-US" b="0" u="sng" dirty="0" smtClean="0">
                <a:solidFill>
                  <a:srgbClr val="F08B27"/>
                </a:solidFill>
                <a:latin typeface="Century Gothic" panose="020B0502020202020204" pitchFamily="34" charset="0"/>
              </a:rPr>
              <a:t>Committee 4 April 2018</a:t>
            </a:r>
          </a:p>
          <a:p>
            <a:pPr marL="7938" indent="0">
              <a:buNone/>
            </a:pPr>
            <a:r>
              <a:rPr lang="en-US" b="0" dirty="0" smtClean="0">
                <a:solidFill>
                  <a:schemeClr val="tx1">
                    <a:lumMod val="50000"/>
                    <a:lumOff val="50000"/>
                  </a:schemeClr>
                </a:solidFill>
                <a:latin typeface="Century Gothic" panose="020B0502020202020204" pitchFamily="34" charset="0"/>
              </a:rPr>
              <a:t>Formal starting date of Phase 1 </a:t>
            </a:r>
            <a:endParaRPr lang="en-US" b="0" dirty="0">
              <a:solidFill>
                <a:schemeClr val="tx1">
                  <a:lumMod val="50000"/>
                  <a:lumOff val="50000"/>
                </a:schemeClr>
              </a:solidFill>
              <a:latin typeface="Century Gothic" panose="020B0502020202020204" pitchFamily="34" charset="0"/>
            </a:endParaRPr>
          </a:p>
        </p:txBody>
      </p:sp>
      <p:sp>
        <p:nvSpPr>
          <p:cNvPr id="7" name="Titre 6"/>
          <p:cNvSpPr>
            <a:spLocks noGrp="1"/>
          </p:cNvSpPr>
          <p:nvPr>
            <p:ph type="title"/>
          </p:nvPr>
        </p:nvSpPr>
        <p:spPr>
          <a:xfrm>
            <a:off x="2750812" y="251037"/>
            <a:ext cx="3033289" cy="984885"/>
          </a:xfrm>
        </p:spPr>
        <p:txBody>
          <a:bodyPr/>
          <a:lstStyle/>
          <a:p>
            <a:pPr algn="ctr"/>
            <a:r>
              <a:rPr lang="en-GB" b="0" dirty="0" smtClean="0">
                <a:solidFill>
                  <a:srgbClr val="C4007B"/>
                </a:solidFill>
                <a:latin typeface="Century Gothic" panose="020B0502020202020204" pitchFamily="34" charset="0"/>
              </a:rPr>
              <a:t>Assessment </a:t>
            </a:r>
            <a:br>
              <a:rPr lang="en-GB" b="0" dirty="0" smtClean="0">
                <a:solidFill>
                  <a:srgbClr val="C4007B"/>
                </a:solidFill>
                <a:latin typeface="Century Gothic" panose="020B0502020202020204" pitchFamily="34" charset="0"/>
              </a:rPr>
            </a:br>
            <a:r>
              <a:rPr lang="en-GB" b="0" dirty="0" smtClean="0">
                <a:solidFill>
                  <a:schemeClr val="accent2"/>
                </a:solidFill>
                <a:latin typeface="Century Gothic" panose="020B0502020202020204" pitchFamily="34" charset="0"/>
              </a:rPr>
              <a:t>process</a:t>
            </a:r>
            <a:endParaRPr lang="en-GB" b="0" dirty="0">
              <a:solidFill>
                <a:schemeClr val="accent2"/>
              </a:solidFill>
              <a:latin typeface="Century Gothic" panose="020B0502020202020204" pitchFamily="34" charset="0"/>
            </a:endParaRPr>
          </a:p>
        </p:txBody>
      </p:sp>
      <p:sp>
        <p:nvSpPr>
          <p:cNvPr id="8" name="Espace réservé du pied de page 3"/>
          <p:cNvSpPr>
            <a:spLocks noGrp="1"/>
          </p:cNvSpPr>
          <p:nvPr>
            <p:ph type="ftr" sz="quarter" idx="3"/>
          </p:nvPr>
        </p:nvSpPr>
        <p:spPr>
          <a:xfrm>
            <a:off x="360000" y="6480000"/>
            <a:ext cx="3086100" cy="201738"/>
          </a:xfrm>
        </p:spPr>
        <p:txBody>
          <a:bodyPr/>
          <a:lstStyle/>
          <a:p>
            <a:r>
              <a:rPr lang="fr-FR" b="0" dirty="0" smtClean="0"/>
              <a:t>Call for Transfer Networks - 2017</a:t>
            </a:r>
            <a:endParaRPr lang="fr-FR" b="0" dirty="0"/>
          </a:p>
          <a:p>
            <a:endParaRPr lang="fr-FR" b="0" dirty="0"/>
          </a:p>
        </p:txBody>
      </p:sp>
    </p:spTree>
    <p:extLst>
      <p:ext uri="{BB962C8B-B14F-4D97-AF65-F5344CB8AC3E}">
        <p14:creationId xmlns:p14="http://schemas.microsoft.com/office/powerpoint/2010/main" val="13879884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
          </p:nvPr>
        </p:nvSpPr>
        <p:spPr/>
        <p:txBody>
          <a:bodyPr/>
          <a:lstStyle/>
          <a:p>
            <a:fld id="{9D7EC0D4-C4D4-784B-B144-181491B88AD4}" type="slidenum">
              <a:rPr lang="fr-FR" smtClean="0"/>
              <a:pPr/>
              <a:t>16</a:t>
            </a:fld>
            <a:endParaRPr lang="fr-FR" dirty="0"/>
          </a:p>
        </p:txBody>
      </p:sp>
      <p:sp>
        <p:nvSpPr>
          <p:cNvPr id="6" name="Espace réservé du texte 5"/>
          <p:cNvSpPr>
            <a:spLocks noGrp="1"/>
          </p:cNvSpPr>
          <p:nvPr>
            <p:ph type="body" sz="quarter" idx="13"/>
          </p:nvPr>
        </p:nvSpPr>
        <p:spPr>
          <a:xfrm>
            <a:off x="1209101" y="1531091"/>
            <a:ext cx="6956703" cy="4554368"/>
          </a:xfrm>
        </p:spPr>
        <p:txBody>
          <a:bodyPr>
            <a:normAutofit fontScale="55000" lnSpcReduction="20000"/>
          </a:bodyPr>
          <a:lstStyle/>
          <a:p>
            <a:r>
              <a:rPr lang="en-US" sz="2900" dirty="0" smtClean="0">
                <a:latin typeface="Century Gothic" panose="020B0502020202020204" pitchFamily="34" charset="0"/>
              </a:rPr>
              <a:t>Reference documents:</a:t>
            </a:r>
          </a:p>
          <a:p>
            <a:pPr>
              <a:buFont typeface="Wingdings" panose="05000000000000000000" pitchFamily="2" charset="2"/>
              <a:buChar char="ü"/>
            </a:pPr>
            <a:r>
              <a:rPr lang="en-US" sz="2500" dirty="0" smtClean="0">
                <a:solidFill>
                  <a:schemeClr val="accent2"/>
                </a:solidFill>
                <a:latin typeface="Century Gothic" panose="020B0502020202020204" pitchFamily="34" charset="0"/>
              </a:rPr>
              <a:t>The Terms of References</a:t>
            </a:r>
          </a:p>
          <a:p>
            <a:pPr>
              <a:buFont typeface="Wingdings" panose="05000000000000000000" pitchFamily="2" charset="2"/>
              <a:buChar char="ü"/>
            </a:pPr>
            <a:r>
              <a:rPr lang="en-US" sz="2500" dirty="0" smtClean="0">
                <a:solidFill>
                  <a:schemeClr val="accent2"/>
                </a:solidFill>
                <a:latin typeface="Century Gothic" panose="020B0502020202020204" pitchFamily="34" charset="0"/>
              </a:rPr>
              <a:t>The Guide to Transfer Networks – Phase 1</a:t>
            </a:r>
          </a:p>
          <a:p>
            <a:pPr>
              <a:buFont typeface="Wingdings" panose="05000000000000000000" pitchFamily="2" charset="2"/>
              <a:buChar char="ü"/>
            </a:pPr>
            <a:r>
              <a:rPr lang="en-US" sz="2500" b="0" dirty="0" smtClean="0">
                <a:latin typeface="Century Gothic" panose="020B0502020202020204" pitchFamily="34" charset="0"/>
              </a:rPr>
              <a:t>The </a:t>
            </a:r>
            <a:r>
              <a:rPr lang="en-US" sz="2500" b="0" dirty="0" err="1" smtClean="0">
                <a:latin typeface="Century Gothic" panose="020B0502020202020204" pitchFamily="34" charset="0"/>
              </a:rPr>
              <a:t>Programme</a:t>
            </a:r>
            <a:r>
              <a:rPr lang="en-US" sz="2500" b="0" dirty="0" smtClean="0">
                <a:latin typeface="Century Gothic" panose="020B0502020202020204" pitchFamily="34" charset="0"/>
              </a:rPr>
              <a:t> Manual </a:t>
            </a:r>
            <a:r>
              <a:rPr lang="en-US" sz="2500" b="0" dirty="0" err="1" smtClean="0">
                <a:latin typeface="Century Gothic" panose="020B0502020202020204" pitchFamily="34" charset="0"/>
              </a:rPr>
              <a:t>Factesheet</a:t>
            </a:r>
            <a:r>
              <a:rPr lang="en-US" sz="2500" b="0" dirty="0" smtClean="0">
                <a:latin typeface="Century Gothic" panose="020B0502020202020204" pitchFamily="34" charset="0"/>
              </a:rPr>
              <a:t> 2C – Transfer Networks</a:t>
            </a:r>
          </a:p>
          <a:p>
            <a:pPr marL="7938" indent="0">
              <a:buNone/>
            </a:pPr>
            <a:endParaRPr lang="en-US" b="0" dirty="0" smtClean="0">
              <a:latin typeface="Century Gothic" panose="020B0502020202020204" pitchFamily="34" charset="0"/>
            </a:endParaRPr>
          </a:p>
          <a:p>
            <a:pPr marL="7938" indent="0">
              <a:buNone/>
            </a:pPr>
            <a:r>
              <a:rPr lang="en-US" b="0" dirty="0" smtClean="0">
                <a:latin typeface="Century Gothic" panose="020B0502020202020204" pitchFamily="34" charset="0"/>
              </a:rPr>
              <a:t>All links available on the dedicated webpage: </a:t>
            </a:r>
            <a:r>
              <a:rPr lang="en-US" dirty="0">
                <a:solidFill>
                  <a:srgbClr val="35B3B8"/>
                </a:solidFill>
                <a:latin typeface="Century Gothic" panose="020B0502020202020204" pitchFamily="34" charset="0"/>
                <a:hlinkClick r:id="rId3"/>
              </a:rPr>
              <a:t>http://</a:t>
            </a:r>
            <a:r>
              <a:rPr lang="en-US" dirty="0" smtClean="0">
                <a:solidFill>
                  <a:srgbClr val="35B3B8"/>
                </a:solidFill>
                <a:latin typeface="Century Gothic" panose="020B0502020202020204" pitchFamily="34" charset="0"/>
                <a:hlinkClick r:id="rId3"/>
              </a:rPr>
              <a:t>urbact.eu/open-calls-networks</a:t>
            </a:r>
            <a:endParaRPr lang="en-US" dirty="0" smtClean="0">
              <a:solidFill>
                <a:srgbClr val="35B3B8"/>
              </a:solidFill>
              <a:latin typeface="Century Gothic" panose="020B0502020202020204" pitchFamily="34" charset="0"/>
            </a:endParaRPr>
          </a:p>
          <a:p>
            <a:pPr marL="7938" indent="0">
              <a:buNone/>
            </a:pPr>
            <a:endParaRPr lang="en-US" sz="2900" dirty="0" smtClean="0">
              <a:latin typeface="Century Gothic" panose="020B0502020202020204" pitchFamily="34" charset="0"/>
            </a:endParaRPr>
          </a:p>
          <a:p>
            <a:r>
              <a:rPr lang="en-US" sz="2900" dirty="0" smtClean="0">
                <a:latin typeface="Century Gothic" panose="020B0502020202020204" pitchFamily="34" charset="0"/>
              </a:rPr>
              <a:t>URBACT </a:t>
            </a:r>
            <a:r>
              <a:rPr lang="en-US" sz="2900" dirty="0">
                <a:latin typeface="Century Gothic" panose="020B0502020202020204" pitchFamily="34" charset="0"/>
              </a:rPr>
              <a:t>Secretariat</a:t>
            </a:r>
          </a:p>
          <a:p>
            <a:pPr marL="0" lvl="1" indent="-255587"/>
            <a:r>
              <a:rPr lang="en-US" b="0" dirty="0">
                <a:latin typeface="Century Gothic" panose="020B0502020202020204" pitchFamily="34" charset="0"/>
              </a:rPr>
              <a:t>For all questions concerning the Good Practice Call, applicants are invited to contact the URBACT Secretariat on the following email address -</a:t>
            </a:r>
            <a:r>
              <a:rPr lang="en-US" b="0" dirty="0">
                <a:solidFill>
                  <a:srgbClr val="C4007B"/>
                </a:solidFill>
                <a:latin typeface="Century Gothic" panose="020B0502020202020204" pitchFamily="34" charset="0"/>
              </a:rPr>
              <a:t> </a:t>
            </a:r>
            <a:r>
              <a:rPr lang="en-US" dirty="0" smtClean="0">
                <a:solidFill>
                  <a:srgbClr val="C4007B"/>
                </a:solidFill>
                <a:latin typeface="Century Gothic" panose="020B0502020202020204" pitchFamily="34" charset="0"/>
              </a:rPr>
              <a:t>TN@urbact.eu</a:t>
            </a:r>
            <a:endParaRPr lang="en-US" dirty="0">
              <a:solidFill>
                <a:srgbClr val="C4007B"/>
              </a:solidFill>
              <a:latin typeface="Century Gothic" panose="020B0502020202020204" pitchFamily="34" charset="0"/>
            </a:endParaRPr>
          </a:p>
          <a:p>
            <a:endParaRPr lang="en-US" b="0" dirty="0">
              <a:latin typeface="Century Gothic" panose="020B0502020202020204" pitchFamily="34" charset="0"/>
            </a:endParaRPr>
          </a:p>
          <a:p>
            <a:r>
              <a:rPr lang="en-US" sz="2900" dirty="0" smtClean="0">
                <a:latin typeface="Century Gothic" panose="020B0502020202020204" pitchFamily="34" charset="0"/>
              </a:rPr>
              <a:t>URBACT </a:t>
            </a:r>
            <a:r>
              <a:rPr lang="en-US" sz="2900" dirty="0">
                <a:latin typeface="Century Gothic" panose="020B0502020202020204" pitchFamily="34" charset="0"/>
              </a:rPr>
              <a:t>articles on our website &amp; blog</a:t>
            </a:r>
          </a:p>
          <a:p>
            <a:pPr marL="7938" indent="0">
              <a:spcAft>
                <a:spcPts val="600"/>
              </a:spcAft>
              <a:buNone/>
            </a:pPr>
            <a:r>
              <a:rPr lang="en-US" b="0" dirty="0">
                <a:latin typeface="Century Gothic" panose="020B0502020202020204" pitchFamily="34" charset="0"/>
              </a:rPr>
              <a:t>If you want to learn more about </a:t>
            </a:r>
            <a:r>
              <a:rPr lang="en-US" b="0" dirty="0" smtClean="0">
                <a:latin typeface="Century Gothic" panose="020B0502020202020204" pitchFamily="34" charset="0"/>
              </a:rPr>
              <a:t>good practice transfer experiences, </a:t>
            </a:r>
            <a:r>
              <a:rPr lang="en-US" b="0" dirty="0">
                <a:latin typeface="Century Gothic" panose="020B0502020202020204" pitchFamily="34" charset="0"/>
              </a:rPr>
              <a:t>please visit our website and blog which offers a great variety of articles </a:t>
            </a:r>
            <a:r>
              <a:rPr lang="en-US" b="0" dirty="0" err="1">
                <a:latin typeface="Century Gothic" panose="020B0502020202020204" pitchFamily="34" charset="0"/>
              </a:rPr>
              <a:t>organised</a:t>
            </a:r>
            <a:r>
              <a:rPr lang="en-US" b="0" dirty="0">
                <a:latin typeface="Century Gothic" panose="020B0502020202020204" pitchFamily="34" charset="0"/>
              </a:rPr>
              <a:t> by topics: </a:t>
            </a:r>
          </a:p>
          <a:p>
            <a:pPr>
              <a:buFont typeface="Courier New" panose="02070309020205020404" pitchFamily="49" charset="0"/>
              <a:buChar char="o"/>
            </a:pPr>
            <a:r>
              <a:rPr lang="en-US" b="0" dirty="0" smtClean="0">
                <a:latin typeface="Century Gothic" panose="020B0502020202020204" pitchFamily="34" charset="0"/>
              </a:rPr>
              <a:t>http</a:t>
            </a:r>
            <a:r>
              <a:rPr lang="en-US" b="0" dirty="0">
                <a:latin typeface="Century Gothic" panose="020B0502020202020204" pitchFamily="34" charset="0"/>
              </a:rPr>
              <a:t>://urbact.eu/</a:t>
            </a:r>
          </a:p>
          <a:p>
            <a:pPr>
              <a:buFont typeface="Courier New" panose="02070309020205020404" pitchFamily="49" charset="0"/>
              <a:buChar char="o"/>
            </a:pPr>
            <a:r>
              <a:rPr lang="en-US" b="0" dirty="0" smtClean="0">
                <a:latin typeface="Century Gothic" panose="020B0502020202020204" pitchFamily="34" charset="0"/>
              </a:rPr>
              <a:t>http</a:t>
            </a:r>
            <a:r>
              <a:rPr lang="en-US" b="0" dirty="0">
                <a:latin typeface="Century Gothic" panose="020B0502020202020204" pitchFamily="34" charset="0"/>
              </a:rPr>
              <a:t>://www.blog.urbact.eu/</a:t>
            </a:r>
          </a:p>
          <a:p>
            <a:pPr marL="7938" indent="0">
              <a:buNone/>
            </a:pPr>
            <a:endParaRPr lang="en-US" b="0" dirty="0" smtClean="0">
              <a:latin typeface="Century Gothic" panose="020B0502020202020204" pitchFamily="34" charset="0"/>
            </a:endParaRPr>
          </a:p>
          <a:p>
            <a:pPr marL="7938" indent="0">
              <a:spcAft>
                <a:spcPts val="600"/>
              </a:spcAft>
              <a:buNone/>
            </a:pPr>
            <a:r>
              <a:rPr lang="en-US" sz="2600" b="0" dirty="0" smtClean="0">
                <a:solidFill>
                  <a:srgbClr val="35B3B8"/>
                </a:solidFill>
                <a:latin typeface="Century Gothic" panose="020B0502020202020204" pitchFamily="34" charset="0"/>
              </a:rPr>
              <a:t>Articles</a:t>
            </a:r>
            <a:r>
              <a:rPr lang="en-US" sz="2600" b="0" dirty="0">
                <a:solidFill>
                  <a:srgbClr val="35B3B8"/>
                </a:solidFill>
                <a:latin typeface="Century Gothic" panose="020B0502020202020204" pitchFamily="34" charset="0"/>
              </a:rPr>
              <a:t>: </a:t>
            </a:r>
          </a:p>
          <a:p>
            <a:pPr>
              <a:buFont typeface="Courier New" panose="02070309020205020404" pitchFamily="49" charset="0"/>
              <a:buChar char="o"/>
            </a:pPr>
            <a:r>
              <a:rPr lang="en-US" b="0" dirty="0">
                <a:latin typeface="Century Gothic" panose="020B0502020202020204" pitchFamily="34" charset="0"/>
                <a:hlinkClick r:id="rId4"/>
              </a:rPr>
              <a:t>http://</a:t>
            </a:r>
            <a:r>
              <a:rPr lang="en-US" b="0" dirty="0" smtClean="0">
                <a:latin typeface="Century Gothic" panose="020B0502020202020204" pitchFamily="34" charset="0"/>
                <a:hlinkClick r:id="rId4"/>
              </a:rPr>
              <a:t>urbact.eu/good-practice-call-difference</a:t>
            </a:r>
            <a:endParaRPr lang="en-US" b="0" dirty="0" smtClean="0">
              <a:latin typeface="Century Gothic" panose="020B0502020202020204" pitchFamily="34" charset="0"/>
            </a:endParaRPr>
          </a:p>
          <a:p>
            <a:pPr>
              <a:buFont typeface="Courier New" panose="02070309020205020404" pitchFamily="49" charset="0"/>
              <a:buChar char="o"/>
            </a:pPr>
            <a:r>
              <a:rPr lang="en-US" b="0" dirty="0">
                <a:latin typeface="Century Gothic" panose="020B0502020202020204" pitchFamily="34" charset="0"/>
                <a:hlinkClick r:id="rId5"/>
              </a:rPr>
              <a:t>http://</a:t>
            </a:r>
            <a:r>
              <a:rPr lang="en-US" b="0" dirty="0" smtClean="0">
                <a:latin typeface="Century Gothic" panose="020B0502020202020204" pitchFamily="34" charset="0"/>
                <a:hlinkClick r:id="rId5"/>
              </a:rPr>
              <a:t>urbact.eu/it-time-cities-share-their-good-practices-now-more-ever</a:t>
            </a:r>
            <a:endParaRPr lang="en-US" b="0" dirty="0">
              <a:latin typeface="Century Gothic" panose="020B0502020202020204" pitchFamily="34" charset="0"/>
            </a:endParaRPr>
          </a:p>
          <a:p>
            <a:pPr>
              <a:buFont typeface="Courier New" panose="02070309020205020404" pitchFamily="49" charset="0"/>
              <a:buChar char="o"/>
            </a:pPr>
            <a:r>
              <a:rPr lang="en-US" b="0" dirty="0">
                <a:latin typeface="Century Gothic" panose="020B0502020202020204" pitchFamily="34" charset="0"/>
                <a:hlinkClick r:id="rId6"/>
              </a:rPr>
              <a:t>http://</a:t>
            </a:r>
            <a:r>
              <a:rPr lang="en-US" b="0" dirty="0" smtClean="0">
                <a:latin typeface="Century Gothic" panose="020B0502020202020204" pitchFamily="34" charset="0"/>
                <a:hlinkClick r:id="rId6"/>
              </a:rPr>
              <a:t>urbact.eu/cities-and-good-practice-lessons-urbact-transfer-pilots</a:t>
            </a:r>
            <a:endParaRPr lang="en-US" b="0" dirty="0" smtClean="0">
              <a:latin typeface="Century Gothic" panose="020B0502020202020204" pitchFamily="34" charset="0"/>
            </a:endParaRPr>
          </a:p>
          <a:p>
            <a:pPr>
              <a:buFont typeface="Courier New" panose="02070309020205020404" pitchFamily="49" charset="0"/>
              <a:buChar char="o"/>
            </a:pPr>
            <a:r>
              <a:rPr lang="en-US" b="0" dirty="0">
                <a:latin typeface="Century Gothic" panose="020B0502020202020204" pitchFamily="34" charset="0"/>
                <a:hlinkClick r:id="rId7"/>
              </a:rPr>
              <a:t>http://</a:t>
            </a:r>
            <a:r>
              <a:rPr lang="en-US" b="0" dirty="0" smtClean="0">
                <a:latin typeface="Century Gothic" panose="020B0502020202020204" pitchFamily="34" charset="0"/>
                <a:hlinkClick r:id="rId7"/>
              </a:rPr>
              <a:t>urbact.eu/two-cities-united-love-good-food</a:t>
            </a:r>
            <a:r>
              <a:rPr lang="en-US" b="0" dirty="0" smtClean="0">
                <a:latin typeface="Century Gothic" panose="020B0502020202020204" pitchFamily="34" charset="0"/>
              </a:rPr>
              <a:t> </a:t>
            </a:r>
          </a:p>
          <a:p>
            <a:pPr>
              <a:buFont typeface="Courier New" panose="02070309020205020404" pitchFamily="49" charset="0"/>
              <a:buChar char="o"/>
            </a:pPr>
            <a:endParaRPr lang="en-US" b="0" dirty="0">
              <a:latin typeface="Century Gothic" panose="020B0502020202020204" pitchFamily="34" charset="0"/>
            </a:endParaRPr>
          </a:p>
        </p:txBody>
      </p:sp>
      <p:sp>
        <p:nvSpPr>
          <p:cNvPr id="7" name="Titre 6"/>
          <p:cNvSpPr>
            <a:spLocks noGrp="1"/>
          </p:cNvSpPr>
          <p:nvPr>
            <p:ph type="title"/>
          </p:nvPr>
        </p:nvSpPr>
        <p:spPr>
          <a:xfrm>
            <a:off x="2857150" y="154702"/>
            <a:ext cx="3203410" cy="984885"/>
          </a:xfrm>
        </p:spPr>
        <p:txBody>
          <a:bodyPr/>
          <a:lstStyle/>
          <a:p>
            <a:pPr algn="ctr"/>
            <a:r>
              <a:rPr lang="en-GB" b="0" dirty="0" smtClean="0">
                <a:solidFill>
                  <a:srgbClr val="C4007B"/>
                </a:solidFill>
                <a:latin typeface="Century Gothic" panose="020B0502020202020204" pitchFamily="34" charset="0"/>
              </a:rPr>
              <a:t>Useful </a:t>
            </a:r>
            <a:r>
              <a:rPr lang="en-GB" dirty="0" smtClean="0">
                <a:solidFill>
                  <a:srgbClr val="C4007B"/>
                </a:solidFill>
                <a:latin typeface="Century Gothic" panose="020B0502020202020204" pitchFamily="34" charset="0"/>
              </a:rPr>
              <a:t/>
            </a:r>
            <a:br>
              <a:rPr lang="en-GB" dirty="0" smtClean="0">
                <a:solidFill>
                  <a:srgbClr val="C4007B"/>
                </a:solidFill>
                <a:latin typeface="Century Gothic" panose="020B0502020202020204" pitchFamily="34" charset="0"/>
              </a:rPr>
            </a:br>
            <a:r>
              <a:rPr lang="en-GB" b="0" dirty="0" smtClean="0">
                <a:solidFill>
                  <a:schemeClr val="accent2"/>
                </a:solidFill>
                <a:latin typeface="Century Gothic" panose="020B0502020202020204" pitchFamily="34" charset="0"/>
              </a:rPr>
              <a:t>resources</a:t>
            </a:r>
            <a:endParaRPr lang="en-GB" b="0" dirty="0">
              <a:solidFill>
                <a:schemeClr val="accent2"/>
              </a:solidFill>
              <a:latin typeface="Century Gothic" panose="020B0502020202020204" pitchFamily="34" charset="0"/>
            </a:endParaRPr>
          </a:p>
        </p:txBody>
      </p:sp>
      <p:sp>
        <p:nvSpPr>
          <p:cNvPr id="8" name="Espace réservé du pied de page 3"/>
          <p:cNvSpPr>
            <a:spLocks noGrp="1"/>
          </p:cNvSpPr>
          <p:nvPr>
            <p:ph type="ftr" sz="quarter" idx="3"/>
          </p:nvPr>
        </p:nvSpPr>
        <p:spPr>
          <a:xfrm>
            <a:off x="360000" y="6480000"/>
            <a:ext cx="3086100" cy="201738"/>
          </a:xfrm>
        </p:spPr>
        <p:txBody>
          <a:bodyPr/>
          <a:lstStyle/>
          <a:p>
            <a:r>
              <a:rPr lang="fr-FR" b="0" dirty="0" smtClean="0"/>
              <a:t>Call for Transfer Networks - 2017</a:t>
            </a:r>
            <a:endParaRPr lang="fr-FR" b="0" dirty="0"/>
          </a:p>
          <a:p>
            <a:endParaRPr lang="fr-FR" b="0" dirty="0"/>
          </a:p>
        </p:txBody>
      </p:sp>
      <p:sp>
        <p:nvSpPr>
          <p:cNvPr id="2" name="Rectangle 1"/>
          <p:cNvSpPr/>
          <p:nvPr/>
        </p:nvSpPr>
        <p:spPr>
          <a:xfrm>
            <a:off x="1424763" y="1722474"/>
            <a:ext cx="3689497" cy="435935"/>
          </a:xfrm>
          <a:prstGeom prst="rect">
            <a:avLst/>
          </a:prstGeom>
          <a:noFill/>
          <a:ln w="12700">
            <a:solidFill>
              <a:schemeClr val="accent3"/>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4499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2115889" y="289761"/>
            <a:ext cx="4869711" cy="492443"/>
          </a:xfrm>
        </p:spPr>
        <p:txBody>
          <a:bodyPr/>
          <a:lstStyle/>
          <a:p>
            <a:r>
              <a:rPr lang="en-GB" b="0" dirty="0" smtClean="0">
                <a:solidFill>
                  <a:srgbClr val="C4007B"/>
                </a:solidFill>
                <a:latin typeface="Century Gothic" panose="020B0502020202020204" pitchFamily="34" charset="0"/>
              </a:rPr>
              <a:t>The 2-Phase </a:t>
            </a:r>
            <a:r>
              <a:rPr lang="en-GB" b="0" dirty="0" smtClean="0">
                <a:solidFill>
                  <a:schemeClr val="accent2"/>
                </a:solidFill>
                <a:latin typeface="Century Gothic" panose="020B0502020202020204" pitchFamily="34" charset="0"/>
              </a:rPr>
              <a:t>Journey</a:t>
            </a:r>
            <a:endParaRPr lang="en-GB" b="0" dirty="0">
              <a:solidFill>
                <a:schemeClr val="accent2"/>
              </a:solidFill>
              <a:latin typeface="Century Gothic" panose="020B0502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98" y="1258436"/>
            <a:ext cx="9061745" cy="4915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space réservé du pied de page 3"/>
          <p:cNvSpPr>
            <a:spLocks noGrp="1"/>
          </p:cNvSpPr>
          <p:nvPr>
            <p:ph type="ftr" sz="quarter" idx="3"/>
          </p:nvPr>
        </p:nvSpPr>
        <p:spPr>
          <a:xfrm>
            <a:off x="360000" y="6480000"/>
            <a:ext cx="3086100" cy="201738"/>
          </a:xfrm>
        </p:spPr>
        <p:txBody>
          <a:bodyPr/>
          <a:lstStyle/>
          <a:p>
            <a:r>
              <a:rPr lang="fr-FR" b="0" dirty="0" smtClean="0"/>
              <a:t>Call for Transfer Networks - 2017</a:t>
            </a:r>
            <a:endParaRPr lang="fr-FR" b="0" dirty="0"/>
          </a:p>
          <a:p>
            <a:endParaRPr lang="fr-FR" b="0" dirty="0"/>
          </a:p>
        </p:txBody>
      </p:sp>
      <p:sp>
        <p:nvSpPr>
          <p:cNvPr id="2" name="Rectangle 1"/>
          <p:cNvSpPr/>
          <p:nvPr/>
        </p:nvSpPr>
        <p:spPr>
          <a:xfrm>
            <a:off x="283933" y="1181099"/>
            <a:ext cx="3382134" cy="1100668"/>
          </a:xfrm>
          <a:prstGeom prst="rect">
            <a:avLst/>
          </a:prstGeom>
          <a:solidFill>
            <a:schemeClr val="accent3">
              <a:lumMod val="40000"/>
              <a:lumOff val="60000"/>
              <a:alpha val="16000"/>
            </a:schemeClr>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Flèche droite 2"/>
          <p:cNvSpPr/>
          <p:nvPr/>
        </p:nvSpPr>
        <p:spPr>
          <a:xfrm>
            <a:off x="3835400" y="1536700"/>
            <a:ext cx="673100" cy="368300"/>
          </a:xfrm>
          <a:prstGeom prst="rightArrow">
            <a:avLst/>
          </a:prstGeom>
          <a:solidFill>
            <a:schemeClr val="accent3">
              <a:lumMod val="40000"/>
              <a:lumOff val="60000"/>
              <a:alpha val="3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0286324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nvPr>
        </p:nvSpPr>
        <p:spPr/>
        <p:txBody>
          <a:bodyPr/>
          <a:lstStyle/>
          <a:p>
            <a:fld id="{9D7EC0D4-C4D4-784B-B144-181491B88AD4}" type="slidenum">
              <a:rPr lang="fr-FR" smtClean="0"/>
              <a:pPr/>
              <a:t>18</a:t>
            </a:fld>
            <a:endParaRPr lang="fr-FR" dirty="0"/>
          </a:p>
        </p:txBody>
      </p:sp>
      <p:sp>
        <p:nvSpPr>
          <p:cNvPr id="4" name="Espace réservé du texte 3"/>
          <p:cNvSpPr>
            <a:spLocks noGrp="1"/>
          </p:cNvSpPr>
          <p:nvPr>
            <p:ph type="body" sz="quarter" idx="10"/>
          </p:nvPr>
        </p:nvSpPr>
        <p:spPr>
          <a:xfrm>
            <a:off x="2881423" y="5118123"/>
            <a:ext cx="6262577" cy="1245552"/>
          </a:xfrm>
        </p:spPr>
        <p:txBody>
          <a:bodyPr/>
          <a:lstStyle/>
          <a:p>
            <a:r>
              <a:rPr lang="en-GB" dirty="0" smtClean="0"/>
              <a:t>We are looking forward to </a:t>
            </a:r>
          </a:p>
          <a:p>
            <a:r>
              <a:rPr lang="en-GB" dirty="0"/>
              <a:t>d</a:t>
            </a:r>
            <a:r>
              <a:rPr lang="en-GB" dirty="0" smtClean="0"/>
              <a:t>riving change for better cities with you!</a:t>
            </a:r>
            <a:endParaRPr lang="en-GB" dirty="0"/>
          </a:p>
        </p:txBody>
      </p:sp>
      <p:sp>
        <p:nvSpPr>
          <p:cNvPr id="7" name="Espace réservé du texte 6"/>
          <p:cNvSpPr>
            <a:spLocks noGrp="1"/>
          </p:cNvSpPr>
          <p:nvPr>
            <p:ph type="body" sz="quarter" idx="11"/>
          </p:nvPr>
        </p:nvSpPr>
        <p:spPr>
          <a:xfrm>
            <a:off x="3481367" y="3970103"/>
            <a:ext cx="3901439" cy="375360"/>
          </a:xfrm>
        </p:spPr>
        <p:txBody>
          <a:bodyPr/>
          <a:lstStyle/>
          <a:p>
            <a:r>
              <a:rPr lang="en-GB" dirty="0" smtClean="0"/>
              <a:t>www.urbact.eu</a:t>
            </a:r>
            <a:endParaRPr lang="en-GB" dirty="0"/>
          </a:p>
        </p:txBody>
      </p:sp>
      <p:sp>
        <p:nvSpPr>
          <p:cNvPr id="8" name="Espace réservé du pied de page 3"/>
          <p:cNvSpPr>
            <a:spLocks noGrp="1"/>
          </p:cNvSpPr>
          <p:nvPr>
            <p:ph type="ftr" sz="quarter" idx="3"/>
          </p:nvPr>
        </p:nvSpPr>
        <p:spPr>
          <a:xfrm>
            <a:off x="360000" y="6480000"/>
            <a:ext cx="3086100" cy="201738"/>
          </a:xfrm>
        </p:spPr>
        <p:txBody>
          <a:bodyPr/>
          <a:lstStyle/>
          <a:p>
            <a:r>
              <a:rPr lang="fr-FR" b="0" dirty="0" smtClean="0"/>
              <a:t>Call for Transfer Networks - 2017</a:t>
            </a:r>
            <a:endParaRPr lang="fr-FR" b="0" dirty="0"/>
          </a:p>
          <a:p>
            <a:endParaRPr lang="fr-FR" b="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590" y="928289"/>
            <a:ext cx="3126231" cy="2846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479455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10224" y="3658401"/>
            <a:ext cx="3987210" cy="1508105"/>
          </a:xfrm>
        </p:spPr>
        <p:txBody>
          <a:bodyPr/>
          <a:lstStyle/>
          <a:p>
            <a:pPr algn="ctr"/>
            <a:r>
              <a:rPr lang="en-GB" sz="2800" b="0" dirty="0" smtClean="0"/>
              <a:t>Call for</a:t>
            </a:r>
            <a:br>
              <a:rPr lang="en-GB" sz="2800" b="0" dirty="0" smtClean="0"/>
            </a:br>
            <a:r>
              <a:rPr lang="en-GB" sz="2800" b="0" dirty="0" smtClean="0"/>
              <a:t>Transfer networks</a:t>
            </a:r>
            <a:br>
              <a:rPr lang="en-GB" sz="2800" b="0" dirty="0" smtClean="0"/>
            </a:br>
            <a:r>
              <a:rPr lang="en-GB" sz="2800" b="0" dirty="0" smtClean="0"/>
              <a:t/>
            </a:r>
            <a:br>
              <a:rPr lang="en-GB" sz="2800" b="0" dirty="0" smtClean="0"/>
            </a:br>
            <a:r>
              <a:rPr lang="en-GB" sz="1400" b="0" dirty="0" smtClean="0"/>
              <a:t>URBACT CITY FESTIVAL 2017</a:t>
            </a:r>
            <a:endParaRPr lang="en-GB" sz="1400" b="0" dirty="0"/>
          </a:p>
        </p:txBody>
      </p:sp>
    </p:spTree>
    <p:extLst>
      <p:ext uri="{BB962C8B-B14F-4D97-AF65-F5344CB8AC3E}">
        <p14:creationId xmlns:p14="http://schemas.microsoft.com/office/powerpoint/2010/main" val="18504489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88078" y="2492742"/>
            <a:ext cx="7704000" cy="1723549"/>
          </a:xfrm>
        </p:spPr>
        <p:txBody>
          <a:bodyPr/>
          <a:lstStyle/>
          <a:p>
            <a:pPr algn="ctr"/>
            <a:r>
              <a:rPr lang="en-US" sz="2800" b="0" dirty="0" smtClean="0">
                <a:solidFill>
                  <a:srgbClr val="35B3B8"/>
                </a:solidFill>
              </a:rPr>
              <a:t>Following the successful Call for Good Practices URBACT launches the </a:t>
            </a:r>
            <a:br>
              <a:rPr lang="en-US" sz="2800" b="0" dirty="0" smtClean="0">
                <a:solidFill>
                  <a:srgbClr val="35B3B8"/>
                </a:solidFill>
              </a:rPr>
            </a:br>
            <a:r>
              <a:rPr lang="en-US" sz="2800" dirty="0" smtClean="0"/>
              <a:t>Call for up to 25 Transfer Networks</a:t>
            </a:r>
            <a:r>
              <a:rPr lang="en-US" sz="2800" dirty="0"/>
              <a:t/>
            </a:r>
            <a:br>
              <a:rPr lang="en-US" sz="2800" dirty="0"/>
            </a:br>
            <a:endParaRPr lang="en-GB" sz="2800" dirty="0"/>
          </a:p>
        </p:txBody>
      </p:sp>
      <p:sp>
        <p:nvSpPr>
          <p:cNvPr id="5" name="Espace réservé du numéro de diapositive 4"/>
          <p:cNvSpPr>
            <a:spLocks noGrp="1"/>
          </p:cNvSpPr>
          <p:nvPr>
            <p:ph type="sldNum" sz="quarter" idx="4"/>
          </p:nvPr>
        </p:nvSpPr>
        <p:spPr/>
        <p:txBody>
          <a:bodyPr/>
          <a:lstStyle/>
          <a:p>
            <a:fld id="{9D7EC0D4-C4D4-784B-B144-181491B88AD4}" type="slidenum">
              <a:rPr lang="fr-FR" smtClean="0"/>
              <a:pPr/>
              <a:t>3</a:t>
            </a:fld>
            <a:endParaRPr lang="fr-FR" dirty="0"/>
          </a:p>
        </p:txBody>
      </p:sp>
      <p:sp>
        <p:nvSpPr>
          <p:cNvPr id="6" name="Espace réservé du pied de page 3"/>
          <p:cNvSpPr>
            <a:spLocks noGrp="1"/>
          </p:cNvSpPr>
          <p:nvPr>
            <p:ph type="ftr" sz="quarter" idx="3"/>
          </p:nvPr>
        </p:nvSpPr>
        <p:spPr>
          <a:xfrm>
            <a:off x="360000" y="6480000"/>
            <a:ext cx="3086100" cy="201738"/>
          </a:xfrm>
        </p:spPr>
        <p:txBody>
          <a:bodyPr/>
          <a:lstStyle/>
          <a:p>
            <a:r>
              <a:rPr lang="fr-FR" b="0" dirty="0" smtClean="0"/>
              <a:t>Call for Transfer Networks - 2017</a:t>
            </a:r>
            <a:endParaRPr lang="fr-FR" b="0" dirty="0"/>
          </a:p>
          <a:p>
            <a:endParaRPr lang="fr-FR" b="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3072" y="305281"/>
            <a:ext cx="1274763" cy="163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01835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44185" y="651449"/>
            <a:ext cx="1835889" cy="492443"/>
          </a:xfrm>
        </p:spPr>
        <p:txBody>
          <a:bodyPr/>
          <a:lstStyle/>
          <a:p>
            <a:r>
              <a:rPr lang="en-GB" b="0" dirty="0" smtClean="0">
                <a:solidFill>
                  <a:srgbClr val="C4007B"/>
                </a:solidFill>
                <a:latin typeface="Century Gothic" panose="020B0502020202020204" pitchFamily="34" charset="0"/>
              </a:rPr>
              <a:t>Why?</a:t>
            </a:r>
            <a:endParaRPr lang="en-GB" b="0" dirty="0">
              <a:solidFill>
                <a:srgbClr val="C4007B"/>
              </a:solidFill>
              <a:latin typeface="Century Gothic" panose="020B0502020202020204" pitchFamily="34" charset="0"/>
            </a:endParaRPr>
          </a:p>
        </p:txBody>
      </p:sp>
      <p:sp>
        <p:nvSpPr>
          <p:cNvPr id="3" name="Espace réservé du texte 2"/>
          <p:cNvSpPr>
            <a:spLocks noGrp="1"/>
          </p:cNvSpPr>
          <p:nvPr>
            <p:ph type="body" sz="quarter" idx="13"/>
          </p:nvPr>
        </p:nvSpPr>
        <p:spPr>
          <a:xfrm>
            <a:off x="1323219" y="1569922"/>
            <a:ext cx="6566139" cy="1758070"/>
          </a:xfrm>
        </p:spPr>
        <p:txBody>
          <a:bodyPr>
            <a:normAutofit/>
          </a:bodyPr>
          <a:lstStyle/>
          <a:p>
            <a:pPr marL="7938" indent="0" algn="ctr">
              <a:buNone/>
            </a:pPr>
            <a:r>
              <a:rPr lang="en-US" sz="2400" b="0" dirty="0" smtClean="0">
                <a:solidFill>
                  <a:srgbClr val="35B3B8"/>
                </a:solidFill>
                <a:latin typeface="Century Gothic" panose="020B0502020202020204" pitchFamily="34" charset="0"/>
              </a:rPr>
              <a:t>Good </a:t>
            </a:r>
            <a:r>
              <a:rPr lang="en-US" sz="2400" b="0" dirty="0">
                <a:solidFill>
                  <a:srgbClr val="35B3B8"/>
                </a:solidFill>
                <a:latin typeface="Century Gothic" panose="020B0502020202020204" pitchFamily="34" charset="0"/>
              </a:rPr>
              <a:t>P</a:t>
            </a:r>
            <a:r>
              <a:rPr lang="en-US" sz="2400" b="0" dirty="0" smtClean="0">
                <a:solidFill>
                  <a:srgbClr val="35B3B8"/>
                </a:solidFill>
                <a:latin typeface="Century Gothic" panose="020B0502020202020204" pitchFamily="34" charset="0"/>
              </a:rPr>
              <a:t>ractice </a:t>
            </a:r>
            <a:r>
              <a:rPr lang="en-US" sz="2400" b="0" dirty="0">
                <a:solidFill>
                  <a:srgbClr val="35B3B8"/>
                </a:solidFill>
                <a:latin typeface="Century Gothic" panose="020B0502020202020204" pitchFamily="34" charset="0"/>
              </a:rPr>
              <a:t>-</a:t>
            </a:r>
            <a:r>
              <a:rPr lang="en-US" sz="2400" b="0" dirty="0" smtClean="0">
                <a:solidFill>
                  <a:srgbClr val="35B3B8"/>
                </a:solidFill>
                <a:latin typeface="Century Gothic" panose="020B0502020202020204" pitchFamily="34" charset="0"/>
              </a:rPr>
              <a:t> </a:t>
            </a:r>
            <a:r>
              <a:rPr lang="en-US" sz="2400" b="0" dirty="0">
                <a:solidFill>
                  <a:srgbClr val="35B3B8"/>
                </a:solidFill>
                <a:latin typeface="Century Gothic" panose="020B0502020202020204" pitchFamily="34" charset="0"/>
              </a:rPr>
              <a:t>a successful experience which has been tested and validated </a:t>
            </a:r>
            <a:r>
              <a:rPr lang="en-US" sz="2400" dirty="0" smtClean="0">
                <a:solidFill>
                  <a:srgbClr val="F08B27"/>
                </a:solidFill>
                <a:latin typeface="Century Gothic" panose="020B0502020202020204" pitchFamily="34" charset="0"/>
              </a:rPr>
              <a:t>deserves </a:t>
            </a:r>
            <a:r>
              <a:rPr lang="en-US" sz="2400" dirty="0">
                <a:solidFill>
                  <a:srgbClr val="F08B27"/>
                </a:solidFill>
                <a:latin typeface="Century Gothic" panose="020B0502020202020204" pitchFamily="34" charset="0"/>
              </a:rPr>
              <a:t>to be shared so that a greater number of cities can adopt </a:t>
            </a:r>
            <a:r>
              <a:rPr lang="en-US" sz="2400" dirty="0" smtClean="0">
                <a:solidFill>
                  <a:srgbClr val="F08B27"/>
                </a:solidFill>
                <a:latin typeface="Century Gothic" panose="020B0502020202020204" pitchFamily="34" charset="0"/>
              </a:rPr>
              <a:t>it…</a:t>
            </a:r>
            <a:endParaRPr lang="en-US" sz="2400" dirty="0">
              <a:solidFill>
                <a:srgbClr val="F08B27"/>
              </a:solidFill>
              <a:latin typeface="Century Gothic" panose="020B0502020202020204" pitchFamily="34" charset="0"/>
            </a:endParaRPr>
          </a:p>
        </p:txBody>
      </p:sp>
      <p:sp>
        <p:nvSpPr>
          <p:cNvPr id="5" name="Espace réservé du numéro de diapositive 4"/>
          <p:cNvSpPr>
            <a:spLocks noGrp="1"/>
          </p:cNvSpPr>
          <p:nvPr>
            <p:ph type="sldNum" sz="quarter" idx="4"/>
          </p:nvPr>
        </p:nvSpPr>
        <p:spPr/>
        <p:txBody>
          <a:bodyPr/>
          <a:lstStyle/>
          <a:p>
            <a:fld id="{9D7EC0D4-C4D4-784B-B144-181491B88AD4}" type="slidenum">
              <a:rPr lang="fr-FR" smtClean="0"/>
              <a:pPr/>
              <a:t>4</a:t>
            </a:fld>
            <a:endParaRPr lang="fr-FR" dirty="0"/>
          </a:p>
        </p:txBody>
      </p:sp>
      <p:sp>
        <p:nvSpPr>
          <p:cNvPr id="6" name="Espace réservé du pied de page 3"/>
          <p:cNvSpPr>
            <a:spLocks noGrp="1"/>
          </p:cNvSpPr>
          <p:nvPr>
            <p:ph type="ftr" sz="quarter" idx="3"/>
          </p:nvPr>
        </p:nvSpPr>
        <p:spPr>
          <a:xfrm>
            <a:off x="360000" y="6480000"/>
            <a:ext cx="3086100" cy="201738"/>
          </a:xfrm>
        </p:spPr>
        <p:txBody>
          <a:bodyPr/>
          <a:lstStyle/>
          <a:p>
            <a:r>
              <a:rPr lang="fr-FR" b="0" dirty="0" smtClean="0"/>
              <a:t>Call for Transfer Networks - 2017</a:t>
            </a:r>
            <a:endParaRPr lang="fr-FR" b="0" dirty="0"/>
          </a:p>
          <a:p>
            <a:endParaRPr lang="fr-FR" b="0" dirty="0"/>
          </a:p>
        </p:txBody>
      </p:sp>
      <p:pic>
        <p:nvPicPr>
          <p:cNvPr id="7" name="Picture 8"/>
          <p:cNvPicPr/>
          <p:nvPr/>
        </p:nvPicPr>
        <p:blipFill rotWithShape="1">
          <a:blip r:embed="rId3">
            <a:extLst>
              <a:ext uri="{28A0092B-C50C-407E-A947-70E740481C1C}">
                <a14:useLocalDpi xmlns:a14="http://schemas.microsoft.com/office/drawing/2010/main" val="0"/>
              </a:ext>
            </a:extLst>
          </a:blip>
          <a:srcRect r="2807"/>
          <a:stretch/>
        </p:blipFill>
        <p:spPr bwMode="auto">
          <a:xfrm>
            <a:off x="2174566" y="3463258"/>
            <a:ext cx="4709795" cy="15233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p:spPr>
      </p:pic>
      <p:sp>
        <p:nvSpPr>
          <p:cNvPr id="4" name="Rectangle 3"/>
          <p:cNvSpPr/>
          <p:nvPr/>
        </p:nvSpPr>
        <p:spPr>
          <a:xfrm>
            <a:off x="595428" y="5639411"/>
            <a:ext cx="8282761" cy="523220"/>
          </a:xfrm>
          <a:prstGeom prst="rect">
            <a:avLst/>
          </a:prstGeom>
        </p:spPr>
        <p:txBody>
          <a:bodyPr wrap="square">
            <a:spAutoFit/>
          </a:bodyPr>
          <a:lstStyle/>
          <a:p>
            <a:pPr marL="7938" indent="0">
              <a:buNone/>
            </a:pPr>
            <a:r>
              <a:rPr lang="en-US" sz="1400" i="1" dirty="0" smtClean="0">
                <a:solidFill>
                  <a:schemeClr val="tx1">
                    <a:lumMod val="50000"/>
                    <a:lumOff val="50000"/>
                  </a:schemeClr>
                </a:solidFill>
                <a:latin typeface="Century Gothic" panose="020B0502020202020204" pitchFamily="34" charset="0"/>
              </a:rPr>
              <a:t>You can learn more about the </a:t>
            </a:r>
            <a:r>
              <a:rPr lang="en-US" sz="1400" i="1" dirty="0">
                <a:solidFill>
                  <a:schemeClr val="tx1">
                    <a:lumMod val="50000"/>
                    <a:lumOff val="50000"/>
                  </a:schemeClr>
                </a:solidFill>
                <a:latin typeface="Century Gothic" panose="020B0502020202020204" pitchFamily="34" charset="0"/>
              </a:rPr>
              <a:t>g</a:t>
            </a:r>
            <a:r>
              <a:rPr lang="en-US" sz="1400" i="1" dirty="0" smtClean="0">
                <a:solidFill>
                  <a:schemeClr val="tx1">
                    <a:lumMod val="50000"/>
                    <a:lumOff val="50000"/>
                  </a:schemeClr>
                </a:solidFill>
                <a:latin typeface="Century Gothic" panose="020B0502020202020204" pitchFamily="34" charset="0"/>
              </a:rPr>
              <a:t>ood practice </a:t>
            </a:r>
            <a:r>
              <a:rPr lang="en-US" sz="1400" i="1" dirty="0">
                <a:solidFill>
                  <a:schemeClr val="tx1">
                    <a:lumMod val="50000"/>
                    <a:lumOff val="50000"/>
                  </a:schemeClr>
                </a:solidFill>
                <a:latin typeface="Century Gothic" panose="020B0502020202020204" pitchFamily="34" charset="0"/>
              </a:rPr>
              <a:t>t</a:t>
            </a:r>
            <a:r>
              <a:rPr lang="en-US" sz="1400" i="1" dirty="0" smtClean="0">
                <a:solidFill>
                  <a:schemeClr val="tx1">
                    <a:lumMod val="50000"/>
                    <a:lumOff val="50000"/>
                  </a:schemeClr>
                </a:solidFill>
                <a:latin typeface="Century Gothic" panose="020B0502020202020204" pitchFamily="34" charset="0"/>
              </a:rPr>
              <a:t>ransfer experience from URBACT articles about URBACT Transfer Pilots  available via: </a:t>
            </a:r>
            <a:r>
              <a:rPr lang="en-US" sz="1400" i="1" dirty="0" smtClean="0">
                <a:solidFill>
                  <a:schemeClr val="tx1">
                    <a:lumMod val="50000"/>
                    <a:lumOff val="50000"/>
                  </a:schemeClr>
                </a:solidFill>
                <a:latin typeface="Century Gothic" panose="020B0502020202020204" pitchFamily="34" charset="0"/>
                <a:hlinkClick r:id="rId4"/>
              </a:rPr>
              <a:t>urbact.eu </a:t>
            </a:r>
            <a:endParaRPr lang="fr-FR" sz="1400" i="1" dirty="0">
              <a:solidFill>
                <a:schemeClr val="tx1">
                  <a:lumMod val="50000"/>
                  <a:lumOff val="50000"/>
                </a:schemeClr>
              </a:solidFill>
              <a:latin typeface="Century Gothic" panose="020B0502020202020204" pitchFamily="34" charset="0"/>
            </a:endParaRPr>
          </a:p>
        </p:txBody>
      </p:sp>
      <p:sp>
        <p:nvSpPr>
          <p:cNvPr id="8" name="ZoneTexte 7"/>
          <p:cNvSpPr txBox="1"/>
          <p:nvPr/>
        </p:nvSpPr>
        <p:spPr>
          <a:xfrm rot="897468">
            <a:off x="7040901" y="3367650"/>
            <a:ext cx="1870210" cy="1200329"/>
          </a:xfrm>
          <a:prstGeom prst="rect">
            <a:avLst/>
          </a:prstGeom>
          <a:solidFill>
            <a:schemeClr val="accent2">
              <a:lumMod val="40000"/>
              <a:lumOff val="60000"/>
              <a:alpha val="39000"/>
            </a:schemeClr>
          </a:solidFill>
        </p:spPr>
        <p:txBody>
          <a:bodyPr wrap="square" rtlCol="0">
            <a:spAutoFit/>
          </a:bodyPr>
          <a:lstStyle/>
          <a:p>
            <a:pPr lvl="0"/>
            <a:r>
              <a:rPr lang="en-GB" sz="1200" b="1" dirty="0" smtClean="0">
                <a:latin typeface="Century Gothic" panose="020B0502020202020204" pitchFamily="34" charset="0"/>
              </a:rPr>
              <a:t>Specific objective:</a:t>
            </a:r>
            <a:r>
              <a:rPr lang="en-GB" sz="1200" dirty="0" smtClean="0">
                <a:latin typeface="Century Gothic" panose="020B0502020202020204" pitchFamily="34" charset="0"/>
              </a:rPr>
              <a:t> </a:t>
            </a:r>
          </a:p>
          <a:p>
            <a:pPr lvl="0"/>
            <a:r>
              <a:rPr lang="en-GB" sz="1200" dirty="0" smtClean="0">
                <a:latin typeface="Century Gothic" panose="020B0502020202020204" pitchFamily="34" charset="0"/>
              </a:rPr>
              <a:t>To </a:t>
            </a:r>
            <a:r>
              <a:rPr lang="en-GB" sz="1200" dirty="0">
                <a:latin typeface="Century Gothic" panose="020B0502020202020204" pitchFamily="34" charset="0"/>
              </a:rPr>
              <a:t>improve the implementation of sustainable urban strategies and action plans in </a:t>
            </a:r>
            <a:r>
              <a:rPr lang="en-GB" sz="1200" dirty="0" smtClean="0">
                <a:latin typeface="Century Gothic" panose="020B0502020202020204" pitchFamily="34" charset="0"/>
              </a:rPr>
              <a:t>cities</a:t>
            </a:r>
            <a:endParaRPr lang="fr-FR" sz="1200" dirty="0">
              <a:latin typeface="Century Gothic" panose="020B0502020202020204" pitchFamily="34" charset="0"/>
            </a:endParaRPr>
          </a:p>
        </p:txBody>
      </p:sp>
    </p:spTree>
    <p:extLst>
      <p:ext uri="{BB962C8B-B14F-4D97-AF65-F5344CB8AC3E}">
        <p14:creationId xmlns:p14="http://schemas.microsoft.com/office/powerpoint/2010/main" val="46928505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33" y="1244444"/>
            <a:ext cx="8987896" cy="3509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re 6"/>
          <p:cNvSpPr>
            <a:spLocks noGrp="1"/>
          </p:cNvSpPr>
          <p:nvPr>
            <p:ph type="title"/>
          </p:nvPr>
        </p:nvSpPr>
        <p:spPr>
          <a:xfrm>
            <a:off x="2115889" y="289761"/>
            <a:ext cx="4869711" cy="492443"/>
          </a:xfrm>
        </p:spPr>
        <p:txBody>
          <a:bodyPr/>
          <a:lstStyle/>
          <a:p>
            <a:r>
              <a:rPr lang="en-GB" b="0" dirty="0" smtClean="0">
                <a:solidFill>
                  <a:srgbClr val="C4007B"/>
                </a:solidFill>
                <a:latin typeface="Century Gothic" panose="020B0502020202020204" pitchFamily="34" charset="0"/>
              </a:rPr>
              <a:t>The 2-Phase </a:t>
            </a:r>
            <a:r>
              <a:rPr lang="en-GB" b="0" dirty="0" smtClean="0">
                <a:solidFill>
                  <a:schemeClr val="accent2"/>
                </a:solidFill>
                <a:latin typeface="Century Gothic" panose="020B0502020202020204" pitchFamily="34" charset="0"/>
              </a:rPr>
              <a:t>Journey</a:t>
            </a:r>
            <a:endParaRPr lang="en-GB" b="0" dirty="0">
              <a:solidFill>
                <a:schemeClr val="accent2"/>
              </a:solidFill>
              <a:latin typeface="Century Gothic" panose="020B0502020202020204" pitchFamily="34" charset="0"/>
            </a:endParaRPr>
          </a:p>
        </p:txBody>
      </p:sp>
      <p:sp>
        <p:nvSpPr>
          <p:cNvPr id="5" name="Espace réservé du pied de page 3"/>
          <p:cNvSpPr>
            <a:spLocks noGrp="1"/>
          </p:cNvSpPr>
          <p:nvPr>
            <p:ph type="ftr" sz="quarter" idx="3"/>
          </p:nvPr>
        </p:nvSpPr>
        <p:spPr>
          <a:xfrm>
            <a:off x="360000" y="6480000"/>
            <a:ext cx="3086100" cy="201738"/>
          </a:xfrm>
        </p:spPr>
        <p:txBody>
          <a:bodyPr/>
          <a:lstStyle/>
          <a:p>
            <a:r>
              <a:rPr lang="fr-FR" b="0" dirty="0" smtClean="0"/>
              <a:t>Call for Transfer Networks - 2017</a:t>
            </a:r>
            <a:endParaRPr lang="fr-FR" b="0" dirty="0"/>
          </a:p>
          <a:p>
            <a:endParaRPr lang="fr-FR" b="0" dirty="0"/>
          </a:p>
        </p:txBody>
      </p:sp>
      <p:sp>
        <p:nvSpPr>
          <p:cNvPr id="2" name="Rectangle 1"/>
          <p:cNvSpPr/>
          <p:nvPr/>
        </p:nvSpPr>
        <p:spPr>
          <a:xfrm>
            <a:off x="29933" y="1284317"/>
            <a:ext cx="3293234" cy="3560171"/>
          </a:xfrm>
          <a:prstGeom prst="rect">
            <a:avLst/>
          </a:prstGeom>
          <a:solidFill>
            <a:schemeClr val="accent3">
              <a:lumMod val="40000"/>
              <a:lumOff val="60000"/>
              <a:alpha val="12000"/>
            </a:schemeClr>
          </a:solidFill>
          <a:ln w="19050">
            <a:no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6" name="Rectangle 35"/>
          <p:cNvSpPr/>
          <p:nvPr/>
        </p:nvSpPr>
        <p:spPr>
          <a:xfrm>
            <a:off x="1498600" y="5116811"/>
            <a:ext cx="6358466" cy="830997"/>
          </a:xfrm>
          <a:prstGeom prst="rect">
            <a:avLst/>
          </a:prstGeom>
        </p:spPr>
        <p:txBody>
          <a:bodyPr wrap="square">
            <a:spAutoFit/>
          </a:bodyPr>
          <a:lstStyle/>
          <a:p>
            <a:pPr marL="171450" indent="-171450">
              <a:buFont typeface="Arial" panose="020B0604020202020204" pitchFamily="34" charset="0"/>
              <a:buChar char="•"/>
            </a:pPr>
            <a:r>
              <a:rPr lang="fr-FR" sz="1600" dirty="0" err="1" smtClean="0">
                <a:solidFill>
                  <a:srgbClr val="C4007B"/>
                </a:solidFill>
                <a:latin typeface="Century Gothic" panose="020B0502020202020204" pitchFamily="34" charset="0"/>
              </a:rPr>
              <a:t>Providing</a:t>
            </a:r>
            <a:r>
              <a:rPr lang="fr-FR" sz="1600" dirty="0" smtClean="0">
                <a:solidFill>
                  <a:srgbClr val="C4007B"/>
                </a:solidFill>
                <a:latin typeface="Century Gothic" panose="020B0502020202020204" pitchFamily="34" charset="0"/>
              </a:rPr>
              <a:t> a </a:t>
            </a:r>
            <a:r>
              <a:rPr lang="fr-FR" sz="1600" dirty="0" err="1" smtClean="0">
                <a:solidFill>
                  <a:srgbClr val="C4007B"/>
                </a:solidFill>
                <a:latin typeface="Century Gothic" panose="020B0502020202020204" pitchFamily="34" charset="0"/>
              </a:rPr>
              <a:t>clear</a:t>
            </a:r>
            <a:r>
              <a:rPr lang="fr-FR" sz="1600" dirty="0" smtClean="0">
                <a:solidFill>
                  <a:srgbClr val="C4007B"/>
                </a:solidFill>
                <a:latin typeface="Century Gothic" panose="020B0502020202020204" pitchFamily="34" charset="0"/>
              </a:rPr>
              <a:t> </a:t>
            </a:r>
            <a:r>
              <a:rPr lang="fr-FR" sz="1600" dirty="0">
                <a:solidFill>
                  <a:srgbClr val="C4007B"/>
                </a:solidFill>
                <a:latin typeface="Century Gothic" panose="020B0502020202020204" pitchFamily="34" charset="0"/>
              </a:rPr>
              <a:t>description of the Good </a:t>
            </a:r>
            <a:r>
              <a:rPr lang="fr-FR" sz="1600" dirty="0" smtClean="0">
                <a:solidFill>
                  <a:srgbClr val="C4007B"/>
                </a:solidFill>
                <a:latin typeface="Century Gothic" panose="020B0502020202020204" pitchFamily="34" charset="0"/>
              </a:rPr>
              <a:t>Practice</a:t>
            </a:r>
          </a:p>
          <a:p>
            <a:endParaRPr lang="fr-FR" sz="1600" dirty="0" smtClean="0">
              <a:solidFill>
                <a:srgbClr val="C4007B"/>
              </a:solidFill>
              <a:latin typeface="Century Gothic" panose="020B0502020202020204" pitchFamily="34" charset="0"/>
            </a:endParaRPr>
          </a:p>
          <a:p>
            <a:pPr marL="171450" indent="-171450">
              <a:buFont typeface="Arial" panose="020B0604020202020204" pitchFamily="34" charset="0"/>
              <a:buChar char="•"/>
            </a:pPr>
            <a:r>
              <a:rPr lang="fr-FR" sz="1600" dirty="0" err="1" smtClean="0">
                <a:solidFill>
                  <a:srgbClr val="C4007B"/>
                </a:solidFill>
                <a:latin typeface="Century Gothic" panose="020B0502020202020204" pitchFamily="34" charset="0"/>
              </a:rPr>
              <a:t>Assessing</a:t>
            </a:r>
            <a:r>
              <a:rPr lang="fr-FR" sz="1600" dirty="0" smtClean="0">
                <a:solidFill>
                  <a:srgbClr val="C4007B"/>
                </a:solidFill>
                <a:latin typeface="Century Gothic" panose="020B0502020202020204" pitchFamily="34" charset="0"/>
              </a:rPr>
              <a:t> </a:t>
            </a:r>
            <a:r>
              <a:rPr lang="fr-FR" sz="1600" dirty="0">
                <a:solidFill>
                  <a:srgbClr val="C4007B"/>
                </a:solidFill>
                <a:latin typeface="Century Gothic" panose="020B0502020202020204" pitchFamily="34" charset="0"/>
              </a:rPr>
              <a:t>the </a:t>
            </a:r>
            <a:r>
              <a:rPr lang="fr-FR" sz="1600" dirty="0" err="1">
                <a:solidFill>
                  <a:srgbClr val="C4007B"/>
                </a:solidFill>
                <a:latin typeface="Century Gothic" panose="020B0502020202020204" pitchFamily="34" charset="0"/>
              </a:rPr>
              <a:t>transfer</a:t>
            </a:r>
            <a:r>
              <a:rPr lang="fr-FR" sz="1600" dirty="0">
                <a:solidFill>
                  <a:srgbClr val="C4007B"/>
                </a:solidFill>
                <a:latin typeface="Century Gothic" panose="020B0502020202020204" pitchFamily="34" charset="0"/>
              </a:rPr>
              <a:t> </a:t>
            </a:r>
            <a:r>
              <a:rPr lang="fr-FR" sz="1600" dirty="0" err="1">
                <a:solidFill>
                  <a:srgbClr val="C4007B"/>
                </a:solidFill>
                <a:latin typeface="Century Gothic" panose="020B0502020202020204" pitchFamily="34" charset="0"/>
              </a:rPr>
              <a:t>potential</a:t>
            </a:r>
            <a:r>
              <a:rPr lang="fr-FR" sz="1600" dirty="0">
                <a:solidFill>
                  <a:srgbClr val="C4007B"/>
                </a:solidFill>
                <a:latin typeface="Century Gothic" panose="020B0502020202020204" pitchFamily="34" charset="0"/>
              </a:rPr>
              <a:t> in </a:t>
            </a:r>
            <a:r>
              <a:rPr lang="fr-FR" sz="1600" dirty="0" err="1">
                <a:solidFill>
                  <a:srgbClr val="C4007B"/>
                </a:solidFill>
                <a:latin typeface="Century Gothic" panose="020B0502020202020204" pitchFamily="34" charset="0"/>
              </a:rPr>
              <a:t>each</a:t>
            </a:r>
            <a:r>
              <a:rPr lang="fr-FR" sz="1600" dirty="0">
                <a:solidFill>
                  <a:srgbClr val="C4007B"/>
                </a:solidFill>
                <a:latin typeface="Century Gothic" panose="020B0502020202020204" pitchFamily="34" charset="0"/>
              </a:rPr>
              <a:t> </a:t>
            </a:r>
            <a:r>
              <a:rPr lang="fr-FR" sz="1600" dirty="0" smtClean="0">
                <a:solidFill>
                  <a:srgbClr val="C4007B"/>
                </a:solidFill>
                <a:latin typeface="Century Gothic" panose="020B0502020202020204" pitchFamily="34" charset="0"/>
              </a:rPr>
              <a:t>Transfer </a:t>
            </a:r>
            <a:r>
              <a:rPr lang="fr-FR" sz="1600" dirty="0">
                <a:solidFill>
                  <a:srgbClr val="C4007B"/>
                </a:solidFill>
                <a:latin typeface="Century Gothic" panose="020B0502020202020204" pitchFamily="34" charset="0"/>
              </a:rPr>
              <a:t>C</a:t>
            </a:r>
            <a:r>
              <a:rPr lang="fr-FR" sz="1600" dirty="0" smtClean="0">
                <a:solidFill>
                  <a:srgbClr val="C4007B"/>
                </a:solidFill>
                <a:latin typeface="Century Gothic" panose="020B0502020202020204" pitchFamily="34" charset="0"/>
              </a:rPr>
              <a:t>ity</a:t>
            </a:r>
            <a:endParaRPr lang="fr-FR" sz="1600" dirty="0">
              <a:solidFill>
                <a:srgbClr val="C4007B"/>
              </a:solidFill>
              <a:latin typeface="Century Gothic" panose="020B0502020202020204" pitchFamily="34" charset="0"/>
            </a:endParaRPr>
          </a:p>
        </p:txBody>
      </p:sp>
      <p:sp>
        <p:nvSpPr>
          <p:cNvPr id="38" name="ZoneTexte 37"/>
          <p:cNvSpPr txBox="1"/>
          <p:nvPr/>
        </p:nvSpPr>
        <p:spPr>
          <a:xfrm>
            <a:off x="1931149" y="1339350"/>
            <a:ext cx="1019423" cy="553998"/>
          </a:xfrm>
          <a:prstGeom prst="rect">
            <a:avLst/>
          </a:prstGeom>
          <a:noFill/>
        </p:spPr>
        <p:txBody>
          <a:bodyPr wrap="square" rtlCol="0">
            <a:spAutoFit/>
          </a:bodyPr>
          <a:lstStyle/>
          <a:p>
            <a:r>
              <a:rPr lang="fr-FR" sz="1000" dirty="0" smtClean="0">
                <a:solidFill>
                  <a:schemeClr val="dk1"/>
                </a:solidFill>
                <a:latin typeface="Century Gothic" panose="020B0502020202020204" pitchFamily="34" charset="0"/>
              </a:rPr>
              <a:t>6 </a:t>
            </a:r>
            <a:r>
              <a:rPr lang="fr-FR" sz="1000" dirty="0" err="1" smtClean="0">
                <a:solidFill>
                  <a:schemeClr val="dk1"/>
                </a:solidFill>
                <a:latin typeface="Century Gothic" panose="020B0502020202020204" pitchFamily="34" charset="0"/>
              </a:rPr>
              <a:t>Months</a:t>
            </a:r>
            <a:endParaRPr lang="fr-FR" sz="1000" dirty="0" smtClean="0">
              <a:solidFill>
                <a:schemeClr val="dk1"/>
              </a:solidFill>
              <a:latin typeface="Century Gothic" panose="020B0502020202020204" pitchFamily="34" charset="0"/>
            </a:endParaRPr>
          </a:p>
          <a:p>
            <a:r>
              <a:rPr lang="fr-FR" sz="1000" b="1" dirty="0" smtClean="0">
                <a:solidFill>
                  <a:schemeClr val="dk1"/>
                </a:solidFill>
                <a:latin typeface="Century Gothic" panose="020B0502020202020204" pitchFamily="34" charset="0"/>
              </a:rPr>
              <a:t>Start: </a:t>
            </a:r>
            <a:r>
              <a:rPr lang="fr-FR" sz="1000" dirty="0" smtClean="0">
                <a:solidFill>
                  <a:schemeClr val="dk1"/>
                </a:solidFill>
                <a:latin typeface="Century Gothic" panose="020B0502020202020204" pitchFamily="34" charset="0"/>
              </a:rPr>
              <a:t>4 April</a:t>
            </a:r>
          </a:p>
          <a:p>
            <a:r>
              <a:rPr lang="fr-FR" sz="1000" b="1" dirty="0" smtClean="0">
                <a:solidFill>
                  <a:schemeClr val="dk1"/>
                </a:solidFill>
                <a:latin typeface="Century Gothic" panose="020B0502020202020204" pitchFamily="34" charset="0"/>
              </a:rPr>
              <a:t>End: </a:t>
            </a:r>
            <a:r>
              <a:rPr lang="fr-FR" sz="1000" dirty="0" smtClean="0">
                <a:solidFill>
                  <a:schemeClr val="dk1"/>
                </a:solidFill>
                <a:latin typeface="Century Gothic" panose="020B0502020202020204" pitchFamily="34" charset="0"/>
              </a:rPr>
              <a:t>4 </a:t>
            </a:r>
            <a:r>
              <a:rPr lang="fr-FR" sz="1000" dirty="0" err="1" smtClean="0">
                <a:solidFill>
                  <a:schemeClr val="dk1"/>
                </a:solidFill>
                <a:latin typeface="Century Gothic" panose="020B0502020202020204" pitchFamily="34" charset="0"/>
              </a:rPr>
              <a:t>Oct</a:t>
            </a:r>
            <a:endParaRPr lang="fr-FR" sz="1000" dirty="0">
              <a:solidFill>
                <a:schemeClr val="dk1"/>
              </a:solidFill>
              <a:latin typeface="Century Gothic" panose="020B0502020202020204" pitchFamily="34" charset="0"/>
            </a:endParaRPr>
          </a:p>
        </p:txBody>
      </p:sp>
    </p:spTree>
    <p:extLst>
      <p:ext uri="{BB962C8B-B14F-4D97-AF65-F5344CB8AC3E}">
        <p14:creationId xmlns:p14="http://schemas.microsoft.com/office/powerpoint/2010/main" val="244521564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701755" y="1701815"/>
            <a:ext cx="7697971" cy="4528875"/>
          </a:xfrm>
        </p:spPr>
        <p:txBody>
          <a:bodyPr>
            <a:normAutofit fontScale="62500" lnSpcReduction="20000"/>
          </a:bodyPr>
          <a:lstStyle/>
          <a:p>
            <a:pPr marL="7938" lvl="0" indent="0">
              <a:buNone/>
            </a:pPr>
            <a:r>
              <a:rPr lang="en-US" sz="2400" dirty="0" smtClean="0">
                <a:solidFill>
                  <a:schemeClr val="tx1"/>
                </a:solidFill>
                <a:latin typeface="Century Gothic" panose="020B0502020202020204" pitchFamily="34" charset="0"/>
              </a:rPr>
              <a:t>1. Interested </a:t>
            </a:r>
            <a:r>
              <a:rPr lang="en-US" sz="2400" dirty="0">
                <a:solidFill>
                  <a:schemeClr val="tx1"/>
                </a:solidFill>
                <a:latin typeface="Century Gothic" panose="020B0502020202020204" pitchFamily="34" charset="0"/>
              </a:rPr>
              <a:t>in transferring one of the 97 labelled URBACT Good Practices: </a:t>
            </a:r>
            <a:endParaRPr lang="en-US" sz="2400" dirty="0" smtClean="0">
              <a:solidFill>
                <a:schemeClr val="tx1"/>
              </a:solidFill>
              <a:latin typeface="Century Gothic" panose="020B0502020202020204" pitchFamily="34" charset="0"/>
            </a:endParaRPr>
          </a:p>
          <a:p>
            <a:pPr marL="7938" lvl="0" indent="0">
              <a:buNone/>
            </a:pPr>
            <a:endParaRPr lang="fr-FR" sz="2400" dirty="0">
              <a:latin typeface="Century Gothic" panose="020B0502020202020204" pitchFamily="34" charset="0"/>
            </a:endParaRPr>
          </a:p>
          <a:p>
            <a:pPr lvl="0"/>
            <a:r>
              <a:rPr lang="en-US" sz="2400" b="0" dirty="0">
                <a:latin typeface="Century Gothic" panose="020B0502020202020204" pitchFamily="34" charset="0"/>
              </a:rPr>
              <a:t>To tackle a specific policy challenge with an integrated and sustainable solution</a:t>
            </a:r>
            <a:endParaRPr lang="fr-FR" sz="2400" b="0" dirty="0">
              <a:latin typeface="Century Gothic" panose="020B0502020202020204" pitchFamily="34" charset="0"/>
            </a:endParaRPr>
          </a:p>
          <a:p>
            <a:pPr lvl="0"/>
            <a:r>
              <a:rPr lang="en-US" sz="2400" b="0" dirty="0">
                <a:latin typeface="Century Gothic" panose="020B0502020202020204" pitchFamily="34" charset="0"/>
              </a:rPr>
              <a:t>To adapt and re-use a tested and effective practice in their own city </a:t>
            </a:r>
            <a:r>
              <a:rPr lang="en-US" sz="2400" b="0" dirty="0" smtClean="0">
                <a:latin typeface="Century Gothic" panose="020B0502020202020204" pitchFamily="34" charset="0"/>
              </a:rPr>
              <a:t>context</a:t>
            </a:r>
          </a:p>
          <a:p>
            <a:pPr marL="7938" lvl="0" indent="0" algn="ctr">
              <a:buNone/>
            </a:pPr>
            <a:r>
              <a:rPr lang="en-US" sz="2400" b="0" i="1" dirty="0" smtClean="0">
                <a:solidFill>
                  <a:schemeClr val="accent4"/>
                </a:solidFill>
                <a:latin typeface="Century Gothic" panose="020B0502020202020204" pitchFamily="34" charset="0"/>
              </a:rPr>
              <a:t> </a:t>
            </a:r>
          </a:p>
          <a:p>
            <a:pPr marL="7938" lvl="0" indent="0" algn="ctr">
              <a:buNone/>
            </a:pPr>
            <a:r>
              <a:rPr lang="en-US" sz="2400" i="1" dirty="0" smtClean="0">
                <a:solidFill>
                  <a:srgbClr val="F08B27"/>
                </a:solidFill>
                <a:latin typeface="Century Gothic" panose="020B0502020202020204" pitchFamily="34" charset="0"/>
              </a:rPr>
              <a:t>as Transfer Cities</a:t>
            </a:r>
            <a:endParaRPr lang="fr-FR" sz="2400" i="1" dirty="0">
              <a:solidFill>
                <a:srgbClr val="F08B27"/>
              </a:solidFill>
              <a:latin typeface="Century Gothic" panose="020B0502020202020204" pitchFamily="34" charset="0"/>
            </a:endParaRPr>
          </a:p>
          <a:p>
            <a:pPr marL="7938" indent="0">
              <a:buNone/>
            </a:pPr>
            <a:endParaRPr lang="fr-FR" sz="2400" b="0" dirty="0" smtClean="0">
              <a:latin typeface="Century Gothic" panose="020B0502020202020204" pitchFamily="34" charset="0"/>
            </a:endParaRPr>
          </a:p>
          <a:p>
            <a:pPr marL="7938" indent="0">
              <a:buNone/>
            </a:pPr>
            <a:endParaRPr lang="fr-FR" sz="2400" b="0" dirty="0">
              <a:latin typeface="Century Gothic" panose="020B0502020202020204" pitchFamily="34" charset="0"/>
            </a:endParaRPr>
          </a:p>
          <a:p>
            <a:pPr marL="7938" lvl="0" indent="0">
              <a:buNone/>
            </a:pPr>
            <a:r>
              <a:rPr lang="en-US" sz="2400" dirty="0" smtClean="0">
                <a:solidFill>
                  <a:schemeClr val="tx1"/>
                </a:solidFill>
                <a:latin typeface="Century Gothic" panose="020B0502020202020204" pitchFamily="34" charset="0"/>
              </a:rPr>
              <a:t>2. Awarded </a:t>
            </a:r>
            <a:r>
              <a:rPr lang="en-US" sz="2400" dirty="0">
                <a:solidFill>
                  <a:schemeClr val="tx1"/>
                </a:solidFill>
                <a:latin typeface="Century Gothic" panose="020B0502020202020204" pitchFamily="34" charset="0"/>
              </a:rPr>
              <a:t>the URBACT Good Practice label</a:t>
            </a:r>
            <a:r>
              <a:rPr lang="en-US" sz="2400" dirty="0" smtClean="0">
                <a:solidFill>
                  <a:schemeClr val="tx1"/>
                </a:solidFill>
                <a:latin typeface="Century Gothic" panose="020B0502020202020204" pitchFamily="34" charset="0"/>
              </a:rPr>
              <a:t>:</a:t>
            </a:r>
          </a:p>
          <a:p>
            <a:pPr marL="7938" lvl="0" indent="0">
              <a:buNone/>
            </a:pPr>
            <a:endParaRPr lang="fr-FR" sz="2400" dirty="0">
              <a:latin typeface="Century Gothic" panose="020B0502020202020204" pitchFamily="34" charset="0"/>
            </a:endParaRPr>
          </a:p>
          <a:p>
            <a:pPr lvl="0"/>
            <a:r>
              <a:rPr lang="en-US" sz="2400" b="0" dirty="0">
                <a:latin typeface="Century Gothic" panose="020B0502020202020204" pitchFamily="34" charset="0"/>
              </a:rPr>
              <a:t>To </a:t>
            </a:r>
            <a:r>
              <a:rPr lang="en-US" sz="2400" b="0" u="sng" dirty="0">
                <a:latin typeface="Century Gothic" panose="020B0502020202020204" pitchFamily="34" charset="0"/>
              </a:rPr>
              <a:t>lead and mentor </a:t>
            </a:r>
            <a:r>
              <a:rPr lang="en-US" sz="2400" b="0" dirty="0">
                <a:latin typeface="Century Gothic" panose="020B0502020202020204" pitchFamily="34" charset="0"/>
              </a:rPr>
              <a:t>the process of understanding, adapting and reusing their good practice. </a:t>
            </a:r>
            <a:endParaRPr lang="fr-FR" sz="2400" b="0" dirty="0">
              <a:latin typeface="Century Gothic" panose="020B0502020202020204" pitchFamily="34" charset="0"/>
            </a:endParaRPr>
          </a:p>
          <a:p>
            <a:pPr lvl="0"/>
            <a:r>
              <a:rPr lang="en-US" sz="2400" b="0" dirty="0">
                <a:latin typeface="Century Gothic" panose="020B0502020202020204" pitchFamily="34" charset="0"/>
              </a:rPr>
              <a:t>To refine and improve their own methodology through peer reviews and with the support of URBACT experts.</a:t>
            </a:r>
            <a:endParaRPr lang="fr-FR" sz="2400" b="0" dirty="0">
              <a:latin typeface="Century Gothic" panose="020B0502020202020204" pitchFamily="34" charset="0"/>
            </a:endParaRPr>
          </a:p>
          <a:p>
            <a:pPr marL="7938" indent="0" algn="ctr">
              <a:buNone/>
            </a:pPr>
            <a:endParaRPr lang="it-IT" sz="2400" b="0" i="1" dirty="0" smtClean="0">
              <a:solidFill>
                <a:schemeClr val="accent2"/>
              </a:solidFill>
              <a:latin typeface="Century Gothic" panose="020B0502020202020204" pitchFamily="34" charset="0"/>
            </a:endParaRPr>
          </a:p>
          <a:p>
            <a:pPr marL="7938" indent="0" algn="ctr">
              <a:buNone/>
            </a:pPr>
            <a:r>
              <a:rPr lang="it-IT" sz="2400" i="1" dirty="0" smtClean="0">
                <a:solidFill>
                  <a:schemeClr val="accent2"/>
                </a:solidFill>
                <a:latin typeface="Century Gothic" panose="020B0502020202020204" pitchFamily="34" charset="0"/>
              </a:rPr>
              <a:t>as Good Practice Cities</a:t>
            </a:r>
          </a:p>
          <a:p>
            <a:pPr marL="7938" indent="0">
              <a:buNone/>
            </a:pPr>
            <a:endParaRPr lang="it-IT" sz="2400" b="0" dirty="0">
              <a:latin typeface="Century Gothic" panose="020B0502020202020204" pitchFamily="34" charset="0"/>
            </a:endParaRPr>
          </a:p>
          <a:p>
            <a:pPr marL="7938" indent="0">
              <a:buNone/>
            </a:pPr>
            <a:endParaRPr lang="en-US" sz="2400" b="0" i="1" dirty="0">
              <a:latin typeface="Century Gothic" panose="020B0502020202020204" pitchFamily="34" charset="0"/>
            </a:endParaRPr>
          </a:p>
          <a:p>
            <a:pPr marL="7938" indent="0">
              <a:buNone/>
            </a:pPr>
            <a:r>
              <a:rPr lang="en-US" sz="2400" b="0" i="1" dirty="0" smtClean="0">
                <a:latin typeface="Century Gothic" panose="020B0502020202020204" pitchFamily="34" charset="0"/>
              </a:rPr>
              <a:t>All </a:t>
            </a:r>
            <a:r>
              <a:rPr lang="en-US" sz="2400" b="0" i="1" dirty="0">
                <a:latin typeface="Century Gothic" panose="020B0502020202020204" pitchFamily="34" charset="0"/>
              </a:rPr>
              <a:t>of the 97 URBACT labelled Good </a:t>
            </a:r>
            <a:r>
              <a:rPr lang="en-US" sz="2400" b="0" i="1" dirty="0" smtClean="0">
                <a:latin typeface="Century Gothic" panose="020B0502020202020204" pitchFamily="34" charset="0"/>
              </a:rPr>
              <a:t>Practices can be discovered </a:t>
            </a:r>
            <a:r>
              <a:rPr lang="en-US" sz="2400" b="0" i="1" dirty="0">
                <a:latin typeface="Century Gothic" panose="020B0502020202020204" pitchFamily="34" charset="0"/>
              </a:rPr>
              <a:t>on the following website: </a:t>
            </a:r>
            <a:r>
              <a:rPr lang="en-US" sz="2400" b="0" i="1" u="sng" dirty="0">
                <a:latin typeface="Century Gothic" panose="020B0502020202020204" pitchFamily="34" charset="0"/>
                <a:hlinkClick r:id="rId3"/>
              </a:rPr>
              <a:t>http://urbactgoodpractices.eu/</a:t>
            </a:r>
            <a:r>
              <a:rPr lang="en-US" sz="2400" b="0" i="1" dirty="0">
                <a:latin typeface="Century Gothic" panose="020B0502020202020204" pitchFamily="34" charset="0"/>
              </a:rPr>
              <a:t> </a:t>
            </a:r>
            <a:endParaRPr lang="fr-FR" sz="2400" b="0" i="1" dirty="0">
              <a:latin typeface="Century Gothic" panose="020B0502020202020204" pitchFamily="34" charset="0"/>
            </a:endParaRPr>
          </a:p>
          <a:p>
            <a:pPr marL="7938" indent="0" algn="ctr">
              <a:lnSpc>
                <a:spcPct val="150000"/>
              </a:lnSpc>
              <a:buNone/>
            </a:pPr>
            <a:endParaRPr lang="en-GB" b="0" dirty="0" smtClean="0">
              <a:solidFill>
                <a:srgbClr val="F79646">
                  <a:lumMod val="75000"/>
                </a:srgbClr>
              </a:solidFill>
              <a:latin typeface="Century Gothic" panose="020B0502020202020204" pitchFamily="34" charset="0"/>
            </a:endParaRPr>
          </a:p>
        </p:txBody>
      </p:sp>
      <p:sp>
        <p:nvSpPr>
          <p:cNvPr id="5" name="Espace réservé du numéro de diapositive 4"/>
          <p:cNvSpPr>
            <a:spLocks noGrp="1"/>
          </p:cNvSpPr>
          <p:nvPr>
            <p:ph type="sldNum" sz="quarter" idx="4"/>
          </p:nvPr>
        </p:nvSpPr>
        <p:spPr/>
        <p:txBody>
          <a:bodyPr/>
          <a:lstStyle/>
          <a:p>
            <a:fld id="{9D7EC0D4-C4D4-784B-B144-181491B88AD4}" type="slidenum">
              <a:rPr lang="fr-FR" smtClean="0"/>
              <a:pPr/>
              <a:t>6</a:t>
            </a:fld>
            <a:endParaRPr lang="fr-FR" dirty="0"/>
          </a:p>
        </p:txBody>
      </p:sp>
      <p:sp>
        <p:nvSpPr>
          <p:cNvPr id="2" name="Rectangle 1"/>
          <p:cNvSpPr/>
          <p:nvPr/>
        </p:nvSpPr>
        <p:spPr>
          <a:xfrm>
            <a:off x="2667637" y="213575"/>
            <a:ext cx="3517310" cy="1077218"/>
          </a:xfrm>
          <a:prstGeom prst="rect">
            <a:avLst/>
          </a:prstGeom>
        </p:spPr>
        <p:txBody>
          <a:bodyPr wrap="none">
            <a:spAutoFit/>
          </a:bodyPr>
          <a:lstStyle/>
          <a:p>
            <a:pPr algn="ctr"/>
            <a:r>
              <a:rPr lang="en-GB" sz="3200" dirty="0" smtClean="0">
                <a:solidFill>
                  <a:srgbClr val="C4007B"/>
                </a:solidFill>
                <a:latin typeface="Century Gothic" panose="020B0502020202020204" pitchFamily="34" charset="0"/>
              </a:rPr>
              <a:t>Transfer Network</a:t>
            </a:r>
          </a:p>
          <a:p>
            <a:pPr algn="ctr"/>
            <a:r>
              <a:rPr lang="en-GB" sz="3200" dirty="0">
                <a:solidFill>
                  <a:schemeClr val="accent2"/>
                </a:solidFill>
                <a:latin typeface="Century Gothic" panose="020B0502020202020204" pitchFamily="34" charset="0"/>
              </a:rPr>
              <a:t>i</a:t>
            </a:r>
            <a:r>
              <a:rPr lang="en-GB" sz="3200" dirty="0" smtClean="0">
                <a:solidFill>
                  <a:schemeClr val="accent2"/>
                </a:solidFill>
                <a:latin typeface="Century Gothic" panose="020B0502020202020204" pitchFamily="34" charset="0"/>
              </a:rPr>
              <a:t>s for cities</a:t>
            </a:r>
            <a:endParaRPr lang="en-GB" sz="2400" dirty="0">
              <a:solidFill>
                <a:schemeClr val="accent2"/>
              </a:solidFill>
            </a:endParaRPr>
          </a:p>
        </p:txBody>
      </p:sp>
      <p:sp>
        <p:nvSpPr>
          <p:cNvPr id="7" name="Espace réservé du pied de page 3"/>
          <p:cNvSpPr>
            <a:spLocks noGrp="1"/>
          </p:cNvSpPr>
          <p:nvPr>
            <p:ph type="ftr" sz="quarter" idx="3"/>
          </p:nvPr>
        </p:nvSpPr>
        <p:spPr>
          <a:xfrm>
            <a:off x="360000" y="6480000"/>
            <a:ext cx="3086100" cy="201738"/>
          </a:xfrm>
        </p:spPr>
        <p:txBody>
          <a:bodyPr/>
          <a:lstStyle/>
          <a:p>
            <a:r>
              <a:rPr lang="fr-FR" b="0" dirty="0" smtClean="0"/>
              <a:t>Call for Transfer Networks - 2017</a:t>
            </a:r>
            <a:endParaRPr lang="fr-FR" b="0" dirty="0"/>
          </a:p>
          <a:p>
            <a:endParaRPr lang="fr-FR" b="0" dirty="0"/>
          </a:p>
        </p:txBody>
      </p:sp>
    </p:spTree>
    <p:extLst>
      <p:ext uri="{BB962C8B-B14F-4D97-AF65-F5344CB8AC3E}">
        <p14:creationId xmlns:p14="http://schemas.microsoft.com/office/powerpoint/2010/main" val="2095356344"/>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
          </p:nvPr>
        </p:nvSpPr>
        <p:spPr/>
        <p:txBody>
          <a:bodyPr/>
          <a:lstStyle/>
          <a:p>
            <a:fld id="{9D7EC0D4-C4D4-784B-B144-181491B88AD4}" type="slidenum">
              <a:rPr lang="fr-FR" smtClean="0"/>
              <a:pPr/>
              <a:t>7</a:t>
            </a:fld>
            <a:endParaRPr lang="fr-FR" dirty="0"/>
          </a:p>
        </p:txBody>
      </p:sp>
      <p:sp>
        <p:nvSpPr>
          <p:cNvPr id="6" name="Espace réservé du texte 5"/>
          <p:cNvSpPr>
            <a:spLocks noGrp="1"/>
          </p:cNvSpPr>
          <p:nvPr>
            <p:ph type="body" sz="quarter" idx="13"/>
          </p:nvPr>
        </p:nvSpPr>
        <p:spPr>
          <a:xfrm>
            <a:off x="1018054" y="1934126"/>
            <a:ext cx="7361060" cy="3839353"/>
          </a:xfrm>
        </p:spPr>
        <p:txBody>
          <a:bodyPr>
            <a:normAutofit/>
          </a:bodyPr>
          <a:lstStyle/>
          <a:p>
            <a:pPr lvl="0"/>
            <a:r>
              <a:rPr lang="en-US" b="0" dirty="0">
                <a:latin typeface="Century Gothic" panose="020B0502020202020204" pitchFamily="34" charset="0"/>
              </a:rPr>
              <a:t>Learning from peers across </a:t>
            </a:r>
            <a:r>
              <a:rPr lang="en-US" b="0" dirty="0" smtClean="0">
                <a:latin typeface="Century Gothic" panose="020B0502020202020204" pitchFamily="34" charset="0"/>
              </a:rPr>
              <a:t>Europe &amp; experimenting </a:t>
            </a:r>
            <a:r>
              <a:rPr lang="en-US" b="0" dirty="0">
                <a:latin typeface="Century Gothic" panose="020B0502020202020204" pitchFamily="34" charset="0"/>
              </a:rPr>
              <a:t>with tried and tested </a:t>
            </a:r>
            <a:r>
              <a:rPr lang="en-US" b="0" dirty="0" smtClean="0">
                <a:latin typeface="Century Gothic" panose="020B0502020202020204" pitchFamily="34" charset="0"/>
              </a:rPr>
              <a:t>solutions</a:t>
            </a:r>
          </a:p>
          <a:p>
            <a:pPr marL="7938" lvl="0" indent="0">
              <a:buNone/>
            </a:pPr>
            <a:r>
              <a:rPr lang="en-US" sz="1800" b="0" dirty="0" smtClean="0">
                <a:latin typeface="Century Gothic" panose="020B0502020202020204" pitchFamily="34" charset="0"/>
              </a:rPr>
              <a:t> </a:t>
            </a:r>
            <a:endParaRPr lang="en-US" sz="1800" b="0" dirty="0">
              <a:latin typeface="Century Gothic" panose="020B0502020202020204" pitchFamily="34" charset="0"/>
            </a:endParaRPr>
          </a:p>
          <a:p>
            <a:pPr lvl="0"/>
            <a:r>
              <a:rPr lang="en-US" b="0" u="sng" dirty="0" smtClean="0">
                <a:latin typeface="Century Gothic" panose="020B0502020202020204" pitchFamily="34" charset="0"/>
              </a:rPr>
              <a:t>Enhancing </a:t>
            </a:r>
            <a:r>
              <a:rPr lang="en-US" b="0" u="sng" dirty="0">
                <a:latin typeface="Century Gothic" panose="020B0502020202020204" pitchFamily="34" charset="0"/>
              </a:rPr>
              <a:t>capacities for policy-making and </a:t>
            </a:r>
            <a:r>
              <a:rPr lang="en-US" b="0" u="sng" dirty="0" smtClean="0">
                <a:latin typeface="Century Gothic" panose="020B0502020202020204" pitchFamily="34" charset="0"/>
              </a:rPr>
              <a:t>delivery</a:t>
            </a:r>
          </a:p>
          <a:p>
            <a:pPr marL="7938" lvl="0" indent="0" algn="ctr">
              <a:buNone/>
            </a:pPr>
            <a:r>
              <a:rPr lang="en-US" sz="1400" b="0" dirty="0">
                <a:solidFill>
                  <a:srgbClr val="F08B27"/>
                </a:solidFill>
                <a:latin typeface="Century Gothic" panose="020B0502020202020204" pitchFamily="34" charset="0"/>
              </a:rPr>
              <a:t>Transfer Cities: </a:t>
            </a:r>
            <a:r>
              <a:rPr lang="en-US" sz="1400" b="0" dirty="0" smtClean="0">
                <a:latin typeface="Century Gothic" panose="020B0502020202020204" pitchFamily="34" charset="0"/>
              </a:rPr>
              <a:t>adapt </a:t>
            </a:r>
            <a:r>
              <a:rPr lang="en-US" sz="1400" b="0" dirty="0">
                <a:latin typeface="Century Gothic" panose="020B0502020202020204" pitchFamily="34" charset="0"/>
              </a:rPr>
              <a:t>and re-use in their own city context</a:t>
            </a:r>
          </a:p>
          <a:p>
            <a:pPr marL="7938" lvl="0" indent="0" algn="ctr">
              <a:buNone/>
            </a:pPr>
            <a:r>
              <a:rPr lang="en-US" sz="1400" b="0" dirty="0">
                <a:solidFill>
                  <a:schemeClr val="accent2"/>
                </a:solidFill>
                <a:latin typeface="Century Gothic" panose="020B0502020202020204" pitchFamily="34" charset="0"/>
              </a:rPr>
              <a:t>Good Practice Cities: </a:t>
            </a:r>
            <a:r>
              <a:rPr lang="en-US" sz="1400" b="0" dirty="0">
                <a:latin typeface="Century Gothic" panose="020B0502020202020204" pitchFamily="34" charset="0"/>
              </a:rPr>
              <a:t>r</a:t>
            </a:r>
            <a:r>
              <a:rPr lang="en-US" sz="1400" b="0" dirty="0" smtClean="0">
                <a:latin typeface="Century Gothic" panose="020B0502020202020204" pitchFamily="34" charset="0"/>
              </a:rPr>
              <a:t>efine </a:t>
            </a:r>
            <a:r>
              <a:rPr lang="en-US" sz="1400" b="0" dirty="0">
                <a:latin typeface="Century Gothic" panose="020B0502020202020204" pitchFamily="34" charset="0"/>
              </a:rPr>
              <a:t>and improve their own methodology</a:t>
            </a:r>
          </a:p>
          <a:p>
            <a:pPr marL="7938" lvl="0" indent="0">
              <a:buNone/>
            </a:pPr>
            <a:endParaRPr lang="fr-FR" b="0" dirty="0">
              <a:latin typeface="Century Gothic" panose="020B0502020202020204" pitchFamily="34" charset="0"/>
            </a:endParaRPr>
          </a:p>
          <a:p>
            <a:pPr lvl="0"/>
            <a:r>
              <a:rPr lang="en-US" b="0" u="sng" dirty="0">
                <a:latin typeface="Century Gothic" panose="020B0502020202020204" pitchFamily="34" charset="0"/>
              </a:rPr>
              <a:t>Support from URBACT </a:t>
            </a:r>
            <a:r>
              <a:rPr lang="en-US" b="0" u="sng" dirty="0" err="1" smtClean="0">
                <a:latin typeface="Century Gothic" panose="020B0502020202020204" pitchFamily="34" charset="0"/>
              </a:rPr>
              <a:t>Programme</a:t>
            </a:r>
            <a:endParaRPr lang="en-US" b="0" u="sng" dirty="0" smtClean="0">
              <a:latin typeface="Century Gothic" panose="020B0502020202020204" pitchFamily="34" charset="0"/>
            </a:endParaRPr>
          </a:p>
          <a:p>
            <a:pPr marL="7938" lvl="0" indent="0" algn="ctr">
              <a:buNone/>
            </a:pPr>
            <a:r>
              <a:rPr lang="en-US" sz="1400" b="0" dirty="0" smtClean="0">
                <a:solidFill>
                  <a:schemeClr val="tx1">
                    <a:lumMod val="50000"/>
                    <a:lumOff val="50000"/>
                  </a:schemeClr>
                </a:solidFill>
                <a:latin typeface="Century Gothic" panose="020B0502020202020204" pitchFamily="34" charset="0"/>
              </a:rPr>
              <a:t>Validated URBACT experts, </a:t>
            </a:r>
            <a:r>
              <a:rPr lang="en-US" sz="1400" b="0" dirty="0" err="1" smtClean="0">
                <a:solidFill>
                  <a:schemeClr val="tx1">
                    <a:lumMod val="50000"/>
                    <a:lumOff val="50000"/>
                  </a:schemeClr>
                </a:solidFill>
                <a:latin typeface="Century Gothic" panose="020B0502020202020204" pitchFamily="34" charset="0"/>
              </a:rPr>
              <a:t>Programme</a:t>
            </a:r>
            <a:r>
              <a:rPr lang="en-US" sz="1400" b="0" dirty="0" smtClean="0">
                <a:solidFill>
                  <a:schemeClr val="tx1">
                    <a:lumMod val="50000"/>
                    <a:lumOff val="50000"/>
                  </a:schemeClr>
                </a:solidFill>
                <a:latin typeface="Century Gothic" panose="020B0502020202020204" pitchFamily="34" charset="0"/>
              </a:rPr>
              <a:t> Experts, URBACT Joint Secretariat, NUPs</a:t>
            </a:r>
            <a:endParaRPr lang="en-US" sz="1400" b="0" dirty="0">
              <a:solidFill>
                <a:schemeClr val="tx1">
                  <a:lumMod val="50000"/>
                  <a:lumOff val="50000"/>
                </a:schemeClr>
              </a:solidFill>
              <a:latin typeface="Century Gothic" panose="020B0502020202020204" pitchFamily="34" charset="0"/>
            </a:endParaRPr>
          </a:p>
          <a:p>
            <a:pPr marL="7938" lvl="0" indent="0">
              <a:buNone/>
            </a:pPr>
            <a:endParaRPr lang="fr-FR" b="0" dirty="0">
              <a:latin typeface="Century Gothic" panose="020B0502020202020204" pitchFamily="34" charset="0"/>
            </a:endParaRPr>
          </a:p>
          <a:p>
            <a:pPr lvl="0"/>
            <a:r>
              <a:rPr lang="en-US" b="0" dirty="0">
                <a:latin typeface="Century Gothic" panose="020B0502020202020204" pitchFamily="34" charset="0"/>
              </a:rPr>
              <a:t>Accessing financial resources for exchange and learning</a:t>
            </a:r>
            <a:endParaRPr lang="fr-FR" b="0" dirty="0">
              <a:latin typeface="Century Gothic" panose="020B0502020202020204" pitchFamily="34" charset="0"/>
            </a:endParaRPr>
          </a:p>
          <a:p>
            <a:endParaRPr lang="en-US" b="0" dirty="0">
              <a:latin typeface="Century Gothic" panose="020B0502020202020204" pitchFamily="34" charset="0"/>
            </a:endParaRPr>
          </a:p>
        </p:txBody>
      </p:sp>
      <p:sp>
        <p:nvSpPr>
          <p:cNvPr id="7" name="Titre 6"/>
          <p:cNvSpPr>
            <a:spLocks noGrp="1"/>
          </p:cNvSpPr>
          <p:nvPr>
            <p:ph type="title"/>
          </p:nvPr>
        </p:nvSpPr>
        <p:spPr>
          <a:xfrm>
            <a:off x="2126511" y="142300"/>
            <a:ext cx="4316819" cy="984885"/>
          </a:xfrm>
        </p:spPr>
        <p:txBody>
          <a:bodyPr/>
          <a:lstStyle/>
          <a:p>
            <a:pPr algn="ctr"/>
            <a:r>
              <a:rPr lang="en-US" b="0" dirty="0" smtClean="0">
                <a:solidFill>
                  <a:srgbClr val="C4007B"/>
                </a:solidFill>
                <a:latin typeface="Century Gothic" panose="020B0502020202020204" pitchFamily="34" charset="0"/>
              </a:rPr>
              <a:t>Working with </a:t>
            </a:r>
            <a:br>
              <a:rPr lang="en-US" b="0" dirty="0" smtClean="0">
                <a:solidFill>
                  <a:srgbClr val="C4007B"/>
                </a:solidFill>
                <a:latin typeface="Century Gothic" panose="020B0502020202020204" pitchFamily="34" charset="0"/>
              </a:rPr>
            </a:br>
            <a:r>
              <a:rPr lang="en-US" b="0" dirty="0" smtClean="0">
                <a:solidFill>
                  <a:schemeClr val="accent2"/>
                </a:solidFill>
                <a:latin typeface="Century Gothic" panose="020B0502020202020204" pitchFamily="34" charset="0"/>
              </a:rPr>
              <a:t>the URBACT method</a:t>
            </a:r>
            <a:endParaRPr lang="en-US" b="0" dirty="0">
              <a:solidFill>
                <a:schemeClr val="accent2"/>
              </a:solidFill>
              <a:latin typeface="Century Gothic" panose="020B0502020202020204" pitchFamily="34" charset="0"/>
            </a:endParaRPr>
          </a:p>
        </p:txBody>
      </p:sp>
      <p:sp>
        <p:nvSpPr>
          <p:cNvPr id="11" name="Espace réservé du pied de page 3"/>
          <p:cNvSpPr>
            <a:spLocks noGrp="1"/>
          </p:cNvSpPr>
          <p:nvPr>
            <p:ph type="ftr" sz="quarter" idx="3"/>
          </p:nvPr>
        </p:nvSpPr>
        <p:spPr>
          <a:xfrm>
            <a:off x="360000" y="6480000"/>
            <a:ext cx="3086100" cy="201738"/>
          </a:xfrm>
        </p:spPr>
        <p:txBody>
          <a:bodyPr/>
          <a:lstStyle/>
          <a:p>
            <a:r>
              <a:rPr lang="fr-FR" b="0" dirty="0" smtClean="0"/>
              <a:t>Call for Transfer Networks - 2017</a:t>
            </a:r>
            <a:endParaRPr lang="fr-FR" b="0" dirty="0"/>
          </a:p>
          <a:p>
            <a:endParaRPr lang="fr-FR" b="0" dirty="0"/>
          </a:p>
        </p:txBody>
      </p:sp>
    </p:spTree>
    <p:extLst>
      <p:ext uri="{BB962C8B-B14F-4D97-AF65-F5344CB8AC3E}">
        <p14:creationId xmlns:p14="http://schemas.microsoft.com/office/powerpoint/2010/main" val="22258672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3"/>
          </p:nvPr>
        </p:nvSpPr>
        <p:spPr/>
        <p:txBody>
          <a:bodyPr/>
          <a:lstStyle/>
          <a:p>
            <a:r>
              <a:rPr lang="fr-FR" b="0" dirty="0"/>
              <a:t>Good Practice Call - 2016</a:t>
            </a:r>
          </a:p>
          <a:p>
            <a:endParaRPr lang="fr-FR" b="0" dirty="0"/>
          </a:p>
        </p:txBody>
      </p:sp>
      <p:sp>
        <p:nvSpPr>
          <p:cNvPr id="5" name="Espace réservé du numéro de diapositive 4"/>
          <p:cNvSpPr>
            <a:spLocks noGrp="1"/>
          </p:cNvSpPr>
          <p:nvPr>
            <p:ph type="sldNum" sz="quarter" idx="4"/>
          </p:nvPr>
        </p:nvSpPr>
        <p:spPr/>
        <p:txBody>
          <a:bodyPr/>
          <a:lstStyle/>
          <a:p>
            <a:fld id="{9D7EC0D4-C4D4-784B-B144-181491B88AD4}" type="slidenum">
              <a:rPr lang="fr-FR" smtClean="0"/>
              <a:pPr/>
              <a:t>8</a:t>
            </a:fld>
            <a:endParaRPr lang="fr-FR" dirty="0"/>
          </a:p>
        </p:txBody>
      </p:sp>
      <p:sp>
        <p:nvSpPr>
          <p:cNvPr id="6" name="Espace réservé du texte 5"/>
          <p:cNvSpPr>
            <a:spLocks noGrp="1"/>
          </p:cNvSpPr>
          <p:nvPr>
            <p:ph type="body" sz="quarter" idx="13"/>
          </p:nvPr>
        </p:nvSpPr>
        <p:spPr>
          <a:xfrm>
            <a:off x="1020726" y="1594885"/>
            <a:ext cx="7028121" cy="4614530"/>
          </a:xfrm>
        </p:spPr>
        <p:txBody>
          <a:bodyPr>
            <a:normAutofit fontScale="70000" lnSpcReduction="20000"/>
          </a:bodyPr>
          <a:lstStyle/>
          <a:p>
            <a:r>
              <a:rPr lang="en-US" b="0" dirty="0">
                <a:latin typeface="Century Gothic" panose="020B0502020202020204" pitchFamily="34" charset="0"/>
              </a:rPr>
              <a:t>Proposals for the Transfer Network can be submitted only by </a:t>
            </a:r>
            <a:r>
              <a:rPr lang="en-US" b="0" dirty="0">
                <a:solidFill>
                  <a:schemeClr val="accent2"/>
                </a:solidFill>
                <a:latin typeface="Century Gothic" panose="020B0502020202020204" pitchFamily="34" charset="0"/>
              </a:rPr>
              <a:t>97 URBACT Good Practice Cities</a:t>
            </a:r>
            <a:r>
              <a:rPr lang="en-US" b="0" dirty="0">
                <a:latin typeface="Century Gothic" panose="020B0502020202020204" pitchFamily="34" charset="0"/>
              </a:rPr>
              <a:t> </a:t>
            </a:r>
            <a:r>
              <a:rPr lang="en-US" b="0" dirty="0" smtClean="0">
                <a:latin typeface="Century Gothic" panose="020B0502020202020204" pitchFamily="34" charset="0"/>
              </a:rPr>
              <a:t>as </a:t>
            </a:r>
            <a:r>
              <a:rPr lang="en-US" b="0" dirty="0">
                <a:latin typeface="Century Gothic" panose="020B0502020202020204" pitchFamily="34" charset="0"/>
              </a:rPr>
              <a:t>future Lead Partners of Transfer Networks</a:t>
            </a:r>
            <a:r>
              <a:rPr lang="en-US" b="0" dirty="0" smtClean="0">
                <a:latin typeface="Century Gothic" panose="020B0502020202020204" pitchFamily="34" charset="0"/>
              </a:rPr>
              <a:t>.</a:t>
            </a:r>
          </a:p>
          <a:p>
            <a:pPr marL="7938" indent="0">
              <a:buNone/>
            </a:pPr>
            <a:endParaRPr lang="en-US" dirty="0">
              <a:latin typeface="Century Gothic" panose="020B0502020202020204" pitchFamily="34" charset="0"/>
            </a:endParaRPr>
          </a:p>
          <a:p>
            <a:r>
              <a:rPr lang="en-US" b="0" dirty="0">
                <a:latin typeface="Century Gothic" panose="020B0502020202020204" pitchFamily="34" charset="0"/>
              </a:rPr>
              <a:t>Cities interested in transferring the Good Practice to their local context as </a:t>
            </a:r>
            <a:r>
              <a:rPr lang="en-US" b="0" dirty="0" smtClean="0">
                <a:solidFill>
                  <a:srgbClr val="F08B27"/>
                </a:solidFill>
                <a:latin typeface="Century Gothic" panose="020B0502020202020204" pitchFamily="34" charset="0"/>
              </a:rPr>
              <a:t>Transfer Citie</a:t>
            </a:r>
            <a:r>
              <a:rPr lang="en-US" b="0" dirty="0">
                <a:solidFill>
                  <a:srgbClr val="F08B27"/>
                </a:solidFill>
                <a:latin typeface="Century Gothic" panose="020B0502020202020204" pitchFamily="34" charset="0"/>
              </a:rPr>
              <a:t>s</a:t>
            </a:r>
            <a:r>
              <a:rPr lang="en-US" b="0" dirty="0" smtClean="0">
                <a:solidFill>
                  <a:srgbClr val="F08B27"/>
                </a:solidFill>
                <a:latin typeface="Century Gothic" panose="020B0502020202020204" pitchFamily="34" charset="0"/>
              </a:rPr>
              <a:t> </a:t>
            </a:r>
            <a:r>
              <a:rPr lang="en-US" b="0" dirty="0">
                <a:latin typeface="Century Gothic" panose="020B0502020202020204" pitchFamily="34" charset="0"/>
              </a:rPr>
              <a:t>should first </a:t>
            </a:r>
            <a:r>
              <a:rPr lang="en-US" b="0" dirty="0" smtClean="0">
                <a:latin typeface="Century Gothic" panose="020B0502020202020204" pitchFamily="34" charset="0"/>
              </a:rPr>
              <a:t>check </a:t>
            </a:r>
            <a:r>
              <a:rPr lang="en-US" b="0" dirty="0">
                <a:latin typeface="Century Gothic" panose="020B0502020202020204" pitchFamily="34" charset="0"/>
              </a:rPr>
              <a:t>if any of 97 Good Practices correspond to their </a:t>
            </a:r>
            <a:r>
              <a:rPr lang="en-US" b="0" dirty="0" smtClean="0">
                <a:latin typeface="Century Gothic" panose="020B0502020202020204" pitchFamily="34" charset="0"/>
              </a:rPr>
              <a:t>needs and get in contact with them</a:t>
            </a:r>
            <a:endParaRPr lang="en-US" b="0" dirty="0">
              <a:latin typeface="Century Gothic" panose="020B0502020202020204" pitchFamily="34" charset="0"/>
            </a:endParaRPr>
          </a:p>
          <a:p>
            <a:endParaRPr lang="en-US" b="0" dirty="0" smtClean="0">
              <a:latin typeface="Century Gothic" panose="020B0502020202020204" pitchFamily="34" charset="0"/>
            </a:endParaRPr>
          </a:p>
          <a:p>
            <a:pPr marL="7938" indent="0">
              <a:buNone/>
            </a:pPr>
            <a:endParaRPr lang="en-US" u="sng" dirty="0" smtClean="0">
              <a:latin typeface="Century Gothic" panose="020B0502020202020204" pitchFamily="34" charset="0"/>
            </a:endParaRPr>
          </a:p>
          <a:p>
            <a:pPr marL="7938" indent="0">
              <a:buNone/>
            </a:pPr>
            <a:r>
              <a:rPr lang="en-US" b="0" u="sng" dirty="0" smtClean="0">
                <a:latin typeface="Century Gothic" panose="020B0502020202020204" pitchFamily="34" charset="0"/>
              </a:rPr>
              <a:t>Potential Transfer Cities shall be:</a:t>
            </a:r>
            <a:endParaRPr lang="en-US" b="0" u="sng" dirty="0">
              <a:latin typeface="Century Gothic" panose="020B0502020202020204" pitchFamily="34" charset="0"/>
            </a:endParaRPr>
          </a:p>
          <a:p>
            <a:endParaRPr lang="en-US" b="0" dirty="0" smtClean="0">
              <a:latin typeface="Century Gothic" panose="020B0502020202020204" pitchFamily="34" charset="0"/>
            </a:endParaRPr>
          </a:p>
          <a:p>
            <a:pPr>
              <a:buFont typeface="Wingdings" panose="05000000000000000000" pitchFamily="2" charset="2"/>
              <a:buChar char="ü"/>
            </a:pPr>
            <a:r>
              <a:rPr lang="en-US" b="0" dirty="0" smtClean="0">
                <a:latin typeface="Century Gothic" panose="020B0502020202020204" pitchFamily="34" charset="0"/>
              </a:rPr>
              <a:t>From one of the member or partner EU states</a:t>
            </a:r>
          </a:p>
          <a:p>
            <a:pPr>
              <a:buFont typeface="Wingdings" panose="05000000000000000000" pitchFamily="2" charset="2"/>
              <a:buChar char="ü"/>
            </a:pPr>
            <a:r>
              <a:rPr lang="en-US" b="0" dirty="0" smtClean="0">
                <a:latin typeface="Century Gothic" panose="020B0502020202020204" pitchFamily="34" charset="0"/>
              </a:rPr>
              <a:t>Cities</a:t>
            </a:r>
            <a:r>
              <a:rPr lang="en-US" b="0" dirty="0">
                <a:latin typeface="Century Gothic" panose="020B0502020202020204" pitchFamily="34" charset="0"/>
              </a:rPr>
              <a:t>, municipalities, towns</a:t>
            </a:r>
          </a:p>
          <a:p>
            <a:pPr>
              <a:buFont typeface="Wingdings" panose="05000000000000000000" pitchFamily="2" charset="2"/>
              <a:buChar char="ü"/>
            </a:pPr>
            <a:r>
              <a:rPr lang="en-US" b="0" dirty="0">
                <a:latin typeface="Century Gothic" panose="020B0502020202020204" pitchFamily="34" charset="0"/>
              </a:rPr>
              <a:t>Infra-municipal tiers of government</a:t>
            </a:r>
          </a:p>
          <a:p>
            <a:pPr>
              <a:buFont typeface="Wingdings" panose="05000000000000000000" pitchFamily="2" charset="2"/>
              <a:buChar char="ü"/>
            </a:pPr>
            <a:r>
              <a:rPr lang="en-US" b="0" dirty="0">
                <a:latin typeface="Century Gothic" panose="020B0502020202020204" pitchFamily="34" charset="0"/>
              </a:rPr>
              <a:t>Metropolitan Authorities and organized agglomerations</a:t>
            </a:r>
          </a:p>
          <a:p>
            <a:pPr>
              <a:buFont typeface="Wingdings" panose="05000000000000000000" pitchFamily="2" charset="2"/>
              <a:buChar char="ü"/>
            </a:pPr>
            <a:r>
              <a:rPr lang="en-US" b="0" dirty="0" smtClean="0">
                <a:solidFill>
                  <a:srgbClr val="F08B27"/>
                </a:solidFill>
                <a:latin typeface="Century Gothic" panose="020B0502020202020204" pitchFamily="34" charset="0"/>
              </a:rPr>
              <a:t>“Non-City”: Local </a:t>
            </a:r>
            <a:r>
              <a:rPr lang="en-US" b="0" dirty="0">
                <a:solidFill>
                  <a:srgbClr val="F08B27"/>
                </a:solidFill>
                <a:latin typeface="Century Gothic" panose="020B0502020202020204" pitchFamily="34" charset="0"/>
              </a:rPr>
              <a:t>agencies defined as public or semi-public organisations set up by a </a:t>
            </a:r>
            <a:r>
              <a:rPr lang="en-US" b="0" dirty="0" smtClean="0">
                <a:solidFill>
                  <a:srgbClr val="F08B27"/>
                </a:solidFill>
                <a:latin typeface="Century Gothic" panose="020B0502020202020204" pitchFamily="34" charset="0"/>
              </a:rPr>
              <a:t>city </a:t>
            </a:r>
          </a:p>
          <a:p>
            <a:pPr marL="7938" indent="0">
              <a:buNone/>
            </a:pPr>
            <a:endParaRPr lang="en-US" b="0" dirty="0" smtClean="0">
              <a:solidFill>
                <a:srgbClr val="35B3B8"/>
              </a:solidFill>
              <a:latin typeface="Century Gothic" panose="020B0502020202020204" pitchFamily="34" charset="0"/>
            </a:endParaRPr>
          </a:p>
          <a:p>
            <a:pPr marL="7938" indent="0">
              <a:buNone/>
            </a:pPr>
            <a:endParaRPr lang="en-US" b="0" dirty="0" smtClean="0">
              <a:solidFill>
                <a:srgbClr val="35B3B8"/>
              </a:solidFill>
              <a:latin typeface="Century Gothic" panose="020B0502020202020204" pitchFamily="34" charset="0"/>
            </a:endParaRPr>
          </a:p>
          <a:p>
            <a:pPr marL="7938" indent="0">
              <a:buNone/>
            </a:pPr>
            <a:endParaRPr lang="en-US" b="0" dirty="0" smtClean="0">
              <a:solidFill>
                <a:srgbClr val="35B3B8"/>
              </a:solidFill>
              <a:latin typeface="Century Gothic" panose="020B0502020202020204" pitchFamily="34" charset="0"/>
            </a:endParaRPr>
          </a:p>
          <a:p>
            <a:pPr marL="7938" indent="0">
              <a:buNone/>
            </a:pPr>
            <a:r>
              <a:rPr lang="en-US" sz="1800" b="0" i="1" dirty="0" smtClean="0">
                <a:solidFill>
                  <a:schemeClr val="accent2"/>
                </a:solidFill>
                <a:latin typeface="Century Gothic" panose="020B0502020202020204" pitchFamily="34" charset="0"/>
              </a:rPr>
              <a:t>“Non-city“ partners cannot be proposed for the initial partnership – Phase 1 application. </a:t>
            </a:r>
          </a:p>
          <a:p>
            <a:pPr marL="7938" indent="0">
              <a:buNone/>
            </a:pPr>
            <a:r>
              <a:rPr lang="en-US" sz="1800" b="0" i="1" dirty="0" smtClean="0">
                <a:solidFill>
                  <a:schemeClr val="accent2"/>
                </a:solidFill>
                <a:latin typeface="Century Gothic" panose="020B0502020202020204" pitchFamily="34" charset="0"/>
              </a:rPr>
              <a:t>But can join during Phase 1.  More info available in </a:t>
            </a:r>
            <a:r>
              <a:rPr lang="en-US" sz="1800" b="0" i="1" dirty="0" smtClean="0">
                <a:solidFill>
                  <a:schemeClr val="accent2"/>
                </a:solidFill>
                <a:latin typeface="Century Gothic" panose="020B0502020202020204" pitchFamily="34" charset="0"/>
                <a:hlinkClick r:id="rId3"/>
              </a:rPr>
              <a:t>the terms of reference of the call</a:t>
            </a:r>
            <a:endParaRPr lang="en-US" sz="1800" b="0" i="1" dirty="0">
              <a:solidFill>
                <a:schemeClr val="accent2"/>
              </a:solidFill>
              <a:latin typeface="Century Gothic" panose="020B0502020202020204" pitchFamily="34" charset="0"/>
            </a:endParaRPr>
          </a:p>
        </p:txBody>
      </p:sp>
      <p:sp>
        <p:nvSpPr>
          <p:cNvPr id="7" name="Titre 6"/>
          <p:cNvSpPr>
            <a:spLocks noGrp="1"/>
          </p:cNvSpPr>
          <p:nvPr>
            <p:ph type="title"/>
          </p:nvPr>
        </p:nvSpPr>
        <p:spPr>
          <a:xfrm>
            <a:off x="2566258" y="382859"/>
            <a:ext cx="3692508" cy="492443"/>
          </a:xfrm>
        </p:spPr>
        <p:txBody>
          <a:bodyPr/>
          <a:lstStyle/>
          <a:p>
            <a:r>
              <a:rPr lang="en-GB" b="0" dirty="0">
                <a:solidFill>
                  <a:srgbClr val="C4007B"/>
                </a:solidFill>
                <a:latin typeface="Century Gothic" panose="020B0502020202020204" pitchFamily="34" charset="0"/>
              </a:rPr>
              <a:t>Who is </a:t>
            </a:r>
            <a:r>
              <a:rPr lang="en-GB" b="0" dirty="0" smtClean="0">
                <a:solidFill>
                  <a:srgbClr val="C4007B"/>
                </a:solidFill>
                <a:latin typeface="Century Gothic" panose="020B0502020202020204" pitchFamily="34" charset="0"/>
              </a:rPr>
              <a:t>eligible?</a:t>
            </a:r>
            <a:endParaRPr lang="en-GB" b="0" dirty="0">
              <a:latin typeface="Century Gothic" panose="020B0502020202020204" pitchFamily="34" charset="0"/>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8599" y="3002757"/>
            <a:ext cx="1032034" cy="1073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0978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
          </p:nvPr>
        </p:nvSpPr>
        <p:spPr/>
        <p:txBody>
          <a:bodyPr/>
          <a:lstStyle/>
          <a:p>
            <a:fld id="{9D7EC0D4-C4D4-784B-B144-181491B88AD4}" type="slidenum">
              <a:rPr lang="fr-FR" smtClean="0"/>
              <a:pPr/>
              <a:t>9</a:t>
            </a:fld>
            <a:endParaRPr lang="fr-FR" dirty="0"/>
          </a:p>
        </p:txBody>
      </p:sp>
      <p:sp>
        <p:nvSpPr>
          <p:cNvPr id="6" name="Espace réservé du texte 5"/>
          <p:cNvSpPr>
            <a:spLocks noGrp="1"/>
          </p:cNvSpPr>
          <p:nvPr>
            <p:ph type="body" sz="quarter" idx="13"/>
          </p:nvPr>
        </p:nvSpPr>
        <p:spPr>
          <a:xfrm>
            <a:off x="954270" y="1636414"/>
            <a:ext cx="7441020" cy="3892516"/>
          </a:xfrm>
        </p:spPr>
        <p:txBody>
          <a:bodyPr>
            <a:normAutofit fontScale="92500" lnSpcReduction="20000"/>
          </a:bodyPr>
          <a:lstStyle/>
          <a:p>
            <a:pPr lvl="0"/>
            <a:r>
              <a:rPr lang="en-US" dirty="0">
                <a:latin typeface="Century Gothic" panose="020B0502020202020204" pitchFamily="34" charset="0"/>
              </a:rPr>
              <a:t>Partnership proposed for Phase 1 </a:t>
            </a:r>
            <a:r>
              <a:rPr lang="en-US" b="0" dirty="0">
                <a:latin typeface="Century Gothic" panose="020B0502020202020204" pitchFamily="34" charset="0"/>
              </a:rPr>
              <a:t>should comprise a Good Practice City and two Transfer Cities</a:t>
            </a:r>
            <a:endParaRPr lang="fr-FR" b="0" dirty="0">
              <a:latin typeface="Century Gothic" panose="020B0502020202020204" pitchFamily="34" charset="0"/>
            </a:endParaRPr>
          </a:p>
          <a:p>
            <a:pPr marL="7938" indent="0">
              <a:buNone/>
            </a:pPr>
            <a:endParaRPr lang="fr-FR" b="0" dirty="0">
              <a:latin typeface="Century Gothic" panose="020B0502020202020204" pitchFamily="34" charset="0"/>
            </a:endParaRPr>
          </a:p>
          <a:p>
            <a:pPr lvl="0"/>
            <a:r>
              <a:rPr lang="en-US" dirty="0">
                <a:latin typeface="Century Gothic" panose="020B0502020202020204" pitchFamily="34" charset="0"/>
              </a:rPr>
              <a:t>Each Transfer Network in Phase 2 </a:t>
            </a:r>
            <a:r>
              <a:rPr lang="en-US" b="0" dirty="0">
                <a:latin typeface="Century Gothic" panose="020B0502020202020204" pitchFamily="34" charset="0"/>
              </a:rPr>
              <a:t>will comprise a Good Practice City and up to 7 Transfer </a:t>
            </a:r>
            <a:r>
              <a:rPr lang="en-US" b="0" dirty="0" smtClean="0">
                <a:latin typeface="Century Gothic" panose="020B0502020202020204" pitchFamily="34" charset="0"/>
              </a:rPr>
              <a:t>Cities:</a:t>
            </a:r>
          </a:p>
          <a:p>
            <a:pPr marL="7938" lvl="0" indent="0">
              <a:buNone/>
            </a:pPr>
            <a:endParaRPr lang="en-US" b="0" dirty="0">
              <a:latin typeface="Century Gothic" panose="020B0502020202020204" pitchFamily="34" charset="0"/>
            </a:endParaRPr>
          </a:p>
          <a:p>
            <a:pPr lvl="0">
              <a:buFont typeface="Wingdings" panose="05000000000000000000" pitchFamily="2" charset="2"/>
              <a:buChar char="ü"/>
            </a:pPr>
            <a:r>
              <a:rPr lang="en-GB" sz="1700" b="0" dirty="0" smtClean="0">
                <a:latin typeface="Century Gothic" panose="020B0502020202020204" pitchFamily="34" charset="0"/>
              </a:rPr>
              <a:t>minimum </a:t>
            </a:r>
            <a:r>
              <a:rPr lang="en-GB" sz="1700" b="0" dirty="0">
                <a:latin typeface="Century Gothic" panose="020B0502020202020204" pitchFamily="34" charset="0"/>
              </a:rPr>
              <a:t>5 and maximum 8 partners </a:t>
            </a:r>
            <a:r>
              <a:rPr lang="en-GB" sz="1700" b="0" dirty="0" smtClean="0">
                <a:latin typeface="Century Gothic" panose="020B0502020202020204" pitchFamily="34" charset="0"/>
              </a:rPr>
              <a:t>including </a:t>
            </a:r>
            <a:r>
              <a:rPr lang="en-GB" sz="1700" b="0" dirty="0">
                <a:latin typeface="Century Gothic" panose="020B0502020202020204" pitchFamily="34" charset="0"/>
              </a:rPr>
              <a:t>the Good Practice City as Lead Partner;</a:t>
            </a:r>
            <a:endParaRPr lang="fr-FR" sz="1700" b="0" dirty="0">
              <a:latin typeface="Century Gothic" panose="020B0502020202020204" pitchFamily="34" charset="0"/>
            </a:endParaRPr>
          </a:p>
          <a:p>
            <a:pPr lvl="0">
              <a:buFont typeface="Wingdings" panose="05000000000000000000" pitchFamily="2" charset="2"/>
              <a:buChar char="ü"/>
            </a:pPr>
            <a:r>
              <a:rPr lang="en-GB" sz="1700" b="0" dirty="0">
                <a:latin typeface="Century Gothic" panose="020B0502020202020204" pitchFamily="34" charset="0"/>
              </a:rPr>
              <a:t>Include no more than 2 non-city partners </a:t>
            </a:r>
            <a:r>
              <a:rPr lang="en-GB" sz="1700" b="0" dirty="0" smtClean="0">
                <a:latin typeface="Century Gothic" panose="020B0502020202020204" pitchFamily="34" charset="0"/>
              </a:rPr>
              <a:t>(</a:t>
            </a:r>
            <a:r>
              <a:rPr lang="en-GB" sz="1700" b="0" dirty="0">
                <a:latin typeface="Century Gothic" panose="020B0502020202020204" pitchFamily="34" charset="0"/>
              </a:rPr>
              <a:t>local agencies);</a:t>
            </a:r>
            <a:endParaRPr lang="fr-FR" sz="1700" b="0" dirty="0">
              <a:latin typeface="Century Gothic" panose="020B0502020202020204" pitchFamily="34" charset="0"/>
            </a:endParaRPr>
          </a:p>
          <a:p>
            <a:pPr lvl="0">
              <a:buFont typeface="Wingdings" panose="05000000000000000000" pitchFamily="2" charset="2"/>
              <a:buChar char="ü"/>
            </a:pPr>
            <a:r>
              <a:rPr lang="en-US" sz="1700" b="0" dirty="0">
                <a:latin typeface="Century Gothic" panose="020B0502020202020204" pitchFamily="34" charset="0"/>
              </a:rPr>
              <a:t>be composed of partners </a:t>
            </a:r>
            <a:r>
              <a:rPr lang="en-US" sz="1700" b="0" u="sng" dirty="0">
                <a:latin typeface="Century Gothic" panose="020B0502020202020204" pitchFamily="34" charset="0"/>
              </a:rPr>
              <a:t>all coming </a:t>
            </a:r>
            <a:r>
              <a:rPr lang="en-US" sz="1700" b="0" dirty="0">
                <a:latin typeface="Century Gothic" panose="020B0502020202020204" pitchFamily="34" charset="0"/>
              </a:rPr>
              <a:t>from different Member/partner States;</a:t>
            </a:r>
            <a:endParaRPr lang="fr-FR" sz="1700" b="0" dirty="0">
              <a:latin typeface="Century Gothic" panose="020B0502020202020204" pitchFamily="34" charset="0"/>
            </a:endParaRPr>
          </a:p>
          <a:p>
            <a:pPr>
              <a:buFont typeface="Wingdings" panose="05000000000000000000" pitchFamily="2" charset="2"/>
              <a:buChar char="ü"/>
            </a:pPr>
            <a:r>
              <a:rPr lang="en-GB" sz="1700" b="0" dirty="0" smtClean="0">
                <a:latin typeface="Century Gothic" panose="020B0502020202020204" pitchFamily="34" charset="0"/>
              </a:rPr>
              <a:t>Including:</a:t>
            </a:r>
            <a:endParaRPr lang="fr-FR" sz="1700" b="0" dirty="0">
              <a:latin typeface="Century Gothic" panose="020B0502020202020204" pitchFamily="34" charset="0"/>
            </a:endParaRPr>
          </a:p>
          <a:p>
            <a:pPr lvl="0">
              <a:buFont typeface="Courier New" panose="02070309020205020404" pitchFamily="49" charset="0"/>
              <a:buChar char="o"/>
            </a:pPr>
            <a:r>
              <a:rPr lang="en-GB" sz="1300" b="0" dirty="0">
                <a:latin typeface="Century Gothic" panose="020B0502020202020204" pitchFamily="34" charset="0"/>
              </a:rPr>
              <a:t>a minimum of 2 partners from Less Developed regions where the total number of partner is 5;</a:t>
            </a:r>
            <a:endParaRPr lang="fr-FR" sz="1300" b="0" dirty="0">
              <a:latin typeface="Century Gothic" panose="020B0502020202020204" pitchFamily="34" charset="0"/>
            </a:endParaRPr>
          </a:p>
          <a:p>
            <a:pPr lvl="0">
              <a:buFont typeface="Courier New" panose="02070309020205020404" pitchFamily="49" charset="0"/>
              <a:buChar char="o"/>
            </a:pPr>
            <a:r>
              <a:rPr lang="en-GB" sz="1300" b="0" dirty="0">
                <a:latin typeface="Century Gothic" panose="020B0502020202020204" pitchFamily="34" charset="0"/>
              </a:rPr>
              <a:t>a minimum of 3 partners from Less Developed regions where the total number of partner is 6 to 7 partners.</a:t>
            </a:r>
            <a:endParaRPr lang="fr-FR" sz="1300" b="0" dirty="0">
              <a:latin typeface="Century Gothic" panose="020B0502020202020204" pitchFamily="34" charset="0"/>
            </a:endParaRPr>
          </a:p>
          <a:p>
            <a:pPr lvl="0">
              <a:buFont typeface="Courier New" panose="02070309020205020404" pitchFamily="49" charset="0"/>
              <a:buChar char="o"/>
            </a:pPr>
            <a:r>
              <a:rPr lang="en-GB" sz="1300" b="0" dirty="0">
                <a:latin typeface="Century Gothic" panose="020B0502020202020204" pitchFamily="34" charset="0"/>
              </a:rPr>
              <a:t>a minimum of 4 partners from Less Developed regions where the total number of partner is 8 partners.</a:t>
            </a:r>
            <a:endParaRPr lang="fr-FR" sz="1300" b="0" dirty="0">
              <a:latin typeface="Century Gothic" panose="020B0502020202020204" pitchFamily="34" charset="0"/>
            </a:endParaRPr>
          </a:p>
          <a:p>
            <a:pPr marL="7938" indent="0">
              <a:buNone/>
            </a:pPr>
            <a:endParaRPr lang="en-US" b="0" dirty="0">
              <a:latin typeface="Century Gothic" panose="020B0502020202020204" pitchFamily="34" charset="0"/>
            </a:endParaRPr>
          </a:p>
        </p:txBody>
      </p:sp>
      <p:sp>
        <p:nvSpPr>
          <p:cNvPr id="7" name="Titre 6"/>
          <p:cNvSpPr>
            <a:spLocks noGrp="1"/>
          </p:cNvSpPr>
          <p:nvPr>
            <p:ph type="title"/>
          </p:nvPr>
        </p:nvSpPr>
        <p:spPr>
          <a:xfrm>
            <a:off x="3046062" y="390191"/>
            <a:ext cx="2880160" cy="492443"/>
          </a:xfrm>
        </p:spPr>
        <p:txBody>
          <a:bodyPr/>
          <a:lstStyle/>
          <a:p>
            <a:r>
              <a:rPr lang="en-US" b="0" dirty="0" smtClean="0">
                <a:solidFill>
                  <a:srgbClr val="C4007B"/>
                </a:solidFill>
                <a:latin typeface="Century Gothic" panose="020B0502020202020204" pitchFamily="34" charset="0"/>
              </a:rPr>
              <a:t>Partnership</a:t>
            </a:r>
            <a:endParaRPr lang="en-US" b="0" dirty="0">
              <a:solidFill>
                <a:srgbClr val="C4007B"/>
              </a:solidFill>
              <a:latin typeface="Century Gothic" panose="020B0502020202020204" pitchFamily="34" charset="0"/>
            </a:endParaRPr>
          </a:p>
        </p:txBody>
      </p:sp>
      <p:sp>
        <p:nvSpPr>
          <p:cNvPr id="11" name="Espace réservé du pied de page 3"/>
          <p:cNvSpPr>
            <a:spLocks noGrp="1"/>
          </p:cNvSpPr>
          <p:nvPr>
            <p:ph type="ftr" sz="quarter" idx="3"/>
          </p:nvPr>
        </p:nvSpPr>
        <p:spPr>
          <a:xfrm>
            <a:off x="360000" y="6480000"/>
            <a:ext cx="3086100" cy="201738"/>
          </a:xfrm>
        </p:spPr>
        <p:txBody>
          <a:bodyPr/>
          <a:lstStyle/>
          <a:p>
            <a:r>
              <a:rPr lang="fr-FR" b="0" dirty="0" smtClean="0"/>
              <a:t>Call for Transfer Networks - 2017</a:t>
            </a:r>
            <a:endParaRPr lang="fr-FR" b="0" dirty="0"/>
          </a:p>
          <a:p>
            <a:endParaRPr lang="fr-FR" b="0" dirty="0"/>
          </a:p>
        </p:txBody>
      </p:sp>
      <p:sp>
        <p:nvSpPr>
          <p:cNvPr id="2" name="ZoneTexte 1"/>
          <p:cNvSpPr txBox="1"/>
          <p:nvPr/>
        </p:nvSpPr>
        <p:spPr>
          <a:xfrm>
            <a:off x="594334" y="5805377"/>
            <a:ext cx="7971077" cy="338554"/>
          </a:xfrm>
          <a:prstGeom prst="rect">
            <a:avLst/>
          </a:prstGeom>
          <a:noFill/>
        </p:spPr>
        <p:txBody>
          <a:bodyPr wrap="square" rtlCol="0">
            <a:spAutoFit/>
          </a:bodyPr>
          <a:lstStyle/>
          <a:p>
            <a:r>
              <a:rPr lang="fr-FR" sz="1600" i="1" dirty="0" smtClean="0">
                <a:solidFill>
                  <a:schemeClr val="accent2"/>
                </a:solidFill>
                <a:latin typeface="Century Gothic" panose="020B0502020202020204" pitchFamily="34" charset="0"/>
              </a:rPr>
              <a:t>Good Practice City </a:t>
            </a:r>
            <a:r>
              <a:rPr lang="fr-FR" sz="1600" i="1" dirty="0" err="1" smtClean="0">
                <a:solidFill>
                  <a:schemeClr val="accent2"/>
                </a:solidFill>
                <a:latin typeface="Century Gothic" panose="020B0502020202020204" pitchFamily="34" charset="0"/>
              </a:rPr>
              <a:t>can</a:t>
            </a:r>
            <a:r>
              <a:rPr lang="fr-FR" sz="1600" i="1" dirty="0" smtClean="0">
                <a:solidFill>
                  <a:schemeClr val="accent2"/>
                </a:solidFill>
                <a:latin typeface="Century Gothic" panose="020B0502020202020204" pitchFamily="34" charset="0"/>
              </a:rPr>
              <a:t> </a:t>
            </a:r>
            <a:r>
              <a:rPr lang="fr-FR" sz="1600" i="1" dirty="0" err="1" smtClean="0">
                <a:solidFill>
                  <a:schemeClr val="accent2"/>
                </a:solidFill>
                <a:latin typeface="Century Gothic" panose="020B0502020202020204" pitchFamily="34" charset="0"/>
              </a:rPr>
              <a:t>take</a:t>
            </a:r>
            <a:r>
              <a:rPr lang="fr-FR" sz="1600" i="1" dirty="0" smtClean="0">
                <a:solidFill>
                  <a:schemeClr val="accent2"/>
                </a:solidFill>
                <a:latin typeface="Century Gothic" panose="020B0502020202020204" pitchFamily="34" charset="0"/>
              </a:rPr>
              <a:t> part in </a:t>
            </a:r>
            <a:r>
              <a:rPr lang="fr-FR" sz="1600" i="1" dirty="0" err="1" smtClean="0">
                <a:solidFill>
                  <a:schemeClr val="accent2"/>
                </a:solidFill>
                <a:latin typeface="Century Gothic" panose="020B0502020202020204" pitchFamily="34" charset="0"/>
              </a:rPr>
              <a:t>another</a:t>
            </a:r>
            <a:r>
              <a:rPr lang="fr-FR" sz="1600" i="1" dirty="0" smtClean="0">
                <a:solidFill>
                  <a:schemeClr val="accent2"/>
                </a:solidFill>
                <a:latin typeface="Century Gothic" panose="020B0502020202020204" pitchFamily="34" charset="0"/>
              </a:rPr>
              <a:t> Transfer Network as Transfer City</a:t>
            </a:r>
            <a:endParaRPr lang="fr-FR" sz="1600" i="1" dirty="0">
              <a:solidFill>
                <a:schemeClr val="accent2"/>
              </a:solidFill>
              <a:latin typeface="Century Gothic" panose="020B0502020202020204" pitchFamily="34" charset="0"/>
            </a:endParaRPr>
          </a:p>
        </p:txBody>
      </p:sp>
    </p:spTree>
    <p:extLst>
      <p:ext uri="{BB962C8B-B14F-4D97-AF65-F5344CB8AC3E}">
        <p14:creationId xmlns:p14="http://schemas.microsoft.com/office/powerpoint/2010/main" val="3593633694"/>
      </p:ext>
    </p:extLst>
  </p:cSld>
  <p:clrMapOvr>
    <a:masterClrMapping/>
  </p:clrMapOvr>
  <p:timing>
    <p:tnLst>
      <p:par>
        <p:cTn id="1" dur="indefinite" restart="never" nodeType="tmRoot"/>
      </p:par>
    </p:tnLst>
  </p:timing>
</p:sld>
</file>

<file path=ppt/theme/theme1.xml><?xml version="1.0" encoding="utf-8"?>
<a:theme xmlns:a="http://schemas.openxmlformats.org/drawingml/2006/main" name="URBACT-GeneralPresentation-161028">
  <a:themeElements>
    <a:clrScheme name="URBACT 2">
      <a:dk1>
        <a:srgbClr val="000000"/>
      </a:dk1>
      <a:lt1>
        <a:srgbClr val="E4843B"/>
      </a:lt1>
      <a:dk2>
        <a:srgbClr val="ECAA48"/>
      </a:dk2>
      <a:lt2>
        <a:srgbClr val="FACE39"/>
      </a:lt2>
      <a:accent1>
        <a:srgbClr val="216CA2"/>
      </a:accent1>
      <a:accent2>
        <a:srgbClr val="35B2B8"/>
      </a:accent2>
      <a:accent3>
        <a:srgbClr val="AE1E75"/>
      </a:accent3>
      <a:accent4>
        <a:srgbClr val="84B63F"/>
      </a:accent4>
      <a:accent5>
        <a:srgbClr val="1B9782"/>
      </a:accent5>
      <a:accent6>
        <a:srgbClr val="7E6A9B"/>
      </a:accent6>
      <a:hlink>
        <a:srgbClr val="CFD1CC"/>
      </a:hlink>
      <a:folHlink>
        <a:srgbClr val="868274"/>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URBACT-PwpT-GeneralPresentation" id="{ADE52F00-850E-7E42-B7E2-56F7EAB0F34A}" vid="{C3CE40BD-2744-7A4C-A826-9B10038D92C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URBACT-GeneralPresentation-161028</Template>
  <TotalTime>708</TotalTime>
  <Words>2064</Words>
  <Application>Microsoft Office PowerPoint</Application>
  <PresentationFormat>Personnalisé</PresentationFormat>
  <Paragraphs>264</Paragraphs>
  <Slides>18</Slides>
  <Notes>13</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URBACT-GeneralPresentation-161028</vt:lpstr>
      <vt:lpstr>Présentation PowerPoint</vt:lpstr>
      <vt:lpstr>Call for Transfer networks  URBACT CITY FESTIVAL 2017</vt:lpstr>
      <vt:lpstr>Following the successful Call for Good Practices URBACT launches the  Call for up to 25 Transfer Networks </vt:lpstr>
      <vt:lpstr>Why?</vt:lpstr>
      <vt:lpstr>The 2-Phase Journey</vt:lpstr>
      <vt:lpstr>Présentation PowerPoint</vt:lpstr>
      <vt:lpstr>Working with  the URBACT method</vt:lpstr>
      <vt:lpstr>Who is eligible?</vt:lpstr>
      <vt:lpstr>Partnership</vt:lpstr>
      <vt:lpstr>Good Practice Cities choosing right Transfer Cities</vt:lpstr>
      <vt:lpstr>Financial resources</vt:lpstr>
      <vt:lpstr>Expertise envelope</vt:lpstr>
      <vt:lpstr>Expertise support</vt:lpstr>
      <vt:lpstr>Submission  procedure</vt:lpstr>
      <vt:lpstr>Assessment  process</vt:lpstr>
      <vt:lpstr>Useful  resources</vt:lpstr>
      <vt:lpstr>The 2-Phase Journey</vt:lpstr>
      <vt:lpstr>Présentation PowerPoint</vt:lpstr>
    </vt:vector>
  </TitlesOfParts>
  <Company>Datar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Kristijan RADOJCIC</dc:creator>
  <cp:lastModifiedBy>Utilisateur URBACT</cp:lastModifiedBy>
  <cp:revision>123</cp:revision>
  <dcterms:created xsi:type="dcterms:W3CDTF">2016-12-02T13:50:28Z</dcterms:created>
  <dcterms:modified xsi:type="dcterms:W3CDTF">2017-10-04T21:30:07Z</dcterms:modified>
</cp:coreProperties>
</file>