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86FB4"/>
    <a:srgbClr val="FED333"/>
    <a:srgbClr val="E03B4F"/>
    <a:srgbClr val="8B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-9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5475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914FBAD-5212-4DFD-AEEC-E21475C6B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385365"/>
            <a:ext cx="7134225" cy="2619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A33519BA-253B-4C03-9D8E-82C8A009D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774" y="1285101"/>
            <a:ext cx="10157254" cy="2587325"/>
          </a:xfrm>
        </p:spPr>
        <p:txBody>
          <a:bodyPr anchor="b">
            <a:noAutofit/>
          </a:bodyPr>
          <a:lstStyle>
            <a:lvl1pPr algn="l">
              <a:defRPr sz="6000">
                <a:latin typeface="Helvetica" pitchFamily="2" charset="0"/>
              </a:defRPr>
            </a:lvl1pPr>
          </a:lstStyle>
          <a:p>
            <a:r>
              <a:rPr lang="fr-FR" dirty="0"/>
              <a:t>NOM DE FAMILLE ET PRENOM DE L’INTERVENANT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467C0E23-046D-45AA-A224-2C2E93B4A4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9774" y="4096309"/>
            <a:ext cx="6565556" cy="1052340"/>
          </a:xfrm>
        </p:spPr>
        <p:txBody>
          <a:bodyPr>
            <a:normAutofit/>
          </a:bodyPr>
          <a:lstStyle>
            <a:lvl1pPr marL="0" indent="0" algn="l">
              <a:buNone/>
              <a:defRPr sz="2500" b="1" u="none">
                <a:solidFill>
                  <a:srgbClr val="808080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SA FONCTION OU SA POSITION AU SEIN DE SON 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E73693E0-6EA2-4E10-B2E8-DFB03BB43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5B81CD5C-381C-4617-9762-2053C9D6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73706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A6A4B74E-AA3E-4BB3-9135-933C929BC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576296"/>
            <a:ext cx="7134225" cy="2619375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1EAF491B-FC80-41DF-BD12-64F2B3609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1684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1AD1D8-C770-42F7-A8AC-113542332C2D}"/>
              </a:ext>
            </a:extLst>
          </p:cNvPr>
          <p:cNvSpPr/>
          <p:nvPr userDrawn="1"/>
        </p:nvSpPr>
        <p:spPr>
          <a:xfrm>
            <a:off x="3163330" y="906163"/>
            <a:ext cx="2026508" cy="1614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C8CB8BC1-5AA6-4CCC-B29E-F651E19C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238" y="1319856"/>
            <a:ext cx="7832124" cy="83395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/>
              <a:t>PLACEMENT POUR LE TITRE DU GOOD PRACTICE</a:t>
            </a:r>
            <a:endParaRPr lang="fr-BE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5C51F0C-5D97-4200-985B-41ABC30AC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308" y="2901822"/>
            <a:ext cx="6730314" cy="533355"/>
          </a:xfrm>
        </p:spPr>
        <p:txBody>
          <a:bodyPr>
            <a:normAutofit/>
          </a:bodyPr>
          <a:lstStyle>
            <a:lvl1pPr marL="0" indent="0" algn="l">
              <a:buNone/>
              <a:defRPr sz="20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  <a:endParaRPr lang="fr-BE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3BB0E81B-FEC1-4755-87CE-9F788833A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9" y="3550122"/>
            <a:ext cx="3871784" cy="26193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538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200" b="1" kern="1200">
          <a:solidFill>
            <a:srgbClr val="286FB4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u="none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ZFVWu1w5tU&amp;feature=youtu.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93003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7200" b="1" baseline="30000" dirty="0">
                <a:solidFill>
                  <a:srgbClr val="286FB4"/>
                </a:solidFill>
                <a:latin typeface="Helvetica" pitchFamily="2" charset="0"/>
              </a:rPr>
              <a:t>ENTREPRENEURSHIP PANEL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2"/>
            <a:ext cx="9144000" cy="8234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/>
              <a:t>MODERATOR: JIM SIMS</a:t>
            </a:r>
          </a:p>
          <a:p>
            <a:pPr algn="l"/>
            <a:r>
              <a:rPr lang="en-US" sz="2800" b="1" dirty="0"/>
              <a:t>QUESTION FACILITATOR: ALISA ALITI VLASIC </a:t>
            </a:r>
          </a:p>
          <a:p>
            <a:pPr algn="l"/>
            <a:endParaRPr lang="en-US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1B48A3A-4D69-4B97-A6AE-91301E8EC990}"/>
              </a:ext>
            </a:extLst>
          </p:cNvPr>
          <p:cNvSpPr txBox="1"/>
          <p:nvPr/>
        </p:nvSpPr>
        <p:spPr>
          <a:xfrm>
            <a:off x="1234831" y="3733413"/>
            <a:ext cx="8346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Helvetica" pitchFamily="2" charset="0"/>
              </a:rPr>
              <a:t>How to identify your city's business assets?  Can culture be a good business?  What kind of business support for social economy? </a:t>
            </a:r>
          </a:p>
        </p:txBody>
      </p:sp>
    </p:spTree>
    <p:extLst>
      <p:ext uri="{BB962C8B-B14F-4D97-AF65-F5344CB8AC3E}">
        <p14:creationId xmlns:p14="http://schemas.microsoft.com/office/powerpoint/2010/main" val="143665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93003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7200" b="1" baseline="30000" dirty="0">
                <a:solidFill>
                  <a:srgbClr val="286FB4"/>
                </a:solidFill>
                <a:latin typeface="Helvetica" pitchFamily="2" charset="0"/>
              </a:rPr>
              <a:t>PANEL Q&amp;A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2"/>
            <a:ext cx="9144000" cy="8234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/>
              <a:t>MODERATOR: JIM SIMS</a:t>
            </a:r>
          </a:p>
          <a:p>
            <a:pPr algn="l"/>
            <a:r>
              <a:rPr lang="en-US" sz="2800" b="1" dirty="0"/>
              <a:t>AUDIENCE FACILITATOR: ALISA ALITI VLASIC </a:t>
            </a:r>
          </a:p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118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xmlns="" id="{24B93EA2-662F-4381-BB2B-B3DCC3C4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D0D5-BFEF-427F-B29F-11CFCEBB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" y="1627632"/>
            <a:ext cx="6629031" cy="48191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D13876D-AA71-4CB2-89A5-E4563AAF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8" y="1052532"/>
            <a:ext cx="878967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To change mass behaviour we need to influence the social system</a:t>
            </a:r>
          </a:p>
        </p:txBody>
      </p:sp>
      <p:pic>
        <p:nvPicPr>
          <p:cNvPr id="6" name="Picture 2" descr="https://images-na.ssl-images-amazon.com/images/I/51H1a6DfNZL._SX323_BO1,204,203,200_.jpg">
            <a:extLst>
              <a:ext uri="{FF2B5EF4-FFF2-40B4-BE49-F238E27FC236}">
                <a16:creationId xmlns:a16="http://schemas.microsoft.com/office/drawing/2014/main" xmlns="" id="{D496B397-38F2-4C7B-AC30-000DC791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987">
            <a:off x="8638089" y="1749778"/>
            <a:ext cx="2979629" cy="45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1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336">
            <a:extLst>
              <a:ext uri="{FF2B5EF4-FFF2-40B4-BE49-F238E27FC236}">
                <a16:creationId xmlns:a16="http://schemas.microsoft.com/office/drawing/2014/main" xmlns="" id="{51CC6268-506E-49B6-8373-8AE71EBF20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9526" y="873887"/>
            <a:ext cx="57" cy="600284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362">
            <a:extLst>
              <a:ext uri="{FF2B5EF4-FFF2-40B4-BE49-F238E27FC236}">
                <a16:creationId xmlns:a16="http://schemas.microsoft.com/office/drawing/2014/main" xmlns="" id="{29C32022-9A8E-4349-998A-449D996D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8" y="6239575"/>
            <a:ext cx="3789964" cy="390427"/>
          </a:xfrm>
          <a:prstGeom prst="rect">
            <a:avLst/>
          </a:prstGeom>
          <a:solidFill>
            <a:schemeClr val="dk1">
              <a:lumMod val="100000"/>
              <a:lumOff val="0"/>
            </a:schemeClr>
          </a:solidFill>
          <a:ln>
            <a:noFill/>
          </a:ln>
          <a:effectLst>
            <a:outerShdw dist="28398" dir="3806097" algn="ctr" rotWithShape="0">
              <a:schemeClr val="lt1">
                <a:lumMod val="50000"/>
                <a:lumOff val="0"/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lt1">
                    <a:lumMod val="95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en-GB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ATTRIBUTES OF THE CITY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953D4E3-6F49-4817-8063-7DF0065E5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333" y="847467"/>
            <a:ext cx="3952940" cy="16788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" name="AutoShape 317">
            <a:extLst>
              <a:ext uri="{FF2B5EF4-FFF2-40B4-BE49-F238E27FC236}">
                <a16:creationId xmlns:a16="http://schemas.microsoft.com/office/drawing/2014/main" xmlns="" id="{8962B579-2DEE-447F-9CCE-39AF0F5A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663" y="2581485"/>
            <a:ext cx="3228565" cy="310414"/>
          </a:xfrm>
          <a:prstGeom prst="leftRightArrow">
            <a:avLst>
              <a:gd name="adj1" fmla="val 50000"/>
              <a:gd name="adj2" fmla="val 2978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BE588F-9D7F-4161-B654-D2F5C598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578" y="3882144"/>
            <a:ext cx="2899180" cy="645724"/>
          </a:xfrm>
          <a:prstGeom prst="rect">
            <a:avLst/>
          </a:prstGeom>
          <a:solidFill>
            <a:schemeClr val="bg1">
              <a:lumMod val="85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F0FCA1-1A77-4B71-80EB-9BBCC91F9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352" y="3884951"/>
            <a:ext cx="2193235" cy="652194"/>
          </a:xfrm>
          <a:prstGeom prst="rect">
            <a:avLst/>
          </a:prstGeom>
          <a:solidFill>
            <a:schemeClr val="bg1">
              <a:lumMod val="85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4C0DF98-6DB5-4776-910E-A9DD3844C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134" y="863349"/>
            <a:ext cx="5312594" cy="16788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0" name="AutoShape 321">
            <a:extLst>
              <a:ext uri="{FF2B5EF4-FFF2-40B4-BE49-F238E27FC236}">
                <a16:creationId xmlns:a16="http://schemas.microsoft.com/office/drawing/2014/main" xmlns="" id="{7A830F1F-B7CC-40AE-AD8B-BD88F87FC857}"/>
              </a:ext>
            </a:extLst>
          </p:cNvPr>
          <p:cNvSpPr>
            <a:spLocks noChangeArrowheads="1"/>
          </p:cNvSpPr>
          <p:nvPr/>
        </p:nvSpPr>
        <p:spPr bwMode="auto">
          <a:xfrm rot="6150645">
            <a:off x="8049188" y="2961529"/>
            <a:ext cx="1073111" cy="334711"/>
          </a:xfrm>
          <a:prstGeom prst="rightArrow">
            <a:avLst>
              <a:gd name="adj1" fmla="val 50000"/>
              <a:gd name="adj2" fmla="val 1044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Text Box 323">
            <a:extLst>
              <a:ext uri="{FF2B5EF4-FFF2-40B4-BE49-F238E27FC236}">
                <a16:creationId xmlns:a16="http://schemas.microsoft.com/office/drawing/2014/main" xmlns="" id="{C58C7071-CEF2-4A40-9197-EF5968BEB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800" y="3964871"/>
            <a:ext cx="1199624" cy="5095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Business Support</a:t>
            </a:r>
          </a:p>
        </p:txBody>
      </p:sp>
      <p:sp>
        <p:nvSpPr>
          <p:cNvPr id="13" name="Text Box 324">
            <a:extLst>
              <a:ext uri="{FF2B5EF4-FFF2-40B4-BE49-F238E27FC236}">
                <a16:creationId xmlns:a16="http://schemas.microsoft.com/office/drawing/2014/main" xmlns="" id="{24F735C8-DD0C-4001-B00D-4D4EB7EB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450" y="3971403"/>
            <a:ext cx="978032" cy="478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Start Up Support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870B3FA-A1F0-46F6-997B-A573F0C33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013" y="1828293"/>
            <a:ext cx="2696763" cy="6453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94F31C4-7D43-4DC5-B967-D6DE0871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496" y="5222916"/>
            <a:ext cx="4859540" cy="63456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6" name="Text Box 327">
            <a:extLst>
              <a:ext uri="{FF2B5EF4-FFF2-40B4-BE49-F238E27FC236}">
                <a16:creationId xmlns:a16="http://schemas.microsoft.com/office/drawing/2014/main" xmlns="" id="{F4DD438F-6E26-4DE6-88C3-7E8C5F82E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038" y="2021239"/>
            <a:ext cx="2697341" cy="3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Indigenous Business Community</a:t>
            </a:r>
            <a:endParaRPr lang="en-GB" sz="11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28">
            <a:extLst>
              <a:ext uri="{FF2B5EF4-FFF2-40B4-BE49-F238E27FC236}">
                <a16:creationId xmlns:a16="http://schemas.microsoft.com/office/drawing/2014/main" xmlns="" id="{4BF1B75B-D2A8-4C4D-A234-A43540A9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467" y="5251167"/>
            <a:ext cx="4699841" cy="84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Suppliers of Business Services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(Finance, Accountant, Premises </a:t>
            </a:r>
            <a:r>
              <a:rPr lang="en-GB" sz="1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Text Box 333">
            <a:extLst>
              <a:ext uri="{FF2B5EF4-FFF2-40B4-BE49-F238E27FC236}">
                <a16:creationId xmlns:a16="http://schemas.microsoft.com/office/drawing/2014/main" xmlns="" id="{0B6F40E8-7957-492E-9264-1D35CB54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948" y="3971404"/>
            <a:ext cx="1076393" cy="4789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Inward Investment</a:t>
            </a:r>
          </a:p>
        </p:txBody>
      </p:sp>
      <p:sp>
        <p:nvSpPr>
          <p:cNvPr id="23" name="Text Box 334">
            <a:extLst>
              <a:ext uri="{FF2B5EF4-FFF2-40B4-BE49-F238E27FC236}">
                <a16:creationId xmlns:a16="http://schemas.microsoft.com/office/drawing/2014/main" xmlns="" id="{1AC0DD0A-8E42-4FEA-9581-2758F1A8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664" y="3971403"/>
            <a:ext cx="1137383" cy="4694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Tourism Promotion</a:t>
            </a:r>
          </a:p>
        </p:txBody>
      </p:sp>
      <p:sp>
        <p:nvSpPr>
          <p:cNvPr id="24" name="Text Box 335">
            <a:extLst>
              <a:ext uri="{FF2B5EF4-FFF2-40B4-BE49-F238E27FC236}">
                <a16:creationId xmlns:a16="http://schemas.microsoft.com/office/drawing/2014/main" xmlns="" id="{03F08E31-9089-41C2-8630-10F4D580A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03" y="1013122"/>
            <a:ext cx="2697341" cy="4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Residents</a:t>
            </a:r>
            <a:endParaRPr lang="en-GB" sz="11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B3B3B49-EBD4-4C27-8938-6F0C73D4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363" y="1159636"/>
            <a:ext cx="2066651" cy="78060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7" name="Text Box 338">
            <a:extLst>
              <a:ext uri="{FF2B5EF4-FFF2-40B4-BE49-F238E27FC236}">
                <a16:creationId xmlns:a16="http://schemas.microsoft.com/office/drawing/2014/main" xmlns="" id="{D9367174-FC5E-444D-8D9B-3DCF5AEC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784" y="1363348"/>
            <a:ext cx="1974158" cy="3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International Visitors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Text Box 339">
            <a:extLst>
              <a:ext uri="{FF2B5EF4-FFF2-40B4-BE49-F238E27FC236}">
                <a16:creationId xmlns:a16="http://schemas.microsoft.com/office/drawing/2014/main" xmlns="" id="{A1453EC4-06F6-43B6-A1F7-0ADA2E31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299" y="960518"/>
            <a:ext cx="1415728" cy="268087"/>
          </a:xfrm>
          <a:prstGeom prst="rect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Consumer Markets</a:t>
            </a:r>
            <a:endParaRPr lang="en-GB" sz="11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 Box 340">
            <a:extLst>
              <a:ext uri="{FF2B5EF4-FFF2-40B4-BE49-F238E27FC236}">
                <a16:creationId xmlns:a16="http://schemas.microsoft.com/office/drawing/2014/main" xmlns="" id="{6A284AD7-DD78-4205-9038-15A2BCB0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534" y="947016"/>
            <a:ext cx="1415728" cy="268087"/>
          </a:xfrm>
          <a:prstGeom prst="rect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Business Markets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3EA2D9A-267B-414A-B5AE-8D2824AE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498" y="1160074"/>
            <a:ext cx="2066651" cy="6411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31" name="Text Box 342">
            <a:extLst>
              <a:ext uri="{FF2B5EF4-FFF2-40B4-BE49-F238E27FC236}">
                <a16:creationId xmlns:a16="http://schemas.microsoft.com/office/drawing/2014/main" xmlns="" id="{D6320165-F803-4C24-9C8C-653C56855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449" y="1188102"/>
            <a:ext cx="1811138" cy="5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Inward Investors</a:t>
            </a:r>
            <a:endParaRPr lang="en-GB" sz="11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(Overseas Businesses)</a:t>
            </a:r>
            <a:endParaRPr lang="en-GB" sz="11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343">
            <a:extLst>
              <a:ext uri="{FF2B5EF4-FFF2-40B4-BE49-F238E27FC236}">
                <a16:creationId xmlns:a16="http://schemas.microsoft.com/office/drawing/2014/main" xmlns="" id="{9A5301DB-E202-41D5-8E11-6D64DF11D10B}"/>
              </a:ext>
            </a:extLst>
          </p:cNvPr>
          <p:cNvSpPr>
            <a:spLocks noChangeArrowheads="1"/>
          </p:cNvSpPr>
          <p:nvPr/>
        </p:nvSpPr>
        <p:spPr bwMode="auto">
          <a:xfrm rot="3134720">
            <a:off x="4331467" y="2953854"/>
            <a:ext cx="1485397" cy="334711"/>
          </a:xfrm>
          <a:prstGeom prst="rightArrow">
            <a:avLst>
              <a:gd name="adj1" fmla="val 50000"/>
              <a:gd name="adj2" fmla="val 1057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36" name="Text Box 347">
            <a:extLst>
              <a:ext uri="{FF2B5EF4-FFF2-40B4-BE49-F238E27FC236}">
                <a16:creationId xmlns:a16="http://schemas.microsoft.com/office/drawing/2014/main" xmlns="" id="{1BA7455C-973F-4AEF-8A2F-1DD40C16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83" y="2711651"/>
            <a:ext cx="1644908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Technical School</a:t>
            </a:r>
          </a:p>
        </p:txBody>
      </p:sp>
      <p:sp>
        <p:nvSpPr>
          <p:cNvPr id="37" name="Text Box 348">
            <a:extLst>
              <a:ext uri="{FF2B5EF4-FFF2-40B4-BE49-F238E27FC236}">
                <a16:creationId xmlns:a16="http://schemas.microsoft.com/office/drawing/2014/main" xmlns="" id="{71886D01-A5D3-4C69-A88C-F528A26B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83" y="3083761"/>
            <a:ext cx="1644908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Vocational School</a:t>
            </a:r>
          </a:p>
        </p:txBody>
      </p:sp>
      <p:sp>
        <p:nvSpPr>
          <p:cNvPr id="38" name="Text Box 349">
            <a:extLst>
              <a:ext uri="{FF2B5EF4-FFF2-40B4-BE49-F238E27FC236}">
                <a16:creationId xmlns:a16="http://schemas.microsoft.com/office/drawing/2014/main" xmlns="" id="{DBEF8152-0604-492D-9F46-DBC060F3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83" y="3473651"/>
            <a:ext cx="1644908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Grammar School</a:t>
            </a:r>
          </a:p>
        </p:txBody>
      </p:sp>
      <p:sp>
        <p:nvSpPr>
          <p:cNvPr id="39" name="Text Box 350">
            <a:extLst>
              <a:ext uri="{FF2B5EF4-FFF2-40B4-BE49-F238E27FC236}">
                <a16:creationId xmlns:a16="http://schemas.microsoft.com/office/drawing/2014/main" xmlns="" id="{0006A80A-B268-4197-A793-01B5E82F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60" y="4016576"/>
            <a:ext cx="1667523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Apprenticeships</a:t>
            </a:r>
          </a:p>
        </p:txBody>
      </p:sp>
      <p:sp>
        <p:nvSpPr>
          <p:cNvPr id="40" name="Text Box 351">
            <a:extLst>
              <a:ext uri="{FF2B5EF4-FFF2-40B4-BE49-F238E27FC236}">
                <a16:creationId xmlns:a16="http://schemas.microsoft.com/office/drawing/2014/main" xmlns="" id="{D098B762-CB48-4A13-956B-148B8115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60" y="4388686"/>
            <a:ext cx="1667523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Vocational College</a:t>
            </a:r>
          </a:p>
        </p:txBody>
      </p:sp>
      <p:sp>
        <p:nvSpPr>
          <p:cNvPr id="41" name="Text Box 352">
            <a:extLst>
              <a:ext uri="{FF2B5EF4-FFF2-40B4-BE49-F238E27FC236}">
                <a16:creationId xmlns:a16="http://schemas.microsoft.com/office/drawing/2014/main" xmlns="" id="{561EFD9C-6E7E-4A2B-B6A3-DF4B462D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60" y="4957011"/>
            <a:ext cx="1667523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Skills University</a:t>
            </a:r>
          </a:p>
        </p:txBody>
      </p:sp>
      <p:sp>
        <p:nvSpPr>
          <p:cNvPr id="42" name="Text Box 353">
            <a:extLst>
              <a:ext uri="{FF2B5EF4-FFF2-40B4-BE49-F238E27FC236}">
                <a16:creationId xmlns:a16="http://schemas.microsoft.com/office/drawing/2014/main" xmlns="" id="{86678C30-5AFC-4A03-9C70-A22842E8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60" y="5336106"/>
            <a:ext cx="1667523" cy="34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Research University</a:t>
            </a:r>
          </a:p>
        </p:txBody>
      </p:sp>
      <p:sp>
        <p:nvSpPr>
          <p:cNvPr id="44" name="AutoShape 355">
            <a:extLst>
              <a:ext uri="{FF2B5EF4-FFF2-40B4-BE49-F238E27FC236}">
                <a16:creationId xmlns:a16="http://schemas.microsoft.com/office/drawing/2014/main" xmlns="" id="{97EBB3F8-0B83-45CF-9D82-DDECDE05C72D}"/>
              </a:ext>
            </a:extLst>
          </p:cNvPr>
          <p:cNvSpPr>
            <a:spLocks noChangeArrowheads="1"/>
          </p:cNvSpPr>
          <p:nvPr/>
        </p:nvSpPr>
        <p:spPr bwMode="auto">
          <a:xfrm rot="2488774">
            <a:off x="2830309" y="3350612"/>
            <a:ext cx="1336896" cy="351182"/>
          </a:xfrm>
          <a:prstGeom prst="rightArrow">
            <a:avLst>
              <a:gd name="adj1" fmla="val 50000"/>
              <a:gd name="adj2" fmla="val 6291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5" name="AutoShape 356">
            <a:extLst>
              <a:ext uri="{FF2B5EF4-FFF2-40B4-BE49-F238E27FC236}">
                <a16:creationId xmlns:a16="http://schemas.microsoft.com/office/drawing/2014/main" xmlns="" id="{6D9EB699-8E3F-4A26-A90C-521721BF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746" y="4092866"/>
            <a:ext cx="995882" cy="35118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6" name="AutoShape 357">
            <a:extLst>
              <a:ext uri="{FF2B5EF4-FFF2-40B4-BE49-F238E27FC236}">
                <a16:creationId xmlns:a16="http://schemas.microsoft.com/office/drawing/2014/main" xmlns="" id="{4E23F5A8-690B-429B-B58A-05F1FC5130A5}"/>
              </a:ext>
            </a:extLst>
          </p:cNvPr>
          <p:cNvSpPr>
            <a:spLocks noChangeArrowheads="1"/>
          </p:cNvSpPr>
          <p:nvPr/>
        </p:nvSpPr>
        <p:spPr bwMode="auto">
          <a:xfrm rot="-1544972">
            <a:off x="2946142" y="4822775"/>
            <a:ext cx="1151207" cy="351182"/>
          </a:xfrm>
          <a:prstGeom prst="rightArrow">
            <a:avLst>
              <a:gd name="adj1" fmla="val 50000"/>
              <a:gd name="adj2" fmla="val 348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7" name="AutoShape 358">
            <a:extLst>
              <a:ext uri="{FF2B5EF4-FFF2-40B4-BE49-F238E27FC236}">
                <a16:creationId xmlns:a16="http://schemas.microsoft.com/office/drawing/2014/main" xmlns="" id="{DCEF1B03-C9A5-4948-84E6-F836F21F37DB}"/>
              </a:ext>
            </a:extLst>
          </p:cNvPr>
          <p:cNvSpPr>
            <a:spLocks noChangeArrowheads="1"/>
          </p:cNvSpPr>
          <p:nvPr/>
        </p:nvSpPr>
        <p:spPr bwMode="auto">
          <a:xfrm rot="-47414026">
            <a:off x="5958802" y="4733046"/>
            <a:ext cx="565366" cy="351182"/>
          </a:xfrm>
          <a:prstGeom prst="rightArrow">
            <a:avLst>
              <a:gd name="adj1" fmla="val 50000"/>
              <a:gd name="adj2" fmla="val 422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9" name="AutoShape 360">
            <a:extLst>
              <a:ext uri="{FF2B5EF4-FFF2-40B4-BE49-F238E27FC236}">
                <a16:creationId xmlns:a16="http://schemas.microsoft.com/office/drawing/2014/main" xmlns="" id="{32A0AD68-1D1E-4580-B8AF-D26D6DFF0D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066809" y="3753578"/>
            <a:ext cx="2709378" cy="467090"/>
          </a:xfrm>
          <a:prstGeom prst="rightArrow">
            <a:avLst>
              <a:gd name="adj1" fmla="val 50000"/>
              <a:gd name="adj2" fmla="val 13821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0" name="Text Box 361">
            <a:extLst>
              <a:ext uri="{FF2B5EF4-FFF2-40B4-BE49-F238E27FC236}">
                <a16:creationId xmlns:a16="http://schemas.microsoft.com/office/drawing/2014/main" xmlns="" id="{B5C5A8E2-C560-4BCD-8B6A-D2460A89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3" y="2867478"/>
            <a:ext cx="390785" cy="1451431"/>
          </a:xfrm>
          <a:prstGeom prst="rect">
            <a:avLst/>
          </a:prstGeom>
          <a:noFill/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vert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SKILLS PIPELINE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6E90024-572D-4E06-8B41-8E1F3333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55" y="1628854"/>
            <a:ext cx="1363701" cy="84126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2" name="Text Box 364">
            <a:extLst>
              <a:ext uri="{FF2B5EF4-FFF2-40B4-BE49-F238E27FC236}">
                <a16:creationId xmlns:a16="http://schemas.microsoft.com/office/drawing/2014/main" xmlns="" id="{B5092226-0F23-4CE9-A892-2B01A5BF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831" y="1762189"/>
            <a:ext cx="1018599" cy="5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Creative Residents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" name="AutoShape 369">
            <a:extLst>
              <a:ext uri="{FF2B5EF4-FFF2-40B4-BE49-F238E27FC236}">
                <a16:creationId xmlns:a16="http://schemas.microsoft.com/office/drawing/2014/main" xmlns="" id="{91B29AFC-B1B4-4772-B6C4-2E2667A059DA}"/>
              </a:ext>
            </a:extLst>
          </p:cNvPr>
          <p:cNvSpPr>
            <a:spLocks noChangeArrowheads="1"/>
          </p:cNvSpPr>
          <p:nvPr/>
        </p:nvSpPr>
        <p:spPr bwMode="auto">
          <a:xfrm rot="-26529783">
            <a:off x="7007314" y="4710360"/>
            <a:ext cx="435294" cy="351182"/>
          </a:xfrm>
          <a:prstGeom prst="rightArrow">
            <a:avLst>
              <a:gd name="adj1" fmla="val 50000"/>
              <a:gd name="adj2" fmla="val 2560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9" name="Text Box 374">
            <a:extLst>
              <a:ext uri="{FF2B5EF4-FFF2-40B4-BE49-F238E27FC236}">
                <a16:creationId xmlns:a16="http://schemas.microsoft.com/office/drawing/2014/main" xmlns="" id="{367575BD-1FB8-4AEB-90FE-A0762D4A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317" y="2083060"/>
            <a:ext cx="395772" cy="35956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vert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PATHWAYS TO ENTREPRENEURSHIP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0C8A632-F8CA-49CE-A70E-433656DFDB9E}"/>
              </a:ext>
            </a:extLst>
          </p:cNvPr>
          <p:cNvSpPr txBox="1"/>
          <p:nvPr/>
        </p:nvSpPr>
        <p:spPr>
          <a:xfrm>
            <a:off x="1369123" y="104047"/>
            <a:ext cx="1025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Selecting your mix of entrepreneurship interventions and getting the system to work together </a:t>
            </a:r>
          </a:p>
        </p:txBody>
      </p:sp>
      <p:sp>
        <p:nvSpPr>
          <p:cNvPr id="61" name="Text Box 347">
            <a:extLst>
              <a:ext uri="{FF2B5EF4-FFF2-40B4-BE49-F238E27FC236}">
                <a16:creationId xmlns:a16="http://schemas.microsoft.com/office/drawing/2014/main" xmlns="" id="{2D28F23F-B208-4B03-BF87-8B8B0FAE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74" y="2075351"/>
            <a:ext cx="1644909" cy="628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 of </a:t>
            </a:r>
            <a:r>
              <a: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School Activities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1B25183-AC98-4058-849D-8F8CFDBE9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03" y="536345"/>
            <a:ext cx="1690089" cy="10122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3" name="Text Box 338">
            <a:extLst>
              <a:ext uri="{FF2B5EF4-FFF2-40B4-BE49-F238E27FC236}">
                <a16:creationId xmlns:a16="http://schemas.microsoft.com/office/drawing/2014/main" xmlns="" id="{20BC3D83-C19B-4EF5-B86F-C16698471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9" y="748801"/>
            <a:ext cx="1974158" cy="3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Social Policy Interventions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8F519424-C070-4F36-8CB0-C631AB12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144" y="997386"/>
            <a:ext cx="1690089" cy="10122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5" name="Text Box 338">
            <a:extLst>
              <a:ext uri="{FF2B5EF4-FFF2-40B4-BE49-F238E27FC236}">
                <a16:creationId xmlns:a16="http://schemas.microsoft.com/office/drawing/2014/main" xmlns="" id="{A554C189-F3A2-4F17-A48B-26AC6AFA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725" y="1211108"/>
            <a:ext cx="1974158" cy="3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</a:t>
            </a:r>
            <a:r>
              <a:rPr lang="en-GB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 Value Firm Creation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C5A432B-5253-4F14-A0A8-369D6C07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5605" y="3798962"/>
            <a:ext cx="1690089" cy="10122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7" name="Text Box 338">
            <a:extLst>
              <a:ext uri="{FF2B5EF4-FFF2-40B4-BE49-F238E27FC236}">
                <a16:creationId xmlns:a16="http://schemas.microsoft.com/office/drawing/2014/main" xmlns="" id="{DDAA2256-D1FC-4670-8B61-1E0740166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7065" y="4028709"/>
            <a:ext cx="1974158" cy="3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Universal ‘for all’ services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8" name="Text Box 364">
            <a:extLst>
              <a:ext uri="{FF2B5EF4-FFF2-40B4-BE49-F238E27FC236}">
                <a16:creationId xmlns:a16="http://schemas.microsoft.com/office/drawing/2014/main" xmlns="" id="{5837142B-FC24-4965-ADE9-0567EBFE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111" y="6497173"/>
            <a:ext cx="2317283" cy="2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© The Service Design Company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CEE8F3-EEF4-42DC-ACA1-57B52347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4317" y="5019741"/>
            <a:ext cx="1196634" cy="6277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9" name="Text Box 330">
            <a:extLst>
              <a:ext uri="{FF2B5EF4-FFF2-40B4-BE49-F238E27FC236}">
                <a16:creationId xmlns:a16="http://schemas.microsoft.com/office/drawing/2014/main" xmlns="" id="{BB06F56C-6D4F-43AB-A2EE-07FAA53A2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157" y="5183834"/>
            <a:ext cx="944590" cy="26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Sector Group 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C79902A-14D6-4E26-B578-AAA0A170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1158" y="5021529"/>
            <a:ext cx="1196634" cy="62776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35" name="Text Box 346">
            <a:extLst>
              <a:ext uri="{FF2B5EF4-FFF2-40B4-BE49-F238E27FC236}">
                <a16:creationId xmlns:a16="http://schemas.microsoft.com/office/drawing/2014/main" xmlns="" id="{F1CD5A6B-1AA2-4F24-996B-93646763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093" y="5185624"/>
            <a:ext cx="944590" cy="26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Sector Group 1</a:t>
            </a:r>
          </a:p>
        </p:txBody>
      </p:sp>
      <p:sp>
        <p:nvSpPr>
          <p:cNvPr id="69" name="AutoShape 359">
            <a:extLst>
              <a:ext uri="{FF2B5EF4-FFF2-40B4-BE49-F238E27FC236}">
                <a16:creationId xmlns:a16="http://schemas.microsoft.com/office/drawing/2014/main" xmlns="" id="{3040649A-94A1-4FA3-BA0B-12B5F7CC8E95}"/>
              </a:ext>
            </a:extLst>
          </p:cNvPr>
          <p:cNvSpPr>
            <a:spLocks noChangeArrowheads="1"/>
          </p:cNvSpPr>
          <p:nvPr/>
        </p:nvSpPr>
        <p:spPr bwMode="auto">
          <a:xfrm rot="-6672892">
            <a:off x="8414744" y="4726957"/>
            <a:ext cx="360548" cy="198249"/>
          </a:xfrm>
          <a:prstGeom prst="rightArrow">
            <a:avLst>
              <a:gd name="adj1" fmla="val 50000"/>
              <a:gd name="adj2" fmla="val 81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70" name="AutoShape 359">
            <a:extLst>
              <a:ext uri="{FF2B5EF4-FFF2-40B4-BE49-F238E27FC236}">
                <a16:creationId xmlns:a16="http://schemas.microsoft.com/office/drawing/2014/main" xmlns="" id="{860DBA1D-4ABB-4BEC-85D4-1FE2FD4E3F63}"/>
              </a:ext>
            </a:extLst>
          </p:cNvPr>
          <p:cNvSpPr>
            <a:spLocks noChangeArrowheads="1"/>
          </p:cNvSpPr>
          <p:nvPr/>
        </p:nvSpPr>
        <p:spPr bwMode="auto">
          <a:xfrm rot="-6672892">
            <a:off x="9532633" y="4694949"/>
            <a:ext cx="360548" cy="198249"/>
          </a:xfrm>
          <a:prstGeom prst="rightArrow">
            <a:avLst>
              <a:gd name="adj1" fmla="val 50000"/>
              <a:gd name="adj2" fmla="val 81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AB3FCF5-1070-4464-8657-093FBFD7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725" y="5692184"/>
            <a:ext cx="1690089" cy="10122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72" name="Text Box 338">
            <a:extLst>
              <a:ext uri="{FF2B5EF4-FFF2-40B4-BE49-F238E27FC236}">
                <a16:creationId xmlns:a16="http://schemas.microsoft.com/office/drawing/2014/main" xmlns="" id="{A3D414EC-3807-48F8-9046-7F2C8CA0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477" y="5913100"/>
            <a:ext cx="1673081" cy="3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Sector based initiatives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ntrepreneurship culture">
            <a:extLst>
              <a:ext uri="{FF2B5EF4-FFF2-40B4-BE49-F238E27FC236}">
                <a16:creationId xmlns:a16="http://schemas.microsoft.com/office/drawing/2014/main" xmlns="" id="{ED55803E-52C0-4B6D-A622-53939EE1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4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80D585-1E10-494A-AC9A-43C51117F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3766" y="1210191"/>
            <a:ext cx="9068844" cy="56533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36096"/>
            <a:ext cx="12191994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469BBD-580A-485A-B5C7-EE7574199BD8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324" y="1758462"/>
            <a:ext cx="8471876" cy="16079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600" b="1" baseline="30000" dirty="0">
                <a:solidFill>
                  <a:srgbClr val="FED333"/>
                </a:solidFill>
                <a:latin typeface="Helvetica" pitchFamily="2" charset="0"/>
              </a:rPr>
              <a:t>INCLUSIVE ENTREPRENEURSHIP MODEL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EEE7301-992A-4F77-B41C-D04650E5C92B}"/>
              </a:ext>
            </a:extLst>
          </p:cNvPr>
          <p:cNvSpPr txBox="1"/>
          <p:nvPr/>
        </p:nvSpPr>
        <p:spPr>
          <a:xfrm>
            <a:off x="5369167" y="4368013"/>
            <a:ext cx="4110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>
                <a:latin typeface="Helvetica" pitchFamily="2" charset="0"/>
              </a:rPr>
              <a:t>Lowering barriers to make entrepreneurship an option for everyone</a:t>
            </a:r>
          </a:p>
          <a:p>
            <a:endParaRPr lang="fr-BE" sz="2000" dirty="0">
              <a:latin typeface="Helvetica" pitchFamily="2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B658BECF-BD66-4744-8980-C18405B2228B}"/>
              </a:ext>
            </a:extLst>
          </p:cNvPr>
          <p:cNvSpPr txBox="1">
            <a:spLocks/>
          </p:cNvSpPr>
          <p:nvPr/>
        </p:nvSpPr>
        <p:spPr>
          <a:xfrm>
            <a:off x="5369167" y="3748339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latin typeface="Helvetica" pitchFamily="2" charset="0"/>
              </a:rPr>
              <a:t>BARCELONA / SPAIN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816CB5-08CD-42AD-B98E-897B3D6EB0F7}"/>
              </a:ext>
            </a:extLst>
          </p:cNvPr>
          <p:cNvSpPr/>
          <p:nvPr/>
        </p:nvSpPr>
        <p:spPr>
          <a:xfrm>
            <a:off x="5363737" y="5281363"/>
            <a:ext cx="732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60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55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181</Words>
  <Application>Microsoft Office PowerPoint</Application>
  <PresentationFormat>Personnalisé</PresentationFormat>
  <Paragraphs>45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ENTREPRENEURSHIP PANEL</vt:lpstr>
      <vt:lpstr>PANEL Q&amp;A</vt:lpstr>
      <vt:lpstr>To change mass behaviour we need to influence the social system</vt:lpstr>
      <vt:lpstr>Présentation PowerPoint</vt:lpstr>
      <vt:lpstr>Présentation PowerPoint</vt:lpstr>
      <vt:lpstr>INCLUSIVE ENTREPRENEURSHIP MODEL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SCHMOCH Maike</cp:lastModifiedBy>
  <cp:revision>24</cp:revision>
  <dcterms:created xsi:type="dcterms:W3CDTF">2017-09-14T12:10:12Z</dcterms:created>
  <dcterms:modified xsi:type="dcterms:W3CDTF">2017-10-27T08:17:31Z</dcterms:modified>
</cp:coreProperties>
</file>