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9" r:id="rId5"/>
    <p:sldId id="263" r:id="rId6"/>
    <p:sldId id="258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333"/>
    <a:srgbClr val="286FB4"/>
    <a:srgbClr val="E03B4F"/>
    <a:srgbClr val="8BAA4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63592" autoAdjust="0"/>
  </p:normalViewPr>
  <p:slideViewPr>
    <p:cSldViewPr snapToGrid="0">
      <p:cViewPr varScale="1">
        <p:scale>
          <a:sx n="66" d="100"/>
          <a:sy n="66" d="100"/>
        </p:scale>
        <p:origin x="-14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232AB-962E-422E-BA81-74BFBDCF05B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C2A6-8FAB-4245-9FD8-C42F7A148F0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3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0C2A6-8FAB-4245-9FD8-C42F7A148F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23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0C2A6-8FAB-4245-9FD8-C42F7A148F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3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0C2A6-8FAB-4245-9FD8-C42F7A148F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9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D00C72-0D60-449E-9585-54D7D87D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B87CA98-9EC4-44D4-AE5A-5D933E689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87837CA-BAA6-4F79-9B76-C08A2EA6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6AB92B9-2F73-49A2-B5B9-8C90E5C3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F121B48-2F5B-48B2-9D21-394558C2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249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35D923-9E04-43C6-BB8F-598CDE63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1DBD548-3549-42D0-9DFD-1178CCB76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5FE9C33-BF25-46EE-B139-BBB7B8D8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9D57FF-9F71-4298-915F-5950E998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ED00605-C12A-42DD-858C-F4D0951A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487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AD526EC0-0014-40C0-A03F-2A02B0B9A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F25416C-FBFB-4E0C-A17D-3D9E48BBA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7F714E5-D341-4051-A873-9F58595C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1C5F51C-E4B5-4B60-B03E-096C8A14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855A3E1-CFF2-4D3B-A3A7-81B7E775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070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F585DDD-F93A-428F-B612-9AC413EC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7CE0FB8-3827-42C4-A753-0E2F03DE5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C50C99F-22E7-43F2-A14A-AAA1D031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DB77ADD-3982-4946-8466-294DCA65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5A5CAE1-4D5A-4CFF-BC9F-42B343AC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6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6D29ED-C0B9-4F27-8BF9-D99AD851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060B9BB-6B8B-42B9-AE01-C7BD30969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8D6E1E2-3BE2-4567-ACCE-440CE78C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52A0EBB-138D-4F1E-B78E-5C6163CF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B60B1F-5B8A-421E-BA06-56B4611F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41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6A2CAA-E3C0-492A-8AF3-73CFF850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99E4000-D71F-4363-A0BC-BA2EA6DAA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643C330-41DC-4F38-A940-DF8991F3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84552F5-8AF4-44F7-818D-811C84E5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599850A-9341-46A0-82B4-C7370573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904BF2C-D6BF-4E77-A845-CD75584A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937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E91612-5CBA-4CBE-B160-BE901E1F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7E4C490-72E0-4D68-9EF3-4A960301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626C181-D77A-42A1-A925-F2536F26D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83C79CD-CC6A-4CAB-864B-CB3BA6052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B42D680-C7A0-4DD6-B4B4-42993CDE3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EB5CB23-F317-47CB-9669-088DC04F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4C4613ED-7C2A-44FE-98CB-B1EFFB5D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3F2EDF6-B41B-46B4-AE6C-2C5010BD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705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60E6C7-1894-4A56-A75C-7F62331B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0A70C49-4D45-470B-BA9A-A128386A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824FB7D-BFDA-49C1-9EB1-F7127253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7B5C9B9-4CEF-497B-B580-89AA3A12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85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0278A37-CE5F-469C-AA51-B8F0EBC6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9496550-072A-4B14-BD07-D29FC013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A16CD1C-7A42-483D-A524-941596F3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08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8117A4-0820-4B84-887E-951877AC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DFAABFA-C991-4C61-AF96-5DF5A921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FFBA6CD-76AE-4EAB-8534-D945E3B8B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1D0CB51-5563-4C8A-A7E9-A29DB13C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8647DF6-0DD6-41C0-AD59-148242E7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CC2D202-07DF-4A76-BBB1-4B5A8504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373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ADE86B-78CB-4075-93F9-35D88872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D59F2A8-DF8E-497D-97E5-27105DF51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9CB3BBD-E665-4AF3-8B6A-F7E72A9CF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13E780E-D692-4AFC-AA56-A732C9A8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6195C2A-CEE0-4AF7-B8FB-631252C6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F28405D-9E22-47EB-9E07-7B3C4E02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36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0087343-B58C-49D9-9BF4-07192C7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B8C8B5-48FD-4074-BD2B-D7BAB8C6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01A2505-FF91-4AFD-9044-10D5251C0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8E1C-FB5A-4CE9-AB1F-89B8072FAEB7}" type="datetimeFigureOut">
              <a:rPr lang="fr-BE" smtClean="0"/>
              <a:t>29/09/2017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2D06BE-86D4-4048-A397-3A6668F21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22803FE-A97D-4DE3-AD79-BEE74B742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60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9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081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830" y="930031"/>
            <a:ext cx="10677421" cy="16907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6600" b="1" baseline="30000" dirty="0">
                <a:solidFill>
                  <a:srgbClr val="FED333"/>
                </a:solidFill>
                <a:latin typeface="Helvetica" pitchFamily="2" charset="0"/>
              </a:rPr>
              <a:t>Progressing procurement practice through spend analysis</a:t>
            </a:r>
            <a:endParaRPr lang="fr-BE" sz="6600" b="1" baseline="30000" dirty="0">
              <a:solidFill>
                <a:srgbClr val="FED333"/>
              </a:solidFill>
              <a:latin typeface="Helvetica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FAC791C-DD61-44E7-98D9-6800AF62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831" y="2555353"/>
            <a:ext cx="9144000" cy="6020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2800" dirty="0" smtClean="0"/>
              <a:t>Preston and Lancashire anchor </a:t>
            </a:r>
            <a:r>
              <a:rPr lang="en-GB" sz="2800" dirty="0"/>
              <a:t>institutions using spend analysis to improve procurement practice and benefit the local economy</a:t>
            </a:r>
            <a:endParaRPr lang="en-US" sz="2800" b="1" u="sng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1B48A3A-4D69-4B97-A6AE-91301E8EC990}"/>
              </a:ext>
            </a:extLst>
          </p:cNvPr>
          <p:cNvSpPr txBox="1"/>
          <p:nvPr/>
        </p:nvSpPr>
        <p:spPr>
          <a:xfrm>
            <a:off x="3844983" y="4735863"/>
            <a:ext cx="280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BE" sz="2000" dirty="0" smtClean="0">
                <a:latin typeface="Helvetica" pitchFamily="2" charset="0"/>
              </a:rPr>
              <a:t>Preston, UK</a:t>
            </a:r>
            <a:endParaRPr lang="fr-BE" sz="2000" dirty="0">
              <a:latin typeface="Helvetica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830" y="3401127"/>
            <a:ext cx="2286000" cy="26765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594404">
            <a:off x="2271296" y="4919336"/>
            <a:ext cx="1569079" cy="201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8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776"/>
            <a:ext cx="3988962" cy="56322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"/>
            <a:ext cx="12191994" cy="68579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962" y="1556084"/>
            <a:ext cx="7640330" cy="18769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6600" b="1" baseline="30000" dirty="0">
                <a:solidFill>
                  <a:srgbClr val="FED333"/>
                </a:solidFill>
                <a:latin typeface="Helvetica" pitchFamily="2" charset="0"/>
              </a:rPr>
              <a:t>Progressing procurement practice through spend analysis</a:t>
            </a:r>
            <a:endParaRPr lang="fr-BE" sz="6600" b="1" baseline="30000" dirty="0">
              <a:solidFill>
                <a:srgbClr val="FED333"/>
              </a:solidFill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EEE7301-992A-4F77-B41C-D04650E5C92B}"/>
              </a:ext>
            </a:extLst>
          </p:cNvPr>
          <p:cNvSpPr txBox="1"/>
          <p:nvPr/>
        </p:nvSpPr>
        <p:spPr>
          <a:xfrm>
            <a:off x="3988962" y="3433010"/>
            <a:ext cx="5892974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2" charset="0"/>
              </a:rPr>
              <a:t>What?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Co-ordinated </a:t>
            </a:r>
            <a:r>
              <a:rPr lang="en-US" sz="2000" dirty="0">
                <a:latin typeface="Helvetica" pitchFamily="2" charset="0"/>
              </a:rPr>
              <a:t>collection </a:t>
            </a:r>
            <a:r>
              <a:rPr lang="en-US" sz="2000" dirty="0" smtClean="0">
                <a:latin typeface="Helvetica" pitchFamily="2" charset="0"/>
              </a:rPr>
              <a:t>of spend data between 6 major anchor institutions within the Preston Functional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Collective spend is substantial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Appropriate management and direction of the spend will yield socio-economic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Manage regional leakage</a:t>
            </a:r>
          </a:p>
          <a:p>
            <a:endParaRPr lang="en-US" sz="2000" baseline="30000" dirty="0">
              <a:latin typeface="Helvetica" pitchFamily="2" charset="0"/>
            </a:endParaRPr>
          </a:p>
          <a:p>
            <a:endParaRPr lang="en-US" sz="2000" baseline="30000" dirty="0">
              <a:latin typeface="Helvetica" pitchFamily="2" charset="0"/>
            </a:endParaRPr>
          </a:p>
          <a:p>
            <a:endParaRPr lang="fr-BE" sz="2000" dirty="0">
              <a:latin typeface="Helvetica" pitchFamily="2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B658BECF-BD66-4744-8980-C18405B2228B}"/>
              </a:ext>
            </a:extLst>
          </p:cNvPr>
          <p:cNvSpPr txBox="1">
            <a:spLocks/>
          </p:cNvSpPr>
          <p:nvPr/>
        </p:nvSpPr>
        <p:spPr>
          <a:xfrm>
            <a:off x="5369167" y="3748339"/>
            <a:ext cx="9144000" cy="60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b="1" u="sng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"/>
            <a:ext cx="12191996" cy="68579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882" y="1234831"/>
            <a:ext cx="10826543" cy="158456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6600" b="1" baseline="30000" dirty="0">
                <a:solidFill>
                  <a:srgbClr val="FED333"/>
                </a:solidFill>
                <a:latin typeface="Helvetica" pitchFamily="2" charset="0"/>
              </a:rPr>
              <a:t>Progressing procurement practice through spend analysis</a:t>
            </a:r>
            <a:endParaRPr lang="fr-BE" sz="6600" b="1" baseline="30000" dirty="0">
              <a:solidFill>
                <a:srgbClr val="FED333"/>
              </a:solidFill>
              <a:latin typeface="Helvetica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DFD12C0-711B-4687-8BA6-DF4848ED9D04}"/>
              </a:ext>
            </a:extLst>
          </p:cNvPr>
          <p:cNvSpPr txBox="1"/>
          <p:nvPr/>
        </p:nvSpPr>
        <p:spPr>
          <a:xfrm>
            <a:off x="276882" y="2601685"/>
            <a:ext cx="8861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3200" baseline="30000" dirty="0" smtClean="0">
                <a:latin typeface="Helvetica" pitchFamily="2" charset="0"/>
              </a:rPr>
              <a:t>How?</a:t>
            </a: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GB" sz="3200" baseline="30000" dirty="0" smtClean="0">
              <a:latin typeface="Helvetica" pitchFamily="2" charset="0"/>
            </a:endParaRP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3200" baseline="30000" dirty="0" smtClean="0">
                <a:latin typeface="Helvetica" pitchFamily="2" charset="0"/>
              </a:rPr>
              <a:t>Locally, this is facilitated by regular anchor institution meetings</a:t>
            </a:r>
            <a:r>
              <a:rPr lang="en-GB" sz="3200" baseline="30000" dirty="0">
                <a:latin typeface="Helvetica" pitchFamily="2" charset="0"/>
              </a:rPr>
              <a:t>, ad hoc </a:t>
            </a:r>
            <a:r>
              <a:rPr lang="en-GB" sz="3200" baseline="30000" dirty="0" smtClean="0">
                <a:latin typeface="Helvetica" pitchFamily="2" charset="0"/>
              </a:rPr>
              <a:t>communication, and coordination of spend analysis by a single third party</a:t>
            </a: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3200" baseline="30000" dirty="0" smtClean="0">
                <a:latin typeface="Helvetica" pitchFamily="2" charset="0"/>
              </a:rPr>
              <a:t>Generally,</a:t>
            </a:r>
            <a:r>
              <a:rPr lang="en-GB" sz="3200" dirty="0" smtClean="0">
                <a:latin typeface="Helvetica" pitchFamily="2" charset="0"/>
              </a:rPr>
              <a:t> </a:t>
            </a:r>
            <a:r>
              <a:rPr lang="en-GB" sz="3200" baseline="30000" dirty="0">
                <a:latin typeface="Helvetica" pitchFamily="2" charset="0"/>
              </a:rPr>
              <a:t>thi</a:t>
            </a:r>
            <a:r>
              <a:rPr lang="en-GB" sz="3200" baseline="30000" dirty="0" smtClean="0">
                <a:latin typeface="Helvetica" pitchFamily="2" charset="0"/>
              </a:rPr>
              <a:t>s has </a:t>
            </a:r>
            <a:r>
              <a:rPr lang="en-GB" sz="3200" baseline="30000" dirty="0">
                <a:latin typeface="Helvetica" pitchFamily="2" charset="0"/>
              </a:rPr>
              <a:t>achieved a </a:t>
            </a:r>
            <a:r>
              <a:rPr lang="en-GB" sz="3200" baseline="30000" dirty="0" smtClean="0">
                <a:latin typeface="Helvetica" pitchFamily="2" charset="0"/>
              </a:rPr>
              <a:t>standard approach</a:t>
            </a:r>
            <a:r>
              <a:rPr lang="en-GB" sz="3200" baseline="30000" dirty="0">
                <a:latin typeface="Helvetica" pitchFamily="2" charset="0"/>
              </a:rPr>
              <a:t>, and a consistency of analysis and </a:t>
            </a:r>
            <a:r>
              <a:rPr lang="en-GB" sz="3200" baseline="30000" dirty="0" smtClean="0">
                <a:latin typeface="Helvetica" pitchFamily="2" charset="0"/>
              </a:rPr>
              <a:t>progress reporting </a:t>
            </a:r>
            <a:r>
              <a:rPr lang="en-GB" sz="3200" baseline="30000" dirty="0">
                <a:latin typeface="Helvetica" pitchFamily="2" charset="0"/>
              </a:rPr>
              <a:t>over the 5 years of the </a:t>
            </a:r>
            <a:r>
              <a:rPr lang="en-GB" sz="3200" baseline="30000" dirty="0" smtClean="0">
                <a:latin typeface="Helvetica" pitchFamily="2" charset="0"/>
              </a:rPr>
              <a:t>project</a:t>
            </a: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3200" baseline="30000" dirty="0">
                <a:latin typeface="Helvetica" pitchFamily="2" charset="0"/>
              </a:rPr>
              <a:t>Specifically, this has measured an increase in </a:t>
            </a:r>
            <a:endParaRPr lang="en-GB" sz="3200" baseline="30000" dirty="0" smtClean="0">
              <a:latin typeface="Helvetica" pitchFamily="2" charset="0"/>
            </a:endParaRPr>
          </a:p>
          <a:p>
            <a:pPr marL="914400" lvl="1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3200" baseline="30000" dirty="0" smtClean="0">
                <a:latin typeface="Helvetica" pitchFamily="2" charset="0"/>
              </a:rPr>
              <a:t>local </a:t>
            </a:r>
            <a:r>
              <a:rPr lang="en-GB" sz="3200" baseline="30000" dirty="0">
                <a:latin typeface="Helvetica" pitchFamily="2" charset="0"/>
              </a:rPr>
              <a:t>spend from 5% (2012) to 18% 2016) and </a:t>
            </a:r>
            <a:endParaRPr lang="en-GB" sz="3200" baseline="30000" dirty="0" smtClean="0">
              <a:latin typeface="Helvetica" pitchFamily="2" charset="0"/>
            </a:endParaRPr>
          </a:p>
          <a:p>
            <a:pPr marL="914400" lvl="1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3200" baseline="30000" dirty="0" smtClean="0">
                <a:latin typeface="Helvetica" pitchFamily="2" charset="0"/>
              </a:rPr>
              <a:t>regional </a:t>
            </a:r>
            <a:r>
              <a:rPr lang="en-GB" sz="3200" baseline="30000" dirty="0">
                <a:latin typeface="Helvetica" pitchFamily="2" charset="0"/>
              </a:rPr>
              <a:t>spend from 39% (2012) to 79% (2016</a:t>
            </a:r>
            <a:r>
              <a:rPr lang="en-GB" sz="3200" baseline="30000" dirty="0" smtClean="0">
                <a:latin typeface="Helvetica" pitchFamily="2" charset="0"/>
              </a:rPr>
              <a:t>)</a:t>
            </a: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fr-BE" sz="3200" baseline="30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8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"/>
            <a:ext cx="12191994" cy="6857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7" y="1225776"/>
            <a:ext cx="3748807" cy="56322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962" y="1556084"/>
            <a:ext cx="7640330" cy="18769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6600" b="1" baseline="30000" dirty="0">
                <a:solidFill>
                  <a:srgbClr val="FED333"/>
                </a:solidFill>
                <a:latin typeface="Helvetica" pitchFamily="2" charset="0"/>
              </a:rPr>
              <a:t>Progressing procurement practice through spend analysis</a:t>
            </a:r>
            <a:endParaRPr lang="fr-BE" sz="6600" b="1" baseline="30000" dirty="0">
              <a:solidFill>
                <a:srgbClr val="FED333"/>
              </a:solidFill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EEE7301-992A-4F77-B41C-D04650E5C92B}"/>
              </a:ext>
            </a:extLst>
          </p:cNvPr>
          <p:cNvSpPr txBox="1"/>
          <p:nvPr/>
        </p:nvSpPr>
        <p:spPr>
          <a:xfrm>
            <a:off x="3988962" y="3433010"/>
            <a:ext cx="589297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2" charset="0"/>
              </a:rPr>
              <a:t>Problems?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Appropriate stakeholders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Strategic drivers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Multi organisation / multi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Manage regional leakage</a:t>
            </a:r>
          </a:p>
          <a:p>
            <a:endParaRPr lang="en-US" sz="2000" baseline="30000" dirty="0">
              <a:latin typeface="Helvetica" pitchFamily="2" charset="0"/>
            </a:endParaRPr>
          </a:p>
          <a:p>
            <a:endParaRPr lang="en-US" sz="2000" baseline="30000" dirty="0">
              <a:latin typeface="Helvetica" pitchFamily="2" charset="0"/>
            </a:endParaRPr>
          </a:p>
          <a:p>
            <a:endParaRPr lang="fr-BE" sz="2000" dirty="0">
              <a:latin typeface="Helvetica" pitchFamily="2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B658BECF-BD66-4744-8980-C18405B2228B}"/>
              </a:ext>
            </a:extLst>
          </p:cNvPr>
          <p:cNvSpPr txBox="1">
            <a:spLocks/>
          </p:cNvSpPr>
          <p:nvPr/>
        </p:nvSpPr>
        <p:spPr>
          <a:xfrm>
            <a:off x="5369167" y="3748339"/>
            <a:ext cx="9144000" cy="60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b="1" u="sng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2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91996" cy="6857997"/>
          </a:xfrm>
          <a:prstGeom prst="rect">
            <a:avLst/>
          </a:prstGeom>
        </p:spPr>
      </p:pic>
      <p:sp>
        <p:nvSpPr>
          <p:cNvPr id="7" name="ZoneTexte 9">
            <a:extLst>
              <a:ext uri="{FF2B5EF4-FFF2-40B4-BE49-F238E27FC236}">
                <a16:creationId xmlns:a16="http://schemas.microsoft.com/office/drawing/2014/main" xmlns="" id="{4EEE7301-992A-4F77-B41C-D04650E5C92B}"/>
              </a:ext>
            </a:extLst>
          </p:cNvPr>
          <p:cNvSpPr txBox="1"/>
          <p:nvPr/>
        </p:nvSpPr>
        <p:spPr>
          <a:xfrm>
            <a:off x="3989535" y="3261107"/>
            <a:ext cx="55073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Lessons learned</a:t>
            </a:r>
          </a:p>
          <a:p>
            <a:endParaRPr lang="en-US" sz="20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Spend data is collected in various areas within different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Spend data will therefore take different </a:t>
            </a:r>
            <a:r>
              <a:rPr lang="en-US" sz="2000" dirty="0" smtClean="0">
                <a:latin typeface="Helvetica" pitchFamily="2" charset="0"/>
              </a:rPr>
              <a:t>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Spend analysis takes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</a:rPr>
              <a:t>Different organisations will be able to apply a range of proactive economic measures</a:t>
            </a:r>
            <a:endParaRPr lang="en-US" sz="2000" dirty="0">
              <a:latin typeface="Helvetica" pitchFamily="2" charset="0"/>
            </a:endParaRPr>
          </a:p>
          <a:p>
            <a:endParaRPr lang="fr-BE" sz="2000" dirty="0">
              <a:latin typeface="Helvetica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226"/>
            <a:ext cx="3968840" cy="5669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373" y="1023193"/>
            <a:ext cx="788890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9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823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219</Words>
  <Application>Microsoft Office PowerPoint</Application>
  <PresentationFormat>Personnalisé</PresentationFormat>
  <Paragraphs>36</Paragraphs>
  <Slides>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Progressing procurement practice through spend analysis</vt:lpstr>
      <vt:lpstr>Progressing procurement practice through spend analysis</vt:lpstr>
      <vt:lpstr>Progressing procurement practice through spend analysis</vt:lpstr>
      <vt:lpstr>Progressing procurement practice through spend analysis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Andy Ridehalgh</dc:creator>
  <cp:lastModifiedBy>Nuala MORGAN</cp:lastModifiedBy>
  <cp:revision>29</cp:revision>
  <dcterms:created xsi:type="dcterms:W3CDTF">2017-09-14T12:10:12Z</dcterms:created>
  <dcterms:modified xsi:type="dcterms:W3CDTF">2017-09-29T08:20:29Z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521111543</vt:i4>
  </property>
  <property fmtid="{D5CDD505-2E9C-101B-9397-08002B2CF9AE}" pid="3" name="_NewReviewCycle">
    <vt:lpwstr/>
  </property>
  <property fmtid="{D5CDD505-2E9C-101B-9397-08002B2CF9AE}" pid="4" name="_EmailSubject">
    <vt:lpwstr>Workshop 3 in Tallinn</vt:lpwstr>
  </property>
  <property fmtid="{D5CDD505-2E9C-101B-9397-08002B2CF9AE}" pid="5" name="_AuthorEmail">
    <vt:lpwstr>A.Ridehalgh@preston.gov.uk</vt:lpwstr>
  </property>
  <property fmtid="{D5CDD505-2E9C-101B-9397-08002B2CF9AE}" pid="6" name="_AuthorEmailDisplayName">
    <vt:lpwstr>Andy Ridehalgh</vt:lpwstr>
  </property>
</Properties>
</file>