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9" r:id="rId4"/>
    <p:sldId id="264" r:id="rId5"/>
    <p:sldId id="268" r:id="rId6"/>
    <p:sldId id="265" r:id="rId7"/>
    <p:sldId id="267" r:id="rId8"/>
    <p:sldId id="261" r:id="rId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6FB4"/>
    <a:srgbClr val="E03B4F"/>
    <a:srgbClr val="8BAA4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03" autoAdjust="0"/>
    <p:restoredTop sz="94660"/>
  </p:normalViewPr>
  <p:slideViewPr>
    <p:cSldViewPr snapToGrid="0">
      <p:cViewPr varScale="1">
        <p:scale>
          <a:sx n="69" d="100"/>
          <a:sy n="69" d="100"/>
        </p:scale>
        <p:origin x="362" y="65"/>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D00C72-0D60-449E-9585-54D7D87D286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a:extLst>
              <a:ext uri="{FF2B5EF4-FFF2-40B4-BE49-F238E27FC236}">
                <a16:creationId xmlns:a16="http://schemas.microsoft.com/office/drawing/2014/main" id="{9B87CA98-9EC4-44D4-AE5A-5D933E6895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fr-BE"/>
          </a:p>
        </p:txBody>
      </p:sp>
      <p:sp>
        <p:nvSpPr>
          <p:cNvPr id="4" name="Espace réservé de la date 3">
            <a:extLst>
              <a:ext uri="{FF2B5EF4-FFF2-40B4-BE49-F238E27FC236}">
                <a16:creationId xmlns:a16="http://schemas.microsoft.com/office/drawing/2014/main" id="{187837CA-BAA6-4F79-9B76-C08A2EA6D35E}"/>
              </a:ext>
            </a:extLst>
          </p:cNvPr>
          <p:cNvSpPr>
            <a:spLocks noGrp="1"/>
          </p:cNvSpPr>
          <p:nvPr>
            <p:ph type="dt" sz="half" idx="10"/>
          </p:nvPr>
        </p:nvSpPr>
        <p:spPr/>
        <p:txBody>
          <a:bodyPr/>
          <a:lstStyle/>
          <a:p>
            <a:fld id="{32568E1C-FB5A-4CE9-AB1F-89B8072FAEB7}" type="datetimeFigureOut">
              <a:rPr lang="fr-BE" smtClean="0"/>
              <a:pPr/>
              <a:t>04-10-17</a:t>
            </a:fld>
            <a:endParaRPr lang="fr-BE"/>
          </a:p>
        </p:txBody>
      </p:sp>
      <p:sp>
        <p:nvSpPr>
          <p:cNvPr id="5" name="Espace réservé du pied de page 4">
            <a:extLst>
              <a:ext uri="{FF2B5EF4-FFF2-40B4-BE49-F238E27FC236}">
                <a16:creationId xmlns:a16="http://schemas.microsoft.com/office/drawing/2014/main" id="{96AB92B9-2F73-49A2-B5B9-8C90E5C3C6C2}"/>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CF121B48-2F5B-48B2-9D21-394558C2B96B}"/>
              </a:ext>
            </a:extLst>
          </p:cNvPr>
          <p:cNvSpPr>
            <a:spLocks noGrp="1"/>
          </p:cNvSpPr>
          <p:nvPr>
            <p:ph type="sldNum" sz="quarter" idx="12"/>
          </p:nvPr>
        </p:nvSpPr>
        <p:spPr/>
        <p:txBody>
          <a:bodyPr/>
          <a:lstStyle/>
          <a:p>
            <a:fld id="{25FC0C3D-C136-469D-9275-E78C28DEBF00}" type="slidenum">
              <a:rPr lang="fr-BE" smtClean="0"/>
              <a:pPr/>
              <a:t>‹#›</a:t>
            </a:fld>
            <a:endParaRPr lang="fr-BE"/>
          </a:p>
        </p:txBody>
      </p:sp>
    </p:spTree>
    <p:extLst>
      <p:ext uri="{BB962C8B-B14F-4D97-AF65-F5344CB8AC3E}">
        <p14:creationId xmlns:p14="http://schemas.microsoft.com/office/powerpoint/2010/main" val="1452490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35D923-9E04-43C6-BB8F-598CDE632F31}"/>
              </a:ext>
            </a:extLst>
          </p:cNvPr>
          <p:cNvSpPr>
            <a:spLocks noGrp="1"/>
          </p:cNvSpPr>
          <p:nvPr>
            <p:ph type="title"/>
          </p:nvPr>
        </p:nvSpPr>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11DBD548-3549-42D0-9DFD-1178CCB7697F}"/>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D5FE9C33-BF25-46EE-B139-BBB7B8D85B13}"/>
              </a:ext>
            </a:extLst>
          </p:cNvPr>
          <p:cNvSpPr>
            <a:spLocks noGrp="1"/>
          </p:cNvSpPr>
          <p:nvPr>
            <p:ph type="dt" sz="half" idx="10"/>
          </p:nvPr>
        </p:nvSpPr>
        <p:spPr/>
        <p:txBody>
          <a:bodyPr/>
          <a:lstStyle/>
          <a:p>
            <a:fld id="{32568E1C-FB5A-4CE9-AB1F-89B8072FAEB7}" type="datetimeFigureOut">
              <a:rPr lang="fr-BE" smtClean="0"/>
              <a:pPr/>
              <a:t>04-10-17</a:t>
            </a:fld>
            <a:endParaRPr lang="fr-BE"/>
          </a:p>
        </p:txBody>
      </p:sp>
      <p:sp>
        <p:nvSpPr>
          <p:cNvPr id="5" name="Espace réservé du pied de page 4">
            <a:extLst>
              <a:ext uri="{FF2B5EF4-FFF2-40B4-BE49-F238E27FC236}">
                <a16:creationId xmlns:a16="http://schemas.microsoft.com/office/drawing/2014/main" id="{3B9D57FF-9F71-4298-915F-5950E998E0FA}"/>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0ED00605-C12A-42DD-858C-F4D0951A289B}"/>
              </a:ext>
            </a:extLst>
          </p:cNvPr>
          <p:cNvSpPr>
            <a:spLocks noGrp="1"/>
          </p:cNvSpPr>
          <p:nvPr>
            <p:ph type="sldNum" sz="quarter" idx="12"/>
          </p:nvPr>
        </p:nvSpPr>
        <p:spPr/>
        <p:txBody>
          <a:bodyPr/>
          <a:lstStyle/>
          <a:p>
            <a:fld id="{25FC0C3D-C136-469D-9275-E78C28DEBF00}" type="slidenum">
              <a:rPr lang="fr-BE" smtClean="0"/>
              <a:pPr/>
              <a:t>‹#›</a:t>
            </a:fld>
            <a:endParaRPr lang="fr-BE"/>
          </a:p>
        </p:txBody>
      </p:sp>
    </p:spTree>
    <p:extLst>
      <p:ext uri="{BB962C8B-B14F-4D97-AF65-F5344CB8AC3E}">
        <p14:creationId xmlns:p14="http://schemas.microsoft.com/office/powerpoint/2010/main" val="3674876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D526EC0-0014-40C0-A03F-2A02B0B9A3DF}"/>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EF25416C-FBFB-4E0C-A17D-3D9E48BBA2CF}"/>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D7F714E5-D341-4051-A873-9F58595C0EAE}"/>
              </a:ext>
            </a:extLst>
          </p:cNvPr>
          <p:cNvSpPr>
            <a:spLocks noGrp="1"/>
          </p:cNvSpPr>
          <p:nvPr>
            <p:ph type="dt" sz="half" idx="10"/>
          </p:nvPr>
        </p:nvSpPr>
        <p:spPr/>
        <p:txBody>
          <a:bodyPr/>
          <a:lstStyle/>
          <a:p>
            <a:fld id="{32568E1C-FB5A-4CE9-AB1F-89B8072FAEB7}" type="datetimeFigureOut">
              <a:rPr lang="fr-BE" smtClean="0"/>
              <a:pPr/>
              <a:t>04-10-17</a:t>
            </a:fld>
            <a:endParaRPr lang="fr-BE"/>
          </a:p>
        </p:txBody>
      </p:sp>
      <p:sp>
        <p:nvSpPr>
          <p:cNvPr id="5" name="Espace réservé du pied de page 4">
            <a:extLst>
              <a:ext uri="{FF2B5EF4-FFF2-40B4-BE49-F238E27FC236}">
                <a16:creationId xmlns:a16="http://schemas.microsoft.com/office/drawing/2014/main" id="{31C5F51C-E4B5-4B60-B03E-096C8A147874}"/>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5855A3E1-CFF2-4D3B-A3A7-81B7E77552A2}"/>
              </a:ext>
            </a:extLst>
          </p:cNvPr>
          <p:cNvSpPr>
            <a:spLocks noGrp="1"/>
          </p:cNvSpPr>
          <p:nvPr>
            <p:ph type="sldNum" sz="quarter" idx="12"/>
          </p:nvPr>
        </p:nvSpPr>
        <p:spPr/>
        <p:txBody>
          <a:bodyPr/>
          <a:lstStyle/>
          <a:p>
            <a:fld id="{25FC0C3D-C136-469D-9275-E78C28DEBF00}" type="slidenum">
              <a:rPr lang="fr-BE" smtClean="0"/>
              <a:pPr/>
              <a:t>‹#›</a:t>
            </a:fld>
            <a:endParaRPr lang="fr-BE"/>
          </a:p>
        </p:txBody>
      </p:sp>
    </p:spTree>
    <p:extLst>
      <p:ext uri="{BB962C8B-B14F-4D97-AF65-F5344CB8AC3E}">
        <p14:creationId xmlns:p14="http://schemas.microsoft.com/office/powerpoint/2010/main" val="490708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585DDD-F93A-428F-B612-9AC413ECE332}"/>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F7CE0FB8-3827-42C4-A753-0E2F03DE5F8D}"/>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BC50C99F-22E7-43F2-A14A-AAA1D0317C33}"/>
              </a:ext>
            </a:extLst>
          </p:cNvPr>
          <p:cNvSpPr>
            <a:spLocks noGrp="1"/>
          </p:cNvSpPr>
          <p:nvPr>
            <p:ph type="dt" sz="half" idx="10"/>
          </p:nvPr>
        </p:nvSpPr>
        <p:spPr/>
        <p:txBody>
          <a:bodyPr/>
          <a:lstStyle/>
          <a:p>
            <a:fld id="{32568E1C-FB5A-4CE9-AB1F-89B8072FAEB7}" type="datetimeFigureOut">
              <a:rPr lang="fr-BE" smtClean="0"/>
              <a:pPr/>
              <a:t>04-10-17</a:t>
            </a:fld>
            <a:endParaRPr lang="fr-BE"/>
          </a:p>
        </p:txBody>
      </p:sp>
      <p:sp>
        <p:nvSpPr>
          <p:cNvPr id="5" name="Espace réservé du pied de page 4">
            <a:extLst>
              <a:ext uri="{FF2B5EF4-FFF2-40B4-BE49-F238E27FC236}">
                <a16:creationId xmlns:a16="http://schemas.microsoft.com/office/drawing/2014/main" id="{8DB77ADD-3982-4946-8466-294DCA65A68C}"/>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D5A5CAE1-4D5A-4CFF-BC9F-42B343AC4E75}"/>
              </a:ext>
            </a:extLst>
          </p:cNvPr>
          <p:cNvSpPr>
            <a:spLocks noGrp="1"/>
          </p:cNvSpPr>
          <p:nvPr>
            <p:ph type="sldNum" sz="quarter" idx="12"/>
          </p:nvPr>
        </p:nvSpPr>
        <p:spPr/>
        <p:txBody>
          <a:bodyPr/>
          <a:lstStyle/>
          <a:p>
            <a:fld id="{25FC0C3D-C136-469D-9275-E78C28DEBF00}" type="slidenum">
              <a:rPr lang="fr-BE" smtClean="0"/>
              <a:pPr/>
              <a:t>‹#›</a:t>
            </a:fld>
            <a:endParaRPr lang="fr-BE"/>
          </a:p>
        </p:txBody>
      </p:sp>
    </p:spTree>
    <p:extLst>
      <p:ext uri="{BB962C8B-B14F-4D97-AF65-F5344CB8AC3E}">
        <p14:creationId xmlns:p14="http://schemas.microsoft.com/office/powerpoint/2010/main" val="3456046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6D29ED-C0B9-4F27-8BF9-D99AD8519D8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1060B9BB-6B8B-42B9-AE01-C7BD30969C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58D6E1E2-3BE2-4567-ACCE-440CE78C0671}"/>
              </a:ext>
            </a:extLst>
          </p:cNvPr>
          <p:cNvSpPr>
            <a:spLocks noGrp="1"/>
          </p:cNvSpPr>
          <p:nvPr>
            <p:ph type="dt" sz="half" idx="10"/>
          </p:nvPr>
        </p:nvSpPr>
        <p:spPr/>
        <p:txBody>
          <a:bodyPr/>
          <a:lstStyle/>
          <a:p>
            <a:fld id="{32568E1C-FB5A-4CE9-AB1F-89B8072FAEB7}" type="datetimeFigureOut">
              <a:rPr lang="fr-BE" smtClean="0"/>
              <a:pPr/>
              <a:t>04-10-17</a:t>
            </a:fld>
            <a:endParaRPr lang="fr-BE"/>
          </a:p>
        </p:txBody>
      </p:sp>
      <p:sp>
        <p:nvSpPr>
          <p:cNvPr id="5" name="Espace réservé du pied de page 4">
            <a:extLst>
              <a:ext uri="{FF2B5EF4-FFF2-40B4-BE49-F238E27FC236}">
                <a16:creationId xmlns:a16="http://schemas.microsoft.com/office/drawing/2014/main" id="{952A0EBB-138D-4F1E-B78E-5C6163CF9471}"/>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1AB60B1F-5B8A-421E-BA06-56B4611F1A10}"/>
              </a:ext>
            </a:extLst>
          </p:cNvPr>
          <p:cNvSpPr>
            <a:spLocks noGrp="1"/>
          </p:cNvSpPr>
          <p:nvPr>
            <p:ph type="sldNum" sz="quarter" idx="12"/>
          </p:nvPr>
        </p:nvSpPr>
        <p:spPr/>
        <p:txBody>
          <a:bodyPr/>
          <a:lstStyle/>
          <a:p>
            <a:fld id="{25FC0C3D-C136-469D-9275-E78C28DEBF00}" type="slidenum">
              <a:rPr lang="fr-BE" smtClean="0"/>
              <a:pPr/>
              <a:t>‹#›</a:t>
            </a:fld>
            <a:endParaRPr lang="fr-BE"/>
          </a:p>
        </p:txBody>
      </p:sp>
    </p:spTree>
    <p:extLst>
      <p:ext uri="{BB962C8B-B14F-4D97-AF65-F5344CB8AC3E}">
        <p14:creationId xmlns:p14="http://schemas.microsoft.com/office/powerpoint/2010/main" val="836414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6A2CAA-E3C0-492A-8AF3-73CFF85061BA}"/>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199E4000-D71F-4363-A0BC-BA2EA6DAA0C7}"/>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4643C330-41DC-4F38-A940-DF8991F34473}"/>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984552F5-8AF4-44F7-818D-811C84E5F8CD}"/>
              </a:ext>
            </a:extLst>
          </p:cNvPr>
          <p:cNvSpPr>
            <a:spLocks noGrp="1"/>
          </p:cNvSpPr>
          <p:nvPr>
            <p:ph type="dt" sz="half" idx="10"/>
          </p:nvPr>
        </p:nvSpPr>
        <p:spPr/>
        <p:txBody>
          <a:bodyPr/>
          <a:lstStyle/>
          <a:p>
            <a:fld id="{32568E1C-FB5A-4CE9-AB1F-89B8072FAEB7}" type="datetimeFigureOut">
              <a:rPr lang="fr-BE" smtClean="0"/>
              <a:pPr/>
              <a:t>04-10-17</a:t>
            </a:fld>
            <a:endParaRPr lang="fr-BE"/>
          </a:p>
        </p:txBody>
      </p:sp>
      <p:sp>
        <p:nvSpPr>
          <p:cNvPr id="6" name="Espace réservé du pied de page 5">
            <a:extLst>
              <a:ext uri="{FF2B5EF4-FFF2-40B4-BE49-F238E27FC236}">
                <a16:creationId xmlns:a16="http://schemas.microsoft.com/office/drawing/2014/main" id="{9599850A-9341-46A0-82B4-C73705732B37}"/>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7904BF2C-D6BF-4E77-A845-CD75584A424F}"/>
              </a:ext>
            </a:extLst>
          </p:cNvPr>
          <p:cNvSpPr>
            <a:spLocks noGrp="1"/>
          </p:cNvSpPr>
          <p:nvPr>
            <p:ph type="sldNum" sz="quarter" idx="12"/>
          </p:nvPr>
        </p:nvSpPr>
        <p:spPr/>
        <p:txBody>
          <a:bodyPr/>
          <a:lstStyle/>
          <a:p>
            <a:fld id="{25FC0C3D-C136-469D-9275-E78C28DEBF00}" type="slidenum">
              <a:rPr lang="fr-BE" smtClean="0"/>
              <a:pPr/>
              <a:t>‹#›</a:t>
            </a:fld>
            <a:endParaRPr lang="fr-BE"/>
          </a:p>
        </p:txBody>
      </p:sp>
    </p:spTree>
    <p:extLst>
      <p:ext uri="{BB962C8B-B14F-4D97-AF65-F5344CB8AC3E}">
        <p14:creationId xmlns:p14="http://schemas.microsoft.com/office/powerpoint/2010/main" val="2209378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E91612-5CBA-4CBE-B160-BE901E1F27A7}"/>
              </a:ext>
            </a:extLst>
          </p:cNvPr>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67E4C490-72E0-4D68-9EF3-4A960301A3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6626C181-D77A-42A1-A925-F2536F26D805}"/>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A83C79CD-CC6A-4CAB-864B-CB3BA60526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0B42D680-C7A0-4DD6-B4B4-42993CDE3E89}"/>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4EB5CB23-F317-47CB-9669-088DC04FD69D}"/>
              </a:ext>
            </a:extLst>
          </p:cNvPr>
          <p:cNvSpPr>
            <a:spLocks noGrp="1"/>
          </p:cNvSpPr>
          <p:nvPr>
            <p:ph type="dt" sz="half" idx="10"/>
          </p:nvPr>
        </p:nvSpPr>
        <p:spPr/>
        <p:txBody>
          <a:bodyPr/>
          <a:lstStyle/>
          <a:p>
            <a:fld id="{32568E1C-FB5A-4CE9-AB1F-89B8072FAEB7}" type="datetimeFigureOut">
              <a:rPr lang="fr-BE" smtClean="0"/>
              <a:pPr/>
              <a:t>04-10-17</a:t>
            </a:fld>
            <a:endParaRPr lang="fr-BE"/>
          </a:p>
        </p:txBody>
      </p:sp>
      <p:sp>
        <p:nvSpPr>
          <p:cNvPr id="8" name="Espace réservé du pied de page 7">
            <a:extLst>
              <a:ext uri="{FF2B5EF4-FFF2-40B4-BE49-F238E27FC236}">
                <a16:creationId xmlns:a16="http://schemas.microsoft.com/office/drawing/2014/main" id="{4C4613ED-7C2A-44FE-98CB-B1EFFB5D7930}"/>
              </a:ext>
            </a:extLst>
          </p:cNvPr>
          <p:cNvSpPr>
            <a:spLocks noGrp="1"/>
          </p:cNvSpPr>
          <p:nvPr>
            <p:ph type="ftr" sz="quarter" idx="11"/>
          </p:nvPr>
        </p:nvSpPr>
        <p:spPr/>
        <p:txBody>
          <a:bodyPr/>
          <a:lstStyle/>
          <a:p>
            <a:endParaRPr lang="fr-BE"/>
          </a:p>
        </p:txBody>
      </p:sp>
      <p:sp>
        <p:nvSpPr>
          <p:cNvPr id="9" name="Espace réservé du numéro de diapositive 8">
            <a:extLst>
              <a:ext uri="{FF2B5EF4-FFF2-40B4-BE49-F238E27FC236}">
                <a16:creationId xmlns:a16="http://schemas.microsoft.com/office/drawing/2014/main" id="{33F2EDF6-B41B-46B4-AE6C-2C5010BDDB28}"/>
              </a:ext>
            </a:extLst>
          </p:cNvPr>
          <p:cNvSpPr>
            <a:spLocks noGrp="1"/>
          </p:cNvSpPr>
          <p:nvPr>
            <p:ph type="sldNum" sz="quarter" idx="12"/>
          </p:nvPr>
        </p:nvSpPr>
        <p:spPr/>
        <p:txBody>
          <a:bodyPr/>
          <a:lstStyle/>
          <a:p>
            <a:fld id="{25FC0C3D-C136-469D-9275-E78C28DEBF00}" type="slidenum">
              <a:rPr lang="fr-BE" smtClean="0"/>
              <a:pPr/>
              <a:t>‹#›</a:t>
            </a:fld>
            <a:endParaRPr lang="fr-BE"/>
          </a:p>
        </p:txBody>
      </p:sp>
    </p:spTree>
    <p:extLst>
      <p:ext uri="{BB962C8B-B14F-4D97-AF65-F5344CB8AC3E}">
        <p14:creationId xmlns:p14="http://schemas.microsoft.com/office/powerpoint/2010/main" val="2387054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60E6C7-1894-4A56-A75C-7F62331BC0BB}"/>
              </a:ext>
            </a:extLst>
          </p:cNvPr>
          <p:cNvSpPr>
            <a:spLocks noGrp="1"/>
          </p:cNvSpPr>
          <p:nvPr>
            <p:ph type="title"/>
          </p:nvPr>
        </p:nvSpPr>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C0A70C49-4D45-470B-BA9A-A128386A21D7}"/>
              </a:ext>
            </a:extLst>
          </p:cNvPr>
          <p:cNvSpPr>
            <a:spLocks noGrp="1"/>
          </p:cNvSpPr>
          <p:nvPr>
            <p:ph type="dt" sz="half" idx="10"/>
          </p:nvPr>
        </p:nvSpPr>
        <p:spPr/>
        <p:txBody>
          <a:bodyPr/>
          <a:lstStyle/>
          <a:p>
            <a:fld id="{32568E1C-FB5A-4CE9-AB1F-89B8072FAEB7}" type="datetimeFigureOut">
              <a:rPr lang="fr-BE" smtClean="0"/>
              <a:pPr/>
              <a:t>04-10-17</a:t>
            </a:fld>
            <a:endParaRPr lang="fr-BE"/>
          </a:p>
        </p:txBody>
      </p:sp>
      <p:sp>
        <p:nvSpPr>
          <p:cNvPr id="4" name="Espace réservé du pied de page 3">
            <a:extLst>
              <a:ext uri="{FF2B5EF4-FFF2-40B4-BE49-F238E27FC236}">
                <a16:creationId xmlns:a16="http://schemas.microsoft.com/office/drawing/2014/main" id="{6824FB7D-BFDA-49C1-9EB1-F7127253106D}"/>
              </a:ext>
            </a:extLst>
          </p:cNvPr>
          <p:cNvSpPr>
            <a:spLocks noGrp="1"/>
          </p:cNvSpPr>
          <p:nvPr>
            <p:ph type="ftr" sz="quarter" idx="11"/>
          </p:nvPr>
        </p:nvSpPr>
        <p:spPr/>
        <p:txBody>
          <a:bodyPr/>
          <a:lstStyle/>
          <a:p>
            <a:endParaRPr lang="fr-BE"/>
          </a:p>
        </p:txBody>
      </p:sp>
      <p:sp>
        <p:nvSpPr>
          <p:cNvPr id="5" name="Espace réservé du numéro de diapositive 4">
            <a:extLst>
              <a:ext uri="{FF2B5EF4-FFF2-40B4-BE49-F238E27FC236}">
                <a16:creationId xmlns:a16="http://schemas.microsoft.com/office/drawing/2014/main" id="{57B5C9B9-4CEF-497B-B580-89AA3A12B9BC}"/>
              </a:ext>
            </a:extLst>
          </p:cNvPr>
          <p:cNvSpPr>
            <a:spLocks noGrp="1"/>
          </p:cNvSpPr>
          <p:nvPr>
            <p:ph type="sldNum" sz="quarter" idx="12"/>
          </p:nvPr>
        </p:nvSpPr>
        <p:spPr/>
        <p:txBody>
          <a:bodyPr/>
          <a:lstStyle/>
          <a:p>
            <a:fld id="{25FC0C3D-C136-469D-9275-E78C28DEBF00}" type="slidenum">
              <a:rPr lang="fr-BE" smtClean="0"/>
              <a:pPr/>
              <a:t>‹#›</a:t>
            </a:fld>
            <a:endParaRPr lang="fr-BE"/>
          </a:p>
        </p:txBody>
      </p:sp>
    </p:spTree>
    <p:extLst>
      <p:ext uri="{BB962C8B-B14F-4D97-AF65-F5344CB8AC3E}">
        <p14:creationId xmlns:p14="http://schemas.microsoft.com/office/powerpoint/2010/main" val="3653851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0278A37-CE5F-469C-AA51-B8F0EBC631B8}"/>
              </a:ext>
            </a:extLst>
          </p:cNvPr>
          <p:cNvSpPr>
            <a:spLocks noGrp="1"/>
          </p:cNvSpPr>
          <p:nvPr>
            <p:ph type="dt" sz="half" idx="10"/>
          </p:nvPr>
        </p:nvSpPr>
        <p:spPr/>
        <p:txBody>
          <a:bodyPr/>
          <a:lstStyle/>
          <a:p>
            <a:fld id="{32568E1C-FB5A-4CE9-AB1F-89B8072FAEB7}" type="datetimeFigureOut">
              <a:rPr lang="fr-BE" smtClean="0"/>
              <a:pPr/>
              <a:t>04-10-17</a:t>
            </a:fld>
            <a:endParaRPr lang="fr-BE"/>
          </a:p>
        </p:txBody>
      </p:sp>
      <p:sp>
        <p:nvSpPr>
          <p:cNvPr id="3" name="Espace réservé du pied de page 2">
            <a:extLst>
              <a:ext uri="{FF2B5EF4-FFF2-40B4-BE49-F238E27FC236}">
                <a16:creationId xmlns:a16="http://schemas.microsoft.com/office/drawing/2014/main" id="{29496550-072A-4B14-BD07-D29FC0132F22}"/>
              </a:ext>
            </a:extLst>
          </p:cNvPr>
          <p:cNvSpPr>
            <a:spLocks noGrp="1"/>
          </p:cNvSpPr>
          <p:nvPr>
            <p:ph type="ftr" sz="quarter" idx="11"/>
          </p:nvPr>
        </p:nvSpPr>
        <p:spPr/>
        <p:txBody>
          <a:bodyPr/>
          <a:lstStyle/>
          <a:p>
            <a:endParaRPr lang="fr-BE"/>
          </a:p>
        </p:txBody>
      </p:sp>
      <p:sp>
        <p:nvSpPr>
          <p:cNvPr id="4" name="Espace réservé du numéro de diapositive 3">
            <a:extLst>
              <a:ext uri="{FF2B5EF4-FFF2-40B4-BE49-F238E27FC236}">
                <a16:creationId xmlns:a16="http://schemas.microsoft.com/office/drawing/2014/main" id="{BA16CD1C-7A42-483D-A524-941596F3A99D}"/>
              </a:ext>
            </a:extLst>
          </p:cNvPr>
          <p:cNvSpPr>
            <a:spLocks noGrp="1"/>
          </p:cNvSpPr>
          <p:nvPr>
            <p:ph type="sldNum" sz="quarter" idx="12"/>
          </p:nvPr>
        </p:nvSpPr>
        <p:spPr/>
        <p:txBody>
          <a:bodyPr/>
          <a:lstStyle/>
          <a:p>
            <a:fld id="{25FC0C3D-C136-469D-9275-E78C28DEBF00}" type="slidenum">
              <a:rPr lang="fr-BE" smtClean="0"/>
              <a:pPr/>
              <a:t>‹#›</a:t>
            </a:fld>
            <a:endParaRPr lang="fr-BE"/>
          </a:p>
        </p:txBody>
      </p:sp>
    </p:spTree>
    <p:extLst>
      <p:ext uri="{BB962C8B-B14F-4D97-AF65-F5344CB8AC3E}">
        <p14:creationId xmlns:p14="http://schemas.microsoft.com/office/powerpoint/2010/main" val="304080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8117A4-0820-4B84-887E-951877ACDFD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FDFAABFA-C991-4C61-AF96-5DF5A92129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FFFBA6CD-76AE-4EAB-8534-D945E3B8B9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91D0CB51-5563-4C8A-A7E9-A29DB13CFE34}"/>
              </a:ext>
            </a:extLst>
          </p:cNvPr>
          <p:cNvSpPr>
            <a:spLocks noGrp="1"/>
          </p:cNvSpPr>
          <p:nvPr>
            <p:ph type="dt" sz="half" idx="10"/>
          </p:nvPr>
        </p:nvSpPr>
        <p:spPr/>
        <p:txBody>
          <a:bodyPr/>
          <a:lstStyle/>
          <a:p>
            <a:fld id="{32568E1C-FB5A-4CE9-AB1F-89B8072FAEB7}" type="datetimeFigureOut">
              <a:rPr lang="fr-BE" smtClean="0"/>
              <a:pPr/>
              <a:t>04-10-17</a:t>
            </a:fld>
            <a:endParaRPr lang="fr-BE"/>
          </a:p>
        </p:txBody>
      </p:sp>
      <p:sp>
        <p:nvSpPr>
          <p:cNvPr id="6" name="Espace réservé du pied de page 5">
            <a:extLst>
              <a:ext uri="{FF2B5EF4-FFF2-40B4-BE49-F238E27FC236}">
                <a16:creationId xmlns:a16="http://schemas.microsoft.com/office/drawing/2014/main" id="{38647DF6-0DD6-41C0-AD59-148242E7AF3A}"/>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1CC2D202-07DF-4A76-BBB1-4B5A85044CDA}"/>
              </a:ext>
            </a:extLst>
          </p:cNvPr>
          <p:cNvSpPr>
            <a:spLocks noGrp="1"/>
          </p:cNvSpPr>
          <p:nvPr>
            <p:ph type="sldNum" sz="quarter" idx="12"/>
          </p:nvPr>
        </p:nvSpPr>
        <p:spPr/>
        <p:txBody>
          <a:bodyPr/>
          <a:lstStyle/>
          <a:p>
            <a:fld id="{25FC0C3D-C136-469D-9275-E78C28DEBF00}" type="slidenum">
              <a:rPr lang="fr-BE" smtClean="0"/>
              <a:pPr/>
              <a:t>‹#›</a:t>
            </a:fld>
            <a:endParaRPr lang="fr-BE"/>
          </a:p>
        </p:txBody>
      </p:sp>
    </p:spTree>
    <p:extLst>
      <p:ext uri="{BB962C8B-B14F-4D97-AF65-F5344CB8AC3E}">
        <p14:creationId xmlns:p14="http://schemas.microsoft.com/office/powerpoint/2010/main" val="863736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ADE86B-78CB-4075-93F9-35D888728DA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5D59F2A8-DF8E-497D-97E5-27105DF513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a:extLst>
              <a:ext uri="{FF2B5EF4-FFF2-40B4-BE49-F238E27FC236}">
                <a16:creationId xmlns:a16="http://schemas.microsoft.com/office/drawing/2014/main" id="{D9CB3BBD-E665-4AF3-8B6A-F7E72A9CF8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D13E780E-D692-4AFC-AA56-A732C9A89896}"/>
              </a:ext>
            </a:extLst>
          </p:cNvPr>
          <p:cNvSpPr>
            <a:spLocks noGrp="1"/>
          </p:cNvSpPr>
          <p:nvPr>
            <p:ph type="dt" sz="half" idx="10"/>
          </p:nvPr>
        </p:nvSpPr>
        <p:spPr/>
        <p:txBody>
          <a:bodyPr/>
          <a:lstStyle/>
          <a:p>
            <a:fld id="{32568E1C-FB5A-4CE9-AB1F-89B8072FAEB7}" type="datetimeFigureOut">
              <a:rPr lang="fr-BE" smtClean="0"/>
              <a:pPr/>
              <a:t>04-10-17</a:t>
            </a:fld>
            <a:endParaRPr lang="fr-BE"/>
          </a:p>
        </p:txBody>
      </p:sp>
      <p:sp>
        <p:nvSpPr>
          <p:cNvPr id="6" name="Espace réservé du pied de page 5">
            <a:extLst>
              <a:ext uri="{FF2B5EF4-FFF2-40B4-BE49-F238E27FC236}">
                <a16:creationId xmlns:a16="http://schemas.microsoft.com/office/drawing/2014/main" id="{A6195C2A-CEE0-4AF7-B8FB-631252C6889A}"/>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3F28405D-9E22-47EB-9E07-7B3C4E02DA3F}"/>
              </a:ext>
            </a:extLst>
          </p:cNvPr>
          <p:cNvSpPr>
            <a:spLocks noGrp="1"/>
          </p:cNvSpPr>
          <p:nvPr>
            <p:ph type="sldNum" sz="quarter" idx="12"/>
          </p:nvPr>
        </p:nvSpPr>
        <p:spPr/>
        <p:txBody>
          <a:bodyPr/>
          <a:lstStyle/>
          <a:p>
            <a:fld id="{25FC0C3D-C136-469D-9275-E78C28DEBF00}" type="slidenum">
              <a:rPr lang="fr-BE" smtClean="0"/>
              <a:pPr/>
              <a:t>‹#›</a:t>
            </a:fld>
            <a:endParaRPr lang="fr-BE"/>
          </a:p>
        </p:txBody>
      </p:sp>
    </p:spTree>
    <p:extLst>
      <p:ext uri="{BB962C8B-B14F-4D97-AF65-F5344CB8AC3E}">
        <p14:creationId xmlns:p14="http://schemas.microsoft.com/office/powerpoint/2010/main" val="68361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0087343-B58C-49D9-9BF4-07192C7D61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69B8C8B5-48FD-4074-BD2B-D7BAB8C647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501A2505-FF91-4AFD-9044-10D5251C0B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568E1C-FB5A-4CE9-AB1F-89B8072FAEB7}" type="datetimeFigureOut">
              <a:rPr lang="fr-BE" smtClean="0"/>
              <a:pPr/>
              <a:t>04-10-17</a:t>
            </a:fld>
            <a:endParaRPr lang="fr-BE"/>
          </a:p>
        </p:txBody>
      </p:sp>
      <p:sp>
        <p:nvSpPr>
          <p:cNvPr id="5" name="Espace réservé du pied de page 4">
            <a:extLst>
              <a:ext uri="{FF2B5EF4-FFF2-40B4-BE49-F238E27FC236}">
                <a16:creationId xmlns:a16="http://schemas.microsoft.com/office/drawing/2014/main" id="{272D06BE-86D4-4048-A397-3A6668F21A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a:extLst>
              <a:ext uri="{FF2B5EF4-FFF2-40B4-BE49-F238E27FC236}">
                <a16:creationId xmlns:a16="http://schemas.microsoft.com/office/drawing/2014/main" id="{922803FE-A97D-4DE3-AD79-BEE74B7422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FC0C3D-C136-469D-9275-E78C28DEBF00}" type="slidenum">
              <a:rPr lang="fr-BE" smtClean="0"/>
              <a:pPr/>
              <a:t>‹#›</a:t>
            </a:fld>
            <a:endParaRPr lang="fr-BE"/>
          </a:p>
        </p:txBody>
      </p:sp>
    </p:spTree>
    <p:extLst>
      <p:ext uri="{BB962C8B-B14F-4D97-AF65-F5344CB8AC3E}">
        <p14:creationId xmlns:p14="http://schemas.microsoft.com/office/powerpoint/2010/main" val="4266026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2C432B7-B46C-42A4-BA01-2E59ED612F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35898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id="{CA2524A8-5E04-46BA-AEB5-F80D8CBA6D7F}"/>
              </a:ext>
            </a:extLst>
          </p:cNvPr>
          <p:cNvSpPr>
            <a:spLocks noGrp="1"/>
          </p:cNvSpPr>
          <p:nvPr>
            <p:ph type="ctrTitle"/>
          </p:nvPr>
        </p:nvSpPr>
        <p:spPr>
          <a:xfrm>
            <a:off x="83943" y="31916"/>
            <a:ext cx="7185537" cy="1690749"/>
          </a:xfrm>
        </p:spPr>
        <p:txBody>
          <a:bodyPr>
            <a:noAutofit/>
          </a:bodyPr>
          <a:lstStyle/>
          <a:p>
            <a:pPr algn="l">
              <a:lnSpc>
                <a:spcPct val="50000"/>
              </a:lnSpc>
            </a:pPr>
            <a:r>
              <a:rPr lang="fr-BE" sz="6200" b="1" i="1" baseline="30000" dirty="0" err="1">
                <a:solidFill>
                  <a:srgbClr val="286FB4"/>
                </a:solidFill>
                <a:latin typeface="Tahoma" panose="020B0604030504040204" pitchFamily="34" charset="0"/>
                <a:ea typeface="Tahoma" panose="020B0604030504040204" pitchFamily="34" charset="0"/>
                <a:cs typeface="Tahoma" panose="020B0604030504040204" pitchFamily="34" charset="0"/>
              </a:rPr>
              <a:t>Lost</a:t>
            </a:r>
            <a:r>
              <a:rPr lang="fr-BE" sz="6200" b="1" i="1" baseline="30000" dirty="0">
                <a:solidFill>
                  <a:srgbClr val="286FB4"/>
                </a:solidFill>
                <a:latin typeface="Tahoma" panose="020B0604030504040204" pitchFamily="34" charset="0"/>
                <a:ea typeface="Tahoma" panose="020B0604030504040204" pitchFamily="34" charset="0"/>
                <a:cs typeface="Tahoma" panose="020B0604030504040204" pitchFamily="34" charset="0"/>
              </a:rPr>
              <a:t> &amp; </a:t>
            </a:r>
            <a:r>
              <a:rPr lang="fr-BE" sz="6200" b="1" i="1" baseline="30000" dirty="0" err="1">
                <a:solidFill>
                  <a:srgbClr val="286FB4"/>
                </a:solidFill>
                <a:latin typeface="Tahoma" panose="020B0604030504040204" pitchFamily="34" charset="0"/>
                <a:ea typeface="Tahoma" panose="020B0604030504040204" pitchFamily="34" charset="0"/>
                <a:cs typeface="Tahoma" panose="020B0604030504040204" pitchFamily="34" charset="0"/>
              </a:rPr>
              <a:t>found</a:t>
            </a:r>
            <a:br>
              <a:rPr lang="fr-BE" sz="6200" b="1" i="1" baseline="30000" dirty="0">
                <a:solidFill>
                  <a:srgbClr val="286FB4"/>
                </a:solidFill>
                <a:latin typeface="Tahoma" panose="020B0604030504040204" pitchFamily="34" charset="0"/>
                <a:ea typeface="Tahoma" panose="020B0604030504040204" pitchFamily="34" charset="0"/>
                <a:cs typeface="Tahoma" panose="020B0604030504040204" pitchFamily="34" charset="0"/>
              </a:rPr>
            </a:br>
            <a:r>
              <a:rPr lang="en-US" sz="24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Civic uses and new policy tools for the community</a:t>
            </a:r>
            <a:br>
              <a:rPr lang="en-US" sz="7200" b="1" u="sng"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br>
            <a:endParaRPr lang="fr-BE" sz="6200" b="1" i="1" baseline="30000" dirty="0">
              <a:solidFill>
                <a:srgbClr val="286FB4"/>
              </a:solidFill>
              <a:latin typeface="Tahoma" panose="020B0604030504040204" pitchFamily="34" charset="0"/>
              <a:ea typeface="Tahoma" panose="020B0604030504040204" pitchFamily="34" charset="0"/>
              <a:cs typeface="Tahoma" panose="020B0604030504040204" pitchFamily="34" charset="0"/>
            </a:endParaRPr>
          </a:p>
        </p:txBody>
      </p:sp>
      <p:pic>
        <p:nvPicPr>
          <p:cNvPr id="1028" name="Picture 4" descr="Risultati immagini per comune di napoli logo">
            <a:extLst>
              <a:ext uri="{FF2B5EF4-FFF2-40B4-BE49-F238E27FC236}">
                <a16:creationId xmlns:a16="http://schemas.microsoft.com/office/drawing/2014/main" id="{4F001532-7B64-4440-A179-6F9B5145C6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0123" y="152400"/>
            <a:ext cx="1195692" cy="114354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ome">
            <a:extLst>
              <a:ext uri="{FF2B5EF4-FFF2-40B4-BE49-F238E27FC236}">
                <a16:creationId xmlns:a16="http://schemas.microsoft.com/office/drawing/2014/main" id="{8BDAAE98-A899-4EC7-BF93-4AC0E3A0C4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9469" y="266886"/>
            <a:ext cx="2428875" cy="84772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Risultati immagini per napoli italia mappa">
            <a:extLst>
              <a:ext uri="{FF2B5EF4-FFF2-40B4-BE49-F238E27FC236}">
                <a16:creationId xmlns:a16="http://schemas.microsoft.com/office/drawing/2014/main" id="{B71A2417-A0C6-491C-893D-9679082638F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0000"/>
          <a:stretch/>
        </p:blipFill>
        <p:spPr bwMode="auto">
          <a:xfrm>
            <a:off x="8051792" y="1722665"/>
            <a:ext cx="3962399" cy="2625394"/>
          </a:xfrm>
          <a:prstGeom prst="round2DiagRect">
            <a:avLst>
              <a:gd name="adj1" fmla="val 16667"/>
              <a:gd name="adj2" fmla="val 0"/>
            </a:avLst>
          </a:prstGeom>
          <a:ln w="88900" cap="sq">
            <a:noFill/>
            <a:miter lim="800000"/>
          </a:ln>
          <a:effectLst/>
          <a:extLst>
            <a:ext uri="{909E8E84-426E-40DD-AFC4-6F175D3DCCD1}">
              <a14:hiddenFill xmlns:a14="http://schemas.microsoft.com/office/drawing/2010/main">
                <a:solidFill>
                  <a:srgbClr val="FFFFFF"/>
                </a:solidFill>
              </a14:hiddenFill>
            </a:ext>
          </a:extLst>
        </p:spPr>
      </p:pic>
      <p:pic>
        <p:nvPicPr>
          <p:cNvPr id="9220" name="Picture 4" descr="Related image"/>
          <p:cNvPicPr>
            <a:picLocks noChangeAspect="1" noChangeArrowheads="1"/>
          </p:cNvPicPr>
          <p:nvPr/>
        </p:nvPicPr>
        <p:blipFill>
          <a:blip r:embed="rId5"/>
          <a:srcRect/>
          <a:stretch>
            <a:fillRect/>
          </a:stretch>
        </p:blipFill>
        <p:spPr bwMode="auto">
          <a:xfrm>
            <a:off x="180972" y="1777996"/>
            <a:ext cx="4509559" cy="2254780"/>
          </a:xfrm>
          <a:prstGeom prst="rect">
            <a:avLst/>
          </a:prstGeom>
          <a:noFill/>
        </p:spPr>
      </p:pic>
      <p:pic>
        <p:nvPicPr>
          <p:cNvPr id="9223" name="Picture 7"/>
          <p:cNvPicPr>
            <a:picLocks noChangeAspect="1" noChangeArrowheads="1"/>
          </p:cNvPicPr>
          <p:nvPr/>
        </p:nvPicPr>
        <p:blipFill>
          <a:blip r:embed="rId6" cstate="print"/>
          <a:srcRect/>
          <a:stretch>
            <a:fillRect/>
          </a:stretch>
        </p:blipFill>
        <p:spPr bwMode="auto">
          <a:xfrm>
            <a:off x="4061738" y="4033003"/>
            <a:ext cx="3803792" cy="2537130"/>
          </a:xfrm>
          <a:prstGeom prst="rect">
            <a:avLst/>
          </a:prstGeom>
          <a:noFill/>
          <a:ln w="9525">
            <a:noFill/>
            <a:miter lim="800000"/>
            <a:headEnd/>
            <a:tailEnd/>
          </a:ln>
          <a:effectLst/>
        </p:spPr>
      </p:pic>
      <p:pic>
        <p:nvPicPr>
          <p:cNvPr id="9228" name="Picture 12"/>
          <p:cNvPicPr>
            <a:picLocks noChangeAspect="1" noChangeArrowheads="1"/>
          </p:cNvPicPr>
          <p:nvPr/>
        </p:nvPicPr>
        <p:blipFill>
          <a:blip r:embed="rId7"/>
          <a:srcRect/>
          <a:stretch>
            <a:fillRect/>
          </a:stretch>
        </p:blipFill>
        <p:spPr bwMode="auto">
          <a:xfrm>
            <a:off x="169370" y="4030132"/>
            <a:ext cx="4301028" cy="2540295"/>
          </a:xfrm>
          <a:prstGeom prst="rect">
            <a:avLst/>
          </a:prstGeom>
          <a:noFill/>
          <a:ln w="9525">
            <a:noFill/>
            <a:miter lim="800000"/>
            <a:headEnd/>
            <a:tailEnd/>
          </a:ln>
          <a:effectLst/>
        </p:spPr>
      </p:pic>
      <p:pic>
        <p:nvPicPr>
          <p:cNvPr id="9231" name="Picture 15" descr="C:\Users\ASUSNM\Desktop\22045714_1216251571853509_3837168383326646671_n.png"/>
          <p:cNvPicPr>
            <a:picLocks noChangeAspect="1" noChangeArrowheads="1"/>
          </p:cNvPicPr>
          <p:nvPr/>
        </p:nvPicPr>
        <p:blipFill>
          <a:blip r:embed="rId8"/>
          <a:srcRect/>
          <a:stretch>
            <a:fillRect/>
          </a:stretch>
        </p:blipFill>
        <p:spPr bwMode="auto">
          <a:xfrm>
            <a:off x="4487331" y="1777999"/>
            <a:ext cx="3378198" cy="2252133"/>
          </a:xfrm>
          <a:prstGeom prst="rect">
            <a:avLst/>
          </a:prstGeom>
          <a:noFill/>
        </p:spPr>
      </p:pic>
    </p:spTree>
    <p:extLst>
      <p:ext uri="{BB962C8B-B14F-4D97-AF65-F5344CB8AC3E}">
        <p14:creationId xmlns:p14="http://schemas.microsoft.com/office/powerpoint/2010/main" val="134121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E93A5A5-052E-4C8E-BE8F-E4567041D8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91996" cy="6857998"/>
          </a:xfrm>
          <a:prstGeom prst="rect">
            <a:avLst/>
          </a:prstGeom>
        </p:spPr>
      </p:pic>
      <p:sp>
        <p:nvSpPr>
          <p:cNvPr id="2" name="Titre 1">
            <a:extLst>
              <a:ext uri="{FF2B5EF4-FFF2-40B4-BE49-F238E27FC236}">
                <a16:creationId xmlns:a16="http://schemas.microsoft.com/office/drawing/2014/main" id="{B732C950-9E9E-4180-8FE4-9112B407C8AE}"/>
              </a:ext>
            </a:extLst>
          </p:cNvPr>
          <p:cNvSpPr>
            <a:spLocks noGrp="1"/>
          </p:cNvSpPr>
          <p:nvPr>
            <p:ph type="ctrTitle"/>
          </p:nvPr>
        </p:nvSpPr>
        <p:spPr>
          <a:xfrm>
            <a:off x="163676" y="594751"/>
            <a:ext cx="10105292" cy="1584568"/>
          </a:xfrm>
        </p:spPr>
        <p:txBody>
          <a:bodyPr>
            <a:noAutofit/>
          </a:bodyPr>
          <a:lstStyle/>
          <a:p>
            <a:pPr algn="l">
              <a:lnSpc>
                <a:spcPct val="100000"/>
              </a:lnSpc>
            </a:pPr>
            <a:r>
              <a:rPr lang="fr-BE" sz="6200" b="1" baseline="30000" dirty="0">
                <a:solidFill>
                  <a:srgbClr val="286FB4"/>
                </a:solidFill>
                <a:latin typeface="Helvetica" pitchFamily="2" charset="0"/>
              </a:rPr>
              <a:t>The </a:t>
            </a:r>
            <a:r>
              <a:rPr lang="fr-BE" sz="6200" b="1" baseline="30000" dirty="0" err="1">
                <a:solidFill>
                  <a:srgbClr val="286FB4"/>
                </a:solidFill>
                <a:latin typeface="Helvetica" pitchFamily="2" charset="0"/>
              </a:rPr>
              <a:t>problem</a:t>
            </a:r>
            <a:r>
              <a:rPr lang="fr-BE" sz="6200" b="1" baseline="30000" dirty="0">
                <a:solidFill>
                  <a:srgbClr val="286FB4"/>
                </a:solidFill>
                <a:latin typeface="Helvetica" pitchFamily="2" charset="0"/>
              </a:rPr>
              <a:t> </a:t>
            </a:r>
            <a:r>
              <a:rPr lang="fr-BE" sz="6200" b="1" baseline="30000" dirty="0" err="1">
                <a:solidFill>
                  <a:srgbClr val="286FB4"/>
                </a:solidFill>
                <a:latin typeface="Helvetica" pitchFamily="2" charset="0"/>
              </a:rPr>
              <a:t>addressed</a:t>
            </a:r>
            <a:endParaRPr lang="fr-BE" sz="6200" b="1" baseline="30000" dirty="0">
              <a:solidFill>
                <a:srgbClr val="286FB4"/>
              </a:solidFill>
              <a:latin typeface="Helvetica" pitchFamily="2" charset="0"/>
            </a:endParaRPr>
          </a:p>
        </p:txBody>
      </p:sp>
      <p:sp>
        <p:nvSpPr>
          <p:cNvPr id="9" name="ZoneTexte 8">
            <a:extLst>
              <a:ext uri="{FF2B5EF4-FFF2-40B4-BE49-F238E27FC236}">
                <a16:creationId xmlns:a16="http://schemas.microsoft.com/office/drawing/2014/main" id="{1673A128-3E3D-4696-8746-AF4F7DA38954}"/>
              </a:ext>
            </a:extLst>
          </p:cNvPr>
          <p:cNvSpPr txBox="1"/>
          <p:nvPr/>
        </p:nvSpPr>
        <p:spPr>
          <a:xfrm>
            <a:off x="163675" y="2170005"/>
            <a:ext cx="11360269" cy="5016758"/>
          </a:xfrm>
          <a:prstGeom prst="rect">
            <a:avLst/>
          </a:prstGeom>
          <a:noFill/>
        </p:spPr>
        <p:txBody>
          <a:bodyPr wrap="square" rtlCol="0">
            <a:spAutoFit/>
          </a:bodyPr>
          <a:lstStyle/>
          <a:p>
            <a:pPr>
              <a:lnSpc>
                <a:spcPts val="2400"/>
              </a:lnSpc>
            </a:pPr>
            <a:r>
              <a:rPr lang="en-US" sz="3200" baseline="30000" dirty="0">
                <a:latin typeface="Helvetica" pitchFamily="2" charset="0"/>
              </a:rPr>
              <a:t>By revisiting the outmoded institution of civic use, the </a:t>
            </a:r>
            <a:r>
              <a:rPr lang="en-US" sz="3200" i="1" baseline="30000" dirty="0">
                <a:latin typeface="Helvetica" pitchFamily="2" charset="0"/>
              </a:rPr>
              <a:t>good practice </a:t>
            </a:r>
            <a:r>
              <a:rPr lang="en-US" sz="3200" baseline="30000" dirty="0">
                <a:latin typeface="Helvetica" pitchFamily="2" charset="0"/>
              </a:rPr>
              <a:t>proposed by the Naples city council aims at guaranteeing the collective enjoyment of common goods - such as cultural and natural heritage, essential public services, public spaces, water, etc. - through an administrative process that strengths participation and allows fair use of these resources.</a:t>
            </a:r>
          </a:p>
          <a:p>
            <a:pPr>
              <a:lnSpc>
                <a:spcPts val="2400"/>
              </a:lnSpc>
            </a:pPr>
            <a:endParaRPr lang="en-US" sz="3200" baseline="30000" dirty="0">
              <a:latin typeface="Helvetica" pitchFamily="2" charset="0"/>
            </a:endParaRPr>
          </a:p>
          <a:p>
            <a:pPr>
              <a:lnSpc>
                <a:spcPts val="2400"/>
              </a:lnSpc>
            </a:pPr>
            <a:r>
              <a:rPr lang="en-US" sz="3200" baseline="30000" dirty="0">
                <a:latin typeface="Helvetica" pitchFamily="2" charset="0"/>
              </a:rPr>
              <a:t>In particular, the good practice aims at making spontaneous bottom-up initiatives </a:t>
            </a:r>
            <a:r>
              <a:rPr lang="en-US" sz="3200" i="1" baseline="30000" dirty="0">
                <a:latin typeface="Helvetica" pitchFamily="2" charset="0"/>
              </a:rPr>
              <a:t>recognizable and institutionalized</a:t>
            </a:r>
            <a:r>
              <a:rPr lang="en-US" sz="3200" baseline="30000" dirty="0">
                <a:latin typeface="Helvetica" pitchFamily="2" charset="0"/>
              </a:rPr>
              <a:t>, ensuring the autonomy of both parties involved: the proactive citizens and the institutions. </a:t>
            </a:r>
          </a:p>
          <a:p>
            <a:pPr>
              <a:lnSpc>
                <a:spcPts val="2400"/>
              </a:lnSpc>
            </a:pPr>
            <a:endParaRPr lang="en-US" sz="3200" baseline="30000" dirty="0">
              <a:latin typeface="Helvetica" pitchFamily="2" charset="0"/>
            </a:endParaRPr>
          </a:p>
          <a:p>
            <a:pPr>
              <a:lnSpc>
                <a:spcPts val="2400"/>
              </a:lnSpc>
            </a:pPr>
            <a:r>
              <a:rPr lang="en-US" sz="3200" baseline="30000" dirty="0">
                <a:latin typeface="Helvetica" pitchFamily="2" charset="0"/>
              </a:rPr>
              <a:t>The first good to be recognized as a common was the </a:t>
            </a:r>
            <a:r>
              <a:rPr lang="en-US" sz="3200" i="1" baseline="30000" dirty="0">
                <a:latin typeface="Helvetica" pitchFamily="2" charset="0"/>
              </a:rPr>
              <a:t>Ex-</a:t>
            </a:r>
            <a:r>
              <a:rPr lang="en-US" sz="3200" i="1" baseline="30000" dirty="0" err="1">
                <a:latin typeface="Helvetica" pitchFamily="2" charset="0"/>
              </a:rPr>
              <a:t>Asilo</a:t>
            </a:r>
            <a:r>
              <a:rPr lang="en-US" sz="3200" i="1" baseline="30000" dirty="0">
                <a:latin typeface="Helvetica" pitchFamily="2" charset="0"/>
              </a:rPr>
              <a:t> </a:t>
            </a:r>
            <a:r>
              <a:rPr lang="en-US" sz="3200" i="1" baseline="30000" dirty="0" err="1">
                <a:latin typeface="Helvetica" pitchFamily="2" charset="0"/>
              </a:rPr>
              <a:t>Filangeri</a:t>
            </a:r>
            <a:r>
              <a:rPr lang="en-US" sz="3200" baseline="30000" dirty="0">
                <a:latin typeface="Helvetica" pitchFamily="2" charset="0"/>
              </a:rPr>
              <a:t>, a</a:t>
            </a:r>
            <a:r>
              <a:rPr lang="en-US" sz="3200" i="1" baseline="30000" dirty="0">
                <a:latin typeface="Helvetica" pitchFamily="2" charset="0"/>
              </a:rPr>
              <a:t> </a:t>
            </a:r>
            <a:r>
              <a:rPr lang="en-US" sz="3200" baseline="30000" dirty="0">
                <a:latin typeface="Helvetica" pitchFamily="2" charset="0"/>
              </a:rPr>
              <a:t>complex that in 2012 had been occupied by a group of art and culture professionals protesting against the restoration and new abandonment of the premises:  acknowledging its civic use, the City Council of Naples ratified the resolution n.400/2012 and identified this building as a “place with a complex use in the cultural field, and whose spaces are used to experiment in participative democracy”. </a:t>
            </a:r>
          </a:p>
          <a:p>
            <a:pPr>
              <a:lnSpc>
                <a:spcPts val="2400"/>
              </a:lnSpc>
            </a:pPr>
            <a:endParaRPr lang="fr-BE" sz="3200" dirty="0">
              <a:latin typeface="Helvetica" pitchFamily="2" charset="0"/>
            </a:endParaRPr>
          </a:p>
        </p:txBody>
      </p:sp>
      <p:sp>
        <p:nvSpPr>
          <p:cNvPr id="7" name="Titre 1">
            <a:extLst>
              <a:ext uri="{FF2B5EF4-FFF2-40B4-BE49-F238E27FC236}">
                <a16:creationId xmlns:a16="http://schemas.microsoft.com/office/drawing/2014/main" id="{DA1C8502-E14F-4AE6-9B1D-3B68502469BA}"/>
              </a:ext>
            </a:extLst>
          </p:cNvPr>
          <p:cNvSpPr txBox="1">
            <a:spLocks/>
          </p:cNvSpPr>
          <p:nvPr/>
        </p:nvSpPr>
        <p:spPr>
          <a:xfrm>
            <a:off x="6103741" y="-350520"/>
            <a:ext cx="7185537" cy="152110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50000"/>
              </a:lnSpc>
            </a:pPr>
            <a:r>
              <a:rPr lang="fr-BE" sz="4800" b="1" i="1" baseline="30000" dirty="0" err="1">
                <a:solidFill>
                  <a:schemeClr val="bg1"/>
                </a:solidFill>
                <a:latin typeface="Helvetica" pitchFamily="2" charset="0"/>
              </a:rPr>
              <a:t>Lost</a:t>
            </a:r>
            <a:r>
              <a:rPr lang="fr-BE" sz="4800" b="1" i="1" baseline="30000" dirty="0">
                <a:solidFill>
                  <a:schemeClr val="bg1"/>
                </a:solidFill>
                <a:latin typeface="Helvetica" pitchFamily="2" charset="0"/>
              </a:rPr>
              <a:t> &amp; </a:t>
            </a:r>
            <a:r>
              <a:rPr lang="fr-BE" sz="4800" b="1" i="1" baseline="30000" dirty="0" err="1">
                <a:solidFill>
                  <a:schemeClr val="bg1"/>
                </a:solidFill>
                <a:latin typeface="Helvetica" pitchFamily="2" charset="0"/>
              </a:rPr>
              <a:t>found</a:t>
            </a:r>
            <a:br>
              <a:rPr lang="fr-BE" sz="6200" b="1" i="1" baseline="30000" dirty="0">
                <a:solidFill>
                  <a:schemeClr val="bg1"/>
                </a:solidFill>
                <a:latin typeface="Helvetica" pitchFamily="2" charset="0"/>
              </a:rPr>
            </a:br>
            <a:r>
              <a:rPr lang="en-US" sz="2000" dirty="0">
                <a:solidFill>
                  <a:schemeClr val="bg1"/>
                </a:solidFill>
                <a:latin typeface="Helvetica" panose="020B0604020202020204" pitchFamily="34" charset="0"/>
                <a:cs typeface="Helvetica" panose="020B0604020202020204" pitchFamily="34" charset="0"/>
              </a:rPr>
              <a:t>Civic uses and new policy tools for the community</a:t>
            </a:r>
            <a:br>
              <a:rPr lang="en-US" sz="2000" b="1" u="sng" dirty="0">
                <a:solidFill>
                  <a:schemeClr val="accent5">
                    <a:lumMod val="75000"/>
                  </a:schemeClr>
                </a:solidFill>
                <a:latin typeface="Helvetica" panose="020B0604020202020204" pitchFamily="34" charset="0"/>
                <a:cs typeface="Helvetica" panose="020B0604020202020204" pitchFamily="34" charset="0"/>
              </a:rPr>
            </a:br>
            <a:endParaRPr lang="fr-BE" sz="2000" b="1" i="1" baseline="30000" dirty="0">
              <a:solidFill>
                <a:srgbClr val="286FB4"/>
              </a:solidFill>
              <a:latin typeface="Helvetica" pitchFamily="2" charset="0"/>
            </a:endParaRPr>
          </a:p>
        </p:txBody>
      </p:sp>
    </p:spTree>
    <p:extLst>
      <p:ext uri="{BB962C8B-B14F-4D97-AF65-F5344CB8AC3E}">
        <p14:creationId xmlns:p14="http://schemas.microsoft.com/office/powerpoint/2010/main" val="913984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E93A5A5-052E-4C8E-BE8F-E4567041D8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91996" cy="6857998"/>
          </a:xfrm>
          <a:prstGeom prst="rect">
            <a:avLst/>
          </a:prstGeom>
        </p:spPr>
      </p:pic>
      <p:sp>
        <p:nvSpPr>
          <p:cNvPr id="2" name="Titre 1">
            <a:extLst>
              <a:ext uri="{FF2B5EF4-FFF2-40B4-BE49-F238E27FC236}">
                <a16:creationId xmlns:a16="http://schemas.microsoft.com/office/drawing/2014/main" id="{B732C950-9E9E-4180-8FE4-9112B407C8AE}"/>
              </a:ext>
            </a:extLst>
          </p:cNvPr>
          <p:cNvSpPr>
            <a:spLocks noGrp="1"/>
          </p:cNvSpPr>
          <p:nvPr>
            <p:ph type="ctrTitle"/>
          </p:nvPr>
        </p:nvSpPr>
        <p:spPr>
          <a:xfrm>
            <a:off x="163676" y="594751"/>
            <a:ext cx="10105292" cy="1584568"/>
          </a:xfrm>
        </p:spPr>
        <p:txBody>
          <a:bodyPr>
            <a:noAutofit/>
          </a:bodyPr>
          <a:lstStyle/>
          <a:p>
            <a:pPr algn="l">
              <a:lnSpc>
                <a:spcPct val="100000"/>
              </a:lnSpc>
            </a:pPr>
            <a:r>
              <a:rPr lang="fr-BE" sz="6200" b="1" baseline="30000" dirty="0">
                <a:solidFill>
                  <a:srgbClr val="286FB4"/>
                </a:solidFill>
                <a:latin typeface="Helvetica" pitchFamily="2" charset="0"/>
              </a:rPr>
              <a:t>How </a:t>
            </a:r>
            <a:r>
              <a:rPr lang="fr-BE" sz="6200" b="1" baseline="30000" dirty="0" err="1">
                <a:solidFill>
                  <a:srgbClr val="286FB4"/>
                </a:solidFill>
                <a:latin typeface="Helvetica" pitchFamily="2" charset="0"/>
              </a:rPr>
              <a:t>it</a:t>
            </a:r>
            <a:r>
              <a:rPr lang="fr-BE" sz="6200" b="1" baseline="30000" dirty="0">
                <a:solidFill>
                  <a:srgbClr val="286FB4"/>
                </a:solidFill>
                <a:latin typeface="Helvetica" pitchFamily="2" charset="0"/>
              </a:rPr>
              <a:t> </a:t>
            </a:r>
            <a:r>
              <a:rPr lang="fr-BE" sz="6200" b="1" baseline="30000" dirty="0" err="1">
                <a:solidFill>
                  <a:srgbClr val="286FB4"/>
                </a:solidFill>
                <a:latin typeface="Helvetica" pitchFamily="2" charset="0"/>
              </a:rPr>
              <a:t>works</a:t>
            </a:r>
            <a:endParaRPr lang="fr-BE" sz="6200" b="1" baseline="30000" dirty="0">
              <a:solidFill>
                <a:srgbClr val="286FB4"/>
              </a:solidFill>
              <a:latin typeface="Helvetica" pitchFamily="2" charset="0"/>
            </a:endParaRPr>
          </a:p>
        </p:txBody>
      </p:sp>
      <p:sp>
        <p:nvSpPr>
          <p:cNvPr id="9" name="ZoneTexte 8">
            <a:extLst>
              <a:ext uri="{FF2B5EF4-FFF2-40B4-BE49-F238E27FC236}">
                <a16:creationId xmlns:a16="http://schemas.microsoft.com/office/drawing/2014/main" id="{1673A128-3E3D-4696-8746-AF4F7DA38954}"/>
              </a:ext>
            </a:extLst>
          </p:cNvPr>
          <p:cNvSpPr txBox="1"/>
          <p:nvPr/>
        </p:nvSpPr>
        <p:spPr>
          <a:xfrm>
            <a:off x="163676" y="2170005"/>
            <a:ext cx="11498056" cy="4401205"/>
          </a:xfrm>
          <a:prstGeom prst="rect">
            <a:avLst/>
          </a:prstGeom>
          <a:noFill/>
        </p:spPr>
        <p:txBody>
          <a:bodyPr wrap="square" rtlCol="0">
            <a:spAutoFit/>
          </a:bodyPr>
          <a:lstStyle/>
          <a:p>
            <a:pPr>
              <a:lnSpc>
                <a:spcPts val="2400"/>
              </a:lnSpc>
            </a:pPr>
            <a:r>
              <a:rPr lang="en-US" sz="3200" baseline="30000">
                <a:latin typeface="Helvetica" pitchFamily="2" charset="0"/>
              </a:rPr>
              <a:t>The </a:t>
            </a:r>
            <a:r>
              <a:rPr lang="en-US" sz="3200" i="1" baseline="30000">
                <a:latin typeface="Helvetica" pitchFamily="2" charset="0"/>
              </a:rPr>
              <a:t>urban civic use regulation </a:t>
            </a:r>
            <a:r>
              <a:rPr lang="en-US" sz="3200" baseline="30000">
                <a:latin typeface="Helvetica" pitchFamily="2" charset="0"/>
              </a:rPr>
              <a:t>recognizes the autonomy of the management system adopted by the users.  The public administration waives completely the role of top-down manager and, with a horizontal subsidiarity mechanism, acts like a guarantor and takes its own burdens and responsibilities related to the operation.</a:t>
            </a:r>
          </a:p>
          <a:p>
            <a:pPr>
              <a:lnSpc>
                <a:spcPts val="2400"/>
              </a:lnSpc>
            </a:pPr>
            <a:endParaRPr lang="en-US" sz="3200" baseline="30000">
              <a:latin typeface="Helvetica" pitchFamily="2" charset="0"/>
            </a:endParaRPr>
          </a:p>
          <a:p>
            <a:pPr>
              <a:lnSpc>
                <a:spcPts val="2400"/>
              </a:lnSpc>
            </a:pPr>
            <a:r>
              <a:rPr lang="en-US" sz="3200" baseline="30000">
                <a:latin typeface="Helvetica" pitchFamily="2" charset="0"/>
              </a:rPr>
              <a:t>Re-use produces high social and cultural value  created and positive economic externalities.</a:t>
            </a:r>
          </a:p>
          <a:p>
            <a:pPr>
              <a:lnSpc>
                <a:spcPts val="2400"/>
              </a:lnSpc>
            </a:pPr>
            <a:r>
              <a:rPr lang="en-US" sz="3200" baseline="30000">
                <a:latin typeface="Helvetica" pitchFamily="2" charset="0"/>
              </a:rPr>
              <a:t>Uses must involve not only the users of the space but the whole neighborhood and city, </a:t>
            </a:r>
          </a:p>
          <a:p>
            <a:pPr>
              <a:lnSpc>
                <a:spcPts val="2400"/>
              </a:lnSpc>
            </a:pPr>
            <a:r>
              <a:rPr lang="en-US" sz="3200" baseline="30000">
                <a:latin typeface="Helvetica" pitchFamily="2" charset="0"/>
              </a:rPr>
              <a:t>In return the administration contributes to the operating expenses to ensure an adequate accessibility of the property and general safety conditions: maintenance, cleaning, electricity consumption and surveillance. </a:t>
            </a:r>
          </a:p>
          <a:p>
            <a:pPr>
              <a:lnSpc>
                <a:spcPts val="2400"/>
              </a:lnSpc>
            </a:pPr>
            <a:endParaRPr lang="en-US" sz="3200" baseline="30000">
              <a:latin typeface="Helvetica" pitchFamily="2" charset="0"/>
            </a:endParaRPr>
          </a:p>
          <a:p>
            <a:pPr>
              <a:lnSpc>
                <a:spcPts val="2400"/>
              </a:lnSpc>
            </a:pPr>
            <a:r>
              <a:rPr lang="en-US" sz="3200" baseline="30000">
                <a:latin typeface="Helvetica" pitchFamily="2" charset="0"/>
              </a:rPr>
              <a:t>An ah-hoc unit -technical level- and a political coordinator are in charge of promoting and fostering an integrated approach (particularly, between municipal departments involved or other institutions).</a:t>
            </a:r>
            <a:endParaRPr lang="en-US" sz="3200" baseline="30000" dirty="0">
              <a:latin typeface="Helvetica" pitchFamily="2" charset="0"/>
            </a:endParaRPr>
          </a:p>
        </p:txBody>
      </p:sp>
      <p:sp>
        <p:nvSpPr>
          <p:cNvPr id="6" name="Titre 1">
            <a:extLst>
              <a:ext uri="{FF2B5EF4-FFF2-40B4-BE49-F238E27FC236}">
                <a16:creationId xmlns:a16="http://schemas.microsoft.com/office/drawing/2014/main" id="{BE26E6D7-DC7D-48D3-B053-DA234DFA952F}"/>
              </a:ext>
            </a:extLst>
          </p:cNvPr>
          <p:cNvSpPr txBox="1">
            <a:spLocks/>
          </p:cNvSpPr>
          <p:nvPr/>
        </p:nvSpPr>
        <p:spPr>
          <a:xfrm>
            <a:off x="6103741" y="-350520"/>
            <a:ext cx="7185537" cy="152110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50000"/>
              </a:lnSpc>
            </a:pPr>
            <a:r>
              <a:rPr lang="fr-BE" sz="4800" b="1" i="1" baseline="30000" dirty="0" err="1">
                <a:solidFill>
                  <a:schemeClr val="bg1"/>
                </a:solidFill>
                <a:latin typeface="Helvetica" pitchFamily="2" charset="0"/>
              </a:rPr>
              <a:t>Lost</a:t>
            </a:r>
            <a:r>
              <a:rPr lang="fr-BE" sz="4800" b="1" i="1" baseline="30000" dirty="0">
                <a:solidFill>
                  <a:schemeClr val="bg1"/>
                </a:solidFill>
                <a:latin typeface="Helvetica" pitchFamily="2" charset="0"/>
              </a:rPr>
              <a:t> &amp; </a:t>
            </a:r>
            <a:r>
              <a:rPr lang="fr-BE" sz="4800" b="1" i="1" baseline="30000" dirty="0" err="1">
                <a:solidFill>
                  <a:schemeClr val="bg1"/>
                </a:solidFill>
                <a:latin typeface="Helvetica" pitchFamily="2" charset="0"/>
              </a:rPr>
              <a:t>found</a:t>
            </a:r>
            <a:br>
              <a:rPr lang="fr-BE" sz="6200" b="1" i="1" baseline="30000" dirty="0">
                <a:solidFill>
                  <a:schemeClr val="bg1"/>
                </a:solidFill>
                <a:latin typeface="Helvetica" pitchFamily="2" charset="0"/>
              </a:rPr>
            </a:br>
            <a:r>
              <a:rPr lang="en-US" sz="2000" dirty="0">
                <a:solidFill>
                  <a:schemeClr val="bg1"/>
                </a:solidFill>
                <a:latin typeface="Helvetica" panose="020B0604020202020204" pitchFamily="34" charset="0"/>
                <a:cs typeface="Helvetica" panose="020B0604020202020204" pitchFamily="34" charset="0"/>
              </a:rPr>
              <a:t>Civic uses and new policy tools for the community</a:t>
            </a:r>
            <a:br>
              <a:rPr lang="en-US" sz="2000" b="1" u="sng" dirty="0">
                <a:solidFill>
                  <a:schemeClr val="accent5">
                    <a:lumMod val="75000"/>
                  </a:schemeClr>
                </a:solidFill>
                <a:latin typeface="Helvetica" panose="020B0604020202020204" pitchFamily="34" charset="0"/>
                <a:cs typeface="Helvetica" panose="020B0604020202020204" pitchFamily="34" charset="0"/>
              </a:rPr>
            </a:br>
            <a:endParaRPr lang="fr-BE" sz="2000" b="1" i="1" baseline="30000" dirty="0">
              <a:solidFill>
                <a:srgbClr val="286FB4"/>
              </a:solidFill>
              <a:latin typeface="Helvetica" pitchFamily="2" charset="0"/>
            </a:endParaRPr>
          </a:p>
        </p:txBody>
      </p:sp>
    </p:spTree>
    <p:extLst>
      <p:ext uri="{BB962C8B-B14F-4D97-AF65-F5344CB8AC3E}">
        <p14:creationId xmlns:p14="http://schemas.microsoft.com/office/powerpoint/2010/main" val="329787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E93A5A5-052E-4C8E-BE8F-E4567041D8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91996" cy="6857998"/>
          </a:xfrm>
          <a:prstGeom prst="rect">
            <a:avLst/>
          </a:prstGeom>
        </p:spPr>
      </p:pic>
      <p:sp>
        <p:nvSpPr>
          <p:cNvPr id="2" name="Titre 1">
            <a:extLst>
              <a:ext uri="{FF2B5EF4-FFF2-40B4-BE49-F238E27FC236}">
                <a16:creationId xmlns:a16="http://schemas.microsoft.com/office/drawing/2014/main" id="{B732C950-9E9E-4180-8FE4-9112B407C8AE}"/>
              </a:ext>
            </a:extLst>
          </p:cNvPr>
          <p:cNvSpPr>
            <a:spLocks noGrp="1"/>
          </p:cNvSpPr>
          <p:nvPr>
            <p:ph type="ctrTitle"/>
          </p:nvPr>
        </p:nvSpPr>
        <p:spPr>
          <a:xfrm>
            <a:off x="163676" y="594751"/>
            <a:ext cx="10105292" cy="1584568"/>
          </a:xfrm>
        </p:spPr>
        <p:txBody>
          <a:bodyPr>
            <a:noAutofit/>
          </a:bodyPr>
          <a:lstStyle/>
          <a:p>
            <a:pPr algn="l">
              <a:lnSpc>
                <a:spcPct val="100000"/>
              </a:lnSpc>
            </a:pPr>
            <a:r>
              <a:rPr lang="fr-BE" sz="6200" b="1" i="1" baseline="30000" dirty="0">
                <a:solidFill>
                  <a:srgbClr val="286FB4"/>
                </a:solidFill>
                <a:latin typeface="Helvetica" pitchFamily="2" charset="0"/>
              </a:rPr>
              <a:t>Civic </a:t>
            </a:r>
            <a:r>
              <a:rPr lang="fr-BE" sz="6200" b="1" i="1" baseline="30000" dirty="0" err="1">
                <a:solidFill>
                  <a:srgbClr val="286FB4"/>
                </a:solidFill>
                <a:latin typeface="Helvetica" pitchFamily="2" charset="0"/>
              </a:rPr>
              <a:t>development</a:t>
            </a:r>
            <a:r>
              <a:rPr lang="fr-BE" sz="6200" b="1" i="1" baseline="30000" dirty="0">
                <a:solidFill>
                  <a:srgbClr val="286FB4"/>
                </a:solidFill>
                <a:latin typeface="Helvetica" pitchFamily="2" charset="0"/>
              </a:rPr>
              <a:t> </a:t>
            </a:r>
            <a:r>
              <a:rPr lang="fr-BE" sz="6200" b="1" i="1" baseline="30000" dirty="0" err="1">
                <a:solidFill>
                  <a:srgbClr val="286FB4"/>
                </a:solidFill>
                <a:latin typeface="Helvetica" pitchFamily="2" charset="0"/>
              </a:rPr>
              <a:t>environments</a:t>
            </a:r>
            <a:endParaRPr lang="fr-BE" sz="6200" b="1" i="1" baseline="30000" dirty="0">
              <a:solidFill>
                <a:srgbClr val="286FB4"/>
              </a:solidFill>
              <a:latin typeface="Helvetica" pitchFamily="2" charset="0"/>
            </a:endParaRPr>
          </a:p>
        </p:txBody>
      </p:sp>
      <p:sp>
        <p:nvSpPr>
          <p:cNvPr id="9" name="ZoneTexte 8">
            <a:extLst>
              <a:ext uri="{FF2B5EF4-FFF2-40B4-BE49-F238E27FC236}">
                <a16:creationId xmlns:a16="http://schemas.microsoft.com/office/drawing/2014/main" id="{1673A128-3E3D-4696-8746-AF4F7DA38954}"/>
              </a:ext>
            </a:extLst>
          </p:cNvPr>
          <p:cNvSpPr txBox="1"/>
          <p:nvPr/>
        </p:nvSpPr>
        <p:spPr>
          <a:xfrm>
            <a:off x="47292" y="2108044"/>
            <a:ext cx="9077943" cy="4832902"/>
          </a:xfrm>
          <a:prstGeom prst="rect">
            <a:avLst/>
          </a:prstGeom>
          <a:noFill/>
        </p:spPr>
        <p:txBody>
          <a:bodyPr wrap="square" rtlCol="0">
            <a:spAutoFit/>
          </a:bodyPr>
          <a:lstStyle/>
          <a:p>
            <a:pPr>
              <a:lnSpc>
                <a:spcPts val="2400"/>
              </a:lnSpc>
            </a:pPr>
            <a:r>
              <a:rPr lang="en-US" sz="3200" baseline="30000">
                <a:latin typeface="Helvetica" pitchFamily="2" charset="0"/>
              </a:rPr>
              <a:t>Aim is to make use of a place identified as a </a:t>
            </a:r>
            <a:r>
              <a:rPr lang="en-US" sz="3200" i="1" baseline="30000">
                <a:latin typeface="Helvetica" pitchFamily="2" charset="0"/>
              </a:rPr>
              <a:t>common good </a:t>
            </a:r>
          </a:p>
          <a:p>
            <a:pPr>
              <a:lnSpc>
                <a:spcPts val="2400"/>
              </a:lnSpc>
            </a:pPr>
            <a:r>
              <a:rPr lang="en-US" sz="3200" i="1" baseline="30000">
                <a:latin typeface="Helvetica" pitchFamily="2" charset="0"/>
              </a:rPr>
              <a:t>It </a:t>
            </a:r>
            <a:r>
              <a:rPr lang="en-US" sz="3200" baseline="30000">
                <a:latin typeface="Helvetica" pitchFamily="2" charset="0"/>
              </a:rPr>
              <a:t>has to be free and guaranteed to all, </a:t>
            </a:r>
          </a:p>
          <a:p>
            <a:pPr>
              <a:lnSpc>
                <a:spcPts val="2400"/>
              </a:lnSpc>
            </a:pPr>
            <a:r>
              <a:rPr lang="en-US" sz="3200" baseline="30000">
                <a:latin typeface="Helvetica" pitchFamily="2" charset="0"/>
              </a:rPr>
              <a:t>The management model must be based on a strong participatory process.</a:t>
            </a:r>
          </a:p>
          <a:p>
            <a:pPr>
              <a:lnSpc>
                <a:spcPts val="2400"/>
              </a:lnSpc>
            </a:pPr>
            <a:r>
              <a:rPr lang="en-US" sz="3200" i="1" baseline="30000">
                <a:latin typeface="Helvetica" pitchFamily="2" charset="0"/>
              </a:rPr>
              <a:t>Example </a:t>
            </a:r>
            <a:r>
              <a:rPr lang="en-US" sz="3200" b="1" i="1" baseline="30000">
                <a:latin typeface="Helvetica" pitchFamily="2" charset="0"/>
              </a:rPr>
              <a:t>Ex Asilo Filangieri</a:t>
            </a:r>
            <a:r>
              <a:rPr lang="en-US" sz="3200" baseline="30000">
                <a:latin typeface="Helvetica" pitchFamily="2" charset="0"/>
              </a:rPr>
              <a:t>, is managed by three main open organisms, the "Management assembly", the "Steering assembly“ and the “Board of Trustees”: </a:t>
            </a:r>
          </a:p>
          <a:p>
            <a:pPr>
              <a:lnSpc>
                <a:spcPts val="2400"/>
              </a:lnSpc>
            </a:pPr>
            <a:r>
              <a:rPr lang="en-US" sz="3200" baseline="30000">
                <a:latin typeface="Helvetica" pitchFamily="2" charset="0"/>
              </a:rPr>
              <a:t>There have been 200+ weekly open meetings,since  2012,  and several working groups for the implementation 900+ events and activities with 18,000 attendances. </a:t>
            </a:r>
          </a:p>
          <a:p>
            <a:pPr>
              <a:lnSpc>
                <a:spcPts val="2400"/>
              </a:lnSpc>
            </a:pPr>
            <a:r>
              <a:rPr lang="en-US" sz="3200" baseline="30000">
                <a:latin typeface="Helvetica" pitchFamily="2" charset="0"/>
              </a:rPr>
              <a:t>Transparency - strong bond between the citizens, and has narrowed the gap between artists, academics and citizens.</a:t>
            </a:r>
          </a:p>
          <a:p>
            <a:pPr>
              <a:lnSpc>
                <a:spcPts val="2400"/>
              </a:lnSpc>
            </a:pPr>
            <a:endParaRPr lang="en-US" sz="3200" baseline="30000">
              <a:latin typeface="Helvetica" pitchFamily="2" charset="0"/>
            </a:endParaRPr>
          </a:p>
          <a:p>
            <a:pPr>
              <a:lnSpc>
                <a:spcPts val="2400"/>
              </a:lnSpc>
            </a:pPr>
            <a:r>
              <a:rPr lang="en-US" sz="3200" baseline="30000">
                <a:latin typeface="Helvetica" pitchFamily="2" charset="0"/>
              </a:rPr>
              <a:t>Donations, voluntary contributions, self-financement or other forms of social  pricing are permitted for the initiatives</a:t>
            </a:r>
            <a:endParaRPr lang="en-US" sz="3200" baseline="30000" dirty="0">
              <a:latin typeface="Helvetica" pitchFamily="2" charset="0"/>
            </a:endParaRPr>
          </a:p>
        </p:txBody>
      </p:sp>
      <p:sp>
        <p:nvSpPr>
          <p:cNvPr id="6" name="Titre 1">
            <a:extLst>
              <a:ext uri="{FF2B5EF4-FFF2-40B4-BE49-F238E27FC236}">
                <a16:creationId xmlns:a16="http://schemas.microsoft.com/office/drawing/2014/main" id="{BE26E6D7-DC7D-48D3-B053-DA234DFA952F}"/>
              </a:ext>
            </a:extLst>
          </p:cNvPr>
          <p:cNvSpPr txBox="1">
            <a:spLocks/>
          </p:cNvSpPr>
          <p:nvPr/>
        </p:nvSpPr>
        <p:spPr>
          <a:xfrm>
            <a:off x="6103741" y="-350520"/>
            <a:ext cx="7185537" cy="152110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50000"/>
              </a:lnSpc>
            </a:pPr>
            <a:r>
              <a:rPr lang="fr-BE" sz="4800" b="1" i="1" baseline="30000" dirty="0" err="1">
                <a:solidFill>
                  <a:schemeClr val="bg1"/>
                </a:solidFill>
                <a:latin typeface="Helvetica" pitchFamily="2" charset="0"/>
              </a:rPr>
              <a:t>Lost</a:t>
            </a:r>
            <a:r>
              <a:rPr lang="fr-BE" sz="4800" b="1" i="1" baseline="30000" dirty="0">
                <a:solidFill>
                  <a:schemeClr val="bg1"/>
                </a:solidFill>
                <a:latin typeface="Helvetica" pitchFamily="2" charset="0"/>
              </a:rPr>
              <a:t> &amp; </a:t>
            </a:r>
            <a:r>
              <a:rPr lang="fr-BE" sz="4800" b="1" i="1" baseline="30000" dirty="0" err="1">
                <a:solidFill>
                  <a:schemeClr val="bg1"/>
                </a:solidFill>
                <a:latin typeface="Helvetica" pitchFamily="2" charset="0"/>
              </a:rPr>
              <a:t>found</a:t>
            </a:r>
            <a:br>
              <a:rPr lang="fr-BE" sz="6200" b="1" i="1" baseline="30000" dirty="0">
                <a:solidFill>
                  <a:schemeClr val="bg1"/>
                </a:solidFill>
                <a:latin typeface="Helvetica" pitchFamily="2" charset="0"/>
              </a:rPr>
            </a:br>
            <a:r>
              <a:rPr lang="en-US" sz="2000" dirty="0">
                <a:solidFill>
                  <a:schemeClr val="bg1"/>
                </a:solidFill>
                <a:latin typeface="Helvetica" panose="020B0604020202020204" pitchFamily="34" charset="0"/>
                <a:cs typeface="Helvetica" panose="020B0604020202020204" pitchFamily="34" charset="0"/>
              </a:rPr>
              <a:t>Civic uses and new policy tools for the community</a:t>
            </a:r>
            <a:br>
              <a:rPr lang="en-US" sz="2000" b="1" u="sng" dirty="0">
                <a:solidFill>
                  <a:schemeClr val="accent5">
                    <a:lumMod val="75000"/>
                  </a:schemeClr>
                </a:solidFill>
                <a:latin typeface="Helvetica" panose="020B0604020202020204" pitchFamily="34" charset="0"/>
                <a:cs typeface="Helvetica" panose="020B0604020202020204" pitchFamily="34" charset="0"/>
              </a:rPr>
            </a:br>
            <a:endParaRPr lang="fr-BE" sz="2000" b="1" i="1" baseline="30000" dirty="0">
              <a:solidFill>
                <a:srgbClr val="286FB4"/>
              </a:solidFill>
              <a:latin typeface="Helvetica" pitchFamily="2" charset="0"/>
            </a:endParaRPr>
          </a:p>
        </p:txBody>
      </p:sp>
      <p:pic>
        <p:nvPicPr>
          <p:cNvPr id="6145" name="Picture 1"/>
          <p:cNvPicPr>
            <a:picLocks noChangeAspect="1" noChangeArrowheads="1"/>
          </p:cNvPicPr>
          <p:nvPr/>
        </p:nvPicPr>
        <p:blipFill>
          <a:blip r:embed="rId3" cstate="print"/>
          <a:srcRect/>
          <a:stretch>
            <a:fillRect/>
          </a:stretch>
        </p:blipFill>
        <p:spPr bwMode="auto">
          <a:xfrm>
            <a:off x="9008854" y="2061714"/>
            <a:ext cx="3183146" cy="2122097"/>
          </a:xfrm>
          <a:prstGeom prst="rect">
            <a:avLst/>
          </a:prstGeom>
          <a:noFill/>
          <a:ln w="9525">
            <a:noFill/>
            <a:miter lim="800000"/>
            <a:headEnd/>
            <a:tailEnd/>
          </a:ln>
          <a:effectLst/>
        </p:spPr>
      </p:pic>
      <p:pic>
        <p:nvPicPr>
          <p:cNvPr id="6148" name="Picture 4"/>
          <p:cNvPicPr>
            <a:picLocks noChangeAspect="1" noChangeArrowheads="1"/>
          </p:cNvPicPr>
          <p:nvPr/>
        </p:nvPicPr>
        <p:blipFill>
          <a:blip r:embed="rId4"/>
          <a:srcRect/>
          <a:stretch>
            <a:fillRect/>
          </a:stretch>
        </p:blipFill>
        <p:spPr bwMode="auto">
          <a:xfrm>
            <a:off x="9014604" y="4414530"/>
            <a:ext cx="3177396" cy="2124883"/>
          </a:xfrm>
          <a:prstGeom prst="rect">
            <a:avLst/>
          </a:prstGeom>
          <a:noFill/>
          <a:ln w="9525">
            <a:noFill/>
            <a:miter lim="800000"/>
            <a:headEnd/>
            <a:tailEnd/>
          </a:ln>
          <a:effectLst/>
        </p:spPr>
      </p:pic>
    </p:spTree>
    <p:extLst>
      <p:ext uri="{BB962C8B-B14F-4D97-AF65-F5344CB8AC3E}">
        <p14:creationId xmlns:p14="http://schemas.microsoft.com/office/powerpoint/2010/main" val="55743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E93A5A5-052E-4C8E-BE8F-E4567041D8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91996" cy="6857998"/>
          </a:xfrm>
          <a:prstGeom prst="rect">
            <a:avLst/>
          </a:prstGeom>
        </p:spPr>
      </p:pic>
      <p:sp>
        <p:nvSpPr>
          <p:cNvPr id="2" name="Titre 1">
            <a:extLst>
              <a:ext uri="{FF2B5EF4-FFF2-40B4-BE49-F238E27FC236}">
                <a16:creationId xmlns:a16="http://schemas.microsoft.com/office/drawing/2014/main" id="{B732C950-9E9E-4180-8FE4-9112B407C8AE}"/>
              </a:ext>
            </a:extLst>
          </p:cNvPr>
          <p:cNvSpPr>
            <a:spLocks noGrp="1"/>
          </p:cNvSpPr>
          <p:nvPr>
            <p:ph type="ctrTitle"/>
          </p:nvPr>
        </p:nvSpPr>
        <p:spPr>
          <a:xfrm>
            <a:off x="163676" y="594751"/>
            <a:ext cx="10105292" cy="1584568"/>
          </a:xfrm>
        </p:spPr>
        <p:txBody>
          <a:bodyPr>
            <a:noAutofit/>
          </a:bodyPr>
          <a:lstStyle/>
          <a:p>
            <a:pPr algn="l">
              <a:lnSpc>
                <a:spcPct val="100000"/>
              </a:lnSpc>
            </a:pPr>
            <a:r>
              <a:rPr lang="fr-BE" sz="6200" b="1" baseline="30000" dirty="0">
                <a:solidFill>
                  <a:srgbClr val="286FB4"/>
                </a:solidFill>
                <a:latin typeface="Helvetica" pitchFamily="2" charset="0"/>
              </a:rPr>
              <a:t>Main </a:t>
            </a:r>
            <a:r>
              <a:rPr lang="fr-BE" sz="6200" b="1" baseline="30000" dirty="0" err="1">
                <a:solidFill>
                  <a:srgbClr val="286FB4"/>
                </a:solidFill>
                <a:latin typeface="Helvetica" pitchFamily="2" charset="0"/>
              </a:rPr>
              <a:t>results</a:t>
            </a:r>
            <a:r>
              <a:rPr lang="fr-BE" sz="6200" b="1" baseline="30000" dirty="0">
                <a:solidFill>
                  <a:srgbClr val="286FB4"/>
                </a:solidFill>
                <a:latin typeface="Helvetica" pitchFamily="2" charset="0"/>
              </a:rPr>
              <a:t> </a:t>
            </a:r>
            <a:r>
              <a:rPr lang="fr-BE" sz="6200" b="1" baseline="30000" dirty="0" err="1">
                <a:solidFill>
                  <a:srgbClr val="286FB4"/>
                </a:solidFill>
                <a:latin typeface="Helvetica" pitchFamily="2" charset="0"/>
              </a:rPr>
              <a:t>achieved</a:t>
            </a:r>
            <a:endParaRPr lang="fr-BE" sz="6200" b="1" baseline="30000" dirty="0">
              <a:solidFill>
                <a:srgbClr val="286FB4"/>
              </a:solidFill>
              <a:latin typeface="Helvetica" pitchFamily="2" charset="0"/>
            </a:endParaRPr>
          </a:p>
        </p:txBody>
      </p:sp>
      <p:sp>
        <p:nvSpPr>
          <p:cNvPr id="9" name="ZoneTexte 8">
            <a:extLst>
              <a:ext uri="{FF2B5EF4-FFF2-40B4-BE49-F238E27FC236}">
                <a16:creationId xmlns:a16="http://schemas.microsoft.com/office/drawing/2014/main" id="{1673A128-3E3D-4696-8746-AF4F7DA38954}"/>
              </a:ext>
            </a:extLst>
          </p:cNvPr>
          <p:cNvSpPr txBox="1"/>
          <p:nvPr/>
        </p:nvSpPr>
        <p:spPr>
          <a:xfrm>
            <a:off x="163676" y="2170005"/>
            <a:ext cx="11875924" cy="5940088"/>
          </a:xfrm>
          <a:prstGeom prst="rect">
            <a:avLst/>
          </a:prstGeom>
          <a:noFill/>
        </p:spPr>
        <p:txBody>
          <a:bodyPr wrap="square" rtlCol="0">
            <a:spAutoFit/>
          </a:bodyPr>
          <a:lstStyle/>
          <a:p>
            <a:pPr>
              <a:lnSpc>
                <a:spcPts val="2400"/>
              </a:lnSpc>
            </a:pPr>
            <a:r>
              <a:rPr lang="en-US" sz="3200" baseline="30000">
                <a:latin typeface="Helvetica" pitchFamily="2" charset="0"/>
              </a:rPr>
              <a:t>The </a:t>
            </a:r>
            <a:r>
              <a:rPr lang="en-US" sz="3200" baseline="30000" dirty="0">
                <a:latin typeface="Helvetica" pitchFamily="2" charset="0"/>
              </a:rPr>
              <a:t>resolution, n.446/2016, recognized seven more public properties as “relevant civic spaces” to be ascribed to the category of common goods”. Their open and inclusive management model is plain by the data registered since 2012:</a:t>
            </a:r>
          </a:p>
          <a:p>
            <a:pPr>
              <a:lnSpc>
                <a:spcPts val="2400"/>
              </a:lnSpc>
            </a:pPr>
            <a:r>
              <a:rPr lang="en-US" sz="3200" baseline="30000" dirty="0">
                <a:latin typeface="Helvetica" pitchFamily="2" charset="0"/>
              </a:rPr>
              <a:t>• 5,800 activities (1,500 days of theatre, </a:t>
            </a:r>
          </a:p>
          <a:p>
            <a:pPr>
              <a:lnSpc>
                <a:spcPts val="2400"/>
              </a:lnSpc>
            </a:pPr>
            <a:r>
              <a:rPr lang="en-US" sz="3200" baseline="30000" dirty="0">
                <a:latin typeface="Helvetica" pitchFamily="2" charset="0"/>
              </a:rPr>
              <a:t>  dance and music rehearsals);</a:t>
            </a:r>
          </a:p>
          <a:p>
            <a:pPr>
              <a:lnSpc>
                <a:spcPts val="2400"/>
              </a:lnSpc>
            </a:pPr>
            <a:r>
              <a:rPr lang="en-US" sz="3200" baseline="30000" dirty="0">
                <a:latin typeface="Helvetica" pitchFamily="2" charset="0"/>
              </a:rPr>
              <a:t>• 300+ exhibitions;</a:t>
            </a:r>
            <a:endParaRPr lang="fr-BE" sz="3200" dirty="0">
              <a:latin typeface="Helvetica" pitchFamily="2" charset="0"/>
            </a:endParaRPr>
          </a:p>
          <a:p>
            <a:pPr>
              <a:lnSpc>
                <a:spcPts val="2400"/>
              </a:lnSpc>
            </a:pPr>
            <a:r>
              <a:rPr lang="en-US" sz="3200" baseline="30000" dirty="0">
                <a:latin typeface="Helvetica" pitchFamily="2" charset="0"/>
              </a:rPr>
              <a:t>• 250+ art projects, 300+ concerts;</a:t>
            </a:r>
            <a:endParaRPr lang="fr-BE" sz="3200" dirty="0">
              <a:latin typeface="Helvetica" pitchFamily="2" charset="0"/>
            </a:endParaRPr>
          </a:p>
          <a:p>
            <a:pPr>
              <a:lnSpc>
                <a:spcPts val="2400"/>
              </a:lnSpc>
            </a:pPr>
            <a:r>
              <a:rPr lang="en-US" sz="3200" baseline="30000" dirty="0">
                <a:latin typeface="Helvetica" pitchFamily="2" charset="0"/>
              </a:rPr>
              <a:t>• 200,000 users took part in the activities;</a:t>
            </a:r>
          </a:p>
          <a:p>
            <a:pPr>
              <a:lnSpc>
                <a:spcPts val="2400"/>
              </a:lnSpc>
            </a:pPr>
            <a:r>
              <a:rPr lang="en-US" sz="3200" baseline="30000" dirty="0">
                <a:latin typeface="Helvetica" pitchFamily="2" charset="0"/>
              </a:rPr>
              <a:t>• 300+ debates, seminars, public meetings;</a:t>
            </a:r>
          </a:p>
          <a:p>
            <a:pPr>
              <a:lnSpc>
                <a:spcPts val="2400"/>
              </a:lnSpc>
            </a:pPr>
            <a:r>
              <a:rPr lang="en-US" sz="3200" baseline="30000" dirty="0">
                <a:latin typeface="Helvetica" pitchFamily="2" charset="0"/>
              </a:rPr>
              <a:t>• 300+ musical groups and individual </a:t>
            </a:r>
          </a:p>
          <a:p>
            <a:pPr>
              <a:lnSpc>
                <a:spcPts val="2400"/>
              </a:lnSpc>
            </a:pPr>
            <a:r>
              <a:rPr lang="en-US" sz="3200" baseline="30000" dirty="0">
                <a:latin typeface="Helvetica" pitchFamily="2" charset="0"/>
              </a:rPr>
              <a:t>  musicians in rehearsals and concerts;</a:t>
            </a:r>
          </a:p>
          <a:p>
            <a:pPr>
              <a:lnSpc>
                <a:spcPts val="2400"/>
              </a:lnSpc>
            </a:pPr>
            <a:r>
              <a:rPr lang="en-US" sz="3200" baseline="30000" dirty="0">
                <a:latin typeface="Helvetica" pitchFamily="2" charset="0"/>
              </a:rPr>
              <a:t>• </a:t>
            </a:r>
            <a:r>
              <a:rPr lang="it-IT" sz="3200" baseline="30000" dirty="0">
                <a:latin typeface="Helvetica" pitchFamily="2" charset="0"/>
              </a:rPr>
              <a:t>free trainings for un-</a:t>
            </a:r>
            <a:r>
              <a:rPr lang="it-IT" sz="3200" baseline="30000" dirty="0" err="1">
                <a:latin typeface="Helvetica" pitchFamily="2" charset="0"/>
              </a:rPr>
              <a:t>employed</a:t>
            </a:r>
            <a:r>
              <a:rPr lang="it-IT" sz="3200" baseline="30000" dirty="0">
                <a:latin typeface="Helvetica" pitchFamily="2" charset="0"/>
              </a:rPr>
              <a:t>;</a:t>
            </a:r>
            <a:endParaRPr lang="en-US" sz="3200" baseline="30000" dirty="0">
              <a:latin typeface="Helvetica" pitchFamily="2" charset="0"/>
            </a:endParaRPr>
          </a:p>
          <a:p>
            <a:pPr>
              <a:lnSpc>
                <a:spcPts val="2400"/>
              </a:lnSpc>
            </a:pPr>
            <a:r>
              <a:rPr lang="en-US" sz="3200" baseline="30000" dirty="0">
                <a:latin typeface="Helvetica" pitchFamily="2" charset="0"/>
              </a:rPr>
              <a:t>• </a:t>
            </a:r>
            <a:r>
              <a:rPr lang="it-IT" sz="3200" baseline="30000" dirty="0">
                <a:latin typeface="Helvetica" pitchFamily="2" charset="0"/>
              </a:rPr>
              <a:t>free </a:t>
            </a:r>
            <a:r>
              <a:rPr lang="it-IT" sz="3200" baseline="30000" dirty="0" err="1">
                <a:latin typeface="Helvetica" pitchFamily="2" charset="0"/>
              </a:rPr>
              <a:t>neighbourhood</a:t>
            </a:r>
            <a:r>
              <a:rPr lang="it-IT" sz="3200" baseline="30000" dirty="0">
                <a:latin typeface="Helvetica" pitchFamily="2" charset="0"/>
              </a:rPr>
              <a:t> nursery service;</a:t>
            </a:r>
          </a:p>
          <a:p>
            <a:pPr>
              <a:lnSpc>
                <a:spcPts val="2400"/>
              </a:lnSpc>
            </a:pPr>
            <a:r>
              <a:rPr lang="en-US" sz="3200" baseline="30000" dirty="0">
                <a:latin typeface="Helvetica" pitchFamily="2" charset="0"/>
              </a:rPr>
              <a:t>• free health services;</a:t>
            </a:r>
          </a:p>
          <a:p>
            <a:pPr>
              <a:lnSpc>
                <a:spcPts val="2400"/>
              </a:lnSpc>
            </a:pPr>
            <a:r>
              <a:rPr lang="en-US" sz="3200" baseline="30000" dirty="0">
                <a:latin typeface="Helvetica" pitchFamily="2" charset="0"/>
              </a:rPr>
              <a:t>• free school for migrants.</a:t>
            </a:r>
            <a:endParaRPr lang="fr-BE" sz="3200" dirty="0">
              <a:latin typeface="Helvetica" pitchFamily="2" charset="0"/>
            </a:endParaRPr>
          </a:p>
          <a:p>
            <a:pPr>
              <a:lnSpc>
                <a:spcPts val="2400"/>
              </a:lnSpc>
            </a:pPr>
            <a:endParaRPr lang="fr-BE" sz="3200" dirty="0">
              <a:latin typeface="Helvetica" pitchFamily="2" charset="0"/>
            </a:endParaRPr>
          </a:p>
          <a:p>
            <a:pPr>
              <a:lnSpc>
                <a:spcPts val="2400"/>
              </a:lnSpc>
            </a:pPr>
            <a:endParaRPr lang="fr-BE" sz="3200" dirty="0">
              <a:latin typeface="Helvetica" pitchFamily="2" charset="0"/>
            </a:endParaRPr>
          </a:p>
          <a:p>
            <a:pPr>
              <a:lnSpc>
                <a:spcPts val="2400"/>
              </a:lnSpc>
            </a:pPr>
            <a:endParaRPr lang="en-US" sz="3200" baseline="30000" dirty="0">
              <a:latin typeface="Helvetica" pitchFamily="2" charset="0"/>
            </a:endParaRPr>
          </a:p>
          <a:p>
            <a:pPr>
              <a:lnSpc>
                <a:spcPts val="2400"/>
              </a:lnSpc>
            </a:pPr>
            <a:endParaRPr lang="en-US" sz="3200" baseline="30000" dirty="0">
              <a:latin typeface="Helvetica" pitchFamily="2" charset="0"/>
            </a:endParaRPr>
          </a:p>
        </p:txBody>
      </p:sp>
      <p:sp>
        <p:nvSpPr>
          <p:cNvPr id="6" name="Titre 1">
            <a:extLst>
              <a:ext uri="{FF2B5EF4-FFF2-40B4-BE49-F238E27FC236}">
                <a16:creationId xmlns:a16="http://schemas.microsoft.com/office/drawing/2014/main" id="{BE26E6D7-DC7D-48D3-B053-DA234DFA952F}"/>
              </a:ext>
            </a:extLst>
          </p:cNvPr>
          <p:cNvSpPr txBox="1">
            <a:spLocks/>
          </p:cNvSpPr>
          <p:nvPr/>
        </p:nvSpPr>
        <p:spPr>
          <a:xfrm>
            <a:off x="6103741" y="-350520"/>
            <a:ext cx="7185537" cy="152110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50000"/>
              </a:lnSpc>
            </a:pPr>
            <a:r>
              <a:rPr lang="fr-BE" sz="4800" b="1" i="1" baseline="30000" dirty="0" err="1">
                <a:solidFill>
                  <a:schemeClr val="bg1"/>
                </a:solidFill>
                <a:latin typeface="Helvetica" pitchFamily="2" charset="0"/>
              </a:rPr>
              <a:t>Lost</a:t>
            </a:r>
            <a:r>
              <a:rPr lang="fr-BE" sz="4800" b="1" i="1" baseline="30000" dirty="0">
                <a:solidFill>
                  <a:schemeClr val="bg1"/>
                </a:solidFill>
                <a:latin typeface="Helvetica" pitchFamily="2" charset="0"/>
              </a:rPr>
              <a:t> &amp; </a:t>
            </a:r>
            <a:r>
              <a:rPr lang="fr-BE" sz="4800" b="1" i="1" baseline="30000" dirty="0" err="1">
                <a:solidFill>
                  <a:schemeClr val="bg1"/>
                </a:solidFill>
                <a:latin typeface="Helvetica" pitchFamily="2" charset="0"/>
              </a:rPr>
              <a:t>found</a:t>
            </a:r>
            <a:br>
              <a:rPr lang="fr-BE" sz="6200" b="1" i="1" baseline="30000" dirty="0">
                <a:solidFill>
                  <a:schemeClr val="bg1"/>
                </a:solidFill>
                <a:latin typeface="Helvetica" pitchFamily="2" charset="0"/>
              </a:rPr>
            </a:br>
            <a:r>
              <a:rPr lang="en-US" sz="2000" dirty="0">
                <a:solidFill>
                  <a:schemeClr val="bg1"/>
                </a:solidFill>
                <a:latin typeface="Helvetica" panose="020B0604020202020204" pitchFamily="34" charset="0"/>
                <a:cs typeface="Helvetica" panose="020B0604020202020204" pitchFamily="34" charset="0"/>
              </a:rPr>
              <a:t>Civic uses and new policy tools for the community</a:t>
            </a:r>
            <a:br>
              <a:rPr lang="en-US" sz="2000" b="1" u="sng" dirty="0">
                <a:solidFill>
                  <a:schemeClr val="accent5">
                    <a:lumMod val="75000"/>
                  </a:schemeClr>
                </a:solidFill>
                <a:latin typeface="Helvetica" panose="020B0604020202020204" pitchFamily="34" charset="0"/>
                <a:cs typeface="Helvetica" panose="020B0604020202020204" pitchFamily="34" charset="0"/>
              </a:rPr>
            </a:br>
            <a:endParaRPr lang="fr-BE" sz="2000" b="1" i="1" baseline="30000" dirty="0">
              <a:solidFill>
                <a:srgbClr val="286FB4"/>
              </a:solidFill>
              <a:latin typeface="Helvetica" pitchFamily="2" charset="0"/>
            </a:endParaRPr>
          </a:p>
        </p:txBody>
      </p:sp>
      <p:pic>
        <p:nvPicPr>
          <p:cNvPr id="8" name="Picture 2" descr="7-spazi-liberati-beni-comuni--web">
            <a:extLst>
              <a:ext uri="{FF2B5EF4-FFF2-40B4-BE49-F238E27FC236}">
                <a16:creationId xmlns:a16="http://schemas.microsoft.com/office/drawing/2014/main" id="{E232656F-FEC8-480F-B334-487330C86B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85" t="-314" r="5575" b="-24102"/>
          <a:stretch/>
        </p:blipFill>
        <p:spPr bwMode="auto">
          <a:xfrm>
            <a:off x="5577840" y="3207971"/>
            <a:ext cx="6614160" cy="4524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445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E93A5A5-052E-4C8E-BE8F-E4567041D8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91996" cy="6857998"/>
          </a:xfrm>
          <a:prstGeom prst="rect">
            <a:avLst/>
          </a:prstGeom>
        </p:spPr>
      </p:pic>
      <p:sp>
        <p:nvSpPr>
          <p:cNvPr id="2" name="Titre 1">
            <a:extLst>
              <a:ext uri="{FF2B5EF4-FFF2-40B4-BE49-F238E27FC236}">
                <a16:creationId xmlns:a16="http://schemas.microsoft.com/office/drawing/2014/main" id="{B732C950-9E9E-4180-8FE4-9112B407C8AE}"/>
              </a:ext>
            </a:extLst>
          </p:cNvPr>
          <p:cNvSpPr>
            <a:spLocks noGrp="1"/>
          </p:cNvSpPr>
          <p:nvPr>
            <p:ph type="ctrTitle"/>
          </p:nvPr>
        </p:nvSpPr>
        <p:spPr>
          <a:xfrm>
            <a:off x="163676" y="594751"/>
            <a:ext cx="11886362" cy="1584568"/>
          </a:xfrm>
        </p:spPr>
        <p:txBody>
          <a:bodyPr>
            <a:noAutofit/>
          </a:bodyPr>
          <a:lstStyle/>
          <a:p>
            <a:pPr algn="l">
              <a:lnSpc>
                <a:spcPct val="100000"/>
              </a:lnSpc>
            </a:pPr>
            <a:r>
              <a:rPr lang="fr-BE" sz="6200" b="1" baseline="30000" dirty="0">
                <a:solidFill>
                  <a:srgbClr val="286FB4"/>
                </a:solidFill>
                <a:latin typeface="Helvetica" pitchFamily="2" charset="0"/>
              </a:rPr>
              <a:t>Lesson </a:t>
            </a:r>
            <a:r>
              <a:rPr lang="fr-BE" sz="6200" b="1" baseline="30000" dirty="0" err="1">
                <a:solidFill>
                  <a:srgbClr val="286FB4"/>
                </a:solidFill>
                <a:latin typeface="Helvetica" pitchFamily="2" charset="0"/>
              </a:rPr>
              <a:t>learnt</a:t>
            </a:r>
            <a:r>
              <a:rPr lang="fr-BE" sz="6200" b="1" baseline="30000" dirty="0">
                <a:solidFill>
                  <a:srgbClr val="286FB4"/>
                </a:solidFill>
                <a:latin typeface="Helvetica" pitchFamily="2" charset="0"/>
              </a:rPr>
              <a:t> </a:t>
            </a:r>
            <a:r>
              <a:rPr lang="fr-BE" sz="6200" b="1" baseline="30000">
                <a:solidFill>
                  <a:srgbClr val="286FB4"/>
                </a:solidFill>
                <a:latin typeface="Helvetica" pitchFamily="2" charset="0"/>
              </a:rPr>
              <a:t>and future </a:t>
            </a:r>
            <a:r>
              <a:rPr lang="fr-BE" sz="6200" b="1" baseline="30000" dirty="0" err="1">
                <a:solidFill>
                  <a:srgbClr val="286FB4"/>
                </a:solidFill>
                <a:latin typeface="Helvetica" pitchFamily="2" charset="0"/>
              </a:rPr>
              <a:t>improvements</a:t>
            </a:r>
            <a:endParaRPr lang="fr-BE" sz="6200" b="1" baseline="30000" dirty="0">
              <a:solidFill>
                <a:srgbClr val="286FB4"/>
              </a:solidFill>
              <a:latin typeface="Helvetica" pitchFamily="2" charset="0"/>
            </a:endParaRPr>
          </a:p>
        </p:txBody>
      </p:sp>
      <p:sp>
        <p:nvSpPr>
          <p:cNvPr id="9" name="ZoneTexte 8">
            <a:extLst>
              <a:ext uri="{FF2B5EF4-FFF2-40B4-BE49-F238E27FC236}">
                <a16:creationId xmlns:a16="http://schemas.microsoft.com/office/drawing/2014/main" id="{1673A128-3E3D-4696-8746-AF4F7DA38954}"/>
              </a:ext>
            </a:extLst>
          </p:cNvPr>
          <p:cNvSpPr txBox="1"/>
          <p:nvPr/>
        </p:nvSpPr>
        <p:spPr>
          <a:xfrm>
            <a:off x="163676" y="2170005"/>
            <a:ext cx="12028321" cy="4708981"/>
          </a:xfrm>
          <a:prstGeom prst="rect">
            <a:avLst/>
          </a:prstGeom>
          <a:noFill/>
        </p:spPr>
        <p:txBody>
          <a:bodyPr wrap="square" rtlCol="0">
            <a:spAutoFit/>
          </a:bodyPr>
          <a:lstStyle/>
          <a:p>
            <a:pPr>
              <a:lnSpc>
                <a:spcPts val="2400"/>
              </a:lnSpc>
            </a:pPr>
            <a:r>
              <a:rPr lang="en-US" sz="3200" baseline="30000" dirty="0">
                <a:latin typeface="Helvetica" pitchFamily="2" charset="0"/>
              </a:rPr>
              <a:t>Alternative </a:t>
            </a:r>
            <a:r>
              <a:rPr lang="en-US" sz="3200" i="1" baseline="30000" dirty="0">
                <a:latin typeface="Helvetica" pitchFamily="2" charset="0"/>
              </a:rPr>
              <a:t>democratic uses </a:t>
            </a:r>
            <a:r>
              <a:rPr lang="en-US" sz="3200" baseline="30000" dirty="0">
                <a:latin typeface="Helvetica" pitchFamily="2" charset="0"/>
              </a:rPr>
              <a:t>of public assets, that take in account local communities’ self organizational models, produced an increase of mutual trust and a valuable social/cultural income for the neighborhoods. Hundreds of projects came to life, breaking down the production costs by using free and shared spaces, resources, knowledge and skills, with several services provided at practically no cost. </a:t>
            </a:r>
          </a:p>
          <a:p>
            <a:pPr>
              <a:lnSpc>
                <a:spcPts val="2400"/>
              </a:lnSpc>
            </a:pPr>
            <a:endParaRPr lang="en-US" sz="3200" baseline="30000" dirty="0">
              <a:latin typeface="Helvetica" pitchFamily="2" charset="0"/>
            </a:endParaRPr>
          </a:p>
          <a:p>
            <a:pPr>
              <a:lnSpc>
                <a:spcPts val="2400"/>
              </a:lnSpc>
            </a:pPr>
            <a:r>
              <a:rPr lang="en-US" sz="3200" baseline="30000" dirty="0">
                <a:latin typeface="Helvetica" pitchFamily="2" charset="0"/>
              </a:rPr>
              <a:t>The process could be easily adopted and upgraded in other cities with similar needs and contexts: the existence of a great number of underused public spaces and buildings, a strong community of citizens that needs/claims common space to improve their quality of life. </a:t>
            </a:r>
            <a:r>
              <a:rPr lang="en-US" sz="3200" baseline="30000" dirty="0" err="1">
                <a:latin typeface="Helvetica" pitchFamily="2" charset="0"/>
              </a:rPr>
              <a:t>Morover</a:t>
            </a:r>
            <a:r>
              <a:rPr lang="en-US" sz="3200" baseline="30000" dirty="0">
                <a:latin typeface="Helvetica" pitchFamily="2" charset="0"/>
              </a:rPr>
              <a:t>, it is based on largely shared ethical, legal and social values, already widespread in other countries. </a:t>
            </a:r>
          </a:p>
          <a:p>
            <a:pPr>
              <a:lnSpc>
                <a:spcPts val="2400"/>
              </a:lnSpc>
            </a:pPr>
            <a:endParaRPr lang="en-US" sz="3200" baseline="30000" dirty="0">
              <a:latin typeface="Helvetica" pitchFamily="2" charset="0"/>
            </a:endParaRPr>
          </a:p>
          <a:p>
            <a:pPr>
              <a:lnSpc>
                <a:spcPts val="2400"/>
              </a:lnSpc>
            </a:pPr>
            <a:r>
              <a:rPr lang="en-US" sz="3200" baseline="30000" dirty="0">
                <a:latin typeface="Helvetica" pitchFamily="2" charset="0"/>
              </a:rPr>
              <a:t>On the other hand, a profitable exchange with other European cities could help to improve the policy framework, explore circular economy models for</a:t>
            </a:r>
            <a:r>
              <a:rPr lang="en-US" sz="3200" dirty="0">
                <a:latin typeface="Helvetica" pitchFamily="2" charset="0"/>
              </a:rPr>
              <a:t> </a:t>
            </a:r>
            <a:r>
              <a:rPr lang="en-US" sz="3200" baseline="30000" dirty="0">
                <a:latin typeface="Helvetica" pitchFamily="2" charset="0"/>
              </a:rPr>
              <a:t>long-term sustainability, to enhance the system of shared responsibility in monitoring/evaluating activities and in managing the security of the sites.</a:t>
            </a:r>
            <a:endParaRPr lang="fr-BE" sz="3200" dirty="0">
              <a:latin typeface="Helvetica" pitchFamily="2" charset="0"/>
            </a:endParaRPr>
          </a:p>
        </p:txBody>
      </p:sp>
      <p:sp>
        <p:nvSpPr>
          <p:cNvPr id="6" name="Titre 1">
            <a:extLst>
              <a:ext uri="{FF2B5EF4-FFF2-40B4-BE49-F238E27FC236}">
                <a16:creationId xmlns:a16="http://schemas.microsoft.com/office/drawing/2014/main" id="{BE26E6D7-DC7D-48D3-B053-DA234DFA952F}"/>
              </a:ext>
            </a:extLst>
          </p:cNvPr>
          <p:cNvSpPr txBox="1">
            <a:spLocks/>
          </p:cNvSpPr>
          <p:nvPr/>
        </p:nvSpPr>
        <p:spPr>
          <a:xfrm>
            <a:off x="6103741" y="-350520"/>
            <a:ext cx="7185537" cy="152110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50000"/>
              </a:lnSpc>
            </a:pPr>
            <a:r>
              <a:rPr lang="fr-BE" sz="4800" b="1" i="1" baseline="30000" dirty="0" err="1">
                <a:solidFill>
                  <a:schemeClr val="bg1"/>
                </a:solidFill>
                <a:latin typeface="Helvetica" pitchFamily="2" charset="0"/>
              </a:rPr>
              <a:t>Lost</a:t>
            </a:r>
            <a:r>
              <a:rPr lang="fr-BE" sz="4800" b="1" i="1" baseline="30000" dirty="0">
                <a:solidFill>
                  <a:schemeClr val="bg1"/>
                </a:solidFill>
                <a:latin typeface="Helvetica" pitchFamily="2" charset="0"/>
              </a:rPr>
              <a:t> &amp; </a:t>
            </a:r>
            <a:r>
              <a:rPr lang="fr-BE" sz="4800" b="1" i="1" baseline="30000" dirty="0" err="1">
                <a:solidFill>
                  <a:schemeClr val="bg1"/>
                </a:solidFill>
                <a:latin typeface="Helvetica" pitchFamily="2" charset="0"/>
              </a:rPr>
              <a:t>found</a:t>
            </a:r>
            <a:br>
              <a:rPr lang="fr-BE" sz="6200" b="1" i="1" baseline="30000" dirty="0">
                <a:solidFill>
                  <a:schemeClr val="bg1"/>
                </a:solidFill>
                <a:latin typeface="Helvetica" pitchFamily="2" charset="0"/>
              </a:rPr>
            </a:br>
            <a:r>
              <a:rPr lang="en-US" sz="2000" dirty="0">
                <a:solidFill>
                  <a:schemeClr val="bg1"/>
                </a:solidFill>
                <a:latin typeface="Helvetica" panose="020B0604020202020204" pitchFamily="34" charset="0"/>
                <a:cs typeface="Helvetica" panose="020B0604020202020204" pitchFamily="34" charset="0"/>
              </a:rPr>
              <a:t>Civic uses and new policy tools for the community</a:t>
            </a:r>
            <a:br>
              <a:rPr lang="en-US" sz="2000" b="1" u="sng" dirty="0">
                <a:solidFill>
                  <a:schemeClr val="accent5">
                    <a:lumMod val="75000"/>
                  </a:schemeClr>
                </a:solidFill>
                <a:latin typeface="Helvetica" panose="020B0604020202020204" pitchFamily="34" charset="0"/>
                <a:cs typeface="Helvetica" panose="020B0604020202020204" pitchFamily="34" charset="0"/>
              </a:rPr>
            </a:br>
            <a:endParaRPr lang="fr-BE" sz="2000" b="1" i="1" baseline="30000" dirty="0">
              <a:solidFill>
                <a:srgbClr val="286FB4"/>
              </a:solidFill>
              <a:latin typeface="Helvetica" pitchFamily="2" charset="0"/>
            </a:endParaRPr>
          </a:p>
        </p:txBody>
      </p:sp>
    </p:spTree>
    <p:extLst>
      <p:ext uri="{BB962C8B-B14F-4D97-AF65-F5344CB8AC3E}">
        <p14:creationId xmlns:p14="http://schemas.microsoft.com/office/powerpoint/2010/main" val="187877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2C432B7-B46C-42A4-BA01-2E59ED612F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70818232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970</TotalTime>
  <Words>802</Words>
  <Application>Microsoft Office PowerPoint</Application>
  <PresentationFormat>Widescreen</PresentationFormat>
  <Paragraphs>51</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Helvetica</vt:lpstr>
      <vt:lpstr>Tahoma</vt:lpstr>
      <vt:lpstr>Thème Office</vt:lpstr>
      <vt:lpstr>PowerPoint Presentation</vt:lpstr>
      <vt:lpstr>Lost &amp; found Civic uses and new policy tools for the community </vt:lpstr>
      <vt:lpstr>The problem addressed</vt:lpstr>
      <vt:lpstr>How it works</vt:lpstr>
      <vt:lpstr>Civic development environments</vt:lpstr>
      <vt:lpstr>Main results achieved</vt:lpstr>
      <vt:lpstr>Lesson learnt and future improvements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marine nyssens</dc:creator>
  <cp:lastModifiedBy>Peter Ramsden</cp:lastModifiedBy>
  <cp:revision>57</cp:revision>
  <dcterms:created xsi:type="dcterms:W3CDTF">2017-09-14T12:10:12Z</dcterms:created>
  <dcterms:modified xsi:type="dcterms:W3CDTF">2017-10-04T10:02:36Z</dcterms:modified>
</cp:coreProperties>
</file>