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9" r:id="rId5"/>
    <p:sldId id="305" r:id="rId6"/>
    <p:sldId id="306" r:id="rId7"/>
    <p:sldId id="307" r:id="rId8"/>
    <p:sldId id="308" r:id="rId9"/>
    <p:sldId id="309" r:id="rId10"/>
    <p:sldId id="310" r:id="rId11"/>
    <p:sldId id="26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333"/>
    <a:srgbClr val="286FB4"/>
    <a:srgbClr val="E03B4F"/>
    <a:srgbClr val="8BAA4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>
        <p:scale>
          <a:sx n="100" d="100"/>
          <a:sy n="100" d="100"/>
        </p:scale>
        <p:origin x="-96" y="-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D79C4-8DB8-481C-80AC-645CF78BA655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85247-7ACE-4004-A6DD-344DC5768D0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2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D00C72-0D60-449E-9585-54D7D87D2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B87CA98-9EC4-44D4-AE5A-5D933E689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87837CA-BAA6-4F79-9B76-C08A2EA6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27/10/2017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6AB92B9-2F73-49A2-B5B9-8C90E5C3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F121B48-2F5B-48B2-9D21-394558C2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249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735D923-9E04-43C6-BB8F-598CDE63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11DBD548-3549-42D0-9DFD-1178CCB76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5FE9C33-BF25-46EE-B139-BBB7B8D8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27/10/2017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B9D57FF-9F71-4298-915F-5950E998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ED00605-C12A-42DD-858C-F4D0951A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487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AD526EC0-0014-40C0-A03F-2A02B0B9A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EF25416C-FBFB-4E0C-A17D-3D9E48BBA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7F714E5-D341-4051-A873-9F58595C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27/10/2017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1C5F51C-E4B5-4B60-B03E-096C8A14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855A3E1-CFF2-4D3B-A3A7-81B7E775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070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F585DDD-F93A-428F-B612-9AC413EC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7CE0FB8-3827-42C4-A753-0E2F03DE5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C50C99F-22E7-43F2-A14A-AAA1D031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27/10/2017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DB77ADD-3982-4946-8466-294DCA65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5A5CAE1-4D5A-4CFF-BC9F-42B343AC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6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6D29ED-C0B9-4F27-8BF9-D99AD851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060B9BB-6B8B-42B9-AE01-C7BD30969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8D6E1E2-3BE2-4567-ACCE-440CE78C0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27/10/2017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52A0EBB-138D-4F1E-B78E-5C6163CF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AB60B1F-5B8A-421E-BA06-56B4611F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641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66A2CAA-E3C0-492A-8AF3-73CFF850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99E4000-D71F-4363-A0BC-BA2EA6DAA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4643C330-41DC-4F38-A940-DF8991F34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984552F5-8AF4-44F7-818D-811C84E5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27/10/2017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9599850A-9341-46A0-82B4-C7370573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904BF2C-D6BF-4E77-A845-CD75584A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937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E91612-5CBA-4CBE-B160-BE901E1F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7E4C490-72E0-4D68-9EF3-4A960301A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6626C181-D77A-42A1-A925-F2536F26D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83C79CD-CC6A-4CAB-864B-CB3BA6052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0B42D680-C7A0-4DD6-B4B4-42993CDE3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4EB5CB23-F317-47CB-9669-088DC04F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27/10/2017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4C4613ED-7C2A-44FE-98CB-B1EFFB5D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33F2EDF6-B41B-46B4-AE6C-2C5010BD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705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560E6C7-1894-4A56-A75C-7F62331B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C0A70C49-4D45-470B-BA9A-A128386A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27/10/2017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6824FB7D-BFDA-49C1-9EB1-F7127253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57B5C9B9-4CEF-497B-B580-89AA3A12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85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10278A37-CE5F-469C-AA51-B8F0EBC6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27/10/2017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29496550-072A-4B14-BD07-D29FC013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A16CD1C-7A42-483D-A524-941596F3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08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B8117A4-0820-4B84-887E-951877ACD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DFAABFA-C991-4C61-AF96-5DF5A921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FFBA6CD-76AE-4EAB-8534-D945E3B8B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91D0CB51-5563-4C8A-A7E9-A29DB13C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27/10/2017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8647DF6-0DD6-41C0-AD59-148242E7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CC2D202-07DF-4A76-BBB1-4B5A8504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373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AADE86B-78CB-4075-93F9-35D88872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5D59F2A8-DF8E-497D-97E5-27105DF51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9CB3BBD-E665-4AF3-8B6A-F7E72A9CF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13E780E-D692-4AFC-AA56-A732C9A8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27/10/2017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6195C2A-CEE0-4AF7-B8FB-631252C6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F28405D-9E22-47EB-9E07-7B3C4E02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36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90087343-B58C-49D9-9BF4-07192C7D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9B8C8B5-48FD-4074-BD2B-D7BAB8C64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01A2505-FF91-4AFD-9044-10D5251C0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8E1C-FB5A-4CE9-AB1F-89B8072FAEB7}" type="datetimeFigureOut">
              <a:rPr lang="fr-BE" smtClean="0"/>
              <a:t>27/10/2017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72D06BE-86D4-4048-A397-3A6668F21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22803FE-A97D-4DE3-AD79-BEE74B742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0C3D-C136-469D-9275-E78C28DEBF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60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52hw6QL_gs" TargetMode="External"/><Relationship Id="rId4" Type="http://schemas.openxmlformats.org/officeDocument/2006/relationships/hyperlink" Target="https://www.youtube.com/watch?v=t52hw6QL_g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2C432B7-B46C-42A4-BA01-2E59ED612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9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="" xmlns:a16="http://schemas.microsoft.com/office/drawing/2014/main" id="{7FA12E20-5292-4D53-835B-38EEE0E8F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73D2FB3-A775-44AD-AFD6-28C06D954532}"/>
              </a:ext>
            </a:extLst>
          </p:cNvPr>
          <p:cNvSpPr/>
          <p:nvPr/>
        </p:nvSpPr>
        <p:spPr>
          <a:xfrm>
            <a:off x="3141785" y="1563077"/>
            <a:ext cx="2008553" cy="16412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7E49B5A7-EAD5-4DE6-A5BD-04FA35AAC8F1}"/>
              </a:ext>
            </a:extLst>
          </p:cNvPr>
          <p:cNvSpPr txBox="1">
            <a:spLocks/>
          </p:cNvSpPr>
          <p:nvPr/>
        </p:nvSpPr>
        <p:spPr>
          <a:xfrm>
            <a:off x="5244119" y="1311195"/>
            <a:ext cx="8776673" cy="1145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baseline="30000" dirty="0">
                <a:solidFill>
                  <a:srgbClr val="FED333"/>
                </a:solidFill>
                <a:latin typeface="Helvetica" pitchFamily="2" charset="0"/>
              </a:rPr>
              <a:t>What difference has it made?</a:t>
            </a:r>
            <a:endParaRPr lang="fr-BE" sz="5400" b="1" baseline="30000" dirty="0">
              <a:solidFill>
                <a:srgbClr val="FED333"/>
              </a:solidFill>
              <a:latin typeface="Helvetica" pitchFamily="2" charset="0"/>
            </a:endParaRPr>
          </a:p>
        </p:txBody>
      </p:sp>
      <p:sp>
        <p:nvSpPr>
          <p:cNvPr id="8" name="ZoneTexte 9">
            <a:extLst>
              <a:ext uri="{FF2B5EF4-FFF2-40B4-BE49-F238E27FC236}">
                <a16:creationId xmlns="" xmlns:a16="http://schemas.microsoft.com/office/drawing/2014/main" id="{82DDDAF0-2D57-409C-95D5-29484E98B49F}"/>
              </a:ext>
            </a:extLst>
          </p:cNvPr>
          <p:cNvSpPr txBox="1"/>
          <p:nvPr/>
        </p:nvSpPr>
        <p:spPr>
          <a:xfrm>
            <a:off x="5290337" y="2439397"/>
            <a:ext cx="6822830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Helvetica" pitchFamily="2" charset="0"/>
              </a:rPr>
              <a:t>Encouragement of entrepreneurship 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Helvetica" pitchFamily="2" charset="0"/>
              </a:rPr>
              <a:t>Creation of new jobs and businesses</a:t>
            </a:r>
            <a:endParaRPr lang="en-US" sz="2800" baseline="30000" dirty="0">
              <a:latin typeface="Helvetica" pitchFamily="2" charset="0"/>
              <a:sym typeface="Wingdings" panose="05000000000000000000" pitchFamily="2" charset="2"/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Helvetica" pitchFamily="2" charset="0"/>
              </a:rPr>
              <a:t>Improvement of entrepreneurial mentality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Helvetica" pitchFamily="2" charset="0"/>
              </a:rPr>
              <a:t>Promotion of innovative business concepts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Helvetica" pitchFamily="2" charset="0"/>
              </a:rPr>
              <a:t>Promotion of sustainable entrepreneurship’s values 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="" xmlns:a16="http://schemas.microsoft.com/office/drawing/2014/main" id="{F4778037-1FAE-438D-9033-216015B921FC}"/>
              </a:ext>
            </a:extLst>
          </p:cNvPr>
          <p:cNvSpPr txBox="1">
            <a:spLocks/>
          </p:cNvSpPr>
          <p:nvPr/>
        </p:nvSpPr>
        <p:spPr>
          <a:xfrm>
            <a:off x="5290337" y="2040447"/>
            <a:ext cx="6822833" cy="60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>
                <a:latin typeface="Helvetica" pitchFamily="2" charset="0"/>
              </a:rPr>
              <a:t>IMPACT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CD57724-307E-4616-8361-C857B223A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6" y="3008165"/>
            <a:ext cx="5225358" cy="37844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ABFB56A-DA22-44BD-AE77-78EFC92EE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55" y="1242158"/>
            <a:ext cx="1504950" cy="1962150"/>
          </a:xfrm>
          <a:prstGeom prst="rect">
            <a:avLst/>
          </a:prstGeom>
        </p:spPr>
      </p:pic>
      <p:sp>
        <p:nvSpPr>
          <p:cNvPr id="17" name="ZoneTexte 9">
            <a:extLst>
              <a:ext uri="{FF2B5EF4-FFF2-40B4-BE49-F238E27FC236}">
                <a16:creationId xmlns="" xmlns:a16="http://schemas.microsoft.com/office/drawing/2014/main" id="{82DDDAF0-2D57-409C-95D5-29484E98B49F}"/>
              </a:ext>
            </a:extLst>
          </p:cNvPr>
          <p:cNvSpPr txBox="1"/>
          <p:nvPr/>
        </p:nvSpPr>
        <p:spPr>
          <a:xfrm>
            <a:off x="5292609" y="4588653"/>
            <a:ext cx="6822830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en-US" sz="2800" baseline="30000" dirty="0">
                <a:latin typeface="Helvetica" pitchFamily="2" charset="0"/>
              </a:rPr>
              <a:t>10 startups launched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en-US" sz="2800" baseline="30000" dirty="0">
                <a:latin typeface="Helvetica" pitchFamily="2" charset="0"/>
              </a:rPr>
              <a:t>55 jobs created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en-US" sz="2800" baseline="30000" dirty="0">
                <a:latin typeface="Helvetica" pitchFamily="2" charset="0"/>
              </a:rPr>
              <a:t>25 community networking events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en-US" sz="2800" baseline="30000" dirty="0">
                <a:latin typeface="Helvetica" pitchFamily="2" charset="0"/>
              </a:rPr>
              <a:t>1 startup funded by HORIZON 2020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en-US" sz="2800" baseline="30000" dirty="0">
                <a:latin typeface="Helvetica" pitchFamily="2" charset="0"/>
              </a:rPr>
              <a:t>2 startups went to </a:t>
            </a:r>
            <a:r>
              <a:rPr lang="en-US" sz="2800" baseline="30000" dirty="0" err="1">
                <a:latin typeface="Helvetica" pitchFamily="2" charset="0"/>
              </a:rPr>
              <a:t>PortXL</a:t>
            </a:r>
            <a:endParaRPr lang="en-US" sz="2800" baseline="30000" dirty="0">
              <a:latin typeface="Helvetica" pitchFamily="2" charset="0"/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="" xmlns:a16="http://schemas.microsoft.com/office/drawing/2014/main" id="{F4778037-1FAE-438D-9033-216015B921FC}"/>
              </a:ext>
            </a:extLst>
          </p:cNvPr>
          <p:cNvSpPr txBox="1">
            <a:spLocks/>
          </p:cNvSpPr>
          <p:nvPr/>
        </p:nvSpPr>
        <p:spPr>
          <a:xfrm>
            <a:off x="5285077" y="4116299"/>
            <a:ext cx="6822833" cy="60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>
                <a:latin typeface="Helvetica" pitchFamily="2" charset="0"/>
              </a:rPr>
              <a:t>KEY FACTS</a:t>
            </a:r>
          </a:p>
        </p:txBody>
      </p:sp>
    </p:spTree>
    <p:extLst>
      <p:ext uri="{BB962C8B-B14F-4D97-AF65-F5344CB8AC3E}">
        <p14:creationId xmlns:p14="http://schemas.microsoft.com/office/powerpoint/2010/main" val="112752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2C432B7-B46C-42A4-BA01-2E59ED612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8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831" y="930031"/>
            <a:ext cx="9144000" cy="169074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fr-BE" sz="7200" b="1" baseline="30000" dirty="0">
                <a:solidFill>
                  <a:srgbClr val="286FB4"/>
                </a:solidFill>
                <a:latin typeface="Helvetica" pitchFamily="2" charset="0"/>
              </a:rPr>
              <a:t>ENTREPRENEURSHIP PANEL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FAC791C-DD61-44E7-98D9-6800AF62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831" y="2555352"/>
            <a:ext cx="9144000" cy="82346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/>
              <a:t>MODERATOR: JIM SIMS</a:t>
            </a:r>
          </a:p>
          <a:p>
            <a:pPr algn="l"/>
            <a:r>
              <a:rPr lang="en-US" sz="2800" b="1" dirty="0"/>
              <a:t>QUESTION FACILITATOR: ALISA ALITI VLASIC </a:t>
            </a:r>
          </a:p>
          <a:p>
            <a:pPr algn="l"/>
            <a:endParaRPr lang="en-US" sz="2800" b="1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1B48A3A-4D69-4B97-A6AE-91301E8EC990}"/>
              </a:ext>
            </a:extLst>
          </p:cNvPr>
          <p:cNvSpPr txBox="1"/>
          <p:nvPr/>
        </p:nvSpPr>
        <p:spPr>
          <a:xfrm>
            <a:off x="1234831" y="3733413"/>
            <a:ext cx="8346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Helvetica" pitchFamily="2" charset="0"/>
              </a:rPr>
              <a:t>How to identify your city's business assets?  Can culture be a good business?  What kind of business support for social economy? </a:t>
            </a:r>
          </a:p>
        </p:txBody>
      </p:sp>
    </p:spTree>
    <p:extLst>
      <p:ext uri="{BB962C8B-B14F-4D97-AF65-F5344CB8AC3E}">
        <p14:creationId xmlns:p14="http://schemas.microsoft.com/office/powerpoint/2010/main" val="356058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="" xmlns:a16="http://schemas.microsoft.com/office/drawing/2014/main" id="{0C9A74D6-E8EA-4B20-8C29-E94879FED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799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="" xmlns:a16="http://schemas.microsoft.com/office/drawing/2014/main" id="{F6F17D01-FE7D-4C8F-BA6D-030442F56DD4}"/>
              </a:ext>
            </a:extLst>
          </p:cNvPr>
          <p:cNvSpPr txBox="1">
            <a:spLocks/>
          </p:cNvSpPr>
          <p:nvPr/>
        </p:nvSpPr>
        <p:spPr>
          <a:xfrm>
            <a:off x="1384438" y="1735015"/>
            <a:ext cx="9144000" cy="1809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4800" b="1" dirty="0">
                <a:solidFill>
                  <a:srgbClr val="FED333"/>
                </a:solidFill>
                <a:latin typeface="Helvetica" pitchFamily="2" charset="0"/>
              </a:rPr>
              <a:t>Anastasia (Natassa) Kannavou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="" xmlns:a16="http://schemas.microsoft.com/office/drawing/2014/main" id="{7B700C49-B43A-44F7-80B6-9C14536A3EEC}"/>
              </a:ext>
            </a:extLst>
          </p:cNvPr>
          <p:cNvSpPr txBox="1">
            <a:spLocks/>
          </p:cNvSpPr>
          <p:nvPr/>
        </p:nvSpPr>
        <p:spPr>
          <a:xfrm>
            <a:off x="1373519" y="3254152"/>
            <a:ext cx="9144000" cy="602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3800" b="1" baseline="30000" dirty="0">
              <a:solidFill>
                <a:srgbClr val="808080"/>
              </a:solidFill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800" b="1" baseline="30000" dirty="0">
                <a:solidFill>
                  <a:srgbClr val="808080"/>
                </a:solidFill>
                <a:latin typeface="Helvetica" pitchFamily="2" charset="0"/>
              </a:rPr>
              <a:t> ‎European Structural and Investment Funds Manager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800" b="1" baseline="30000" dirty="0">
                <a:solidFill>
                  <a:srgbClr val="808080"/>
                </a:solidFill>
                <a:latin typeface="Helvetica" pitchFamily="2" charset="0"/>
              </a:rPr>
              <a:t> MUNICIPALITY OF PIRAEUS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800" b="1" baseline="30000" dirty="0">
                <a:solidFill>
                  <a:srgbClr val="808080"/>
                </a:solidFill>
                <a:latin typeface="Helvetica" pitchFamily="2" charset="0"/>
              </a:rPr>
              <a:t>kannavou@gmail.com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800" b="1" baseline="30000" dirty="0">
                <a:solidFill>
                  <a:srgbClr val="808080"/>
                </a:solidFill>
                <a:latin typeface="Helvetica" pitchFamily="2" charset="0"/>
              </a:rPr>
              <a:t>www.pireasnet.gr  / www.bluegrowth.gr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800" b="1" baseline="30000" dirty="0">
              <a:solidFill>
                <a:srgbClr val="80808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2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="" xmlns:a16="http://schemas.microsoft.com/office/drawing/2014/main" id="{B0EFD415-6D5E-4AF1-A7AD-FA4571411B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6566" y="-5576"/>
            <a:ext cx="9155151" cy="686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31CB53-293E-44B3-9A96-E92A9DCF30A2}"/>
              </a:ext>
            </a:extLst>
          </p:cNvPr>
          <p:cNvSpPr txBox="1"/>
          <p:nvPr/>
        </p:nvSpPr>
        <p:spPr>
          <a:xfrm>
            <a:off x="278780" y="379141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12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  <p:pic>
        <p:nvPicPr>
          <p:cNvPr id="15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210253"/>
            <a:ext cx="9364716" cy="4681849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="" xmlns:a16="http://schemas.microsoft.com/office/drawing/2014/main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196" y="2372710"/>
            <a:ext cx="2317535" cy="13951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4800" b="1" baseline="30000" dirty="0">
                <a:solidFill>
                  <a:srgbClr val="FED333"/>
                </a:solidFill>
                <a:latin typeface="Helvetica" pitchFamily="2" charset="0"/>
              </a:rPr>
              <a:t>PIRAEUS</a:t>
            </a:r>
            <a:br>
              <a:rPr lang="en-GB" sz="4800" b="1" baseline="30000" dirty="0">
                <a:solidFill>
                  <a:srgbClr val="FED333"/>
                </a:solidFill>
                <a:latin typeface="Helvetica" pitchFamily="2" charset="0"/>
              </a:rPr>
            </a:br>
            <a:r>
              <a:rPr lang="en-GB" sz="4800" b="1" baseline="30000" dirty="0">
                <a:solidFill>
                  <a:srgbClr val="FED333"/>
                </a:solidFill>
                <a:latin typeface="Helvetica" pitchFamily="2" charset="0"/>
              </a:rPr>
              <a:t>GREECE</a:t>
            </a:r>
            <a:endParaRPr lang="fr-BE" sz="4800" b="1" baseline="30000" dirty="0">
              <a:solidFill>
                <a:srgbClr val="FED333"/>
              </a:solidFill>
              <a:latin typeface="Helvetica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1295596"/>
            <a:ext cx="2324100" cy="11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853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9469BBD-580A-485A-B5C7-EE7574199BD8}"/>
              </a:ext>
            </a:extLst>
          </p:cNvPr>
          <p:cNvSpPr/>
          <p:nvPr/>
        </p:nvSpPr>
        <p:spPr>
          <a:xfrm>
            <a:off x="3141785" y="1563077"/>
            <a:ext cx="2008553" cy="16412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4EEE7301-992A-4F77-B41C-D04650E5C92B}"/>
              </a:ext>
            </a:extLst>
          </p:cNvPr>
          <p:cNvSpPr txBox="1"/>
          <p:nvPr/>
        </p:nvSpPr>
        <p:spPr>
          <a:xfrm>
            <a:off x="3944731" y="2514803"/>
            <a:ext cx="7842261" cy="6668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800" b="1" baseline="30000" dirty="0">
                <a:latin typeface="Helvetica" pitchFamily="2" charset="0"/>
              </a:rPr>
              <a:t>"</a:t>
            </a:r>
            <a:r>
              <a:rPr lang="en-GB" sz="2800" b="1" baseline="30000" dirty="0" err="1">
                <a:latin typeface="Helvetica" pitchFamily="2" charset="0"/>
              </a:rPr>
              <a:t>BlueGrowth</a:t>
            </a:r>
            <a:r>
              <a:rPr lang="en-GB" sz="2800" b="1" baseline="30000" dirty="0">
                <a:latin typeface="Helvetica" pitchFamily="2" charset="0"/>
              </a:rPr>
              <a:t>" (BG) is an initiative to support start-ups and sustainable entrepreneurship in the maritime economy.</a:t>
            </a:r>
          </a:p>
        </p:txBody>
      </p:sp>
      <p:sp>
        <p:nvSpPr>
          <p:cNvPr id="14" name="ZoneTexte 9">
            <a:extLst>
              <a:ext uri="{FF2B5EF4-FFF2-40B4-BE49-F238E27FC236}">
                <a16:creationId xmlns="" xmlns:a16="http://schemas.microsoft.com/office/drawing/2014/main" id="{4EEE7301-992A-4F77-B41C-D04650E5C92B}"/>
              </a:ext>
            </a:extLst>
          </p:cNvPr>
          <p:cNvSpPr txBox="1"/>
          <p:nvPr/>
        </p:nvSpPr>
        <p:spPr>
          <a:xfrm>
            <a:off x="3913676" y="3226038"/>
            <a:ext cx="8171569" cy="3486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Helvetica" pitchFamily="2" charset="0"/>
              </a:rPr>
              <a:t>BG is the first-established at EU level (2014) innovation competition for maritime economy (Blue Economy).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Helvetica" pitchFamily="2" charset="0"/>
              </a:rPr>
              <a:t>BG’s vision is to strengthen the traditional economic activities related to the maritime economy with innovative business ideas.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Helvetica" pitchFamily="2" charset="0"/>
              </a:rPr>
              <a:t>BG is aiming to inspire and help young entrepreneurs realize the innovative concepts relating to marine and freshwater resources.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Helvetica" pitchFamily="2" charset="0"/>
              </a:rPr>
              <a:t>BG creates new jobs and promotes a new innovative ecosystem, posing the sea in the forefront of economic development.</a:t>
            </a:r>
            <a:endParaRPr lang="en-GB" sz="2800" baseline="30000" dirty="0">
              <a:latin typeface="Helvetica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9836" y="975138"/>
            <a:ext cx="8213968" cy="151917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4800" b="1" baseline="30000" dirty="0">
                <a:solidFill>
                  <a:srgbClr val="FED333"/>
                </a:solidFill>
                <a:latin typeface="Helvetica" pitchFamily="2" charset="0"/>
              </a:rPr>
              <a:t>Promoting entrepreneurship and innovation in the maritime economy</a:t>
            </a:r>
            <a:endParaRPr lang="fr-BE" sz="4800" b="1" baseline="30000" dirty="0">
              <a:solidFill>
                <a:srgbClr val="FED333"/>
              </a:solidFill>
              <a:latin typeface="Helvetica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677503A-752D-4DE5-8391-A74B69A39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657"/>
            <a:ext cx="3831528" cy="42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6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="" xmlns:a16="http://schemas.microsoft.com/office/drawing/2014/main" id="{7A76EF29-9BBD-412D-AA46-F925885A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9C08D3A-CD2B-4347-BEF7-D05F7553E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62" y="1200147"/>
            <a:ext cx="4956556" cy="565785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="" xmlns:a16="http://schemas.microsoft.com/office/drawing/2014/main" id="{F94B2185-D220-4661-8A72-343BF65A0A1E}"/>
              </a:ext>
            </a:extLst>
          </p:cNvPr>
          <p:cNvSpPr txBox="1">
            <a:spLocks/>
          </p:cNvSpPr>
          <p:nvPr/>
        </p:nvSpPr>
        <p:spPr>
          <a:xfrm>
            <a:off x="5048586" y="1093342"/>
            <a:ext cx="6964737" cy="1376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b="1" baseline="30000" dirty="0">
                <a:solidFill>
                  <a:srgbClr val="FED333"/>
                </a:solidFill>
                <a:latin typeface="Helvetica" pitchFamily="2" charset="0"/>
              </a:rPr>
              <a:t>The problem and the solutions</a:t>
            </a:r>
            <a:endParaRPr lang="fr-BE" sz="5400" b="1" baseline="30000" dirty="0">
              <a:solidFill>
                <a:srgbClr val="FED333"/>
              </a:solidFill>
              <a:latin typeface="Helvetica" pitchFamily="2" charset="0"/>
            </a:endParaRPr>
          </a:p>
        </p:txBody>
      </p:sp>
      <p:sp>
        <p:nvSpPr>
          <p:cNvPr id="7" name="ZoneTexte 9">
            <a:extLst>
              <a:ext uri="{FF2B5EF4-FFF2-40B4-BE49-F238E27FC236}">
                <a16:creationId xmlns="" xmlns:a16="http://schemas.microsoft.com/office/drawing/2014/main" id="{B7A45CFC-0F01-4438-BC89-86CB4FA26274}"/>
              </a:ext>
            </a:extLst>
          </p:cNvPr>
          <p:cNvSpPr txBox="1"/>
          <p:nvPr/>
        </p:nvSpPr>
        <p:spPr>
          <a:xfrm>
            <a:off x="5103952" y="2297300"/>
            <a:ext cx="1802791" cy="5847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400" baseline="30000" dirty="0">
                <a:latin typeface="Helvetica" pitchFamily="2" charset="0"/>
              </a:rPr>
              <a:t>Unemployment </a:t>
            </a:r>
          </a:p>
          <a:p>
            <a:r>
              <a:rPr lang="en-US" sz="2400" baseline="30000" dirty="0">
                <a:latin typeface="Helvetica" pitchFamily="2" charset="0"/>
              </a:rPr>
              <a:t>Education 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="" xmlns:a16="http://schemas.microsoft.com/office/drawing/2014/main" id="{D8BA4567-3FC1-4E11-A8D1-79ECAFBF4639}"/>
              </a:ext>
            </a:extLst>
          </p:cNvPr>
          <p:cNvSpPr txBox="1">
            <a:spLocks/>
          </p:cNvSpPr>
          <p:nvPr/>
        </p:nvSpPr>
        <p:spPr>
          <a:xfrm>
            <a:off x="5103951" y="1877903"/>
            <a:ext cx="6822829" cy="60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>
                <a:latin typeface="Helvetica" pitchFamily="2" charset="0"/>
              </a:rPr>
              <a:t>Problems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B7A45CFC-0F01-4438-BC89-86CB4FA26274}"/>
              </a:ext>
            </a:extLst>
          </p:cNvPr>
          <p:cNvSpPr txBox="1"/>
          <p:nvPr/>
        </p:nvSpPr>
        <p:spPr>
          <a:xfrm>
            <a:off x="5048587" y="3512055"/>
            <a:ext cx="7143409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baseline="30000" dirty="0">
                <a:latin typeface="Helvetica" pitchFamily="2" charset="0"/>
              </a:rPr>
              <a:t>Proposed solutions by BG: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Helvetica" pitchFamily="2" charset="0"/>
              </a:rPr>
              <a:t>Innovation &amp; business strategies applied regarding Blue Economy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Helvetica" pitchFamily="2" charset="0"/>
              </a:rPr>
              <a:t>Acceleration of knowledge transfer to companies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Helvetica" pitchFamily="2" charset="0"/>
              </a:rPr>
              <a:t>Access to new production and technological processes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Helvetica" pitchFamily="2" charset="0"/>
              </a:rPr>
              <a:t>Strengthening of cooperation in the fields of research/education/ practice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Helvetica" pitchFamily="2" charset="0"/>
              </a:rPr>
              <a:t>Continuous innovation mechanism in blue and green economy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Helvetica" pitchFamily="2" charset="0"/>
              </a:rPr>
              <a:t>Creation of  channels for exchanging knowledge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Helvetica" pitchFamily="2" charset="0"/>
              </a:rPr>
              <a:t>Improvement of skills and knowledge in Blue Economy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Helvetica" pitchFamily="2" charset="0"/>
              </a:rPr>
              <a:t>Creation of jobs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="" xmlns:a16="http://schemas.microsoft.com/office/drawing/2014/main" id="{D8BA4567-3FC1-4E11-A8D1-79ECAFBF4639}"/>
              </a:ext>
            </a:extLst>
          </p:cNvPr>
          <p:cNvSpPr txBox="1">
            <a:spLocks/>
          </p:cNvSpPr>
          <p:nvPr/>
        </p:nvSpPr>
        <p:spPr>
          <a:xfrm>
            <a:off x="5048587" y="3711547"/>
            <a:ext cx="6822829" cy="60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b="1" u="sng" dirty="0">
              <a:latin typeface="Helvetica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61788" y="2906780"/>
            <a:ext cx="6989114" cy="540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i="1" baseline="30000" dirty="0">
                <a:solidFill>
                  <a:schemeClr val="bg1"/>
                </a:solidFill>
                <a:latin typeface="Helvetica" pitchFamily="2" charset="0"/>
              </a:rPr>
              <a:t>Innovation is a cross-cutting theme in Piraeus development agenda</a:t>
            </a:r>
            <a:endParaRPr lang="el-GR" sz="2400" b="1" i="1" baseline="30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" name="ZoneTexte 9">
            <a:extLst>
              <a:ext uri="{FF2B5EF4-FFF2-40B4-BE49-F238E27FC236}">
                <a16:creationId xmlns="" xmlns:a16="http://schemas.microsoft.com/office/drawing/2014/main" id="{B7A45CFC-0F01-4438-BC89-86CB4FA26274}"/>
              </a:ext>
            </a:extLst>
          </p:cNvPr>
          <p:cNvSpPr txBox="1"/>
          <p:nvPr/>
        </p:nvSpPr>
        <p:spPr>
          <a:xfrm>
            <a:off x="6906743" y="2297300"/>
            <a:ext cx="1719799" cy="5847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400" baseline="30000" dirty="0">
                <a:latin typeface="Helvetica" pitchFamily="2" charset="0"/>
              </a:rPr>
              <a:t>Urban poverty</a:t>
            </a:r>
          </a:p>
          <a:p>
            <a:r>
              <a:rPr lang="en-US" sz="2400" baseline="30000" dirty="0">
                <a:latin typeface="Helvetica" pitchFamily="2" charset="0"/>
              </a:rPr>
              <a:t>Social exclusion</a:t>
            </a:r>
          </a:p>
        </p:txBody>
      </p:sp>
      <p:sp>
        <p:nvSpPr>
          <p:cNvPr id="14" name="ZoneTexte 9">
            <a:extLst>
              <a:ext uri="{FF2B5EF4-FFF2-40B4-BE49-F238E27FC236}">
                <a16:creationId xmlns="" xmlns:a16="http://schemas.microsoft.com/office/drawing/2014/main" id="{B7A45CFC-0F01-4438-BC89-86CB4FA26274}"/>
              </a:ext>
            </a:extLst>
          </p:cNvPr>
          <p:cNvSpPr txBox="1"/>
          <p:nvPr/>
        </p:nvSpPr>
        <p:spPr>
          <a:xfrm>
            <a:off x="8972010" y="2223564"/>
            <a:ext cx="2303130" cy="51152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400" baseline="30000" dirty="0">
                <a:latin typeface="Helvetica" pitchFamily="2" charset="0"/>
              </a:rPr>
              <a:t>Environmental issues</a:t>
            </a:r>
            <a:endParaRPr lang="fr-BE" sz="2400" baseline="30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2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="" xmlns:a16="http://schemas.microsoft.com/office/drawing/2014/main" id="{1F704F0E-05EE-47C7-ACBF-78728AF65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-1"/>
            <a:ext cx="12191994" cy="6857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3CFA4DB-ED40-4E9B-92A8-210B5624A366}"/>
              </a:ext>
            </a:extLst>
          </p:cNvPr>
          <p:cNvSpPr/>
          <p:nvPr/>
        </p:nvSpPr>
        <p:spPr>
          <a:xfrm>
            <a:off x="3141785" y="1563077"/>
            <a:ext cx="2008553" cy="16412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9">
            <a:extLst>
              <a:ext uri="{FF2B5EF4-FFF2-40B4-BE49-F238E27FC236}">
                <a16:creationId xmlns="" xmlns:a16="http://schemas.microsoft.com/office/drawing/2014/main" id="{68F021FA-870D-487D-8DC0-C8FDED42EEF7}"/>
              </a:ext>
            </a:extLst>
          </p:cNvPr>
          <p:cNvSpPr txBox="1"/>
          <p:nvPr/>
        </p:nvSpPr>
        <p:spPr>
          <a:xfrm>
            <a:off x="5173928" y="2735697"/>
            <a:ext cx="6980494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baseline="30000" dirty="0">
                <a:latin typeface="Helvetica" pitchFamily="2" charset="0"/>
              </a:rPr>
              <a:t>Partnership of public</a:t>
            </a:r>
            <a:r>
              <a:rPr lang="en-US" sz="2800" baseline="30000" dirty="0">
                <a:latin typeface="Helvetica" pitchFamily="2" charset="0"/>
              </a:rPr>
              <a:t> (Municipality of Piraeus) </a:t>
            </a:r>
            <a:r>
              <a:rPr lang="en-US" sz="2800" b="1" baseline="30000" dirty="0">
                <a:latin typeface="Helvetica" pitchFamily="2" charset="0"/>
              </a:rPr>
              <a:t>and private sector</a:t>
            </a:r>
            <a:r>
              <a:rPr lang="en-US" sz="2800" baseline="30000" dirty="0">
                <a:latin typeface="Helvetica" pitchFamily="2" charset="0"/>
              </a:rPr>
              <a:t> (Aephoria.net) – planning and implementation.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Helvetica" pitchFamily="2" charset="0"/>
              </a:rPr>
              <a:t>BG is implemented under the auspices of the Ministry of Marine and Aegean.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baseline="30000" dirty="0" err="1">
                <a:latin typeface="Helvetica" pitchFamily="2" charset="0"/>
              </a:rPr>
              <a:t>Marinescape</a:t>
            </a:r>
            <a:r>
              <a:rPr lang="en-US" sz="2800" baseline="30000" dirty="0">
                <a:latin typeface="Helvetica" pitchFamily="2" charset="0"/>
              </a:rPr>
              <a:t>: An extensive network of stakeholders (businesses, universities, chambers, </a:t>
            </a:r>
            <a:r>
              <a:rPr lang="en-US" sz="2800" baseline="30000" dirty="0" err="1">
                <a:latin typeface="Helvetica" pitchFamily="2" charset="0"/>
              </a:rPr>
              <a:t>etc</a:t>
            </a:r>
            <a:r>
              <a:rPr lang="en-US" sz="2800" baseline="30000" dirty="0">
                <a:latin typeface="Helvetica" pitchFamily="2" charset="0"/>
              </a:rPr>
              <a:t>) that: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Helvetica" pitchFamily="2" charset="0"/>
              </a:rPr>
              <a:t>Promotes a constant dialogue on Blue Economy issues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Helvetica" pitchFamily="2" charset="0"/>
              </a:rPr>
              <a:t>Aims at the expansion of the network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aseline="30000" dirty="0">
                <a:latin typeface="Helvetica" pitchFamily="2" charset="0"/>
              </a:rPr>
              <a:t>Provides mentors in the incubation stage</a:t>
            </a:r>
            <a:endParaRPr lang="fr-BE" sz="2800" baseline="30000" dirty="0">
              <a:latin typeface="Helvetica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520" y="1215707"/>
            <a:ext cx="5276850" cy="5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>
            <a:extLst>
              <a:ext uri="{FF2B5EF4-FFF2-40B4-BE49-F238E27FC236}">
                <a16:creationId xmlns="" xmlns:a16="http://schemas.microsoft.com/office/drawing/2014/main" id="{07DC5B06-89EB-4D15-9812-AB00FEED5E5E}"/>
              </a:ext>
            </a:extLst>
          </p:cNvPr>
          <p:cNvSpPr txBox="1">
            <a:spLocks/>
          </p:cNvSpPr>
          <p:nvPr/>
        </p:nvSpPr>
        <p:spPr>
          <a:xfrm>
            <a:off x="4938596" y="1317014"/>
            <a:ext cx="6934081" cy="1607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baseline="30000" dirty="0">
                <a:solidFill>
                  <a:srgbClr val="FED333"/>
                </a:solidFill>
                <a:latin typeface="Helvetica" pitchFamily="2" charset="0"/>
              </a:rPr>
              <a:t>Participatory approach </a:t>
            </a:r>
          </a:p>
          <a:p>
            <a:pPr algn="ctr">
              <a:lnSpc>
                <a:spcPct val="100000"/>
              </a:lnSpc>
            </a:pPr>
            <a:r>
              <a:rPr lang="en-US" sz="5400" b="1" baseline="30000" dirty="0">
                <a:solidFill>
                  <a:srgbClr val="FED333"/>
                </a:solidFill>
                <a:latin typeface="Helvetica" pitchFamily="2" charset="0"/>
              </a:rPr>
              <a:t>“The </a:t>
            </a:r>
            <a:r>
              <a:rPr lang="en-US" sz="5400" b="1" baseline="30000" dirty="0" err="1">
                <a:solidFill>
                  <a:srgbClr val="FED333"/>
                </a:solidFill>
                <a:latin typeface="Helvetica" pitchFamily="2" charset="0"/>
              </a:rPr>
              <a:t>Marinescape</a:t>
            </a:r>
            <a:r>
              <a:rPr lang="en-US" sz="5400" b="1" baseline="30000" dirty="0">
                <a:solidFill>
                  <a:srgbClr val="FED333"/>
                </a:solidFill>
                <a:latin typeface="Helvetica" pitchFamily="2" charset="0"/>
              </a:rPr>
              <a:t>”</a:t>
            </a:r>
            <a:endParaRPr lang="fr-BE" sz="5400" b="1" baseline="30000" dirty="0">
              <a:solidFill>
                <a:srgbClr val="FED33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2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="" xmlns:a16="http://schemas.microsoft.com/office/drawing/2014/main" id="{7A0343E4-5B44-4761-BF7B-299CFD170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47D59C0-D787-4AE5-B740-9AC46972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2" y="1200150"/>
            <a:ext cx="4279412" cy="56578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870E52-FCCF-4D5A-9C64-D25E9CFA60CF}"/>
              </a:ext>
            </a:extLst>
          </p:cNvPr>
          <p:cNvSpPr/>
          <p:nvPr/>
        </p:nvSpPr>
        <p:spPr>
          <a:xfrm>
            <a:off x="3141785" y="1563077"/>
            <a:ext cx="2008553" cy="16412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0BA88E82-8787-4AEA-A389-7F908DE9987D}"/>
              </a:ext>
            </a:extLst>
          </p:cNvPr>
          <p:cNvSpPr txBox="1">
            <a:spLocks/>
          </p:cNvSpPr>
          <p:nvPr/>
        </p:nvSpPr>
        <p:spPr>
          <a:xfrm>
            <a:off x="4667086" y="1159354"/>
            <a:ext cx="7988376" cy="1607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sz="5400" b="1" baseline="30000" dirty="0">
                <a:solidFill>
                  <a:srgbClr val="FED333"/>
                </a:solidFill>
                <a:latin typeface="Helvetica" pitchFamily="2" charset="0"/>
              </a:rPr>
              <a:t>Stages of BG Initiative</a:t>
            </a:r>
          </a:p>
        </p:txBody>
      </p:sp>
      <p:sp>
        <p:nvSpPr>
          <p:cNvPr id="10" name="Chevron 9"/>
          <p:cNvSpPr/>
          <p:nvPr/>
        </p:nvSpPr>
        <p:spPr>
          <a:xfrm>
            <a:off x="4773424" y="2234478"/>
            <a:ext cx="3112138" cy="808265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Proposals submission </a:t>
            </a:r>
          </a:p>
        </p:txBody>
      </p:sp>
      <p:sp>
        <p:nvSpPr>
          <p:cNvPr id="12" name="Chevron 11"/>
          <p:cNvSpPr/>
          <p:nvPr/>
        </p:nvSpPr>
        <p:spPr>
          <a:xfrm>
            <a:off x="4773424" y="3217576"/>
            <a:ext cx="3112138" cy="808264"/>
          </a:xfrm>
          <a:prstGeom prst="chevron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Proposals </a:t>
            </a:r>
          </a:p>
          <a:p>
            <a:pPr algn="ctr"/>
            <a:r>
              <a:rPr lang="en-IN" b="1" dirty="0">
                <a:solidFill>
                  <a:schemeClr val="tx1"/>
                </a:solidFill>
              </a:rPr>
              <a:t>evaluation</a:t>
            </a:r>
          </a:p>
        </p:txBody>
      </p:sp>
      <p:sp>
        <p:nvSpPr>
          <p:cNvPr id="13" name="Chevron 12"/>
          <p:cNvSpPr/>
          <p:nvPr/>
        </p:nvSpPr>
        <p:spPr>
          <a:xfrm>
            <a:off x="4773424" y="4230796"/>
            <a:ext cx="3112138" cy="808265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Award </a:t>
            </a:r>
          </a:p>
          <a:p>
            <a:pPr algn="ctr"/>
            <a:r>
              <a:rPr lang="en-IN" b="1" dirty="0">
                <a:solidFill>
                  <a:schemeClr val="bg1"/>
                </a:solidFill>
              </a:rPr>
              <a:t>ceremony  </a:t>
            </a:r>
          </a:p>
        </p:txBody>
      </p:sp>
      <p:sp>
        <p:nvSpPr>
          <p:cNvPr id="14" name="Chevron 13"/>
          <p:cNvSpPr/>
          <p:nvPr/>
        </p:nvSpPr>
        <p:spPr>
          <a:xfrm>
            <a:off x="4773424" y="5229917"/>
            <a:ext cx="3112138" cy="808265"/>
          </a:xfrm>
          <a:prstGeom prst="chevron">
            <a:avLst/>
          </a:prstGeom>
          <a:solidFill>
            <a:srgbClr val="348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Incubation programme</a:t>
            </a:r>
          </a:p>
        </p:txBody>
      </p:sp>
      <p:sp>
        <p:nvSpPr>
          <p:cNvPr id="2" name="Rectangle 1"/>
          <p:cNvSpPr/>
          <p:nvPr/>
        </p:nvSpPr>
        <p:spPr>
          <a:xfrm>
            <a:off x="7908125" y="2234478"/>
            <a:ext cx="2207172" cy="808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June-October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08125" y="3259616"/>
            <a:ext cx="2207172" cy="808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October-November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08125" y="4215032"/>
            <a:ext cx="2207172" cy="808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December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08125" y="5215562"/>
            <a:ext cx="2207172" cy="808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January-May</a:t>
            </a:r>
          </a:p>
        </p:txBody>
      </p:sp>
    </p:spTree>
    <p:extLst>
      <p:ext uri="{BB962C8B-B14F-4D97-AF65-F5344CB8AC3E}">
        <p14:creationId xmlns:p14="http://schemas.microsoft.com/office/powerpoint/2010/main" val="7655634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397</Words>
  <Application>Microsoft Office PowerPoint</Application>
  <PresentationFormat>Personnalisé</PresentationFormat>
  <Paragraphs>67</Paragraphs>
  <Slides>11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ENTREPRENEURSHIP PANEL</vt:lpstr>
      <vt:lpstr>Présentation PowerPoint</vt:lpstr>
      <vt:lpstr>Présentation PowerPoint</vt:lpstr>
      <vt:lpstr>PIRAEUS GREECE</vt:lpstr>
      <vt:lpstr>Promoting entrepreneurship and innovation in the maritime economy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nyssens</dc:creator>
  <cp:lastModifiedBy>SCHMOCH Maike</cp:lastModifiedBy>
  <cp:revision>42</cp:revision>
  <dcterms:created xsi:type="dcterms:W3CDTF">2017-09-14T12:10:12Z</dcterms:created>
  <dcterms:modified xsi:type="dcterms:W3CDTF">2017-10-27T08:51:01Z</dcterms:modified>
</cp:coreProperties>
</file>