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0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41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38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8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47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5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51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5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12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87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1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33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2979-E4B7-4F97-ABAF-CE5B67EC2F31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9998-449D-422F-ABF2-852B1D28A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71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re 1"/>
          <p:cNvSpPr>
            <a:spLocks noGrp="1"/>
          </p:cNvSpPr>
          <p:nvPr>
            <p:ph type="ctrTitle"/>
          </p:nvPr>
        </p:nvSpPr>
        <p:spPr>
          <a:xfrm>
            <a:off x="223838" y="1527175"/>
            <a:ext cx="6374607" cy="1766888"/>
          </a:xfrm>
        </p:spPr>
        <p:txBody>
          <a:bodyPr anchor="t"/>
          <a:lstStyle/>
          <a:p>
            <a:pPr eaLnBrk="1" hangingPunct="1"/>
            <a:r>
              <a:rPr lang="fr-BE" altLang="hu-HU" smtClean="0">
                <a:solidFill>
                  <a:srgbClr val="8BAA4F"/>
                </a:solidFill>
                <a:latin typeface="Helvetica" pitchFamily="34" charset="0"/>
              </a:rPr>
              <a:t>Low-Carbon Housing Solutions</a:t>
            </a:r>
          </a:p>
        </p:txBody>
      </p:sp>
      <p:sp>
        <p:nvSpPr>
          <p:cNvPr id="27652" name="Sous-titre 2"/>
          <p:cNvSpPr>
            <a:spLocks noGrp="1"/>
          </p:cNvSpPr>
          <p:nvPr>
            <p:ph type="subTitle" idx="1"/>
          </p:nvPr>
        </p:nvSpPr>
        <p:spPr>
          <a:xfrm>
            <a:off x="1243013" y="3741738"/>
            <a:ext cx="4336256" cy="995362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lnSpc>
                <a:spcPct val="100000"/>
              </a:lnSpc>
            </a:pPr>
            <a:r>
              <a:rPr lang="fr-BE" altLang="hu-HU" sz="3800" b="1" baseline="30000" smtClean="0">
                <a:solidFill>
                  <a:srgbClr val="808080"/>
                </a:solidFill>
                <a:latin typeface="Helvetica" pitchFamily="34" charset="0"/>
              </a:rPr>
              <a:t>Ilari Rautanen, Project Manager, City of Tampere and EcoFellows Ltd.</a:t>
            </a:r>
          </a:p>
        </p:txBody>
      </p:sp>
      <p:pic>
        <p:nvPicPr>
          <p:cNvPr id="27653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1" y="0"/>
            <a:ext cx="2456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9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63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2356249" y="1563689"/>
            <a:ext cx="1506140" cy="163988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28676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90"/>
            <a:ext cx="3339704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125"/>
            <a:ext cx="3339704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1" y="1208090"/>
            <a:ext cx="256460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Kuv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1" y="3135313"/>
            <a:ext cx="256460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Kuv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6" y="1416051"/>
            <a:ext cx="1965723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kstiruutu 1"/>
          <p:cNvSpPr txBox="1">
            <a:spLocks noChangeArrowheads="1"/>
          </p:cNvSpPr>
          <p:nvPr/>
        </p:nvSpPr>
        <p:spPr bwMode="auto">
          <a:xfrm>
            <a:off x="6241259" y="193675"/>
            <a:ext cx="25729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altLang="hu-HU" sz="4400" dirty="0">
                <a:latin typeface="Calibri" pitchFamily="34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75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kstiruutu 5"/>
          <p:cNvSpPr txBox="1">
            <a:spLocks noChangeArrowheads="1"/>
          </p:cNvSpPr>
          <p:nvPr/>
        </p:nvSpPr>
        <p:spPr bwMode="auto">
          <a:xfrm>
            <a:off x="3851921" y="193675"/>
            <a:ext cx="49622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altLang="hu-HU" sz="4400" dirty="0">
                <a:latin typeface="Calibri" pitchFamily="34" charset="0"/>
              </a:rPr>
              <a:t>ENERGY EXPERTS</a:t>
            </a:r>
          </a:p>
        </p:txBody>
      </p:sp>
      <p:pic>
        <p:nvPicPr>
          <p:cNvPr id="29700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1" y="1404938"/>
            <a:ext cx="1774031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54" y="1327151"/>
            <a:ext cx="27098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kstiruutu 1"/>
          <p:cNvSpPr txBox="1">
            <a:spLocks noChangeArrowheads="1"/>
          </p:cNvSpPr>
          <p:nvPr/>
        </p:nvSpPr>
        <p:spPr bwMode="auto">
          <a:xfrm>
            <a:off x="2187179" y="1490663"/>
            <a:ext cx="404693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hu-HU" sz="3200" dirty="0">
                <a:latin typeface="Calibri" pitchFamily="34" charset="0"/>
              </a:rPr>
              <a:t>A free-willing resident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hu-HU" sz="3200" dirty="0">
                <a:latin typeface="Calibri" pitchFamily="34" charset="0"/>
              </a:rPr>
              <a:t>Attends to 5 evening long course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hu-HU" sz="3200" dirty="0">
                <a:latin typeface="Calibri" pitchFamily="34" charset="0"/>
              </a:rPr>
              <a:t>Basic principles how a housing company can decrease energy consumption and make the living better for all residents.</a:t>
            </a:r>
            <a:endParaRPr lang="fi-FI" altLang="hu-HU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8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kstiruutu 5"/>
          <p:cNvSpPr txBox="1">
            <a:spLocks noChangeArrowheads="1"/>
          </p:cNvSpPr>
          <p:nvPr/>
        </p:nvSpPr>
        <p:spPr bwMode="auto">
          <a:xfrm>
            <a:off x="5226844" y="295275"/>
            <a:ext cx="34313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altLang="hu-HU" sz="4400">
                <a:latin typeface="Calibri" pitchFamily="34" charset="0"/>
              </a:rPr>
              <a:t>HOUSING</a:t>
            </a:r>
          </a:p>
        </p:txBody>
      </p:sp>
      <p:sp>
        <p:nvSpPr>
          <p:cNvPr id="30724" name="Tekstiruutu 1"/>
          <p:cNvSpPr txBox="1">
            <a:spLocks noChangeArrowheads="1"/>
          </p:cNvSpPr>
          <p:nvPr/>
        </p:nvSpPr>
        <p:spPr bwMode="auto">
          <a:xfrm>
            <a:off x="278607" y="1358901"/>
            <a:ext cx="682704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hu-HU" sz="3600" dirty="0">
                <a:latin typeface="Calibri" pitchFamily="34" charset="0"/>
              </a:rPr>
              <a:t>City owned rental housing companies (social housing)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hu-HU" sz="3600" dirty="0">
                <a:latin typeface="Calibri" pitchFamily="34" charset="0"/>
              </a:rPr>
              <a:t>Privately owned rental companies (strict laws how to run business)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hu-HU" sz="3600" dirty="0">
                <a:latin typeface="Calibri" pitchFamily="34" charset="0"/>
              </a:rPr>
              <a:t>Private individual flat owners renting their flats</a:t>
            </a:r>
          </a:p>
          <a:p>
            <a:pPr eaLnBrk="1" hangingPunct="1">
              <a:buFont typeface="Arial" pitchFamily="34" charset="0"/>
              <a:buChar char="•"/>
            </a:pPr>
            <a:endParaRPr lang="fi-FI" altLang="hu-H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1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kstiruutu 5"/>
          <p:cNvSpPr txBox="1">
            <a:spLocks noChangeArrowheads="1"/>
          </p:cNvSpPr>
          <p:nvPr/>
        </p:nvSpPr>
        <p:spPr bwMode="auto">
          <a:xfrm>
            <a:off x="3851920" y="193675"/>
            <a:ext cx="49622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altLang="hu-HU" sz="4400" dirty="0">
                <a:latin typeface="Calibri" pitchFamily="34" charset="0"/>
              </a:rPr>
              <a:t>HOUSING COMPANY</a:t>
            </a:r>
          </a:p>
        </p:txBody>
      </p:sp>
      <p:sp>
        <p:nvSpPr>
          <p:cNvPr id="31748" name="Tekstiruutu 1"/>
          <p:cNvSpPr txBox="1">
            <a:spLocks noChangeArrowheads="1"/>
          </p:cNvSpPr>
          <p:nvPr/>
        </p:nvSpPr>
        <p:spPr bwMode="auto">
          <a:xfrm>
            <a:off x="278606" y="1358902"/>
            <a:ext cx="882989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fi-FI" altLang="hu-HU" sz="3600" dirty="0">
                <a:latin typeface="Calibri" pitchFamily="34" charset="0"/>
              </a:rPr>
              <a:t>In Finland we have Limite</a:t>
            </a:r>
            <a:r>
              <a:rPr lang="hu-HU" altLang="hu-HU" sz="3600" dirty="0">
                <a:latin typeface="Calibri" pitchFamily="34" charset="0"/>
              </a:rPr>
              <a:t>d</a:t>
            </a:r>
            <a:r>
              <a:rPr lang="fi-FI" altLang="hu-HU" sz="3600" dirty="0">
                <a:latin typeface="Calibri" pitchFamily="34" charset="0"/>
              </a:rPr>
              <a:t> liability housing companies (and rental housing companies)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i-FI" altLang="hu-HU" sz="3600" dirty="0">
                <a:latin typeface="Calibri" pitchFamily="34" charset="0"/>
              </a:rPr>
              <a:t>Privately owned by the residents through shares/stocks, flats individually + together common and shared spaces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i-FI" altLang="hu-HU" sz="3600" dirty="0">
                <a:latin typeface="Calibri" pitchFamily="34" charset="0"/>
              </a:rPr>
              <a:t>Board of the housing company, annual meetings (2 weeks notice before)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i-FI" altLang="hu-HU" sz="3600" dirty="0">
                <a:latin typeface="Calibri" pitchFamily="34" charset="0"/>
              </a:rPr>
              <a:t>Manager of the housing company, takes care of the finance and guides</a:t>
            </a:r>
          </a:p>
        </p:txBody>
      </p:sp>
    </p:spTree>
    <p:extLst>
      <p:ext uri="{BB962C8B-B14F-4D97-AF65-F5344CB8AC3E}">
        <p14:creationId xmlns:p14="http://schemas.microsoft.com/office/powerpoint/2010/main" val="278597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kstiruutu 5"/>
          <p:cNvSpPr txBox="1">
            <a:spLocks noChangeArrowheads="1"/>
          </p:cNvSpPr>
          <p:nvPr/>
        </p:nvSpPr>
        <p:spPr bwMode="auto">
          <a:xfrm>
            <a:off x="3692129" y="193675"/>
            <a:ext cx="5122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altLang="hu-HU" sz="4400" dirty="0">
                <a:latin typeface="Calibri" pitchFamily="34" charset="0"/>
              </a:rPr>
              <a:t>SOCIAL ASPECTS</a:t>
            </a:r>
          </a:p>
        </p:txBody>
      </p:sp>
      <p:sp>
        <p:nvSpPr>
          <p:cNvPr id="32772" name="Tekstiruutu 1"/>
          <p:cNvSpPr txBox="1">
            <a:spLocks noChangeArrowheads="1"/>
          </p:cNvSpPr>
          <p:nvPr/>
        </p:nvSpPr>
        <p:spPr bwMode="auto">
          <a:xfrm>
            <a:off x="278606" y="1358902"/>
            <a:ext cx="886539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fi-FI" altLang="hu-HU" sz="3600" dirty="0">
                <a:latin typeface="Calibri" pitchFamily="34" charset="0"/>
              </a:rPr>
              <a:t>Energy = money! In Finland even 70% of the monthly living costs can go to energy (mainly heating)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hu-HU" sz="3600" dirty="0">
                <a:latin typeface="Calibri" pitchFamily="34" charset="0"/>
              </a:rPr>
              <a:t>When an energy renovation is done the energy consumption can decrease even 60%.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hu-HU" sz="3600" dirty="0">
                <a:latin typeface="Calibri" pitchFamily="34" charset="0"/>
              </a:rPr>
              <a:t>Right scheduled renovation is more economic than doing it a bit too late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hu-HU" sz="3600" dirty="0">
                <a:latin typeface="Calibri" pitchFamily="34" charset="0"/>
              </a:rPr>
              <a:t>All the renovations are being decided together</a:t>
            </a:r>
            <a:endParaRPr lang="fi-FI" altLang="hu-H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9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kstiruutu 5"/>
          <p:cNvSpPr txBox="1">
            <a:spLocks noChangeArrowheads="1"/>
          </p:cNvSpPr>
          <p:nvPr/>
        </p:nvSpPr>
        <p:spPr bwMode="auto">
          <a:xfrm>
            <a:off x="4716017" y="193675"/>
            <a:ext cx="40981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altLang="hu-HU" sz="4400" dirty="0">
                <a:latin typeface="Calibri" pitchFamily="34" charset="0"/>
              </a:rPr>
              <a:t>RENOVATIONS</a:t>
            </a:r>
          </a:p>
        </p:txBody>
      </p:sp>
      <p:sp>
        <p:nvSpPr>
          <p:cNvPr id="33796" name="Tekstiruutu 1"/>
          <p:cNvSpPr txBox="1">
            <a:spLocks noChangeArrowheads="1"/>
          </p:cNvSpPr>
          <p:nvPr/>
        </p:nvSpPr>
        <p:spPr bwMode="auto">
          <a:xfrm>
            <a:off x="278607" y="1358901"/>
            <a:ext cx="682704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fi-FI" altLang="hu-HU" sz="3600" dirty="0">
                <a:latin typeface="Calibri" pitchFamily="34" charset="0"/>
              </a:rPr>
              <a:t>5 year plans for renovations (Finnish Law)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i-FI" altLang="hu-HU" sz="3600" dirty="0">
                <a:latin typeface="Calibri" pitchFamily="34" charset="0"/>
              </a:rPr>
              <a:t>Promotion towards long term strategies for 15.</a:t>
            </a:r>
            <a:r>
              <a:rPr lang="hu-HU" altLang="hu-HU" sz="3600" dirty="0">
                <a:latin typeface="Calibri" pitchFamily="34" charset="0"/>
              </a:rPr>
              <a:t>.</a:t>
            </a:r>
            <a:r>
              <a:rPr lang="fi-FI" altLang="hu-HU" sz="3600" dirty="0">
                <a:latin typeface="Calibri" pitchFamily="34" charset="0"/>
              </a:rPr>
              <a:t>.20 years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i-FI" altLang="hu-HU" sz="3600" dirty="0">
                <a:latin typeface="Calibri" pitchFamily="34" charset="0"/>
              </a:rPr>
              <a:t>Workshops and instructions how to make those</a:t>
            </a:r>
          </a:p>
          <a:p>
            <a:pPr eaLnBrk="1" hangingPunct="1">
              <a:buFont typeface="Arial" pitchFamily="34" charset="0"/>
              <a:buChar char="•"/>
            </a:pPr>
            <a:endParaRPr lang="fi-FI" altLang="hu-H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9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kstiruutu 5"/>
          <p:cNvSpPr txBox="1">
            <a:spLocks noChangeArrowheads="1"/>
          </p:cNvSpPr>
          <p:nvPr/>
        </p:nvSpPr>
        <p:spPr bwMode="auto">
          <a:xfrm>
            <a:off x="3923928" y="295275"/>
            <a:ext cx="47342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altLang="hu-HU" sz="4400" dirty="0">
                <a:latin typeface="Calibri" pitchFamily="34" charset="0"/>
              </a:rPr>
              <a:t>HOMELESSNESS</a:t>
            </a:r>
          </a:p>
        </p:txBody>
      </p:sp>
      <p:sp>
        <p:nvSpPr>
          <p:cNvPr id="35844" name="Tekstiruutu 1"/>
          <p:cNvSpPr txBox="1">
            <a:spLocks noChangeArrowheads="1"/>
          </p:cNvSpPr>
          <p:nvPr/>
        </p:nvSpPr>
        <p:spPr bwMode="auto">
          <a:xfrm>
            <a:off x="278606" y="1358900"/>
            <a:ext cx="886539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hu-HU" sz="3600" dirty="0" err="1">
                <a:latin typeface="Calibri" pitchFamily="34" charset="0"/>
              </a:rPr>
              <a:t>Feantsa</a:t>
            </a:r>
            <a:r>
              <a:rPr lang="en-US" altLang="hu-HU" sz="3600" dirty="0">
                <a:latin typeface="Calibri" pitchFamily="34" charset="0"/>
              </a:rPr>
              <a:t>, the European Federation of National </a:t>
            </a:r>
            <a:r>
              <a:rPr lang="en-US" altLang="hu-HU" sz="3600" dirty="0" err="1">
                <a:latin typeface="Calibri" pitchFamily="34" charset="0"/>
              </a:rPr>
              <a:t>Organisations</a:t>
            </a:r>
            <a:r>
              <a:rPr lang="en-US" altLang="hu-HU" sz="3600" dirty="0">
                <a:latin typeface="Calibri" pitchFamily="34" charset="0"/>
              </a:rPr>
              <a:t> Working with the Homeless –report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hu-HU" sz="3600" dirty="0">
                <a:latin typeface="Calibri" pitchFamily="34" charset="0"/>
              </a:rPr>
              <a:t>“The report says homelessness is rising in all European countries, except Finland”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i-FI" altLang="hu-HU" sz="3600" dirty="0">
                <a:latin typeface="Calibri" pitchFamily="34" charset="0"/>
              </a:rPr>
              <a:t>Constitution of Finland: Everyone who cannot get lifeworthy life by themselves has a right to be taken care of by the community / </a:t>
            </a:r>
            <a:r>
              <a:rPr lang="fi-FI" altLang="hu-HU" sz="3600" dirty="0" smtClean="0">
                <a:latin typeface="Calibri" pitchFamily="34" charset="0"/>
              </a:rPr>
              <a:t>government</a:t>
            </a:r>
            <a:endParaRPr lang="fi-FI" altLang="hu-HU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3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" y="1439865"/>
            <a:ext cx="6885384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kstiruutu 5"/>
          <p:cNvSpPr txBox="1">
            <a:spLocks noChangeArrowheads="1"/>
          </p:cNvSpPr>
          <p:nvPr/>
        </p:nvSpPr>
        <p:spPr bwMode="auto">
          <a:xfrm>
            <a:off x="5868145" y="193675"/>
            <a:ext cx="29460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altLang="hu-HU" sz="4400" dirty="0">
                <a:latin typeface="Calibri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580967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279</Words>
  <Application>Microsoft Office PowerPoint</Application>
  <PresentationFormat>Affichage à l'écran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Low-Carbon Housing Solutions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Low-Carbon Housing Solutions</dc:title>
  <dc:creator>CORDERO Perrine</dc:creator>
  <cp:lastModifiedBy>CORDERO Perrine</cp:lastModifiedBy>
  <cp:revision>2</cp:revision>
  <dcterms:created xsi:type="dcterms:W3CDTF">2017-10-26T09:05:45Z</dcterms:created>
  <dcterms:modified xsi:type="dcterms:W3CDTF">2017-10-26T09:26:04Z</dcterms:modified>
</cp:coreProperties>
</file>