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0" d="100"/>
          <a:sy n="110" d="100"/>
        </p:scale>
        <p:origin x="-92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823882-63CB-4FE6-9A40-156C2CD7017A}" type="datetimeFigureOut">
              <a:rPr lang="en-US" smtClean="0"/>
              <a:t>10/26/2017</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509A10-7155-4D69-BD99-EFDE294A26DA}" type="slidenum">
              <a:rPr lang="en-US" smtClean="0"/>
              <a:t>‹N°›</a:t>
            </a:fld>
            <a:endParaRPr lang="en-US"/>
          </a:p>
        </p:txBody>
      </p:sp>
    </p:spTree>
    <p:extLst>
      <p:ext uri="{BB962C8B-B14F-4D97-AF65-F5344CB8AC3E}">
        <p14:creationId xmlns:p14="http://schemas.microsoft.com/office/powerpoint/2010/main" val="285505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Marcador de Posição da Imagem do Diapositivo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Marcador de Posição de Notas 2"/>
          <p:cNvSpPr>
            <a:spLocks noGrp="1"/>
          </p:cNvSpPr>
          <p:nvPr>
            <p:ph type="body" idx="1"/>
          </p:nvPr>
        </p:nvSpPr>
        <p:spPr/>
        <p:txBody>
          <a:bodyPr/>
          <a:lstStyle/>
          <a:p>
            <a:pPr fontAlgn="auto">
              <a:spcBef>
                <a:spcPct val="0"/>
              </a:spcBef>
              <a:spcAft>
                <a:spcPts val="0"/>
              </a:spcAft>
              <a:defRPr/>
            </a:pPr>
            <a:r>
              <a:rPr lang="pt-PT" altLang="pt-PT" kern="0" dirty="0" err="1" smtClean="0">
                <a:solidFill>
                  <a:schemeClr val="bg1"/>
                </a:solidFill>
                <a:latin typeface="Franklin Gothic Book" panose="020B0503020102020204" pitchFamily="34" charset="0"/>
              </a:rPr>
              <a:t>Situated</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on</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western </a:t>
            </a:r>
            <a:r>
              <a:rPr lang="pt-PT" altLang="pt-PT" kern="0" dirty="0" err="1" smtClean="0">
                <a:solidFill>
                  <a:schemeClr val="bg1"/>
                </a:solidFill>
                <a:latin typeface="Franklin Gothic Book" panose="020B0503020102020204" pitchFamily="34" charset="0"/>
              </a:rPr>
              <a:t>outskirts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of</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Lisbon</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and</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surrounded</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by</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Monsanto </a:t>
            </a:r>
            <a:r>
              <a:rPr lang="pt-PT" altLang="pt-PT" kern="0" dirty="0" err="1" smtClean="0">
                <a:solidFill>
                  <a:schemeClr val="bg1"/>
                </a:solidFill>
                <a:latin typeface="Franklin Gothic Book" panose="020B0503020102020204" pitchFamily="34" charset="0"/>
              </a:rPr>
              <a:t>Forest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Boavista </a:t>
            </a:r>
            <a:r>
              <a:rPr lang="pt-PT" altLang="pt-PT" kern="0" dirty="0" err="1" smtClean="0">
                <a:solidFill>
                  <a:schemeClr val="bg1"/>
                </a:solidFill>
                <a:latin typeface="Franklin Gothic Book" panose="020B0503020102020204" pitchFamily="34" charset="0"/>
              </a:rPr>
              <a:t>District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was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built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by</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Municipality</a:t>
            </a:r>
            <a:r>
              <a:rPr lang="pt-PT" altLang="pt-PT" kern="0" dirty="0" smtClean="0">
                <a:solidFill>
                  <a:schemeClr val="bg1"/>
                </a:solidFill>
                <a:latin typeface="Franklin Gothic Book" panose="020B0503020102020204" pitchFamily="34" charset="0"/>
              </a:rPr>
              <a:t> in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40s, </a:t>
            </a:r>
            <a:r>
              <a:rPr lang="pt-PT" altLang="pt-PT" kern="0" dirty="0" err="1" smtClean="0">
                <a:solidFill>
                  <a:schemeClr val="bg1"/>
                </a:solidFill>
                <a:latin typeface="Franklin Gothic Book" panose="020B0503020102020204" pitchFamily="34" charset="0"/>
              </a:rPr>
              <a:t>with</a:t>
            </a:r>
            <a:r>
              <a:rPr lang="pt-PT" altLang="pt-PT" kern="0" dirty="0" smtClean="0">
                <a:solidFill>
                  <a:schemeClr val="bg1"/>
                </a:solidFill>
                <a:latin typeface="Franklin Gothic Book" panose="020B0503020102020204" pitchFamily="34" charset="0"/>
              </a:rPr>
              <a:t> a </a:t>
            </a:r>
            <a:r>
              <a:rPr lang="pt-PT" altLang="pt-PT" kern="0" dirty="0" err="1" smtClean="0">
                <a:solidFill>
                  <a:schemeClr val="bg1"/>
                </a:solidFill>
                <a:latin typeface="Franklin Gothic Book" panose="020B0503020102020204" pitchFamily="34" charset="0"/>
              </a:rPr>
              <a:t>view</a:t>
            </a:r>
            <a:r>
              <a:rPr lang="pt-PT" altLang="pt-PT" kern="0" dirty="0" smtClean="0">
                <a:solidFill>
                  <a:schemeClr val="bg1"/>
                </a:solidFill>
                <a:latin typeface="Franklin Gothic Book" panose="020B0503020102020204" pitchFamily="34" charset="0"/>
              </a:rPr>
              <a:t> to </a:t>
            </a:r>
            <a:r>
              <a:rPr lang="pt-PT" altLang="pt-PT" kern="0" dirty="0" err="1" smtClean="0">
                <a:solidFill>
                  <a:schemeClr val="bg1"/>
                </a:solidFill>
                <a:latin typeface="Franklin Gothic Book" panose="020B0503020102020204" pitchFamily="34" charset="0"/>
              </a:rPr>
              <a:t>rehousing</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families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from</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shanty</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towns</a:t>
            </a:r>
            <a:r>
              <a:rPr lang="pt-PT" altLang="pt-PT" kern="0" dirty="0" smtClean="0">
                <a:solidFill>
                  <a:schemeClr val="bg1"/>
                </a:solidFill>
                <a:latin typeface="Franklin Gothic Book" panose="020B0503020102020204" pitchFamily="34" charset="0"/>
              </a:rPr>
              <a:t>.</a:t>
            </a:r>
          </a:p>
          <a:p>
            <a:pPr fontAlgn="auto">
              <a:spcBef>
                <a:spcPct val="0"/>
              </a:spcBef>
              <a:spcAft>
                <a:spcPts val="0"/>
              </a:spcAft>
              <a:defRPr/>
            </a:pPr>
            <a:endParaRPr lang="pt-PT" altLang="pt-PT" kern="0" dirty="0" smtClean="0">
              <a:solidFill>
                <a:schemeClr val="bg1"/>
              </a:solidFill>
              <a:latin typeface="Franklin Gothic Book" panose="020B0503020102020204" pitchFamily="34" charset="0"/>
            </a:endParaRPr>
          </a:p>
          <a:p>
            <a:pPr fontAlgn="auto">
              <a:spcBef>
                <a:spcPct val="0"/>
              </a:spcBef>
              <a:spcAft>
                <a:spcPts val="0"/>
              </a:spcAft>
              <a:defRPr/>
            </a:pPr>
            <a:r>
              <a:rPr lang="pt-PT" altLang="pt-PT" kern="0" dirty="0" err="1" smtClean="0">
                <a:solidFill>
                  <a:schemeClr val="bg1"/>
                </a:solidFill>
                <a:latin typeface="Franklin Gothic Book" panose="020B0503020102020204" pitchFamily="34" charset="0"/>
              </a:rPr>
              <a:t>Subject</a:t>
            </a:r>
            <a:r>
              <a:rPr lang="pt-PT" altLang="pt-PT" kern="0" dirty="0" smtClean="0">
                <a:solidFill>
                  <a:schemeClr val="bg1"/>
                </a:solidFill>
                <a:latin typeface="Franklin Gothic Book" panose="020B0503020102020204" pitchFamily="34" charset="0"/>
              </a:rPr>
              <a:t> to </a:t>
            </a:r>
            <a:r>
              <a:rPr lang="pt-PT" altLang="pt-PT" kern="0" dirty="0" err="1" smtClean="0">
                <a:solidFill>
                  <a:schemeClr val="bg1"/>
                </a:solidFill>
                <a:latin typeface="Franklin Gothic Book" panose="020B0503020102020204" pitchFamily="34" charset="0"/>
              </a:rPr>
              <a:t>successive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phases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of</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rehousing</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its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current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population</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is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estimated</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at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around</a:t>
            </a:r>
            <a:r>
              <a:rPr lang="pt-PT" altLang="pt-PT" kern="0" dirty="0" smtClean="0">
                <a:solidFill>
                  <a:schemeClr val="bg1"/>
                </a:solidFill>
                <a:latin typeface="Franklin Gothic Book" panose="020B0503020102020204" pitchFamily="34" charset="0"/>
              </a:rPr>
              <a:t> </a:t>
            </a:r>
            <a:r>
              <a:rPr lang="pt-PT" altLang="pt-PT" b="1" kern="0" dirty="0" smtClean="0">
                <a:solidFill>
                  <a:schemeClr val="bg1"/>
                </a:solidFill>
                <a:latin typeface="Franklin Gothic Book" panose="020B0503020102020204" pitchFamily="34" charset="0"/>
              </a:rPr>
              <a:t>5,000 </a:t>
            </a:r>
            <a:r>
              <a:rPr lang="pt-PT" altLang="pt-PT" b="1" kern="0" dirty="0" err="1" smtClean="0">
                <a:solidFill>
                  <a:schemeClr val="bg1"/>
                </a:solidFill>
                <a:latin typeface="Franklin Gothic Book" panose="020B0503020102020204" pitchFamily="34" charset="0"/>
              </a:rPr>
              <a:t>inhabitants</a:t>
            </a:r>
            <a:r>
              <a:rPr lang="pt-PT" altLang="pt-PT" kern="0" dirty="0" smtClean="0">
                <a:solidFill>
                  <a:schemeClr val="bg1"/>
                </a:solidFill>
                <a:latin typeface="Franklin Gothic Book" panose="020B0503020102020204" pitchFamily="34" charset="0"/>
              </a:rPr>
              <a:t>; </a:t>
            </a:r>
            <a:r>
              <a:rPr lang="pt-PT" altLang="pt-PT" b="1" kern="0" dirty="0" smtClean="0">
                <a:solidFill>
                  <a:schemeClr val="bg1"/>
                </a:solidFill>
                <a:latin typeface="Franklin Gothic Book" panose="020B0503020102020204" pitchFamily="34" charset="0"/>
              </a:rPr>
              <a:t>1,559 </a:t>
            </a:r>
            <a:r>
              <a:rPr lang="pt-PT" altLang="pt-PT" b="1" kern="0" dirty="0" err="1" smtClean="0">
                <a:solidFill>
                  <a:schemeClr val="bg1"/>
                </a:solidFill>
                <a:latin typeface="Franklin Gothic Book" panose="020B0503020102020204" pitchFamily="34" charset="0"/>
              </a:rPr>
              <a:t>houses</a:t>
            </a:r>
            <a:r>
              <a:rPr lang="pt-PT" altLang="pt-PT" kern="0" dirty="0" smtClean="0">
                <a:solidFill>
                  <a:schemeClr val="bg1"/>
                </a:solidFill>
                <a:latin typeface="Franklin Gothic Book" panose="020B0503020102020204" pitchFamily="34" charset="0"/>
              </a:rPr>
              <a:t>, 41 </a:t>
            </a:r>
            <a:r>
              <a:rPr lang="pt-PT" altLang="pt-PT" kern="0" dirty="0" err="1" smtClean="0">
                <a:solidFill>
                  <a:schemeClr val="bg1"/>
                </a:solidFill>
                <a:latin typeface="Franklin Gothic Book" panose="020B0503020102020204" pitchFamily="34" charset="0"/>
              </a:rPr>
              <a:t>of</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which</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have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already</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been</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bought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by</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families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of</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rest</a:t>
            </a:r>
            <a:r>
              <a:rPr lang="pt-PT" altLang="pt-PT" kern="0" dirty="0" smtClean="0">
                <a:solidFill>
                  <a:schemeClr val="bg1"/>
                </a:solidFill>
                <a:latin typeface="Franklin Gothic Book" panose="020B0503020102020204" pitchFamily="34" charset="0"/>
              </a:rPr>
              <a:t>, 510 in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older</a:t>
            </a:r>
            <a:r>
              <a:rPr lang="pt-PT" altLang="pt-PT" kern="0" dirty="0" smtClean="0">
                <a:solidFill>
                  <a:schemeClr val="bg1"/>
                </a:solidFill>
                <a:latin typeface="Franklin Gothic Book" panose="020B0503020102020204" pitchFamily="34" charset="0"/>
              </a:rPr>
              <a:t> ‘alvenaria’ </a:t>
            </a:r>
            <a:r>
              <a:rPr lang="pt-PT" altLang="pt-PT" kern="0" dirty="0" err="1" smtClean="0">
                <a:solidFill>
                  <a:schemeClr val="bg1"/>
                </a:solidFill>
                <a:latin typeface="Franklin Gothic Book" panose="020B0503020102020204" pitchFamily="34" charset="0"/>
              </a:rPr>
              <a:t>area</a:t>
            </a:r>
            <a:r>
              <a:rPr lang="pt-PT" altLang="pt-PT" kern="0" dirty="0" smtClean="0">
                <a:solidFill>
                  <a:schemeClr val="bg1"/>
                </a:solidFill>
                <a:latin typeface="Franklin Gothic Book" panose="020B0503020102020204" pitchFamily="34" charset="0"/>
              </a:rPr>
              <a:t>.</a:t>
            </a:r>
          </a:p>
          <a:p>
            <a:pPr fontAlgn="auto">
              <a:spcBef>
                <a:spcPct val="0"/>
              </a:spcBef>
              <a:spcAft>
                <a:spcPts val="0"/>
              </a:spcAft>
              <a:defRPr/>
            </a:pPr>
            <a:endParaRPr lang="pt-PT" altLang="pt-PT" kern="0" dirty="0" smtClean="0">
              <a:solidFill>
                <a:schemeClr val="bg1"/>
              </a:solidFill>
              <a:latin typeface="Franklin Gothic Book" panose="020B0503020102020204" pitchFamily="34" charset="0"/>
            </a:endParaRPr>
          </a:p>
          <a:p>
            <a:pPr fontAlgn="auto">
              <a:spcBef>
                <a:spcPct val="0"/>
              </a:spcBef>
              <a:spcAft>
                <a:spcPts val="0"/>
              </a:spcAft>
              <a:defRPr/>
            </a:pPr>
            <a:r>
              <a:rPr lang="pt-PT" altLang="pt-PT" kern="0" dirty="0" smtClean="0">
                <a:solidFill>
                  <a:schemeClr val="bg1"/>
                </a:solidFill>
                <a:latin typeface="Franklin Gothic Book" panose="020B0503020102020204" pitchFamily="34" charset="0"/>
              </a:rPr>
              <a:t>In 2011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district</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was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classified</a:t>
            </a:r>
            <a:r>
              <a:rPr lang="pt-PT" altLang="pt-PT" kern="0" dirty="0" smtClean="0">
                <a:solidFill>
                  <a:schemeClr val="bg1"/>
                </a:solidFill>
                <a:latin typeface="Franklin Gothic Book" panose="020B0503020102020204" pitchFamily="34" charset="0"/>
              </a:rPr>
              <a:t> as a </a:t>
            </a:r>
            <a:r>
              <a:rPr lang="pt-PT" altLang="pt-PT" b="1" kern="0" dirty="0" err="1" smtClean="0">
                <a:solidFill>
                  <a:schemeClr val="bg1"/>
                </a:solidFill>
                <a:latin typeface="Franklin Gothic Book" panose="020B0503020102020204" pitchFamily="34" charset="0"/>
              </a:rPr>
              <a:t>Priority</a:t>
            </a:r>
            <a:r>
              <a:rPr lang="pt-PT" altLang="pt-PT" b="1" kern="0" dirty="0" smtClean="0">
                <a:solidFill>
                  <a:schemeClr val="bg1"/>
                </a:solidFill>
                <a:latin typeface="Franklin Gothic Book" panose="020B0503020102020204" pitchFamily="34" charset="0"/>
              </a:rPr>
              <a:t> </a:t>
            </a:r>
            <a:r>
              <a:rPr lang="pt-PT" altLang="pt-PT" b="1" kern="0" dirty="0" err="1" smtClean="0">
                <a:solidFill>
                  <a:schemeClr val="bg1"/>
                </a:solidFill>
                <a:latin typeface="Franklin Gothic Book" panose="020B0503020102020204" pitchFamily="34" charset="0"/>
              </a:rPr>
              <a:t>Intervention</a:t>
            </a:r>
            <a:r>
              <a:rPr lang="pt-PT" altLang="pt-PT" b="1" kern="0" dirty="0" smtClean="0">
                <a:solidFill>
                  <a:schemeClr val="bg1"/>
                </a:solidFill>
                <a:latin typeface="Franklin Gothic Book" panose="020B0503020102020204" pitchFamily="34" charset="0"/>
              </a:rPr>
              <a:t> </a:t>
            </a:r>
            <a:r>
              <a:rPr lang="pt-PT" altLang="pt-PT" b="1" kern="0" dirty="0" err="1" smtClean="0">
                <a:solidFill>
                  <a:schemeClr val="bg1"/>
                </a:solidFill>
                <a:latin typeface="Franklin Gothic Book" panose="020B0503020102020204" pitchFamily="34" charset="0"/>
              </a:rPr>
              <a:t>District</a:t>
            </a:r>
            <a:r>
              <a:rPr lang="pt-PT" altLang="pt-PT" b="1" kern="0" dirty="0" smtClean="0">
                <a:solidFill>
                  <a:schemeClr val="bg1"/>
                </a:solidFill>
                <a:latin typeface="Franklin Gothic Book" panose="020B0503020102020204" pitchFamily="34" charset="0"/>
              </a:rPr>
              <a:t> (BIP)</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due</a:t>
            </a:r>
            <a:r>
              <a:rPr lang="pt-PT" altLang="pt-PT" kern="0" dirty="0" smtClean="0">
                <a:solidFill>
                  <a:schemeClr val="bg1"/>
                </a:solidFill>
                <a:latin typeface="Franklin Gothic Book" panose="020B0503020102020204" pitchFamily="34" charset="0"/>
              </a:rPr>
              <a:t> to </a:t>
            </a:r>
            <a:r>
              <a:rPr lang="pt-PT" altLang="pt-PT" kern="0" dirty="0" err="1" smtClean="0">
                <a:solidFill>
                  <a:schemeClr val="bg1"/>
                </a:solidFill>
                <a:latin typeface="Franklin Gothic Book" panose="020B0503020102020204" pitchFamily="34" charset="0"/>
              </a:rPr>
              <a:t>economic</a:t>
            </a:r>
            <a:r>
              <a:rPr lang="pt-PT" altLang="pt-PT" kern="0" dirty="0" smtClean="0">
                <a:solidFill>
                  <a:schemeClr val="bg1"/>
                </a:solidFill>
                <a:latin typeface="Franklin Gothic Book" panose="020B0503020102020204" pitchFamily="34" charset="0"/>
              </a:rPr>
              <a:t>, social, </a:t>
            </a:r>
            <a:r>
              <a:rPr lang="pt-PT" altLang="pt-PT" kern="0" dirty="0" err="1" smtClean="0">
                <a:solidFill>
                  <a:schemeClr val="bg1"/>
                </a:solidFill>
                <a:latin typeface="Franklin Gothic Book" panose="020B0503020102020204" pitchFamily="34" charset="0"/>
              </a:rPr>
              <a:t>environmental</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and</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urban</a:t>
            </a:r>
            <a:r>
              <a:rPr lang="pt-PT" altLang="pt-PT" kern="0" dirty="0" smtClean="0">
                <a:solidFill>
                  <a:schemeClr val="bg1"/>
                </a:solidFill>
                <a:latin typeface="Franklin Gothic Book" panose="020B0503020102020204" pitchFamily="34" charset="0"/>
              </a:rPr>
              <a:t> deficits, </a:t>
            </a:r>
            <a:r>
              <a:rPr lang="pt-PT" altLang="pt-PT" kern="0" dirty="0" err="1" smtClean="0">
                <a:solidFill>
                  <a:schemeClr val="bg1"/>
                </a:solidFill>
                <a:latin typeface="Franklin Gothic Book" panose="020B0503020102020204" pitchFamily="34" charset="0"/>
              </a:rPr>
              <a:t>integrated</a:t>
            </a:r>
            <a:r>
              <a:rPr lang="pt-PT" altLang="pt-PT" kern="0" dirty="0" smtClean="0">
                <a:solidFill>
                  <a:schemeClr val="bg1"/>
                </a:solidFill>
                <a:latin typeface="Franklin Gothic Book" panose="020B0503020102020204" pitchFamily="34" charset="0"/>
              </a:rPr>
              <a:t> in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Priority</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Intervention</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Districts</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Map</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on</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the</a:t>
            </a:r>
            <a:r>
              <a:rPr lang="pt-PT" altLang="pt-PT" kern="0" dirty="0" smtClean="0">
                <a:solidFill>
                  <a:schemeClr val="bg1"/>
                </a:solidFill>
                <a:latin typeface="Franklin Gothic Book" panose="020B0503020102020204" pitchFamily="34" charset="0"/>
              </a:rPr>
              <a:t> </a:t>
            </a:r>
            <a:r>
              <a:rPr lang="pt-PT" altLang="pt-PT" kern="0" dirty="0" err="1" smtClean="0">
                <a:solidFill>
                  <a:schemeClr val="bg1"/>
                </a:solidFill>
                <a:latin typeface="Franklin Gothic Book" panose="020B0503020102020204" pitchFamily="34" charset="0"/>
              </a:rPr>
              <a:t>Lisbon</a:t>
            </a:r>
            <a:r>
              <a:rPr lang="pt-PT" altLang="pt-PT" kern="0" dirty="0" smtClean="0">
                <a:solidFill>
                  <a:schemeClr val="bg1"/>
                </a:solidFill>
                <a:latin typeface="Franklin Gothic Book" panose="020B0503020102020204" pitchFamily="34" charset="0"/>
              </a:rPr>
              <a:t> Master </a:t>
            </a:r>
            <a:r>
              <a:rPr lang="pt-PT" altLang="pt-PT" kern="0" dirty="0" err="1" smtClean="0">
                <a:solidFill>
                  <a:schemeClr val="bg1"/>
                </a:solidFill>
                <a:latin typeface="Franklin Gothic Book" panose="020B0503020102020204" pitchFamily="34" charset="0"/>
              </a:rPr>
              <a:t>Plan</a:t>
            </a:r>
            <a:r>
              <a:rPr lang="pt-PT" altLang="pt-PT" kern="0" dirty="0" smtClean="0">
                <a:solidFill>
                  <a:schemeClr val="bg1"/>
                </a:solidFill>
                <a:latin typeface="Franklin Gothic Book" panose="020B0503020102020204" pitchFamily="34" charset="0"/>
              </a:rPr>
              <a:t>.</a:t>
            </a:r>
          </a:p>
        </p:txBody>
      </p:sp>
      <p:sp>
        <p:nvSpPr>
          <p:cNvPr id="72708" name="Marcador de Posição do Número do Diapositivo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7CEEF08B-E379-4D57-B1FB-AB5E3DCAAECC}" type="slidenum">
              <a:rPr lang="pt-PT" altLang="en-US"/>
              <a:pPr eaLnBrk="1" hangingPunct="1"/>
              <a:t>9</a:t>
            </a:fld>
            <a:endParaRPr lang="pt-PT"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a:p>
        </p:txBody>
      </p:sp>
      <p:sp>
        <p:nvSpPr>
          <p:cNvPr id="4" name="Espace réservé de la date 3"/>
          <p:cNvSpPr>
            <a:spLocks noGrp="1"/>
          </p:cNvSpPr>
          <p:nvPr>
            <p:ph type="dt" sz="half" idx="10"/>
          </p:nvPr>
        </p:nvSpPr>
        <p:spPr/>
        <p:txBody>
          <a:bodyPr/>
          <a:lstStyle/>
          <a:p>
            <a:fld id="{55D313B2-5BC4-4116-9337-4A799F70E6D7}"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1822938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55D313B2-5BC4-4116-9337-4A799F70E6D7}"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1221927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55D313B2-5BC4-4116-9337-4A799F70E6D7}"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2208267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personnalisé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600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699731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699731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69973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699731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699731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sposition personnalisé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784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extLst>
          </p:cNvPr>
          <p:cNvSpPr>
            <a:spLocks noGrp="1"/>
          </p:cNvSpPr>
          <p:nvPr>
            <p:ph type="ctrTitle"/>
          </p:nvPr>
        </p:nvSpPr>
        <p:spPr>
          <a:xfrm>
            <a:off x="926757" y="980302"/>
            <a:ext cx="7735329" cy="1368127"/>
          </a:xfrm>
        </p:spPr>
        <p:txBody>
          <a:bodyPr anchor="b">
            <a:normAutofit/>
          </a:bodyPr>
          <a:lstStyle>
            <a:lvl1pPr algn="l">
              <a:defRPr sz="4200">
                <a:latin typeface="Helvetica" pitchFamily="2" charset="0"/>
              </a:defRPr>
            </a:lvl1pPr>
          </a:lstStyle>
          <a:p>
            <a:r>
              <a:rPr lang="hu-HU" smtClean="0"/>
              <a:t>Mintacím szerkesztése</a:t>
            </a:r>
            <a:endParaRPr lang="fr-BE" dirty="0"/>
          </a:p>
        </p:txBody>
      </p:sp>
      <p:sp>
        <p:nvSpPr>
          <p:cNvPr id="3" name="Sous-titre 2">
            <a:extLst>
              <a:ext uri="{FF2B5EF4-FFF2-40B4-BE49-F238E27FC236}"/>
            </a:extLst>
          </p:cNvPr>
          <p:cNvSpPr>
            <a:spLocks noGrp="1"/>
          </p:cNvSpPr>
          <p:nvPr>
            <p:ph type="subTitle" idx="1"/>
          </p:nvPr>
        </p:nvSpPr>
        <p:spPr>
          <a:xfrm>
            <a:off x="926757" y="2547596"/>
            <a:ext cx="6858000" cy="459216"/>
          </a:xfrm>
        </p:spPr>
        <p:txBody>
          <a:bodyPr>
            <a:normAutofit/>
          </a:bodyPr>
          <a:lstStyle>
            <a:lvl1pPr marL="0" indent="0" algn="l">
              <a:buNone/>
              <a:defRPr sz="2500" b="1" u="sng">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fr-BE" dirty="0"/>
          </a:p>
        </p:txBody>
      </p:sp>
      <p:sp>
        <p:nvSpPr>
          <p:cNvPr id="8" name="Espace réservé du texte 7">
            <a:extLst>
              <a:ext uri="{FF2B5EF4-FFF2-40B4-BE49-F238E27FC236}"/>
            </a:extLst>
          </p:cNvPr>
          <p:cNvSpPr>
            <a:spLocks noGrp="1"/>
          </p:cNvSpPr>
          <p:nvPr>
            <p:ph type="body" sz="quarter" idx="10"/>
          </p:nvPr>
        </p:nvSpPr>
        <p:spPr>
          <a:xfrm>
            <a:off x="926757" y="3385366"/>
            <a:ext cx="5350669" cy="2619375"/>
          </a:xfrm>
        </p:spPr>
        <p:txBody>
          <a:bodyPr>
            <a:normAutofit/>
          </a:bodyPr>
          <a:lstStyle>
            <a:lvl1pPr>
              <a:defRPr sz="2000"/>
            </a:lvl1pPr>
            <a:lvl2pPr>
              <a:defRPr sz="1600"/>
            </a:lvl2pPr>
            <a:lvl3pPr>
              <a:defRPr sz="1400"/>
            </a:lvl3pPr>
            <a:lvl4pPr>
              <a:defRPr sz="1200"/>
            </a:lvl4pPr>
            <a:lvl5pPr>
              <a:defRPr sz="1200"/>
            </a:lvl5pPr>
          </a:lstStyle>
          <a:p>
            <a:pPr lvl="0"/>
            <a:r>
              <a:rPr lang="fr-FR" dirty="0"/>
              <a:t>Modifier les styles du texte du masque</a:t>
            </a:r>
          </a:p>
        </p:txBody>
      </p:sp>
    </p:spTree>
    <p:extLst>
      <p:ext uri="{BB962C8B-B14F-4D97-AF65-F5344CB8AC3E}">
        <p14:creationId xmlns:p14="http://schemas.microsoft.com/office/powerpoint/2010/main" val="263653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p>
            <a:fld id="{55D313B2-5BC4-4116-9337-4A799F70E6D7}"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1039982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55D313B2-5BC4-4116-9337-4A799F70E6D7}" type="datetimeFigureOut">
              <a:rPr lang="en-US" smtClean="0"/>
              <a:t>10/26/2017</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339535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p>
            <a:fld id="{55D313B2-5BC4-4116-9337-4A799F70E6D7}" type="datetimeFigureOut">
              <a:rPr lang="en-US" smtClean="0"/>
              <a:t>10/26/2017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4157083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p>
            <a:fld id="{55D313B2-5BC4-4116-9337-4A799F70E6D7}" type="datetimeFigureOut">
              <a:rPr lang="en-US" smtClean="0"/>
              <a:t>10/26/2017</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374112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e la date 2"/>
          <p:cNvSpPr>
            <a:spLocks noGrp="1"/>
          </p:cNvSpPr>
          <p:nvPr>
            <p:ph type="dt" sz="half" idx="10"/>
          </p:nvPr>
        </p:nvSpPr>
        <p:spPr/>
        <p:txBody>
          <a:bodyPr/>
          <a:lstStyle/>
          <a:p>
            <a:fld id="{55D313B2-5BC4-4116-9337-4A799F70E6D7}" type="datetimeFigureOut">
              <a:rPr lang="en-US" smtClean="0"/>
              <a:t>10/26/2017</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2373660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5D313B2-5BC4-4116-9337-4A799F70E6D7}" type="datetimeFigureOut">
              <a:rPr lang="en-US" smtClean="0"/>
              <a:t>10/26/2017</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36334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5D313B2-5BC4-4116-9337-4A799F70E6D7}" type="datetimeFigureOut">
              <a:rPr lang="en-US" smtClean="0"/>
              <a:t>10/26/2017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4162675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55D313B2-5BC4-4116-9337-4A799F70E6D7}" type="datetimeFigureOut">
              <a:rPr lang="en-US" smtClean="0"/>
              <a:t>10/26/2017</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07FC91E9-AF46-444E-A2C0-8CE1CE434A92}" type="slidenum">
              <a:rPr lang="en-US" smtClean="0"/>
              <a:t>‹N°›</a:t>
            </a:fld>
            <a:endParaRPr lang="en-US"/>
          </a:p>
        </p:txBody>
      </p:sp>
    </p:spTree>
    <p:extLst>
      <p:ext uri="{BB962C8B-B14F-4D97-AF65-F5344CB8AC3E}">
        <p14:creationId xmlns:p14="http://schemas.microsoft.com/office/powerpoint/2010/main" val="159869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D313B2-5BC4-4116-9337-4A799F70E6D7}" type="datetimeFigureOut">
              <a:rPr lang="en-US" smtClean="0"/>
              <a:t>10/26/2017</a:t>
            </a:fld>
            <a:endParaRPr lang="en-US"/>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FC91E9-AF46-444E-A2C0-8CE1CE434A92}" type="slidenum">
              <a:rPr lang="en-US" smtClean="0"/>
              <a:t>‹N°›</a:t>
            </a:fld>
            <a:endParaRPr lang="en-US"/>
          </a:p>
        </p:txBody>
      </p:sp>
    </p:spTree>
    <p:extLst>
      <p:ext uri="{BB962C8B-B14F-4D97-AF65-F5344CB8AC3E}">
        <p14:creationId xmlns:p14="http://schemas.microsoft.com/office/powerpoint/2010/main" val="2884157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8"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Rui.franco@cm-lisboa.pt"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2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Documents\Downloads\documents-export-2014-04-16\2014-02-15 15.19.55.jpg"/>
          <p:cNvPicPr>
            <a:picLocks noChangeAspect="1" noChangeArrowheads="1"/>
          </p:cNvPicPr>
          <p:nvPr/>
        </p:nvPicPr>
        <p:blipFill>
          <a:blip r:embed="rId2">
            <a:extLst>
              <a:ext uri="{28A0092B-C50C-407E-A947-70E740481C1C}">
                <a14:useLocalDpi xmlns:a14="http://schemas.microsoft.com/office/drawing/2010/main" val="0"/>
              </a:ext>
            </a:extLst>
          </a:blip>
          <a:srcRect t="19138"/>
          <a:stretch>
            <a:fillRect/>
          </a:stretch>
        </p:blipFill>
        <p:spPr bwMode="auto">
          <a:xfrm>
            <a:off x="178594" y="128588"/>
            <a:ext cx="4480322"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b="6433"/>
          <a:stretch>
            <a:fillRect/>
          </a:stretch>
        </p:blipFill>
        <p:spPr bwMode="auto">
          <a:xfrm>
            <a:off x="5064919" y="128589"/>
            <a:ext cx="3956447" cy="3621087"/>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7412" name="Picture 2" descr="PAINEL 5_01_new image copy resize.tif"/>
          <p:cNvPicPr>
            <a:picLocks noChangeAspect="1"/>
          </p:cNvPicPr>
          <p:nvPr/>
        </p:nvPicPr>
        <p:blipFill>
          <a:blip r:embed="rId4" cstate="print">
            <a:extLst>
              <a:ext uri="{28A0092B-C50C-407E-A947-70E740481C1C}">
                <a14:useLocalDpi xmlns:a14="http://schemas.microsoft.com/office/drawing/2010/main" val="0"/>
              </a:ext>
            </a:extLst>
          </a:blip>
          <a:srcRect b="6172"/>
          <a:stretch>
            <a:fillRect/>
          </a:stretch>
        </p:blipFill>
        <p:spPr bwMode="auto">
          <a:xfrm>
            <a:off x="178594" y="2763839"/>
            <a:ext cx="4480322" cy="396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noChangeArrowheads="1"/>
          </p:cNvPicPr>
          <p:nvPr/>
        </p:nvPicPr>
        <p:blipFill>
          <a:blip r:embed="rId5">
            <a:extLst>
              <a:ext uri="{28A0092B-C50C-407E-A947-70E740481C1C}">
                <a14:useLocalDpi xmlns:a14="http://schemas.microsoft.com/office/drawing/2010/main" val="0"/>
              </a:ext>
            </a:extLst>
          </a:blip>
          <a:srcRect l="33926" t="43211" r="35323" b="26398"/>
          <a:stretch>
            <a:fillRect/>
          </a:stretch>
        </p:blipFill>
        <p:spPr bwMode="auto">
          <a:xfrm>
            <a:off x="5064919" y="3848100"/>
            <a:ext cx="3956447"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243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Apresentação EcoBairro\fotos cml\eco hortas\2014-10-14 10.00.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8907" y="4313239"/>
            <a:ext cx="2508647" cy="234473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2" descr="C:\Users\gvpm\Dropbox\CML\imagens\iluminação pub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562" y="4313239"/>
            <a:ext cx="2644379"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D:\Documents\Downloads\documents-export-2014-04-16\icon eólicas.jpg"/>
          <p:cNvPicPr>
            <a:picLocks noChangeAspect="1" noChangeArrowheads="1"/>
          </p:cNvPicPr>
          <p:nvPr/>
        </p:nvPicPr>
        <p:blipFill>
          <a:blip r:embed="rId4">
            <a:extLst>
              <a:ext uri="{28A0092B-C50C-407E-A947-70E740481C1C}">
                <a14:useLocalDpi xmlns:a14="http://schemas.microsoft.com/office/drawing/2010/main" val="0"/>
              </a:ext>
            </a:extLst>
          </a:blip>
          <a:srcRect t="8569"/>
          <a:stretch>
            <a:fillRect/>
          </a:stretch>
        </p:blipFill>
        <p:spPr bwMode="auto">
          <a:xfrm>
            <a:off x="4414837" y="215900"/>
            <a:ext cx="3053954"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1" descr="C:\Users\gvpm\Dropbox\CML\imagens\coopet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597" y="215900"/>
            <a:ext cx="403383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descr="C:\Users\gvpm\Dropbox\CML\imagens\danças\zumba.JPG"/>
          <p:cNvPicPr>
            <a:picLocks noChangeAspect="1" noChangeArrowheads="1"/>
          </p:cNvPicPr>
          <p:nvPr/>
        </p:nvPicPr>
        <p:blipFill>
          <a:blip r:embed="rId6">
            <a:extLst>
              <a:ext uri="{28A0092B-C50C-407E-A947-70E740481C1C}">
                <a14:useLocalDpi xmlns:a14="http://schemas.microsoft.com/office/drawing/2010/main" val="0"/>
              </a:ext>
            </a:extLst>
          </a:blip>
          <a:srcRect t="11314"/>
          <a:stretch>
            <a:fillRect/>
          </a:stretch>
        </p:blipFill>
        <p:spPr bwMode="auto">
          <a:xfrm>
            <a:off x="192881" y="3422651"/>
            <a:ext cx="34290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75349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1973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ím 1"/>
          <p:cNvSpPr>
            <a:spLocks noGrp="1"/>
          </p:cNvSpPr>
          <p:nvPr>
            <p:ph type="ctrTitle"/>
          </p:nvPr>
        </p:nvSpPr>
        <p:spPr>
          <a:xfrm>
            <a:off x="926306" y="981075"/>
            <a:ext cx="7735491" cy="1366838"/>
          </a:xfrm>
        </p:spPr>
        <p:txBody>
          <a:bodyPr/>
          <a:lstStyle/>
          <a:p>
            <a:pPr eaLnBrk="1" hangingPunct="1"/>
            <a:r>
              <a:rPr lang="hu-HU" altLang="hu-HU" smtClean="0">
                <a:latin typeface="Helvetica" pitchFamily="34" charset="0"/>
              </a:rPr>
              <a:t>Question from the critical friend</a:t>
            </a:r>
          </a:p>
        </p:txBody>
      </p:sp>
      <p:sp>
        <p:nvSpPr>
          <p:cNvPr id="19460" name="Szöveg helye 3"/>
          <p:cNvSpPr>
            <a:spLocks noGrp="1"/>
          </p:cNvSpPr>
          <p:nvPr>
            <p:ph type="body" sz="quarter" idx="10"/>
          </p:nvPr>
        </p:nvSpPr>
        <p:spPr>
          <a:xfrm>
            <a:off x="926307" y="3386139"/>
            <a:ext cx="5350669" cy="2619375"/>
          </a:xfrm>
        </p:spPr>
        <p:txBody>
          <a:bodyPr>
            <a:normAutofit fontScale="92500"/>
          </a:bodyPr>
          <a:lstStyle/>
          <a:p>
            <a:pPr eaLnBrk="1" hangingPunct="1"/>
            <a:r>
              <a:rPr lang="en-US" altLang="hu-HU" sz="3600" smtClean="0">
                <a:latin typeface="Helvetica" pitchFamily="34" charset="0"/>
              </a:rPr>
              <a:t>What are the experiences of Lisboa with the CLLD? Is it a useful instrument to achieve the goals Lisboa has set for this project?</a:t>
            </a:r>
            <a:endParaRPr lang="hu-HU" altLang="hu-HU" sz="3600" smtClean="0">
              <a:latin typeface="Helvetica" pitchFamily="34" charset="0"/>
            </a:endParaRPr>
          </a:p>
        </p:txBody>
      </p:sp>
    </p:spTree>
    <p:extLst>
      <p:ext uri="{BB962C8B-B14F-4D97-AF65-F5344CB8AC3E}">
        <p14:creationId xmlns:p14="http://schemas.microsoft.com/office/powerpoint/2010/main" val="1801310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ím 1"/>
          <p:cNvSpPr>
            <a:spLocks noGrp="1"/>
          </p:cNvSpPr>
          <p:nvPr>
            <p:ph type="ctrTitle"/>
          </p:nvPr>
        </p:nvSpPr>
        <p:spPr>
          <a:xfrm>
            <a:off x="926306" y="981075"/>
            <a:ext cx="7735491" cy="1366838"/>
          </a:xfrm>
        </p:spPr>
        <p:txBody>
          <a:bodyPr>
            <a:normAutofit fontScale="90000"/>
          </a:bodyPr>
          <a:lstStyle/>
          <a:p>
            <a:pPr eaLnBrk="1" hangingPunct="1">
              <a:defRPr/>
            </a:pPr>
            <a:r>
              <a:rPr lang="hu-HU" altLang="hu-HU" sz="7200" smtClean="0">
                <a:latin typeface="Helvetica" pitchFamily="34" charset="0"/>
              </a:rPr>
              <a:t>NEIGHBOURHOOD REGENERATION</a:t>
            </a:r>
          </a:p>
        </p:txBody>
      </p:sp>
      <p:sp>
        <p:nvSpPr>
          <p:cNvPr id="9219" name="Alcím 2"/>
          <p:cNvSpPr>
            <a:spLocks noGrp="1"/>
          </p:cNvSpPr>
          <p:nvPr>
            <p:ph type="subTitle" idx="1"/>
          </p:nvPr>
        </p:nvSpPr>
        <p:spPr>
          <a:xfrm>
            <a:off x="926306" y="2547939"/>
            <a:ext cx="6858000" cy="458787"/>
          </a:xfrm>
        </p:spPr>
        <p:txBody>
          <a:bodyPr>
            <a:normAutofit lnSpcReduction="10000"/>
          </a:bodyPr>
          <a:lstStyle/>
          <a:p>
            <a:pPr eaLnBrk="1" hangingPunct="1"/>
            <a:endParaRPr lang="hu-HU" altLang="hu-HU" smtClean="0">
              <a:latin typeface="Helvetica" pitchFamily="34" charset="0"/>
            </a:endParaRPr>
          </a:p>
        </p:txBody>
      </p:sp>
      <p:sp>
        <p:nvSpPr>
          <p:cNvPr id="9220" name="Szöveg helye 3"/>
          <p:cNvSpPr>
            <a:spLocks noGrp="1"/>
          </p:cNvSpPr>
          <p:nvPr>
            <p:ph type="body" sz="quarter" idx="10"/>
          </p:nvPr>
        </p:nvSpPr>
        <p:spPr>
          <a:xfrm>
            <a:off x="926307" y="3386139"/>
            <a:ext cx="6388894" cy="2619375"/>
          </a:xfrm>
        </p:spPr>
        <p:txBody>
          <a:bodyPr>
            <a:normAutofit fontScale="77500" lnSpcReduction="20000"/>
          </a:bodyPr>
          <a:lstStyle/>
          <a:p>
            <a:pPr eaLnBrk="1" hangingPunct="1">
              <a:defRPr/>
            </a:pPr>
            <a:r>
              <a:rPr lang="hu-HU" altLang="hu-HU" sz="2400" smtClean="0">
                <a:latin typeface="Helvetica" pitchFamily="34" charset="0"/>
              </a:rPr>
              <a:t>How to initiate a ’rethinking’ process about physical environments, local network and cohesion, as well as storytelling and identity? How to include the residents into the regeneration of their deprived neighbourhood? How can municipalities and investors work together for regeneration?</a:t>
            </a:r>
          </a:p>
          <a:p>
            <a:pPr eaLnBrk="1" hangingPunct="1">
              <a:defRPr/>
            </a:pPr>
            <a:r>
              <a:rPr lang="hu-HU" altLang="hu-HU" sz="2400" smtClean="0">
                <a:latin typeface="Helvetica" pitchFamily="34" charset="0"/>
              </a:rPr>
              <a:t>Good Practices of </a:t>
            </a:r>
            <a:r>
              <a:rPr lang="hu-HU" altLang="hu-HU" sz="2400" b="1" smtClean="0">
                <a:latin typeface="Helvetica" pitchFamily="34" charset="0"/>
              </a:rPr>
              <a:t>Lisbon, Chemnitz, Aalborg</a:t>
            </a:r>
            <a:r>
              <a:rPr lang="hu-HU" altLang="hu-HU" sz="2400" smtClean="0">
                <a:latin typeface="Helvetica" pitchFamily="34" charset="0"/>
              </a:rPr>
              <a:t> and </a:t>
            </a:r>
            <a:r>
              <a:rPr lang="hu-HU" altLang="hu-HU" sz="2400" b="1" smtClean="0">
                <a:latin typeface="Helvetica" pitchFamily="34" charset="0"/>
              </a:rPr>
              <a:t>Kranj</a:t>
            </a:r>
          </a:p>
          <a:p>
            <a:pPr eaLnBrk="1" hangingPunct="1">
              <a:defRPr/>
            </a:pPr>
            <a:r>
              <a:rPr lang="hu-HU" altLang="hu-HU" sz="2400" smtClean="0">
                <a:latin typeface="Helvetica" pitchFamily="34" charset="0"/>
              </a:rPr>
              <a:t>Moderator: </a:t>
            </a:r>
            <a:r>
              <a:rPr lang="hu-HU" altLang="hu-HU" sz="2400" b="1" smtClean="0">
                <a:latin typeface="Helvetica" pitchFamily="34" charset="0"/>
              </a:rPr>
              <a:t>Ivan Tosics</a:t>
            </a:r>
            <a:r>
              <a:rPr lang="hu-HU" altLang="hu-HU" sz="2400" smtClean="0">
                <a:latin typeface="Helvetica" pitchFamily="34" charset="0"/>
              </a:rPr>
              <a:t>, URBACT PE</a:t>
            </a:r>
          </a:p>
          <a:p>
            <a:pPr eaLnBrk="1" hangingPunct="1">
              <a:defRPr/>
            </a:pPr>
            <a:r>
              <a:rPr lang="hu-HU" altLang="hu-HU" sz="2400" smtClean="0">
                <a:latin typeface="Helvetica" pitchFamily="34" charset="0"/>
              </a:rPr>
              <a:t>Critical friend: </a:t>
            </a:r>
            <a:r>
              <a:rPr lang="es-ES" altLang="hu-HU" sz="2400" b="1" smtClean="0">
                <a:latin typeface="Helvetica" pitchFamily="34" charset="0"/>
              </a:rPr>
              <a:t>Pedro Campos Ponce</a:t>
            </a:r>
            <a:r>
              <a:rPr lang="hu-HU" altLang="hu-HU" sz="2400" smtClean="0">
                <a:latin typeface="Helvetica" pitchFamily="34" charset="0"/>
              </a:rPr>
              <a:t>, NL</a:t>
            </a:r>
          </a:p>
        </p:txBody>
      </p:sp>
    </p:spTree>
    <p:extLst>
      <p:ext uri="{BB962C8B-B14F-4D97-AF65-F5344CB8AC3E}">
        <p14:creationId xmlns:p14="http://schemas.microsoft.com/office/powerpoint/2010/main" val="3281649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ous-titre 7">
            <a:extLst>
              <a:ext uri="{FF2B5EF4-FFF2-40B4-BE49-F238E27FC236}"/>
            </a:extLst>
          </p:cNvPr>
          <p:cNvSpPr>
            <a:spLocks noGrp="1"/>
          </p:cNvSpPr>
          <p:nvPr>
            <p:ph type="subTitle" idx="1"/>
          </p:nvPr>
        </p:nvSpPr>
        <p:spPr>
          <a:xfrm>
            <a:off x="877492" y="3667126"/>
            <a:ext cx="6517481" cy="1052513"/>
          </a:xfrm>
        </p:spPr>
        <p:txBody>
          <a:bodyPr>
            <a:normAutofit fontScale="62500" lnSpcReduction="20000"/>
          </a:bodyPr>
          <a:lstStyle/>
          <a:p>
            <a:pPr>
              <a:defRPr/>
            </a:pPr>
            <a:r>
              <a:rPr lang="fr-BE" dirty="0" err="1" smtClean="0"/>
              <a:t>Deputy</a:t>
            </a:r>
            <a:r>
              <a:rPr lang="fr-BE" dirty="0" smtClean="0"/>
              <a:t> City </a:t>
            </a:r>
            <a:r>
              <a:rPr lang="fr-BE" dirty="0" err="1" smtClean="0"/>
              <a:t>Councilor</a:t>
            </a:r>
            <a:r>
              <a:rPr lang="fr-BE" dirty="0" smtClean="0"/>
              <a:t> – </a:t>
            </a:r>
            <a:r>
              <a:rPr lang="fr-BE" dirty="0" err="1" smtClean="0"/>
              <a:t>Housing</a:t>
            </a:r>
            <a:r>
              <a:rPr lang="fr-BE" dirty="0" smtClean="0"/>
              <a:t> and Local </a:t>
            </a:r>
            <a:r>
              <a:rPr lang="fr-BE" dirty="0" err="1" smtClean="0"/>
              <a:t>Development</a:t>
            </a:r>
            <a:endParaRPr lang="fr-BE" dirty="0"/>
          </a:p>
          <a:p>
            <a:pPr>
              <a:defRPr/>
            </a:pPr>
            <a:r>
              <a:rPr lang="fr-BE" dirty="0">
                <a:hlinkClick r:id="rId2"/>
              </a:rPr>
              <a:t>r</a:t>
            </a:r>
            <a:r>
              <a:rPr lang="fr-BE" dirty="0" smtClean="0">
                <a:hlinkClick r:id="rId2"/>
              </a:rPr>
              <a:t>ui.franco@cm-lisboa.pt</a:t>
            </a:r>
            <a:endParaRPr lang="fr-BE" dirty="0" smtClean="0"/>
          </a:p>
          <a:p>
            <a:pPr>
              <a:defRPr/>
            </a:pPr>
            <a:r>
              <a:rPr lang="fr-BE" dirty="0" err="1" smtClean="0"/>
              <a:t>Lisbon</a:t>
            </a:r>
            <a:r>
              <a:rPr lang="fr-BE" dirty="0" smtClean="0"/>
              <a:t> </a:t>
            </a:r>
            <a:r>
              <a:rPr lang="fr-BE" dirty="0"/>
              <a:t>City Council</a:t>
            </a:r>
          </a:p>
          <a:p>
            <a:pPr>
              <a:defRPr/>
            </a:pPr>
            <a:endParaRPr lang="fr-BE" dirty="0"/>
          </a:p>
        </p:txBody>
      </p:sp>
      <p:sp>
        <p:nvSpPr>
          <p:cNvPr id="10243" name="Titre 9"/>
          <p:cNvSpPr>
            <a:spLocks noGrp="1"/>
          </p:cNvSpPr>
          <p:nvPr>
            <p:ph type="ctrTitle"/>
          </p:nvPr>
        </p:nvSpPr>
        <p:spPr>
          <a:xfrm>
            <a:off x="877491" y="2225676"/>
            <a:ext cx="3746897" cy="1217613"/>
          </a:xfrm>
        </p:spPr>
        <p:txBody>
          <a:bodyPr/>
          <a:lstStyle/>
          <a:p>
            <a:r>
              <a:rPr lang="fr-BE" altLang="en-US" smtClean="0">
                <a:latin typeface="Helvetica" pitchFamily="34" charset="0"/>
              </a:rPr>
              <a:t>FRANCO Rui</a:t>
            </a:r>
          </a:p>
        </p:txBody>
      </p:sp>
      <p:pic>
        <p:nvPicPr>
          <p:cNvPr id="10244" name="Imagem 12"/>
          <p:cNvPicPr>
            <a:picLocks noChangeAspect="1"/>
          </p:cNvPicPr>
          <p:nvPr/>
        </p:nvPicPr>
        <p:blipFill>
          <a:blip r:embed="rId3" cstate="print">
            <a:extLst>
              <a:ext uri="{28A0092B-C50C-407E-A947-70E740481C1C}">
                <a14:useLocalDpi xmlns:a14="http://schemas.microsoft.com/office/drawing/2010/main" val="0"/>
              </a:ext>
            </a:extLst>
          </a:blip>
          <a:srcRect r="68616"/>
          <a:stretch>
            <a:fillRect/>
          </a:stretch>
        </p:blipFill>
        <p:spPr bwMode="auto">
          <a:xfrm>
            <a:off x="784623" y="4943476"/>
            <a:ext cx="950119"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agem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3075" y="5426075"/>
            <a:ext cx="1796654"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Imagem 14"/>
          <p:cNvPicPr>
            <a:picLocks noChangeAspect="1"/>
          </p:cNvPicPr>
          <p:nvPr/>
        </p:nvPicPr>
        <p:blipFill>
          <a:blip r:embed="rId5" cstate="print">
            <a:extLst>
              <a:ext uri="{28A0092B-C50C-407E-A947-70E740481C1C}">
                <a14:useLocalDpi xmlns:a14="http://schemas.microsoft.com/office/drawing/2010/main" val="0"/>
              </a:ext>
            </a:extLst>
          </a:blip>
          <a:srcRect l="29939" r="3500"/>
          <a:stretch>
            <a:fillRect/>
          </a:stretch>
        </p:blipFill>
        <p:spPr bwMode="auto">
          <a:xfrm>
            <a:off x="3531394" y="5259389"/>
            <a:ext cx="1463279"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12323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upo 4"/>
          <p:cNvGrpSpPr>
            <a:grpSpLocks/>
          </p:cNvGrpSpPr>
          <p:nvPr/>
        </p:nvGrpSpPr>
        <p:grpSpPr bwMode="auto">
          <a:xfrm>
            <a:off x="3392091" y="4892676"/>
            <a:ext cx="2187178" cy="1260475"/>
            <a:chOff x="4497966" y="5159590"/>
            <a:chExt cx="2817233" cy="1185473"/>
          </a:xfrm>
        </p:grpSpPr>
        <p:pic>
          <p:nvPicPr>
            <p:cNvPr id="11278" name="Picture 17" descr="logoQREN-opcaoE"/>
            <p:cNvPicPr>
              <a:picLocks noChangeAspect="1" noChangeArrowheads="1"/>
            </p:cNvPicPr>
            <p:nvPr/>
          </p:nvPicPr>
          <p:blipFill>
            <a:blip r:embed="rId2" cstate="print">
              <a:extLst>
                <a:ext uri="{28A0092B-C50C-407E-A947-70E740481C1C}">
                  <a14:useLocalDpi xmlns:a14="http://schemas.microsoft.com/office/drawing/2010/main" val="0"/>
                </a:ext>
              </a:extLst>
            </a:blip>
            <a:srcRect l="46815" t="4591" b="15492"/>
            <a:stretch>
              <a:fillRect/>
            </a:stretch>
          </p:blipFill>
          <p:spPr bwMode="auto">
            <a:xfrm>
              <a:off x="4497966" y="5159590"/>
              <a:ext cx="2817233" cy="1185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9" name="Picture 17" descr="logoQREN-opcaoE"/>
            <p:cNvPicPr>
              <a:picLocks noChangeAspect="1" noChangeArrowheads="1"/>
            </p:cNvPicPr>
            <p:nvPr/>
          </p:nvPicPr>
          <p:blipFill>
            <a:blip r:embed="rId3" cstate="print">
              <a:extLst>
                <a:ext uri="{28A0092B-C50C-407E-A947-70E740481C1C}">
                  <a14:useLocalDpi xmlns:a14="http://schemas.microsoft.com/office/drawing/2010/main" val="0"/>
                </a:ext>
              </a:extLst>
            </a:blip>
            <a:srcRect t="13040" r="52127" b="15492"/>
            <a:stretch>
              <a:fillRect/>
            </a:stretch>
          </p:blipFill>
          <p:spPr bwMode="auto">
            <a:xfrm>
              <a:off x="5699261" y="5230972"/>
              <a:ext cx="1615937" cy="6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CaixaDeTexto 11"/>
          <p:cNvSpPr txBox="1">
            <a:spLocks noChangeArrowheads="1"/>
          </p:cNvSpPr>
          <p:nvPr/>
        </p:nvSpPr>
        <p:spPr bwMode="auto">
          <a:xfrm>
            <a:off x="577453" y="4314825"/>
            <a:ext cx="34270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2800" b="1">
                <a:solidFill>
                  <a:srgbClr val="286FB4"/>
                </a:solidFill>
              </a:rPr>
              <a:t>#4| </a:t>
            </a:r>
            <a:r>
              <a:rPr lang="pt-PT" altLang="en-US" sz="1600" b="1">
                <a:solidFill>
                  <a:srgbClr val="286FB4"/>
                </a:solidFill>
              </a:rPr>
              <a:t>Scalling-Up BIP/ZIP (CLLD)</a:t>
            </a:r>
          </a:p>
        </p:txBody>
      </p:sp>
      <p:sp>
        <p:nvSpPr>
          <p:cNvPr id="11268" name="CaixaDeTexto 12"/>
          <p:cNvSpPr txBox="1">
            <a:spLocks noChangeArrowheads="1"/>
          </p:cNvSpPr>
          <p:nvPr/>
        </p:nvSpPr>
        <p:spPr bwMode="auto">
          <a:xfrm>
            <a:off x="5903119" y="1443039"/>
            <a:ext cx="29290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2800" b="1">
                <a:solidFill>
                  <a:srgbClr val="286FB4"/>
                </a:solidFill>
              </a:rPr>
              <a:t>#3| </a:t>
            </a:r>
            <a:r>
              <a:rPr lang="pt-PT" altLang="en-US" sz="1600" b="1">
                <a:solidFill>
                  <a:srgbClr val="286FB4"/>
                </a:solidFill>
              </a:rPr>
              <a:t>Co-Governing BIP/ZIP</a:t>
            </a:r>
          </a:p>
        </p:txBody>
      </p:sp>
      <p:sp>
        <p:nvSpPr>
          <p:cNvPr id="11269" name="CaixaDeTexto 13"/>
          <p:cNvSpPr txBox="1">
            <a:spLocks noChangeArrowheads="1"/>
          </p:cNvSpPr>
          <p:nvPr/>
        </p:nvSpPr>
        <p:spPr bwMode="auto">
          <a:xfrm>
            <a:off x="3162300" y="1417639"/>
            <a:ext cx="32330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2800" b="1">
                <a:solidFill>
                  <a:srgbClr val="286FB4"/>
                </a:solidFill>
              </a:rPr>
              <a:t>#2| </a:t>
            </a:r>
            <a:r>
              <a:rPr lang="pt-PT" altLang="en-US" sz="1600" b="1">
                <a:solidFill>
                  <a:srgbClr val="286FB4"/>
                </a:solidFill>
              </a:rPr>
              <a:t>Funding BIP/ZIP Projects</a:t>
            </a:r>
          </a:p>
        </p:txBody>
      </p:sp>
      <p:pic>
        <p:nvPicPr>
          <p:cNvPr id="1127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2898" y="1862139"/>
            <a:ext cx="1825228"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271" name="Grupo 3"/>
          <p:cNvGrpSpPr>
            <a:grpSpLocks/>
          </p:cNvGrpSpPr>
          <p:nvPr/>
        </p:nvGrpSpPr>
        <p:grpSpPr bwMode="auto">
          <a:xfrm>
            <a:off x="556023" y="1939925"/>
            <a:ext cx="1668065" cy="1963738"/>
            <a:chOff x="2484762" y="1932166"/>
            <a:chExt cx="5176174" cy="4768491"/>
          </a:xfrm>
        </p:grpSpPr>
        <p:pic>
          <p:nvPicPr>
            <p:cNvPr id="11276" name="Picture 6"/>
            <p:cNvPicPr>
              <a:picLocks noChangeAspect="1" noChangeArrowheads="1"/>
            </p:cNvPicPr>
            <p:nvPr/>
          </p:nvPicPr>
          <p:blipFill>
            <a:blip r:embed="rId5">
              <a:extLst>
                <a:ext uri="{28A0092B-C50C-407E-A947-70E740481C1C}">
                  <a14:useLocalDpi xmlns:a14="http://schemas.microsoft.com/office/drawing/2010/main" val="0"/>
                </a:ext>
              </a:extLst>
            </a:blip>
            <a:srcRect t="2094" r="25592"/>
            <a:stretch>
              <a:fillRect/>
            </a:stretch>
          </p:blipFill>
          <p:spPr bwMode="auto">
            <a:xfrm>
              <a:off x="2484762" y="1932166"/>
              <a:ext cx="5176174" cy="476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ângulo 2"/>
            <p:cNvSpPr/>
            <p:nvPr/>
          </p:nvSpPr>
          <p:spPr>
            <a:xfrm>
              <a:off x="2484762" y="1932166"/>
              <a:ext cx="1699529" cy="620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grpSp>
      <p:sp>
        <p:nvSpPr>
          <p:cNvPr id="11272" name="CaixaDeTexto 19"/>
          <p:cNvSpPr txBox="1">
            <a:spLocks noChangeArrowheads="1"/>
          </p:cNvSpPr>
          <p:nvPr/>
        </p:nvSpPr>
        <p:spPr bwMode="auto">
          <a:xfrm>
            <a:off x="3298031" y="4302126"/>
            <a:ext cx="3796904"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2800" b="1">
                <a:solidFill>
                  <a:srgbClr val="286FB4"/>
                </a:solidFill>
              </a:rPr>
              <a:t>#Example| </a:t>
            </a:r>
            <a:r>
              <a:rPr lang="pt-PT" altLang="en-US" sz="1600" b="1">
                <a:solidFill>
                  <a:srgbClr val="286FB4"/>
                </a:solidFill>
              </a:rPr>
              <a:t>Boavista BIP/ZIP</a:t>
            </a:r>
          </a:p>
        </p:txBody>
      </p:sp>
      <p:sp>
        <p:nvSpPr>
          <p:cNvPr id="11273" name="CaixaDeTexto 21"/>
          <p:cNvSpPr txBox="1">
            <a:spLocks noChangeArrowheads="1"/>
          </p:cNvSpPr>
          <p:nvPr/>
        </p:nvSpPr>
        <p:spPr bwMode="auto">
          <a:xfrm>
            <a:off x="577454" y="1416051"/>
            <a:ext cx="24048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2800" b="1">
                <a:solidFill>
                  <a:srgbClr val="286FB4"/>
                </a:solidFill>
              </a:rPr>
              <a:t>#1| </a:t>
            </a:r>
            <a:r>
              <a:rPr lang="pt-PT" altLang="en-US" sz="1600" b="1">
                <a:solidFill>
                  <a:srgbClr val="286FB4"/>
                </a:solidFill>
              </a:rPr>
              <a:t>Mapping BIP/ZIP</a:t>
            </a:r>
          </a:p>
        </p:txBody>
      </p:sp>
      <p:pic>
        <p:nvPicPr>
          <p:cNvPr id="11274" name="Picture 2"/>
          <p:cNvPicPr>
            <a:picLocks noChangeAspect="1" noChangeArrowheads="1"/>
          </p:cNvPicPr>
          <p:nvPr/>
        </p:nvPicPr>
        <p:blipFill>
          <a:blip r:embed="rId6">
            <a:extLst>
              <a:ext uri="{28A0092B-C50C-407E-A947-70E740481C1C}">
                <a14:useLocalDpi xmlns:a14="http://schemas.microsoft.com/office/drawing/2010/main" val="0"/>
              </a:ext>
            </a:extLst>
          </a:blip>
          <a:srcRect l="21027" t="58350" r="58559" b="18416"/>
          <a:stretch>
            <a:fillRect/>
          </a:stretch>
        </p:blipFill>
        <p:spPr bwMode="auto">
          <a:xfrm>
            <a:off x="577454" y="4940301"/>
            <a:ext cx="1704975" cy="1604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b="9468"/>
          <a:stretch>
            <a:fillRect/>
          </a:stretch>
        </p:blipFill>
        <p:spPr bwMode="auto">
          <a:xfrm>
            <a:off x="3162300" y="2006600"/>
            <a:ext cx="2324100" cy="183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07627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aixaDeTexto 10"/>
          <p:cNvSpPr txBox="1">
            <a:spLocks noChangeArrowheads="1"/>
          </p:cNvSpPr>
          <p:nvPr/>
        </p:nvSpPr>
        <p:spPr bwMode="auto">
          <a:xfrm>
            <a:off x="5129213" y="1279526"/>
            <a:ext cx="382309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4000" b="1">
                <a:solidFill>
                  <a:srgbClr val="286FB4"/>
                </a:solidFill>
              </a:rPr>
              <a:t>#1 </a:t>
            </a:r>
            <a:r>
              <a:rPr lang="pt-PT" altLang="en-US" sz="3600">
                <a:solidFill>
                  <a:srgbClr val="286FB4"/>
                </a:solidFill>
              </a:rPr>
              <a:t>Mapping BIP/ZIP</a:t>
            </a:r>
          </a:p>
        </p:txBody>
      </p:sp>
      <p:grpSp>
        <p:nvGrpSpPr>
          <p:cNvPr id="12291" name="Grupo 3"/>
          <p:cNvGrpSpPr>
            <a:grpSpLocks/>
          </p:cNvGrpSpPr>
          <p:nvPr/>
        </p:nvGrpSpPr>
        <p:grpSpPr bwMode="auto">
          <a:xfrm>
            <a:off x="154782" y="1346200"/>
            <a:ext cx="4521994" cy="5426075"/>
            <a:chOff x="3010619" y="1608538"/>
            <a:chExt cx="4834746" cy="4305890"/>
          </a:xfrm>
        </p:grpSpPr>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t="1547" r="23026"/>
            <a:stretch>
              <a:fillRect/>
            </a:stretch>
          </p:blipFill>
          <p:spPr bwMode="auto">
            <a:xfrm>
              <a:off x="3010619" y="1608538"/>
              <a:ext cx="4834746" cy="4305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ângulo 1"/>
            <p:cNvSpPr/>
            <p:nvPr/>
          </p:nvSpPr>
          <p:spPr>
            <a:xfrm>
              <a:off x="3010619" y="1608538"/>
              <a:ext cx="1614128" cy="584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grpSp>
      <p:pic>
        <p:nvPicPr>
          <p:cNvPr id="1229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1" y="2176463"/>
            <a:ext cx="2155031"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6989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ixaDeTexto 3"/>
          <p:cNvSpPr txBox="1">
            <a:spLocks noChangeArrowheads="1"/>
          </p:cNvSpPr>
          <p:nvPr/>
        </p:nvSpPr>
        <p:spPr bwMode="auto">
          <a:xfrm>
            <a:off x="6437710" y="346075"/>
            <a:ext cx="392068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4000" b="1">
                <a:solidFill>
                  <a:srgbClr val="286FB4"/>
                </a:solidFill>
              </a:rPr>
              <a:t>#2</a:t>
            </a:r>
          </a:p>
          <a:p>
            <a:pPr eaLnBrk="1" hangingPunct="1"/>
            <a:r>
              <a:rPr lang="pt-PT" altLang="en-US" sz="3600">
                <a:solidFill>
                  <a:srgbClr val="286FB4"/>
                </a:solidFill>
              </a:rPr>
              <a:t>270 Projects</a:t>
            </a:r>
          </a:p>
          <a:p>
            <a:pPr eaLnBrk="1" hangingPunct="1"/>
            <a:r>
              <a:rPr lang="pt-PT" altLang="en-US" sz="3600">
                <a:solidFill>
                  <a:srgbClr val="286FB4"/>
                </a:solidFill>
              </a:rPr>
              <a:t>funded since 2011</a:t>
            </a:r>
          </a:p>
        </p:txBody>
      </p:sp>
      <p:sp>
        <p:nvSpPr>
          <p:cNvPr id="27" name="Rectângulo 65"/>
          <p:cNvSpPr/>
          <p:nvPr/>
        </p:nvSpPr>
        <p:spPr>
          <a:xfrm>
            <a:off x="0" y="0"/>
            <a:ext cx="48910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pic>
        <p:nvPicPr>
          <p:cNvPr id="13316" name="Picture 2"/>
          <p:cNvPicPr>
            <a:picLocks noChangeAspect="1" noChangeArrowheads="1"/>
          </p:cNvPicPr>
          <p:nvPr/>
        </p:nvPicPr>
        <p:blipFill>
          <a:blip r:embed="rId2">
            <a:extLst>
              <a:ext uri="{28A0092B-C50C-407E-A947-70E740481C1C}">
                <a14:useLocalDpi xmlns:a14="http://schemas.microsoft.com/office/drawing/2010/main" val="0"/>
              </a:ext>
            </a:extLst>
          </a:blip>
          <a:srcRect b="1852"/>
          <a:stretch>
            <a:fillRect/>
          </a:stretch>
        </p:blipFill>
        <p:spPr bwMode="auto">
          <a:xfrm>
            <a:off x="67866" y="119063"/>
            <a:ext cx="6300788" cy="660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CaixaDeTexto 29"/>
          <p:cNvSpPr txBox="1"/>
          <p:nvPr/>
        </p:nvSpPr>
        <p:spPr>
          <a:xfrm>
            <a:off x="1160860" y="1495426"/>
            <a:ext cx="2872978" cy="4216539"/>
          </a:xfrm>
          <a:prstGeom prst="rect">
            <a:avLst/>
          </a:prstGeom>
          <a:noFill/>
        </p:spPr>
        <p:txBody>
          <a:bodyPr>
            <a:spAutoFit/>
          </a:bodyPr>
          <a:lstStyle/>
          <a:p>
            <a:pPr>
              <a:defRPr/>
            </a:pPr>
            <a:r>
              <a:rPr lang="pt-PT" sz="8000" b="1" dirty="0">
                <a:solidFill>
                  <a:srgbClr val="00B0F0"/>
                </a:solidFill>
              </a:rPr>
              <a:t>BIP/ZIP</a:t>
            </a:r>
            <a:r>
              <a:rPr lang="pt-PT" sz="8000" b="1" dirty="0">
                <a:solidFill>
                  <a:schemeClr val="bg1">
                    <a:lumMod val="95000"/>
                  </a:schemeClr>
                </a:solidFill>
              </a:rPr>
              <a:t> </a:t>
            </a:r>
            <a:r>
              <a:rPr lang="pt-PT" sz="5400" b="1" dirty="0">
                <a:solidFill>
                  <a:schemeClr val="bg1">
                    <a:lumMod val="95000"/>
                  </a:schemeClr>
                </a:solidFill>
              </a:rPr>
              <a:t>PROGRAM</a:t>
            </a:r>
          </a:p>
        </p:txBody>
      </p:sp>
    </p:spTree>
    <p:extLst>
      <p:ext uri="{BB962C8B-B14F-4D97-AF65-F5344CB8AC3E}">
        <p14:creationId xmlns:p14="http://schemas.microsoft.com/office/powerpoint/2010/main" val="2143719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75" y="965201"/>
            <a:ext cx="4467225" cy="554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CaixaDeTexto 10"/>
          <p:cNvSpPr txBox="1">
            <a:spLocks noChangeArrowheads="1"/>
          </p:cNvSpPr>
          <p:nvPr/>
        </p:nvSpPr>
        <p:spPr bwMode="auto">
          <a:xfrm>
            <a:off x="5692379" y="1731963"/>
            <a:ext cx="3434953"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4000" b="1" dirty="0">
                <a:solidFill>
                  <a:srgbClr val="286FB4"/>
                </a:solidFill>
              </a:rPr>
              <a:t>#3 </a:t>
            </a:r>
          </a:p>
          <a:p>
            <a:pPr eaLnBrk="1" hangingPunct="1"/>
            <a:r>
              <a:rPr lang="pt-PT" altLang="en-US" sz="3600" i="1" dirty="0">
                <a:solidFill>
                  <a:srgbClr val="286FB4"/>
                </a:solidFill>
              </a:rPr>
              <a:t>Co-Governance</a:t>
            </a:r>
          </a:p>
          <a:p>
            <a:pPr eaLnBrk="1" hangingPunct="1"/>
            <a:r>
              <a:rPr lang="pt-PT" altLang="en-US" sz="3600" dirty="0">
                <a:solidFill>
                  <a:srgbClr val="286FB4"/>
                </a:solidFill>
              </a:rPr>
              <a:t>GABIP Local Structure</a:t>
            </a:r>
          </a:p>
        </p:txBody>
      </p:sp>
      <p:sp>
        <p:nvSpPr>
          <p:cNvPr id="14340" name="Rectângulo 9"/>
          <p:cNvSpPr>
            <a:spLocks noChangeArrowheads="1"/>
          </p:cNvSpPr>
          <p:nvPr/>
        </p:nvSpPr>
        <p:spPr bwMode="auto">
          <a:xfrm>
            <a:off x="5692379" y="4267200"/>
            <a:ext cx="4549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b="1" dirty="0">
                <a:solidFill>
                  <a:srgbClr val="FF6600"/>
                </a:solidFill>
              </a:rPr>
              <a:t>BIP/ZIP - A PLACE FOR PARTICIPATION</a:t>
            </a:r>
          </a:p>
        </p:txBody>
      </p:sp>
    </p:spTree>
    <p:extLst>
      <p:ext uri="{BB962C8B-B14F-4D97-AF65-F5344CB8AC3E}">
        <p14:creationId xmlns:p14="http://schemas.microsoft.com/office/powerpoint/2010/main" val="33571871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10"/>
          <p:cNvSpPr txBox="1">
            <a:spLocks noChangeArrowheads="1"/>
          </p:cNvSpPr>
          <p:nvPr/>
        </p:nvSpPr>
        <p:spPr bwMode="auto">
          <a:xfrm>
            <a:off x="4880373" y="1470026"/>
            <a:ext cx="4263628" cy="426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4000" b="1">
                <a:solidFill>
                  <a:srgbClr val="286FB4"/>
                </a:solidFill>
              </a:rPr>
              <a:t>#4 </a:t>
            </a:r>
          </a:p>
          <a:p>
            <a:pPr eaLnBrk="1" hangingPunct="1"/>
            <a:r>
              <a:rPr lang="pt-PT" altLang="en-US" sz="3600" b="1" i="1">
                <a:solidFill>
                  <a:srgbClr val="286FB4"/>
                </a:solidFill>
              </a:rPr>
              <a:t>The Lisbon CLLD Network</a:t>
            </a:r>
          </a:p>
          <a:p>
            <a:pPr eaLnBrk="1" hangingPunct="1"/>
            <a:r>
              <a:rPr lang="pt-PT" altLang="en-US" sz="2900"/>
              <a:t>Community-Led Local Development</a:t>
            </a:r>
          </a:p>
          <a:p>
            <a:pPr eaLnBrk="1" hangingPunct="1"/>
            <a:r>
              <a:rPr lang="pt-PT" altLang="en-US" sz="2900"/>
              <a:t>EU Reg. 1303/2013</a:t>
            </a:r>
          </a:p>
          <a:p>
            <a:pPr eaLnBrk="1" hangingPunct="1"/>
            <a:r>
              <a:rPr lang="pt-PT" altLang="en-US" sz="3600" i="1">
                <a:solidFill>
                  <a:srgbClr val="286FB4"/>
                </a:solidFill>
              </a:rPr>
              <a:t>The “BIP/ZIP - Network”</a:t>
            </a:r>
            <a:endParaRPr lang="pt-PT" altLang="en-US" sz="3600">
              <a:solidFill>
                <a:srgbClr val="286FB4"/>
              </a:solidFill>
            </a:endParaRPr>
          </a:p>
        </p:txBody>
      </p:sp>
      <p:grpSp>
        <p:nvGrpSpPr>
          <p:cNvPr id="15363" name="Grupo 4"/>
          <p:cNvGrpSpPr>
            <a:grpSpLocks/>
          </p:cNvGrpSpPr>
          <p:nvPr/>
        </p:nvGrpSpPr>
        <p:grpSpPr bwMode="auto">
          <a:xfrm>
            <a:off x="214313" y="1414464"/>
            <a:ext cx="4637485" cy="5373687"/>
            <a:chOff x="51262" y="287739"/>
            <a:chExt cx="6182114" cy="5373509"/>
          </a:xfrm>
        </p:grpSpPr>
        <p:cxnSp>
          <p:nvCxnSpPr>
            <p:cNvPr id="6" name="Conexão recta 7"/>
            <p:cNvCxnSpPr/>
            <p:nvPr/>
          </p:nvCxnSpPr>
          <p:spPr>
            <a:xfrm>
              <a:off x="154430" y="287739"/>
              <a:ext cx="6078946" cy="0"/>
            </a:xfrm>
            <a:prstGeom prst="line">
              <a:avLst/>
            </a:prstGeom>
          </p:spPr>
          <p:style>
            <a:lnRef idx="1">
              <a:schemeClr val="accent1"/>
            </a:lnRef>
            <a:fillRef idx="0">
              <a:schemeClr val="accent1"/>
            </a:fillRef>
            <a:effectRef idx="0">
              <a:schemeClr val="accent1"/>
            </a:effectRef>
            <a:fontRef idx="minor">
              <a:schemeClr val="tx1"/>
            </a:fontRef>
          </p:style>
        </p:cxnSp>
        <p:pic>
          <p:nvPicPr>
            <p:cNvPr id="15365" name="Picture 4"/>
            <p:cNvPicPr>
              <a:picLocks noChangeAspect="1" noChangeArrowheads="1"/>
            </p:cNvPicPr>
            <p:nvPr/>
          </p:nvPicPr>
          <p:blipFill>
            <a:blip r:embed="rId2">
              <a:extLst>
                <a:ext uri="{28A0092B-C50C-407E-A947-70E740481C1C}">
                  <a14:useLocalDpi xmlns:a14="http://schemas.microsoft.com/office/drawing/2010/main" val="0"/>
                </a:ext>
              </a:extLst>
            </a:blip>
            <a:srcRect l="62485" t="34486"/>
            <a:stretch>
              <a:fillRect/>
            </a:stretch>
          </p:blipFill>
          <p:spPr bwMode="auto">
            <a:xfrm>
              <a:off x="3993155" y="2852936"/>
              <a:ext cx="220782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10"/>
            <p:cNvPicPr>
              <a:picLocks noChangeAspect="1" noChangeArrowheads="1"/>
            </p:cNvPicPr>
            <p:nvPr/>
          </p:nvPicPr>
          <p:blipFill>
            <a:blip r:embed="rId3">
              <a:extLst>
                <a:ext uri="{28A0092B-C50C-407E-A947-70E740481C1C}">
                  <a14:useLocalDpi xmlns:a14="http://schemas.microsoft.com/office/drawing/2010/main" val="0"/>
                </a:ext>
              </a:extLst>
            </a:blip>
            <a:srcRect l="34084" t="5977" r="35345" b="18744"/>
            <a:stretch>
              <a:fillRect/>
            </a:stretch>
          </p:blipFill>
          <p:spPr bwMode="auto">
            <a:xfrm>
              <a:off x="51262" y="301560"/>
              <a:ext cx="3869428" cy="535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7" name="CaixaDeTexto 8"/>
            <p:cNvSpPr txBox="1">
              <a:spLocks noChangeArrowheads="1"/>
            </p:cNvSpPr>
            <p:nvPr/>
          </p:nvSpPr>
          <p:spPr bwMode="auto">
            <a:xfrm rot="20570213">
              <a:off x="2132454" y="808612"/>
              <a:ext cx="1296145" cy="73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1400" b="1">
                  <a:solidFill>
                    <a:srgbClr val="FF3300"/>
                  </a:solidFill>
                  <a:latin typeface="Agency FB" pitchFamily="34" charset="0"/>
                </a:rPr>
                <a:t>Lisbon clld networ</a:t>
              </a:r>
            </a:p>
          </p:txBody>
        </p:sp>
        <p:pic>
          <p:nvPicPr>
            <p:cNvPr id="15368"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642" y="301560"/>
              <a:ext cx="2209339" cy="1399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9" name="Picture 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1641" y="1817425"/>
              <a:ext cx="2209339"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55565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ixaDeTexto 25"/>
          <p:cNvSpPr txBox="1">
            <a:spLocks noChangeArrowheads="1"/>
          </p:cNvSpPr>
          <p:nvPr/>
        </p:nvSpPr>
        <p:spPr bwMode="auto">
          <a:xfrm>
            <a:off x="377429" y="12701"/>
            <a:ext cx="83058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pt-PT" altLang="en-US" sz="4000" b="1">
                <a:solidFill>
                  <a:srgbClr val="286FB4"/>
                </a:solidFill>
              </a:rPr>
              <a:t># </a:t>
            </a:r>
            <a:r>
              <a:rPr lang="pt-PT" altLang="en-US" sz="3600" b="1" i="1">
                <a:solidFill>
                  <a:srgbClr val="286FB4"/>
                </a:solidFill>
              </a:rPr>
              <a:t>BIP/ZIP Boavista</a:t>
            </a:r>
          </a:p>
          <a:p>
            <a:pPr eaLnBrk="1" hangingPunct="1"/>
            <a:r>
              <a:rPr lang="pt-PT" altLang="en-US" sz="3600" i="1">
                <a:solidFill>
                  <a:srgbClr val="286FB4"/>
                </a:solidFill>
              </a:rPr>
              <a:t>A participatory and integrated Local Development Plan</a:t>
            </a:r>
            <a:endParaRPr lang="pt-PT" altLang="en-US" sz="3600">
              <a:solidFill>
                <a:srgbClr val="286FB4"/>
              </a:solidFill>
            </a:endParaRPr>
          </a:p>
        </p:txBody>
      </p:sp>
      <p:pic>
        <p:nvPicPr>
          <p:cNvPr id="16387" name="Imagem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66" y="1365250"/>
            <a:ext cx="4618434"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8" name="Grupo 4"/>
          <p:cNvGrpSpPr>
            <a:grpSpLocks/>
          </p:cNvGrpSpPr>
          <p:nvPr/>
        </p:nvGrpSpPr>
        <p:grpSpPr bwMode="auto">
          <a:xfrm>
            <a:off x="4686300" y="1274764"/>
            <a:ext cx="2934891" cy="3722687"/>
            <a:chOff x="311402" y="764704"/>
            <a:chExt cx="6372734" cy="6000626"/>
          </a:xfrm>
        </p:grpSpPr>
        <p:pic>
          <p:nvPicPr>
            <p:cNvPr id="1638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865" t="801" r="26326" b="1469"/>
            <a:stretch>
              <a:fillRect/>
            </a:stretch>
          </p:blipFill>
          <p:spPr bwMode="auto">
            <a:xfrm>
              <a:off x="311402" y="764704"/>
              <a:ext cx="6372734" cy="6000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187815" y="4078482"/>
              <a:ext cx="561007" cy="501545"/>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275" tIns="45634" rIns="91275" bIns="45634" anchor="ctr"/>
            <a:lstStyle/>
            <a:p>
              <a:pPr algn="ctr">
                <a:defRPr/>
              </a:pPr>
              <a:endParaRPr lang="pt-PT" sz="1600">
                <a:solidFill>
                  <a:srgbClr val="FFFFFF"/>
                </a:solidFill>
              </a:endParaRPr>
            </a:p>
          </p:txBody>
        </p:sp>
        <p:sp>
          <p:nvSpPr>
            <p:cNvPr id="4" name="Retângulo 3"/>
            <p:cNvSpPr/>
            <p:nvPr/>
          </p:nvSpPr>
          <p:spPr>
            <a:xfrm>
              <a:off x="311402" y="764704"/>
              <a:ext cx="2083742" cy="793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sp>
          <p:nvSpPr>
            <p:cNvPr id="30" name="Retângulo 29"/>
            <p:cNvSpPr/>
            <p:nvPr/>
          </p:nvSpPr>
          <p:spPr>
            <a:xfrm>
              <a:off x="4944237" y="5949041"/>
              <a:ext cx="1739899" cy="739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PT"/>
            </a:p>
          </p:txBody>
        </p:sp>
      </p:grpSp>
    </p:spTree>
    <p:extLst>
      <p:ext uri="{BB962C8B-B14F-4D97-AF65-F5344CB8AC3E}">
        <p14:creationId xmlns:p14="http://schemas.microsoft.com/office/powerpoint/2010/main" val="3595675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324</Words>
  <Application>Microsoft Office PowerPoint</Application>
  <PresentationFormat>Affichage à l'écran (4:3)</PresentationFormat>
  <Paragraphs>39</Paragraphs>
  <Slides>13</Slides>
  <Notes>1</Notes>
  <HiddenSlides>0</HiddenSlides>
  <MMClips>0</MMClips>
  <ScaleCrop>false</ScaleCrop>
  <HeadingPairs>
    <vt:vector size="4" baseType="variant">
      <vt:variant>
        <vt:lpstr>Thème</vt:lpstr>
      </vt:variant>
      <vt:variant>
        <vt:i4>1</vt:i4>
      </vt:variant>
      <vt:variant>
        <vt:lpstr>Titres des diapositives</vt:lpstr>
      </vt:variant>
      <vt:variant>
        <vt:i4>13</vt:i4>
      </vt:variant>
    </vt:vector>
  </HeadingPairs>
  <TitlesOfParts>
    <vt:vector size="14" baseType="lpstr">
      <vt:lpstr>Thème Office</vt:lpstr>
      <vt:lpstr>Présentation PowerPoint</vt:lpstr>
      <vt:lpstr>NEIGHBOURHOOD REGENERATION</vt:lpstr>
      <vt:lpstr>FRANCO Rui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Question from the critical friend</vt:lpstr>
    </vt:vector>
  </TitlesOfParts>
  <Company>Datar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SCHMOCH Maike</dc:creator>
  <cp:lastModifiedBy>SCHMOCH Maike</cp:lastModifiedBy>
  <cp:revision>2</cp:revision>
  <dcterms:created xsi:type="dcterms:W3CDTF">2017-10-26T09:16:01Z</dcterms:created>
  <dcterms:modified xsi:type="dcterms:W3CDTF">2017-10-26T09:23:47Z</dcterms:modified>
</cp:coreProperties>
</file>