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9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6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98030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25475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8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3385366"/>
            <a:ext cx="5350669" cy="2619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03462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5516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5516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5516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5516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5516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5516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551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06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5516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541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98030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25475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8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3385366"/>
            <a:ext cx="5350669" cy="2619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0346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8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76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6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1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8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7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5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DD1D3-D8C4-4404-9C18-917A1F27558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DC9F8-D263-4740-8B2E-B4D9282B38A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1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jpeg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sanja.kozman@kranj.si" TargetMode="Externa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926306" y="4114801"/>
            <a:ext cx="7515225" cy="1295400"/>
          </a:xfrm>
        </p:spPr>
        <p:txBody>
          <a:bodyPr/>
          <a:lstStyle/>
          <a:p>
            <a:pPr algn="ctr" eaLnBrk="1" hangingPunct="1"/>
            <a:r>
              <a:rPr lang="sl-SI" altLang="hu-HU" dirty="0" smtClean="0">
                <a:latin typeface="Helvetica" pitchFamily="34" charset="0"/>
              </a:rPr>
              <a:t>Sanja Kožman, Municipality of Kranj, Department of Environment and Spatial Planning</a:t>
            </a:r>
          </a:p>
          <a:p>
            <a:pPr algn="ctr" eaLnBrk="1" hangingPunct="1"/>
            <a:r>
              <a:rPr lang="sl-SI" altLang="hu-HU" dirty="0" smtClean="0">
                <a:latin typeface="Helvetica" pitchFamily="34" charset="0"/>
              </a:rPr>
              <a:t>Tallinn, 4.10.2017</a:t>
            </a:r>
          </a:p>
          <a:p>
            <a:pPr eaLnBrk="1" hangingPunct="1"/>
            <a:endParaRPr lang="fr-BE" altLang="hu-HU" dirty="0" smtClean="0">
              <a:latin typeface="Helvetica" pitchFamily="34" charset="0"/>
            </a:endParaRPr>
          </a:p>
        </p:txBody>
      </p:sp>
      <p:sp>
        <p:nvSpPr>
          <p:cNvPr id="59395" name="Titre 12"/>
          <p:cNvSpPr>
            <a:spLocks noGrp="1"/>
          </p:cNvSpPr>
          <p:nvPr>
            <p:ph type="ctrTitle"/>
          </p:nvPr>
        </p:nvSpPr>
        <p:spPr>
          <a:xfrm>
            <a:off x="926306" y="981076"/>
            <a:ext cx="7735491" cy="18907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altLang="hu-HU" smtClean="0">
                <a:latin typeface="Helvetica" pitchFamily="34" charset="0"/>
              </a:rPr>
              <a:t>RENEWAL AND REGENERATION OF THE PLANINA RESIDENTIAL NEIGHBOURHOOD IN KRANJ</a:t>
            </a:r>
            <a:endParaRPr lang="fr-BE" altLang="hu-HU" smtClean="0">
              <a:latin typeface="Helvetica" pitchFamily="34" charset="0"/>
            </a:endParaRPr>
          </a:p>
        </p:txBody>
      </p:sp>
      <p:pic>
        <p:nvPicPr>
          <p:cNvPr id="59396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6015039"/>
            <a:ext cx="11001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397" name="Object 5"/>
          <p:cNvGraphicFramePr>
            <a:graphicFrameLocks noChangeAspect="1"/>
          </p:cNvGraphicFramePr>
          <p:nvPr/>
        </p:nvGraphicFramePr>
        <p:xfrm>
          <a:off x="1497806" y="6081713"/>
          <a:ext cx="1171575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5375160" imgH="2242080" progId="AcroExch.Document.11">
                  <p:embed/>
                </p:oleObj>
              </mc:Choice>
              <mc:Fallback>
                <p:oleObj name="Acrobat Document" r:id="rId4" imgW="5375160" imgH="224208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7806" y="6081713"/>
                        <a:ext cx="1171575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30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slov 1"/>
          <p:cNvSpPr>
            <a:spLocks noGrp="1"/>
          </p:cNvSpPr>
          <p:nvPr>
            <p:ph type="ctrTitle"/>
          </p:nvPr>
        </p:nvSpPr>
        <p:spPr>
          <a:xfrm>
            <a:off x="711994" y="342900"/>
            <a:ext cx="7735491" cy="742950"/>
          </a:xfrm>
        </p:spPr>
        <p:txBody>
          <a:bodyPr/>
          <a:lstStyle/>
          <a:p>
            <a:pPr eaLnBrk="1" hangingPunct="1"/>
            <a:r>
              <a:rPr lang="sl-SI" altLang="hu-HU" smtClean="0">
                <a:latin typeface="Helvetica" pitchFamily="34" charset="0"/>
              </a:rPr>
              <a:t>Results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quarter" idx="10"/>
          </p:nvPr>
        </p:nvSpPr>
        <p:spPr>
          <a:xfrm>
            <a:off x="519113" y="1306513"/>
            <a:ext cx="4410075" cy="5103812"/>
          </a:xfrm>
        </p:spPr>
        <p:txBody>
          <a:bodyPr rtlCol="0"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workshops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surveys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data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collected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directly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on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field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are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projects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that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will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brought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life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l-SI" altLang="sl-SI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r>
              <a:rPr lang="sl-SI" alt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2020. </a:t>
            </a:r>
          </a:p>
          <a:p>
            <a:pPr>
              <a:spcBef>
                <a:spcPct val="0"/>
              </a:spcBef>
              <a:defRPr/>
            </a:pPr>
            <a:endParaRPr lang="sl-SI" dirty="0"/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sl-SI" dirty="0" err="1"/>
              <a:t>Projects</a:t>
            </a:r>
            <a:r>
              <a:rPr lang="sl-SI" dirty="0"/>
              <a:t>: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l-SI" dirty="0" err="1"/>
              <a:t>renovation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two</a:t>
            </a:r>
            <a:r>
              <a:rPr lang="sl-SI" dirty="0"/>
              <a:t> </a:t>
            </a:r>
            <a:r>
              <a:rPr lang="sl-SI" dirty="0" err="1"/>
              <a:t>under-passes</a:t>
            </a:r>
            <a:r>
              <a:rPr lang="sl-SI" dirty="0"/>
              <a:t>, 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l-SI" dirty="0" err="1"/>
              <a:t>modernization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urban </a:t>
            </a:r>
            <a:r>
              <a:rPr lang="sl-SI" dirty="0" err="1"/>
              <a:t>equipment</a:t>
            </a:r>
            <a:r>
              <a:rPr lang="sl-SI" dirty="0"/>
              <a:t>, 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l-SI" dirty="0" err="1"/>
              <a:t>establishment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a central </a:t>
            </a:r>
            <a:r>
              <a:rPr lang="sl-SI" dirty="0" err="1"/>
              <a:t>connecting</a:t>
            </a:r>
            <a:r>
              <a:rPr lang="sl-SI" dirty="0"/>
              <a:t> </a:t>
            </a:r>
            <a:r>
              <a:rPr lang="sl-SI" dirty="0" err="1"/>
              <a:t>route</a:t>
            </a:r>
            <a:r>
              <a:rPr lang="sl-SI" dirty="0"/>
              <a:t> </a:t>
            </a:r>
            <a:r>
              <a:rPr lang="sl-SI" dirty="0" err="1"/>
              <a:t>through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neighborhood</a:t>
            </a:r>
            <a:r>
              <a:rPr lang="sl-SI" dirty="0"/>
              <a:t>, 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l-SI" dirty="0"/>
              <a:t>a </a:t>
            </a:r>
            <a:r>
              <a:rPr lang="sl-SI" dirty="0" err="1"/>
              <a:t>cycling</a:t>
            </a:r>
            <a:r>
              <a:rPr lang="sl-SI" dirty="0"/>
              <a:t> </a:t>
            </a:r>
            <a:r>
              <a:rPr lang="sl-SI" dirty="0" err="1"/>
              <a:t>polygon</a:t>
            </a:r>
            <a:r>
              <a:rPr lang="sl-SI" dirty="0"/>
              <a:t> - </a:t>
            </a:r>
            <a:r>
              <a:rPr lang="sl-SI" dirty="0" err="1"/>
              <a:t>pumptrack</a:t>
            </a:r>
            <a:r>
              <a:rPr lang="sl-SI" dirty="0"/>
              <a:t>, 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l-SI" dirty="0"/>
              <a:t>a </a:t>
            </a:r>
            <a:r>
              <a:rPr lang="sl-SI" dirty="0" err="1"/>
              <a:t>community</a:t>
            </a:r>
            <a:r>
              <a:rPr lang="sl-SI" dirty="0"/>
              <a:t> </a:t>
            </a:r>
            <a:r>
              <a:rPr lang="sl-SI" dirty="0" err="1"/>
              <a:t>space</a:t>
            </a:r>
            <a:r>
              <a:rPr lang="sl-SI" dirty="0"/>
              <a:t> (urban </a:t>
            </a:r>
            <a:r>
              <a:rPr lang="sl-SI" dirty="0" err="1"/>
              <a:t>gardens</a:t>
            </a:r>
            <a:r>
              <a:rPr lang="sl-SI" dirty="0"/>
              <a:t>, </a:t>
            </a:r>
            <a:r>
              <a:rPr lang="sl-SI" dirty="0" err="1"/>
              <a:t>playground</a:t>
            </a:r>
            <a:r>
              <a:rPr lang="sl-SI" dirty="0"/>
              <a:t>, park), 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l-SI" dirty="0" err="1"/>
              <a:t>an</a:t>
            </a:r>
            <a:r>
              <a:rPr lang="sl-SI" dirty="0"/>
              <a:t> urban </a:t>
            </a:r>
            <a:r>
              <a:rPr lang="sl-SI" dirty="0" err="1"/>
              <a:t>sports</a:t>
            </a:r>
            <a:r>
              <a:rPr lang="sl-SI" dirty="0"/>
              <a:t> center - </a:t>
            </a:r>
            <a:r>
              <a:rPr lang="sl-SI" dirty="0" err="1"/>
              <a:t>covered</a:t>
            </a:r>
            <a:r>
              <a:rPr lang="sl-SI" dirty="0"/>
              <a:t> </a:t>
            </a:r>
            <a:r>
              <a:rPr lang="sl-SI" dirty="0" err="1"/>
              <a:t>space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informal</a:t>
            </a:r>
            <a:r>
              <a:rPr lang="sl-SI" dirty="0"/>
              <a:t> </a:t>
            </a:r>
            <a:r>
              <a:rPr lang="sl-SI" dirty="0" err="1"/>
              <a:t>socializing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recreational</a:t>
            </a:r>
            <a:r>
              <a:rPr lang="sl-SI" dirty="0"/>
              <a:t> </a:t>
            </a:r>
            <a:r>
              <a:rPr lang="sl-SI" dirty="0" err="1"/>
              <a:t>exercise</a:t>
            </a:r>
            <a:r>
              <a:rPr lang="sl-SI" dirty="0"/>
              <a:t> </a:t>
            </a:r>
            <a:r>
              <a:rPr lang="sl-SI" dirty="0" err="1"/>
              <a:t>with</a:t>
            </a:r>
            <a:r>
              <a:rPr lang="sl-SI" dirty="0"/>
              <a:t> </a:t>
            </a:r>
            <a:r>
              <a:rPr lang="sl-SI" dirty="0" err="1"/>
              <a:t>outdoor</a:t>
            </a:r>
            <a:r>
              <a:rPr lang="sl-SI" dirty="0"/>
              <a:t> </a:t>
            </a:r>
            <a:r>
              <a:rPr lang="sl-SI" dirty="0" err="1"/>
              <a:t>recreational</a:t>
            </a:r>
            <a:r>
              <a:rPr lang="sl-SI" dirty="0"/>
              <a:t> </a:t>
            </a:r>
            <a:r>
              <a:rPr lang="sl-SI" dirty="0" err="1"/>
              <a:t>facilities</a:t>
            </a:r>
            <a:r>
              <a:rPr lang="sl-SI" dirty="0"/>
              <a:t> </a:t>
            </a:r>
            <a:r>
              <a:rPr lang="sl-SI" dirty="0" err="1"/>
              <a:t>surfaces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cycling</a:t>
            </a:r>
            <a:r>
              <a:rPr lang="sl-SI" dirty="0"/>
              <a:t> </a:t>
            </a:r>
            <a:r>
              <a:rPr lang="sl-SI" dirty="0" err="1"/>
              <a:t>polygons</a:t>
            </a:r>
            <a:r>
              <a:rPr lang="sl-SI" dirty="0"/>
              <a:t>, 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l-SI" dirty="0"/>
              <a:t>a </a:t>
            </a:r>
            <a:r>
              <a:rPr lang="sl-SI" dirty="0" err="1"/>
              <a:t>Family</a:t>
            </a:r>
            <a:r>
              <a:rPr lang="sl-SI" dirty="0"/>
              <a:t> Center - a central </a:t>
            </a:r>
            <a:r>
              <a:rPr lang="sl-SI" dirty="0" err="1"/>
              <a:t>covered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open </a:t>
            </a:r>
            <a:r>
              <a:rPr lang="sl-SI" dirty="0" err="1"/>
              <a:t>space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socializing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children's</a:t>
            </a:r>
            <a:r>
              <a:rPr lang="sl-SI" dirty="0"/>
              <a:t> </a:t>
            </a:r>
            <a:r>
              <a:rPr lang="sl-SI" dirty="0" err="1"/>
              <a:t>play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Sustainable</a:t>
            </a:r>
            <a:r>
              <a:rPr lang="sl-SI" dirty="0"/>
              <a:t> </a:t>
            </a:r>
            <a:r>
              <a:rPr lang="sl-SI" dirty="0" err="1"/>
              <a:t>Mobility</a:t>
            </a:r>
            <a:r>
              <a:rPr lang="sl-SI" dirty="0"/>
              <a:t> </a:t>
            </a:r>
            <a:r>
              <a:rPr lang="sl-SI" dirty="0" smtClean="0"/>
              <a:t>Center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l-SI" dirty="0" err="1" smtClean="0"/>
              <a:t>local</a:t>
            </a:r>
            <a:r>
              <a:rPr lang="sl-SI" dirty="0" smtClean="0"/>
              <a:t> </a:t>
            </a:r>
            <a:r>
              <a:rPr lang="en-GB" dirty="0"/>
              <a:t>renewal office</a:t>
            </a:r>
            <a:r>
              <a:rPr lang="sl-SI" dirty="0"/>
              <a:t>. </a:t>
            </a:r>
            <a:endParaRPr lang="sl-SI" altLang="sl-SI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8612" name="Slik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1"/>
            <a:ext cx="2864644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2" descr="Skate Par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95300"/>
            <a:ext cx="133588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6" t="10577" r="61" b="4277"/>
          <a:stretch>
            <a:fillRect/>
          </a:stretch>
        </p:blipFill>
        <p:spPr bwMode="auto">
          <a:xfrm>
            <a:off x="6586538" y="2909888"/>
            <a:ext cx="2527697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Slika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9" y="1565275"/>
            <a:ext cx="2270522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Slika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2620963"/>
            <a:ext cx="2002631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Slika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4306889"/>
            <a:ext cx="2153841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Slika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67" y="4738689"/>
            <a:ext cx="2078831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370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PoljeZBesedilom 1"/>
          <p:cNvSpPr txBox="1">
            <a:spLocks noChangeArrowheads="1"/>
          </p:cNvSpPr>
          <p:nvPr/>
        </p:nvSpPr>
        <p:spPr bwMode="auto">
          <a:xfrm>
            <a:off x="2250281" y="5345114"/>
            <a:ext cx="44624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hu-HU" sz="1800">
                <a:latin typeface="Calibri" pitchFamily="34" charset="0"/>
              </a:rPr>
              <a:t>Sanja Kožman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hu-HU" sz="1800">
                <a:latin typeface="Calibri" pitchFamily="34" charset="0"/>
                <a:hlinkClick r:id="rId2"/>
              </a:rPr>
              <a:t>E-mail: sanja.kozman@kranj.si</a:t>
            </a:r>
            <a:endParaRPr lang="sl-SI" altLang="hu-HU" sz="1800">
              <a:latin typeface="Calibri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hu-HU" sz="1800">
                <a:latin typeface="Calibri" pitchFamily="34" charset="0"/>
              </a:rPr>
              <a:t>Phone: 00386 4 237 31 45</a:t>
            </a:r>
          </a:p>
        </p:txBody>
      </p:sp>
    </p:spTree>
    <p:extLst>
      <p:ext uri="{BB962C8B-B14F-4D97-AF65-F5344CB8AC3E}">
        <p14:creationId xmlns:p14="http://schemas.microsoft.com/office/powerpoint/2010/main" val="3737240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ím 1"/>
          <p:cNvSpPr>
            <a:spLocks noGrp="1"/>
          </p:cNvSpPr>
          <p:nvPr>
            <p:ph type="ctrTitle"/>
          </p:nvPr>
        </p:nvSpPr>
        <p:spPr>
          <a:xfrm>
            <a:off x="926306" y="981075"/>
            <a:ext cx="7735491" cy="923925"/>
          </a:xfrm>
        </p:spPr>
        <p:txBody>
          <a:bodyPr/>
          <a:lstStyle/>
          <a:p>
            <a:pPr eaLnBrk="1" hangingPunct="1"/>
            <a:r>
              <a:rPr lang="hu-HU" altLang="hu-HU" dirty="0" smtClean="0">
                <a:latin typeface="Helvetica" pitchFamily="34" charset="0"/>
              </a:rPr>
              <a:t>Question from the critical friend</a:t>
            </a:r>
          </a:p>
        </p:txBody>
      </p:sp>
      <p:sp>
        <p:nvSpPr>
          <p:cNvPr id="70660" name="Szöveg helye 3"/>
          <p:cNvSpPr>
            <a:spLocks noGrp="1"/>
          </p:cNvSpPr>
          <p:nvPr>
            <p:ph type="body" sz="quarter" idx="10"/>
          </p:nvPr>
        </p:nvSpPr>
        <p:spPr>
          <a:xfrm>
            <a:off x="926306" y="2514601"/>
            <a:ext cx="6068616" cy="2438399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hu-HU" sz="3600" dirty="0" smtClean="0">
                <a:latin typeface="Helvetica" pitchFamily="34" charset="0"/>
              </a:rPr>
              <a:t>A participatory approach is not something public servants are used to. How did you stimulate your colleagues at the municipality to actively engage with citizens in this project?</a:t>
            </a:r>
            <a:endParaRPr lang="hu-HU" altLang="hu-HU" sz="3600" dirty="0" smtClean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3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6"/>
          <p:cNvSpPr>
            <a:spLocks noGrp="1"/>
          </p:cNvSpPr>
          <p:nvPr>
            <p:ph type="ctrTitle"/>
          </p:nvPr>
        </p:nvSpPr>
        <p:spPr>
          <a:xfrm>
            <a:off x="305991" y="373063"/>
            <a:ext cx="4674394" cy="666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l-SI" altLang="hu-HU" sz="4800" dirty="0" smtClean="0">
                <a:latin typeface="Helvetica" pitchFamily="34" charset="0"/>
              </a:rPr>
              <a:t>Basic </a:t>
            </a:r>
            <a:r>
              <a:rPr lang="sl-SI" altLang="hu-HU" dirty="0" smtClean="0">
                <a:latin typeface="Helvetica" pitchFamily="34" charset="0"/>
              </a:rPr>
              <a:t>informations</a:t>
            </a:r>
            <a:endParaRPr lang="fr-BE" altLang="hu-HU" dirty="0" smtClean="0">
              <a:latin typeface="Helvetica" pitchFamily="34" charset="0"/>
            </a:endParaRPr>
          </a:p>
        </p:txBody>
      </p:sp>
      <p:pic>
        <p:nvPicPr>
          <p:cNvPr id="60419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35" y="488950"/>
            <a:ext cx="229909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2" descr="C:\Users\Uporabnica\Desktop\VOJKO\Soseska Planina\Predstavitev MOK\Material A. Peternel\ORTOFOTO SKUPAJ cop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92" y="1196975"/>
            <a:ext cx="5201840" cy="4624388"/>
          </a:xfrm>
        </p:spPr>
      </p:pic>
      <p:sp>
        <p:nvSpPr>
          <p:cNvPr id="3" name="PoljeZBesedilom 2"/>
          <p:cNvSpPr txBox="1"/>
          <p:nvPr/>
        </p:nvSpPr>
        <p:spPr>
          <a:xfrm>
            <a:off x="5897166" y="3155951"/>
            <a:ext cx="2713434" cy="38164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600" b="1" u="sng" dirty="0" err="1"/>
              <a:t>City</a:t>
            </a:r>
            <a:r>
              <a:rPr lang="sl-SI" sz="1600" b="1" u="sng" dirty="0"/>
              <a:t> </a:t>
            </a:r>
            <a:r>
              <a:rPr lang="sl-SI" sz="1600" b="1" u="sng" dirty="0" err="1"/>
              <a:t>Municipality</a:t>
            </a:r>
            <a:r>
              <a:rPr lang="sl-SI" sz="1600" b="1" u="sng" dirty="0"/>
              <a:t> </a:t>
            </a:r>
            <a:r>
              <a:rPr lang="sl-SI" sz="1600" b="1" u="sng" dirty="0" err="1"/>
              <a:t>of</a:t>
            </a:r>
            <a:r>
              <a:rPr lang="sl-SI" sz="1600" b="1" u="sng" dirty="0"/>
              <a:t> Kranj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1600" b="1" dirty="0" err="1"/>
              <a:t>third</a:t>
            </a:r>
            <a:r>
              <a:rPr lang="sl-SI" sz="1600" b="1" dirty="0"/>
              <a:t> </a:t>
            </a:r>
            <a:r>
              <a:rPr lang="sl-SI" sz="1600" b="1" dirty="0" err="1"/>
              <a:t>largest</a:t>
            </a:r>
            <a:r>
              <a:rPr lang="sl-SI" sz="1600" b="1" dirty="0"/>
              <a:t> </a:t>
            </a:r>
            <a:r>
              <a:rPr lang="sl-SI" sz="1600" b="1" dirty="0" err="1"/>
              <a:t>city</a:t>
            </a:r>
            <a:r>
              <a:rPr lang="sl-SI" sz="1600" b="1" dirty="0"/>
              <a:t> in Slovenia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1600" b="1" dirty="0" err="1"/>
              <a:t>located</a:t>
            </a:r>
            <a:r>
              <a:rPr lang="sl-SI" sz="1600" b="1" dirty="0"/>
              <a:t> 20 km </a:t>
            </a:r>
            <a:r>
              <a:rPr lang="sl-SI" sz="1600" b="1" dirty="0" err="1"/>
              <a:t>from</a:t>
            </a:r>
            <a:r>
              <a:rPr lang="sl-SI" sz="1600" b="1" dirty="0"/>
              <a:t> Ljubljana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1600" b="1" dirty="0"/>
              <a:t>55.000 </a:t>
            </a:r>
            <a:r>
              <a:rPr lang="sl-SI" sz="1600" b="1" dirty="0" err="1"/>
              <a:t>inhabitants</a:t>
            </a:r>
            <a:endParaRPr lang="sl-SI" sz="16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sz="16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600" b="1" u="sng" dirty="0" err="1"/>
              <a:t>Neighbourhood</a:t>
            </a:r>
            <a:r>
              <a:rPr lang="sl-SI" sz="1600" b="1" u="sng" dirty="0"/>
              <a:t> Planina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1600" b="1" dirty="0"/>
              <a:t>52 ha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1600" b="1" dirty="0"/>
              <a:t>more </a:t>
            </a:r>
            <a:r>
              <a:rPr lang="sl-SI" sz="1600" b="1" dirty="0" err="1"/>
              <a:t>than</a:t>
            </a:r>
            <a:r>
              <a:rPr lang="sl-SI" sz="1600" b="1" dirty="0"/>
              <a:t> 140 </a:t>
            </a:r>
            <a:r>
              <a:rPr lang="sl-SI" sz="1600" b="1" dirty="0" err="1"/>
              <a:t>apartment</a:t>
            </a:r>
            <a:r>
              <a:rPr lang="sl-SI" sz="1600" b="1" dirty="0"/>
              <a:t> </a:t>
            </a:r>
            <a:r>
              <a:rPr lang="sl-SI" sz="1600" b="1" dirty="0" err="1"/>
              <a:t>buildings</a:t>
            </a:r>
            <a:endParaRPr lang="sl-SI" sz="1600" b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1600" b="1" dirty="0"/>
              <a:t>12.500 </a:t>
            </a:r>
            <a:r>
              <a:rPr lang="sl-SI" sz="1600" b="1" dirty="0" err="1"/>
              <a:t>residents</a:t>
            </a:r>
            <a:endParaRPr lang="sl-SI" sz="1600" b="1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sz="1600" b="1" dirty="0" err="1"/>
              <a:t>Built</a:t>
            </a:r>
            <a:r>
              <a:rPr lang="sl-SI" sz="1600" b="1" dirty="0"/>
              <a:t> </a:t>
            </a:r>
            <a:r>
              <a:rPr lang="sl-SI" sz="1600" b="1" dirty="0" err="1"/>
              <a:t>from</a:t>
            </a:r>
            <a:r>
              <a:rPr lang="sl-SI" sz="1600" b="1" dirty="0"/>
              <a:t> 1970s to </a:t>
            </a:r>
            <a:r>
              <a:rPr lang="sl-SI" sz="1600" b="1" dirty="0" err="1"/>
              <a:t>the</a:t>
            </a:r>
            <a:r>
              <a:rPr lang="sl-SI" sz="1600" b="1" dirty="0"/>
              <a:t> mid-1980s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l-SI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0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926307" y="2044701"/>
            <a:ext cx="4893469" cy="415131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hu-HU" b="1" dirty="0" smtClean="0">
                <a:latin typeface="Helvetica" pitchFamily="34" charset="0"/>
              </a:rPr>
              <a:t>Sustainable Urban Strategy of the </a:t>
            </a:r>
            <a:r>
              <a:rPr lang="sl-SI" altLang="hu-HU" b="1" dirty="0" smtClean="0">
                <a:latin typeface="Helvetica" pitchFamily="34" charset="0"/>
              </a:rPr>
              <a:t>City </a:t>
            </a:r>
            <a:r>
              <a:rPr lang="en-US" altLang="hu-HU" b="1" dirty="0" smtClean="0">
                <a:latin typeface="Helvetica" pitchFamily="34" charset="0"/>
              </a:rPr>
              <a:t>Municipality of </a:t>
            </a:r>
            <a:r>
              <a:rPr lang="en-US" altLang="hu-HU" b="1" dirty="0" err="1" smtClean="0">
                <a:latin typeface="Helvetica" pitchFamily="34" charset="0"/>
              </a:rPr>
              <a:t>Kranj</a:t>
            </a:r>
            <a:endParaRPr lang="sl-SI" altLang="hu-HU" b="1" dirty="0" smtClean="0">
              <a:latin typeface="Helvetica" pitchFamily="34" charset="0"/>
            </a:endParaRPr>
          </a:p>
          <a:p>
            <a:pPr eaLnBrk="1" hangingPunct="1"/>
            <a:r>
              <a:rPr lang="sl-SI" altLang="hu-HU" dirty="0" smtClean="0">
                <a:latin typeface="Helvetica" pitchFamily="34" charset="0"/>
              </a:rPr>
              <a:t>Accepted in year 2015</a:t>
            </a:r>
          </a:p>
          <a:p>
            <a:pPr eaLnBrk="1" hangingPunct="1"/>
            <a:r>
              <a:rPr lang="sl-SI" altLang="hu-HU" dirty="0" smtClean="0">
                <a:latin typeface="Helvetica" pitchFamily="34" charset="0"/>
              </a:rPr>
              <a:t>Document defines neighborhood Planina as a pilot area for renewal.</a:t>
            </a:r>
          </a:p>
          <a:p>
            <a:pPr eaLnBrk="1" hangingPunct="1"/>
            <a:endParaRPr lang="sl-SI" altLang="hu-HU" dirty="0" smtClean="0">
              <a:latin typeface="Helvetica" pitchFamily="34" charset="0"/>
            </a:endParaRPr>
          </a:p>
          <a:p>
            <a:pPr eaLnBrk="1" hangingPunct="1"/>
            <a:r>
              <a:rPr lang="sl-SI" altLang="hu-HU" dirty="0" smtClean="0">
                <a:latin typeface="Helvetica" pitchFamily="34" charset="0"/>
              </a:rPr>
              <a:t>Planina is a socially degraded area – only suspicion.</a:t>
            </a:r>
          </a:p>
          <a:p>
            <a:pPr eaLnBrk="1" hangingPunct="1"/>
            <a:endParaRPr lang="sl-SI" altLang="hu-HU" dirty="0" smtClean="0">
              <a:latin typeface="Helvetica" pitchFamily="34" charset="0"/>
            </a:endParaRPr>
          </a:p>
          <a:p>
            <a:pPr eaLnBrk="1" hangingPunct="1"/>
            <a:r>
              <a:rPr lang="sl-SI" altLang="hu-HU" dirty="0" smtClean="0">
                <a:latin typeface="Helvetica" pitchFamily="34" charset="0"/>
              </a:rPr>
              <a:t>European funds from Integrated Territorial Investments (for urban renewal, sustainable mobility and energy rehabilitation of buildings).</a:t>
            </a:r>
          </a:p>
          <a:p>
            <a:pPr eaLnBrk="1" hangingPunct="1"/>
            <a:endParaRPr lang="sl-SI" altLang="hu-HU" dirty="0" smtClean="0">
              <a:latin typeface="Helvetica" pitchFamily="34" charset="0"/>
            </a:endParaRPr>
          </a:p>
          <a:p>
            <a:pPr eaLnBrk="1" hangingPunct="1"/>
            <a:endParaRPr lang="sl-SI" altLang="hu-HU" dirty="0" smtClean="0">
              <a:latin typeface="Helvetica" pitchFamily="34" charset="0"/>
            </a:endParaRPr>
          </a:p>
        </p:txBody>
      </p:sp>
      <p:sp>
        <p:nvSpPr>
          <p:cNvPr id="61443" name="Titre 5"/>
          <p:cNvSpPr>
            <a:spLocks noGrp="1"/>
          </p:cNvSpPr>
          <p:nvPr>
            <p:ph type="ctrTitle"/>
          </p:nvPr>
        </p:nvSpPr>
        <p:spPr>
          <a:xfrm>
            <a:off x="152400" y="981075"/>
            <a:ext cx="5082779" cy="1000126"/>
          </a:xfrm>
        </p:spPr>
        <p:txBody>
          <a:bodyPr>
            <a:normAutofit/>
          </a:bodyPr>
          <a:lstStyle/>
          <a:p>
            <a:pPr eaLnBrk="1" hangingPunct="1"/>
            <a:r>
              <a:rPr lang="sl-SI" altLang="hu-HU" dirty="0" smtClean="0">
                <a:latin typeface="Helvetica" pitchFamily="34" charset="0"/>
              </a:rPr>
              <a:t>Important document</a:t>
            </a:r>
            <a:endParaRPr lang="fr-BE" altLang="hu-HU" dirty="0" smtClean="0">
              <a:latin typeface="Helvetica" pitchFamily="34" charset="0"/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0" t="15625" r="32262" b="19196"/>
          <a:stretch>
            <a:fillRect/>
          </a:stretch>
        </p:blipFill>
        <p:spPr bwMode="auto">
          <a:xfrm>
            <a:off x="6143625" y="981075"/>
            <a:ext cx="2799160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0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slov 1"/>
          <p:cNvSpPr>
            <a:spLocks noGrp="1"/>
          </p:cNvSpPr>
          <p:nvPr>
            <p:ph type="ctrTitle"/>
          </p:nvPr>
        </p:nvSpPr>
        <p:spPr>
          <a:xfrm>
            <a:off x="926307" y="582614"/>
            <a:ext cx="2141935" cy="7762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l-SI" altLang="hu-HU" smtClean="0">
                <a:latin typeface="Helvetica" pitchFamily="34" charset="0"/>
              </a:rPr>
              <a:t>Problems</a:t>
            </a:r>
          </a:p>
        </p:txBody>
      </p:sp>
      <p:sp>
        <p:nvSpPr>
          <p:cNvPr id="62467" name="Označba mesta besedila 3"/>
          <p:cNvSpPr>
            <a:spLocks noGrp="1"/>
          </p:cNvSpPr>
          <p:nvPr>
            <p:ph type="body" sz="quarter" idx="10"/>
          </p:nvPr>
        </p:nvSpPr>
        <p:spPr>
          <a:xfrm>
            <a:off x="189345" y="2093120"/>
            <a:ext cx="3657600" cy="2389187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altLang="hu-HU" dirty="0" smtClean="0">
                <a:latin typeface="Helvetica" pitchFamily="34" charset="0"/>
              </a:rPr>
              <a:t>lack of parking spaces, </a:t>
            </a:r>
            <a:endParaRPr lang="sl-SI" altLang="hu-HU" dirty="0" smtClean="0">
              <a:latin typeface="Helvetica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altLang="hu-HU" dirty="0" smtClean="0">
                <a:latin typeface="Helvetica" pitchFamily="34" charset="0"/>
              </a:rPr>
              <a:t>low use of public transport, </a:t>
            </a:r>
            <a:endParaRPr lang="sl-SI" altLang="hu-HU" dirty="0" smtClean="0">
              <a:latin typeface="Helvetica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altLang="hu-HU" dirty="0" smtClean="0">
                <a:latin typeface="Helvetica" pitchFamily="34" charset="0"/>
              </a:rPr>
              <a:t>outdated urban furniture, </a:t>
            </a:r>
            <a:endParaRPr lang="sl-SI" altLang="hu-HU" dirty="0" smtClean="0">
              <a:latin typeface="Helvetica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altLang="hu-HU" dirty="0" smtClean="0">
                <a:latin typeface="Helvetica" pitchFamily="34" charset="0"/>
              </a:rPr>
              <a:t>low energy efficiency of buildings, </a:t>
            </a:r>
            <a:endParaRPr lang="sl-SI" altLang="hu-HU" dirty="0" smtClean="0">
              <a:latin typeface="Helvetica" pitchFamily="34" charset="0"/>
            </a:endParaRP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altLang="hu-HU" dirty="0" smtClean="0">
                <a:latin typeface="Helvetica" pitchFamily="34" charset="0"/>
              </a:rPr>
              <a:t>a lack of better children’s playgrounds </a:t>
            </a:r>
            <a:r>
              <a:rPr lang="en-US" altLang="hu-HU" dirty="0" err="1" smtClean="0">
                <a:latin typeface="Helvetica" pitchFamily="34" charset="0"/>
              </a:rPr>
              <a:t>etc</a:t>
            </a:r>
            <a:endParaRPr lang="sl-SI" altLang="hu-HU" dirty="0" smtClean="0">
              <a:latin typeface="Helvetica" pitchFamily="34" charset="0"/>
            </a:endParaRPr>
          </a:p>
        </p:txBody>
      </p:sp>
      <p:pic>
        <p:nvPicPr>
          <p:cNvPr id="62468" name="Picture 2" descr="C:\Users\Uporabnica\Desktop\VOJKO\Soseska Planina\Predstavitev MOK\Material A. Peternel\DSC01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50839"/>
            <a:ext cx="2306241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91" y="933451"/>
            <a:ext cx="2653903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Naslov 1"/>
          <p:cNvSpPr txBox="1">
            <a:spLocks/>
          </p:cNvSpPr>
          <p:nvPr/>
        </p:nvSpPr>
        <p:spPr bwMode="auto">
          <a:xfrm>
            <a:off x="152400" y="1316401"/>
            <a:ext cx="3981450" cy="79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hu-HU" sz="4200" b="1" dirty="0">
                <a:solidFill>
                  <a:srgbClr val="286FB4"/>
                </a:solidFill>
              </a:rPr>
              <a:t>Potential</a:t>
            </a:r>
          </a:p>
        </p:txBody>
      </p:sp>
      <p:sp>
        <p:nvSpPr>
          <p:cNvPr id="62471" name="Označba mesta besedila 3"/>
          <p:cNvSpPr txBox="1">
            <a:spLocks/>
          </p:cNvSpPr>
          <p:nvPr/>
        </p:nvSpPr>
        <p:spPr bwMode="auto">
          <a:xfrm>
            <a:off x="782241" y="6055917"/>
            <a:ext cx="2286000" cy="34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marL="0" indent="0" eaLnBrk="1" hangingPunct="1"/>
            <a:r>
              <a:rPr lang="sl-SI" altLang="hu-HU" sz="1600" dirty="0"/>
              <a:t>Residents of Planina</a:t>
            </a:r>
          </a:p>
        </p:txBody>
      </p:sp>
      <p:pic>
        <p:nvPicPr>
          <p:cNvPr id="62472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41" y="4129089"/>
            <a:ext cx="25527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31" y="3092450"/>
            <a:ext cx="3073004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334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slov 1"/>
          <p:cNvSpPr>
            <a:spLocks noGrp="1"/>
          </p:cNvSpPr>
          <p:nvPr>
            <p:ph type="ctrTitle"/>
          </p:nvPr>
        </p:nvSpPr>
        <p:spPr>
          <a:xfrm>
            <a:off x="926306" y="647701"/>
            <a:ext cx="7735491" cy="1638299"/>
          </a:xfrm>
        </p:spPr>
        <p:txBody>
          <a:bodyPr/>
          <a:lstStyle/>
          <a:p>
            <a:pPr eaLnBrk="1" hangingPunct="1"/>
            <a:r>
              <a:rPr lang="sl-SI" altLang="hu-HU" dirty="0" smtClean="0">
                <a:latin typeface="Helvetica" pitchFamily="34" charset="0"/>
              </a:rPr>
              <a:t>Year 2016</a:t>
            </a:r>
          </a:p>
        </p:txBody>
      </p:sp>
      <p:sp>
        <p:nvSpPr>
          <p:cNvPr id="63491" name="Označba mesta besedila 3"/>
          <p:cNvSpPr>
            <a:spLocks noGrp="1"/>
          </p:cNvSpPr>
          <p:nvPr>
            <p:ph type="body" sz="quarter" idx="10"/>
          </p:nvPr>
        </p:nvSpPr>
        <p:spPr>
          <a:xfrm>
            <a:off x="926307" y="2514600"/>
            <a:ext cx="5703094" cy="368141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sl-SI" altLang="hu-HU" dirty="0" smtClean="0">
                <a:latin typeface="Helvetica" pitchFamily="34" charset="0"/>
              </a:rPr>
              <a:t>Systematic beginning of renewal of neighborhood Planina.</a:t>
            </a:r>
          </a:p>
          <a:p>
            <a:pPr eaLnBrk="1" hangingPunct="1"/>
            <a:endParaRPr lang="sl-SI" altLang="hu-HU" dirty="0" smtClean="0">
              <a:latin typeface="Helvetica" pitchFamily="34" charset="0"/>
            </a:endParaRPr>
          </a:p>
          <a:p>
            <a:pPr marL="0" indent="0" algn="ctr" eaLnBrk="1" hangingPunct="1">
              <a:buNone/>
            </a:pPr>
            <a:r>
              <a:rPr lang="sl-SI" altLang="hu-HU" dirty="0" smtClean="0">
                <a:latin typeface="Helvetica" pitchFamily="34" charset="0"/>
              </a:rPr>
              <a:t>The biggest quastion was:</a:t>
            </a:r>
          </a:p>
          <a:p>
            <a:pPr marL="0" indent="0" algn="ctr" eaLnBrk="1" hangingPunct="1">
              <a:buNone/>
            </a:pPr>
            <a:r>
              <a:rPr lang="sl-SI" altLang="hu-HU" sz="2800" b="1" dirty="0" smtClean="0">
                <a:latin typeface="Helvetica" pitchFamily="34" charset="0"/>
              </a:rPr>
              <a:t>H</a:t>
            </a:r>
            <a:r>
              <a:rPr lang="en-GB" altLang="hu-HU" sz="2800" b="1" dirty="0" smtClean="0">
                <a:latin typeface="Helvetica" pitchFamily="34" charset="0"/>
              </a:rPr>
              <a:t>ow to include as many residents as possible into the renewal and regeneration of the neighbourhood</a:t>
            </a:r>
            <a:r>
              <a:rPr lang="sl-SI" altLang="hu-HU" sz="2800" b="1" dirty="0" smtClean="0">
                <a:latin typeface="Helvetica" pitchFamily="34" charset="0"/>
              </a:rPr>
              <a:t>?</a:t>
            </a:r>
          </a:p>
          <a:p>
            <a:pPr eaLnBrk="1" hangingPunct="1"/>
            <a:endParaRPr lang="sl-SI" altLang="hu-HU" dirty="0" smtClean="0">
              <a:latin typeface="Helvetica" pitchFamily="34" charset="0"/>
            </a:endParaRPr>
          </a:p>
          <a:p>
            <a:pPr eaLnBrk="1" hangingPunct="1"/>
            <a:r>
              <a:rPr lang="sl-SI" altLang="hu-HU" dirty="0" smtClean="0">
                <a:latin typeface="Helvetica" pitchFamily="34" charset="0"/>
              </a:rPr>
              <a:t>Interdisciplinary working group was established - informal form of the local </a:t>
            </a:r>
            <a:r>
              <a:rPr lang="en-GB" altLang="hu-HU" dirty="0" smtClean="0">
                <a:latin typeface="Helvetica" pitchFamily="34" charset="0"/>
              </a:rPr>
              <a:t>renewal office</a:t>
            </a:r>
            <a:r>
              <a:rPr lang="sl-SI" altLang="hu-HU" dirty="0" smtClean="0">
                <a:latin typeface="Helvetica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18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slov 1"/>
          <p:cNvSpPr>
            <a:spLocks noGrp="1"/>
          </p:cNvSpPr>
          <p:nvPr>
            <p:ph type="ctrTitle"/>
          </p:nvPr>
        </p:nvSpPr>
        <p:spPr>
          <a:xfrm>
            <a:off x="126206" y="219075"/>
            <a:ext cx="7735491" cy="750888"/>
          </a:xfrm>
        </p:spPr>
        <p:txBody>
          <a:bodyPr/>
          <a:lstStyle/>
          <a:p>
            <a:pPr eaLnBrk="1" hangingPunct="1"/>
            <a:r>
              <a:rPr lang="sl-SI" altLang="hu-HU" smtClean="0">
                <a:latin typeface="Helvetica" pitchFamily="34" charset="0"/>
              </a:rPr>
              <a:t>Workshops – ways of inviting</a:t>
            </a:r>
          </a:p>
        </p:txBody>
      </p:sp>
      <p:sp>
        <p:nvSpPr>
          <p:cNvPr id="64515" name="Označba mesta besedila 3"/>
          <p:cNvSpPr>
            <a:spLocks noGrp="1"/>
          </p:cNvSpPr>
          <p:nvPr>
            <p:ph type="body" sz="quarter" idx="10"/>
          </p:nvPr>
        </p:nvSpPr>
        <p:spPr>
          <a:xfrm>
            <a:off x="219076" y="1163638"/>
            <a:ext cx="3440906" cy="5180012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</a:pPr>
            <a:r>
              <a:rPr lang="sl-SI" altLang="hu-HU" smtClean="0">
                <a:latin typeface="Helvetica" pitchFamily="34" charset="0"/>
              </a:rPr>
              <a:t>Municipality web side (www.kranj.si)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sl-SI" altLang="hu-HU" smtClean="0">
                <a:latin typeface="Helvetica" pitchFamily="34" charset="0"/>
              </a:rPr>
              <a:t>Web sides of local communities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sl-SI" altLang="hu-HU" smtClean="0">
                <a:latin typeface="Helvetica" pitchFamily="34" charset="0"/>
              </a:rPr>
              <a:t>Facebook page of Municipality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sl-SI" altLang="hu-HU" smtClean="0">
                <a:latin typeface="Helvetica" pitchFamily="34" charset="0"/>
              </a:rPr>
              <a:t>Facebook page of local renewal office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sl-SI" altLang="hu-HU" smtClean="0">
                <a:latin typeface="Helvetica" pitchFamily="34" charset="0"/>
              </a:rPr>
              <a:t>local renewal office web side (www.preplanina.si)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sl-SI" altLang="hu-HU" smtClean="0">
                <a:latin typeface="Helvetica" pitchFamily="34" charset="0"/>
              </a:rPr>
              <a:t>posters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sl-SI" altLang="hu-HU" smtClean="0">
                <a:latin typeface="Helvetica" pitchFamily="34" charset="0"/>
              </a:rPr>
              <a:t>radio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sl-SI" altLang="hu-HU" smtClean="0">
                <a:latin typeface="Helvetica" pitchFamily="34" charset="0"/>
              </a:rPr>
              <a:t>Local newspapers (Kranjske novice, Gorenjski glas)</a:t>
            </a:r>
          </a:p>
        </p:txBody>
      </p:sp>
      <p:pic>
        <p:nvPicPr>
          <p:cNvPr id="64516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44" y="971551"/>
            <a:ext cx="1550194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4" t="5771" r="-8" b="3333"/>
          <a:stretch>
            <a:fillRect/>
          </a:stretch>
        </p:blipFill>
        <p:spPr bwMode="auto">
          <a:xfrm>
            <a:off x="3817144" y="969963"/>
            <a:ext cx="319801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9" t="8925" r="12810"/>
          <a:stretch>
            <a:fillRect/>
          </a:stretch>
        </p:blipFill>
        <p:spPr bwMode="auto">
          <a:xfrm>
            <a:off x="5344716" y="3402014"/>
            <a:ext cx="2350294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069" y="3975100"/>
            <a:ext cx="1402556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806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slov 1"/>
          <p:cNvSpPr>
            <a:spLocks noGrp="1"/>
          </p:cNvSpPr>
          <p:nvPr>
            <p:ph type="ctrTitle"/>
          </p:nvPr>
        </p:nvSpPr>
        <p:spPr>
          <a:xfrm>
            <a:off x="411957" y="152401"/>
            <a:ext cx="3688556" cy="911225"/>
          </a:xfrm>
        </p:spPr>
        <p:txBody>
          <a:bodyPr/>
          <a:lstStyle/>
          <a:p>
            <a:pPr eaLnBrk="1" hangingPunct="1"/>
            <a:r>
              <a:rPr lang="sl-SI" altLang="hu-HU" smtClean="0">
                <a:latin typeface="Helvetica" pitchFamily="34" charset="0"/>
              </a:rPr>
              <a:t>Workshops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quarter" idx="10"/>
          </p:nvPr>
        </p:nvSpPr>
        <p:spPr>
          <a:xfrm>
            <a:off x="411956" y="1171575"/>
            <a:ext cx="4874419" cy="5024438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 smtClean="0"/>
              <a:t>February</a:t>
            </a:r>
            <a:r>
              <a:rPr lang="sl-SI" dirty="0" smtClean="0"/>
              <a:t> 2016 – </a:t>
            </a:r>
            <a:r>
              <a:rPr lang="sl-SI" dirty="0" err="1"/>
              <a:t>M</a:t>
            </a:r>
            <a:r>
              <a:rPr lang="sl-SI" dirty="0" err="1" smtClean="0"/>
              <a:t>arch</a:t>
            </a:r>
            <a:r>
              <a:rPr lang="sl-SI" dirty="0" smtClean="0"/>
              <a:t> 2016 – 6 </a:t>
            </a:r>
            <a:r>
              <a:rPr lang="sl-SI" dirty="0" err="1" smtClean="0"/>
              <a:t>workshops</a:t>
            </a: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First </a:t>
            </a:r>
            <a:r>
              <a:rPr lang="sl-SI" dirty="0" err="1" smtClean="0"/>
              <a:t>workshop</a:t>
            </a:r>
            <a:r>
              <a:rPr lang="sl-SI" dirty="0" smtClean="0"/>
              <a:t> – 150 </a:t>
            </a:r>
            <a:r>
              <a:rPr lang="sl-SI" dirty="0" err="1" smtClean="0"/>
              <a:t>residents</a:t>
            </a:r>
            <a:r>
              <a:rPr lang="sl-SI" dirty="0" smtClean="0"/>
              <a:t>, </a:t>
            </a:r>
            <a:r>
              <a:rPr lang="sl-SI" dirty="0" err="1"/>
              <a:t>representatives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local</a:t>
            </a:r>
            <a:r>
              <a:rPr lang="sl-SI" dirty="0"/>
              <a:t> </a:t>
            </a:r>
            <a:r>
              <a:rPr lang="sl-SI" dirty="0" err="1"/>
              <a:t>communities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 smtClean="0"/>
              <a:t>NGOs</a:t>
            </a:r>
            <a:r>
              <a:rPr lang="sl-SI" dirty="0" smtClean="0"/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/>
              <a:t>Participants</a:t>
            </a:r>
            <a:r>
              <a:rPr lang="sl-SI" dirty="0"/>
              <a:t> </a:t>
            </a:r>
            <a:r>
              <a:rPr lang="sl-SI" dirty="0" err="1"/>
              <a:t>were</a:t>
            </a:r>
            <a:r>
              <a:rPr lang="sl-SI" dirty="0"/>
              <a:t> </a:t>
            </a:r>
            <a:r>
              <a:rPr lang="sl-SI" dirty="0" err="1"/>
              <a:t>divided</a:t>
            </a:r>
            <a:r>
              <a:rPr lang="sl-SI" dirty="0"/>
              <a:t> </a:t>
            </a:r>
            <a:r>
              <a:rPr lang="sl-SI" dirty="0" err="1"/>
              <a:t>according</a:t>
            </a:r>
            <a:r>
              <a:rPr lang="sl-SI" dirty="0"/>
              <a:t> to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topic</a:t>
            </a:r>
            <a:r>
              <a:rPr lang="sl-SI" dirty="0"/>
              <a:t> </a:t>
            </a:r>
            <a:r>
              <a:rPr lang="sl-SI" dirty="0" err="1"/>
              <a:t>they</a:t>
            </a:r>
            <a:r>
              <a:rPr lang="sl-SI" dirty="0"/>
              <a:t> </a:t>
            </a:r>
            <a:r>
              <a:rPr lang="sl-SI" dirty="0" err="1"/>
              <a:t>chose</a:t>
            </a:r>
            <a:r>
              <a:rPr lang="sl-SI" dirty="0"/>
              <a:t>. </a:t>
            </a:r>
            <a:r>
              <a:rPr lang="sl-SI" dirty="0" err="1" smtClean="0"/>
              <a:t>Six</a:t>
            </a:r>
            <a:r>
              <a:rPr lang="sl-SI" dirty="0" smtClean="0"/>
              <a:t> </a:t>
            </a:r>
            <a:r>
              <a:rPr lang="sl-SI" dirty="0" err="1"/>
              <a:t>groups</a:t>
            </a:r>
            <a:r>
              <a:rPr lang="sl-SI" dirty="0"/>
              <a:t> </a:t>
            </a:r>
            <a:r>
              <a:rPr lang="sl-SI" dirty="0" err="1"/>
              <a:t>were</a:t>
            </a:r>
            <a:r>
              <a:rPr lang="sl-SI" dirty="0"/>
              <a:t> </a:t>
            </a:r>
            <a:r>
              <a:rPr lang="sl-SI" dirty="0" err="1"/>
              <a:t>formed</a:t>
            </a:r>
            <a:r>
              <a:rPr lang="sl-SI" dirty="0"/>
              <a:t>: </a:t>
            </a:r>
            <a:endParaRPr lang="sl-SI" dirty="0" smtClean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/>
              <a:t>Transport </a:t>
            </a:r>
            <a:r>
              <a:rPr lang="sl-SI" dirty="0" err="1"/>
              <a:t>group</a:t>
            </a:r>
            <a:r>
              <a:rPr lang="sl-SI" dirty="0"/>
              <a:t>, </a:t>
            </a:r>
            <a:endParaRPr lang="sl-SI" dirty="0" smtClean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/>
              <a:t>Safety</a:t>
            </a:r>
            <a:r>
              <a:rPr lang="sl-SI" dirty="0"/>
              <a:t> </a:t>
            </a:r>
            <a:r>
              <a:rPr lang="sl-SI" dirty="0" err="1"/>
              <a:t>group</a:t>
            </a:r>
            <a:r>
              <a:rPr lang="sl-SI" dirty="0"/>
              <a:t>, </a:t>
            </a:r>
            <a:endParaRPr lang="sl-SI" dirty="0" smtClean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/>
              <a:t>Children's</a:t>
            </a:r>
            <a:r>
              <a:rPr lang="sl-SI" dirty="0"/>
              <a:t> </a:t>
            </a:r>
            <a:r>
              <a:rPr lang="sl-SI" dirty="0" err="1"/>
              <a:t>Playgrounds</a:t>
            </a:r>
            <a:r>
              <a:rPr lang="sl-SI" dirty="0"/>
              <a:t> </a:t>
            </a:r>
            <a:r>
              <a:rPr lang="sl-SI" dirty="0" err="1"/>
              <a:t>group</a:t>
            </a:r>
            <a:r>
              <a:rPr lang="sl-SI" dirty="0"/>
              <a:t>, </a:t>
            </a:r>
            <a:endParaRPr lang="sl-SI" dirty="0" smtClean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/>
              <a:t>Green</a:t>
            </a:r>
            <a:r>
              <a:rPr lang="sl-SI" dirty="0"/>
              <a:t> </a:t>
            </a:r>
            <a:r>
              <a:rPr lang="sl-SI" dirty="0" smtClean="0"/>
              <a:t>Area </a:t>
            </a:r>
            <a:r>
              <a:rPr lang="sl-SI" dirty="0" err="1"/>
              <a:t>g</a:t>
            </a:r>
            <a:r>
              <a:rPr lang="sl-SI" dirty="0" err="1" smtClean="0"/>
              <a:t>roup</a:t>
            </a:r>
            <a:r>
              <a:rPr lang="sl-SI" dirty="0"/>
              <a:t>, </a:t>
            </a:r>
            <a:endParaRPr lang="sl-SI" dirty="0" smtClean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/>
              <a:t>Sport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Recreation</a:t>
            </a:r>
            <a:r>
              <a:rPr lang="sl-SI" dirty="0"/>
              <a:t> </a:t>
            </a:r>
            <a:r>
              <a:rPr lang="sl-SI" dirty="0" err="1"/>
              <a:t>g</a:t>
            </a:r>
            <a:r>
              <a:rPr lang="sl-SI" dirty="0" err="1" smtClean="0"/>
              <a:t>roup</a:t>
            </a:r>
            <a:endParaRPr lang="sl-SI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/>
              <a:t>Urban </a:t>
            </a:r>
            <a:r>
              <a:rPr lang="sl-SI" dirty="0" err="1"/>
              <a:t>Equipment</a:t>
            </a:r>
            <a:r>
              <a:rPr lang="sl-SI" dirty="0"/>
              <a:t> </a:t>
            </a:r>
            <a:r>
              <a:rPr lang="sl-SI" dirty="0" err="1"/>
              <a:t>g</a:t>
            </a:r>
            <a:r>
              <a:rPr lang="sl-SI" dirty="0" err="1" smtClean="0"/>
              <a:t>roup</a:t>
            </a:r>
            <a:r>
              <a:rPr lang="sl-SI" dirty="0" smtClean="0"/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err="1"/>
              <a:t>Each</a:t>
            </a:r>
            <a:r>
              <a:rPr lang="sl-SI" dirty="0"/>
              <a:t> </a:t>
            </a:r>
            <a:r>
              <a:rPr lang="sl-SI" dirty="0" err="1"/>
              <a:t>group</a:t>
            </a:r>
            <a:r>
              <a:rPr lang="sl-SI" dirty="0"/>
              <a:t> </a:t>
            </a:r>
            <a:r>
              <a:rPr lang="sl-SI" dirty="0" err="1"/>
              <a:t>was</a:t>
            </a:r>
            <a:r>
              <a:rPr lang="sl-SI" dirty="0"/>
              <a:t> </a:t>
            </a:r>
            <a:r>
              <a:rPr lang="sl-SI" dirty="0" err="1"/>
              <a:t>working</a:t>
            </a:r>
            <a:r>
              <a:rPr lang="sl-SI" dirty="0"/>
              <a:t> on </a:t>
            </a:r>
            <a:r>
              <a:rPr lang="sl-SI" dirty="0" err="1"/>
              <a:t>their</a:t>
            </a:r>
            <a:r>
              <a:rPr lang="sl-SI" dirty="0"/>
              <a:t> </a:t>
            </a:r>
            <a:r>
              <a:rPr lang="sl-SI" dirty="0" err="1"/>
              <a:t>chosen</a:t>
            </a:r>
            <a:r>
              <a:rPr lang="sl-SI" dirty="0"/>
              <a:t> </a:t>
            </a:r>
            <a:r>
              <a:rPr lang="sl-SI" dirty="0" err="1"/>
              <a:t>topic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tried</a:t>
            </a:r>
            <a:r>
              <a:rPr lang="sl-SI" dirty="0"/>
              <a:t> to </a:t>
            </a:r>
            <a:r>
              <a:rPr lang="sl-SI" dirty="0" err="1"/>
              <a:t>find</a:t>
            </a:r>
            <a:r>
              <a:rPr lang="sl-SI" dirty="0"/>
              <a:t> </a:t>
            </a:r>
            <a:r>
              <a:rPr lang="sl-SI" dirty="0" err="1"/>
              <a:t>solutions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problems</a:t>
            </a:r>
            <a:r>
              <a:rPr lang="sl-SI" dirty="0"/>
              <a:t>, </a:t>
            </a:r>
            <a:r>
              <a:rPr lang="sl-SI" dirty="0" err="1"/>
              <a:t>that</a:t>
            </a:r>
            <a:r>
              <a:rPr lang="sl-SI" dirty="0"/>
              <a:t> </a:t>
            </a:r>
            <a:r>
              <a:rPr lang="sl-SI" dirty="0" err="1"/>
              <a:t>were</a:t>
            </a:r>
            <a:r>
              <a:rPr lang="sl-SI" dirty="0"/>
              <a:t> </a:t>
            </a:r>
            <a:r>
              <a:rPr lang="sl-SI" dirty="0" err="1"/>
              <a:t>present</a:t>
            </a:r>
            <a:r>
              <a:rPr lang="sl-SI" dirty="0"/>
              <a:t> </a:t>
            </a:r>
            <a:r>
              <a:rPr lang="sl-SI" dirty="0" err="1"/>
              <a:t>within</a:t>
            </a:r>
            <a:r>
              <a:rPr lang="sl-SI" dirty="0"/>
              <a:t> </a:t>
            </a:r>
            <a:r>
              <a:rPr lang="sl-SI" dirty="0" err="1"/>
              <a:t>that</a:t>
            </a:r>
            <a:r>
              <a:rPr lang="sl-SI" dirty="0"/>
              <a:t> </a:t>
            </a:r>
            <a:r>
              <a:rPr lang="sl-SI" dirty="0" err="1"/>
              <a:t>topic</a:t>
            </a:r>
            <a:r>
              <a:rPr lang="sl-SI" dirty="0"/>
              <a:t>.</a:t>
            </a: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</p:txBody>
      </p:sp>
      <p:pic>
        <p:nvPicPr>
          <p:cNvPr id="65540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1" y="227013"/>
            <a:ext cx="3879056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485" y="3289301"/>
            <a:ext cx="3332559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792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slov 1"/>
          <p:cNvSpPr>
            <a:spLocks noGrp="1"/>
          </p:cNvSpPr>
          <p:nvPr>
            <p:ph type="ctrTitle"/>
          </p:nvPr>
        </p:nvSpPr>
        <p:spPr>
          <a:xfrm>
            <a:off x="123825" y="295276"/>
            <a:ext cx="3544491" cy="739775"/>
          </a:xfrm>
        </p:spPr>
        <p:txBody>
          <a:bodyPr/>
          <a:lstStyle/>
          <a:p>
            <a:pPr eaLnBrk="1" hangingPunct="1"/>
            <a:r>
              <a:rPr lang="sl-SI" altLang="hu-HU" smtClean="0">
                <a:latin typeface="Helvetica" pitchFamily="34" charset="0"/>
              </a:rPr>
              <a:t>Mini projects </a:t>
            </a:r>
          </a:p>
        </p:txBody>
      </p:sp>
      <p:sp>
        <p:nvSpPr>
          <p:cNvPr id="66563" name="Označba mesta besedila 3"/>
          <p:cNvSpPr>
            <a:spLocks noGrp="1"/>
          </p:cNvSpPr>
          <p:nvPr>
            <p:ph type="body" sz="quarter" idx="10"/>
          </p:nvPr>
        </p:nvSpPr>
        <p:spPr>
          <a:xfrm>
            <a:off x="123825" y="1497013"/>
            <a:ext cx="5350669" cy="2965450"/>
          </a:xfrm>
        </p:spPr>
        <p:txBody>
          <a:bodyPr/>
          <a:lstStyle/>
          <a:p>
            <a:pPr eaLnBrk="1" hangingPunct="1"/>
            <a:r>
              <a:rPr lang="en-GB" altLang="hu-HU" dirty="0" smtClean="0">
                <a:latin typeface="Helvetica" pitchFamily="34" charset="0"/>
              </a:rPr>
              <a:t>Each of the groups was then given a small amount of money</a:t>
            </a:r>
            <a:r>
              <a:rPr lang="sl-SI" altLang="hu-HU" dirty="0" smtClean="0">
                <a:latin typeface="Helvetica" pitchFamily="34" charset="0"/>
              </a:rPr>
              <a:t> (250 €)</a:t>
            </a:r>
            <a:r>
              <a:rPr lang="en-GB" altLang="hu-HU" dirty="0" smtClean="0">
                <a:latin typeface="Helvetica" pitchFamily="34" charset="0"/>
              </a:rPr>
              <a:t> to carry out a so-called mini project, mainly to draw the attention of other residents towards the specific problem and possible solutions. The mini projects have been completed and presented at a public event in the neighbourhood, organized with the help of different NGOs.</a:t>
            </a:r>
            <a:endParaRPr lang="sl-SI" altLang="hu-HU" dirty="0" smtClean="0">
              <a:latin typeface="Helvetica" pitchFamily="34" charset="0"/>
            </a:endParaRPr>
          </a:p>
          <a:p>
            <a:pPr eaLnBrk="1" hangingPunct="1"/>
            <a:endParaRPr lang="sl-SI" altLang="hu-HU" dirty="0" smtClean="0">
              <a:latin typeface="Helvetica" pitchFamily="34" charset="0"/>
            </a:endParaRPr>
          </a:p>
        </p:txBody>
      </p:sp>
      <p:pic>
        <p:nvPicPr>
          <p:cNvPr id="66564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4" y="1497013"/>
            <a:ext cx="3450431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9" y="4469391"/>
            <a:ext cx="4526756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698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slov 1"/>
          <p:cNvSpPr>
            <a:spLocks noGrp="1"/>
          </p:cNvSpPr>
          <p:nvPr>
            <p:ph type="ctrTitle"/>
          </p:nvPr>
        </p:nvSpPr>
        <p:spPr>
          <a:xfrm>
            <a:off x="676275" y="93663"/>
            <a:ext cx="7735491" cy="790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l-SI" altLang="hu-HU" smtClean="0">
                <a:latin typeface="Helvetica" pitchFamily="34" charset="0"/>
              </a:rPr>
              <a:t>Other ways of collecting informations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quarter" idx="10"/>
          </p:nvPr>
        </p:nvSpPr>
        <p:spPr>
          <a:xfrm>
            <a:off x="609600" y="1295400"/>
            <a:ext cx="5481638" cy="24765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u="sng" dirty="0" smtClean="0"/>
              <a:t>Surveys</a:t>
            </a:r>
            <a:endParaRPr lang="sl-SI" u="sng" dirty="0"/>
          </a:p>
          <a:p>
            <a:pPr marL="342900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 err="1" smtClean="0"/>
              <a:t>two</a:t>
            </a:r>
            <a:r>
              <a:rPr lang="sl-SI" dirty="0" smtClean="0"/>
              <a:t> </a:t>
            </a:r>
            <a:r>
              <a:rPr lang="sl-SI" dirty="0" err="1" smtClean="0"/>
              <a:t>surveys</a:t>
            </a:r>
            <a:endParaRPr lang="sl-SI" dirty="0" smtClean="0"/>
          </a:p>
          <a:p>
            <a:pPr marL="914400" lvl="1" indent="-45720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sl-SI" dirty="0" err="1" smtClean="0"/>
              <a:t>about</a:t>
            </a:r>
            <a:r>
              <a:rPr lang="sl-SI" dirty="0" smtClean="0"/>
              <a:t> </a:t>
            </a:r>
            <a:r>
              <a:rPr lang="sl-SI" dirty="0" err="1"/>
              <a:t>determining</a:t>
            </a:r>
            <a:r>
              <a:rPr lang="sl-SI" dirty="0"/>
              <a:t> </a:t>
            </a:r>
            <a:r>
              <a:rPr lang="sl-SI" dirty="0" err="1"/>
              <a:t>quality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life</a:t>
            </a:r>
            <a:r>
              <a:rPr lang="sl-SI" dirty="0"/>
              <a:t> in </a:t>
            </a:r>
            <a:r>
              <a:rPr lang="sl-SI" dirty="0" smtClean="0"/>
              <a:t>Planina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sl-SI" dirty="0"/>
              <a:t>about resident’s interest in buying a parking place in a garage </a:t>
            </a:r>
            <a:r>
              <a:rPr lang="sl-SI" dirty="0" smtClean="0"/>
              <a:t>house</a:t>
            </a: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u="sng" dirty="0" err="1" smtClean="0"/>
              <a:t>Posters</a:t>
            </a:r>
            <a:endParaRPr lang="sl-SI" u="sng" dirty="0"/>
          </a:p>
        </p:txBody>
      </p:sp>
      <p:pic>
        <p:nvPicPr>
          <p:cNvPr id="67588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508376"/>
            <a:ext cx="27717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t="6682" r="26208" b="6657"/>
          <a:stretch>
            <a:fillRect/>
          </a:stretch>
        </p:blipFill>
        <p:spPr bwMode="auto">
          <a:xfrm>
            <a:off x="4713685" y="2732088"/>
            <a:ext cx="3515915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8989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580</Words>
  <Application>Microsoft Office PowerPoint</Application>
  <PresentationFormat>Affichage à l'écran (4:3)</PresentationFormat>
  <Paragraphs>85</Paragraphs>
  <Slides>12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4" baseType="lpstr">
      <vt:lpstr>Thème Office</vt:lpstr>
      <vt:lpstr>Acrobat Document</vt:lpstr>
      <vt:lpstr>RENEWAL AND REGENERATION OF THE PLANINA RESIDENTIAL NEIGHBOURHOOD IN KRANJ</vt:lpstr>
      <vt:lpstr>Basic informations</vt:lpstr>
      <vt:lpstr>Important document</vt:lpstr>
      <vt:lpstr>Problems</vt:lpstr>
      <vt:lpstr>Year 2016</vt:lpstr>
      <vt:lpstr>Workshops – ways of inviting</vt:lpstr>
      <vt:lpstr>Workshops</vt:lpstr>
      <vt:lpstr>Mini projects </vt:lpstr>
      <vt:lpstr>Other ways of collecting informations</vt:lpstr>
      <vt:lpstr>Results</vt:lpstr>
      <vt:lpstr>Présentation PowerPoint</vt:lpstr>
      <vt:lpstr>Question from the critical friend</vt:lpstr>
    </vt:vector>
  </TitlesOfParts>
  <Company>Datar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RENEWAL AND REGENERATION OF THE PLANINA RESIDENTIAL NEIGHBOURHOOD IN KRANJ</dc:title>
  <dc:creator>SCHMOCH Maike</dc:creator>
  <cp:lastModifiedBy>SCHMOCH Maike</cp:lastModifiedBy>
  <cp:revision>1</cp:revision>
  <dcterms:created xsi:type="dcterms:W3CDTF">2017-10-26T09:35:16Z</dcterms:created>
  <dcterms:modified xsi:type="dcterms:W3CDTF">2017-10-26T09:39:40Z</dcterms:modified>
</cp:coreProperties>
</file>