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86FB4"/>
    <a:srgbClr val="FED333"/>
    <a:srgbClr val="E03B4F"/>
    <a:srgbClr val="8B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121A-CF22-478A-80B9-A15D595B846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0B03-D0E5-45EB-A61C-46E33386019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="" xmlns:a16="http://schemas.microsoft.com/office/drawing/2014/main" id="{66C8CF27-CA7F-47FF-BC69-15F938FFE0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3D626C-702F-4A4B-908B-7F24A6AA3949}" type="slidenum">
              <a:t>6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34B478A-4E96-4B09-B15B-18B26BF690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="" xmlns:a16="http://schemas.microsoft.com/office/drawing/2014/main" id="{4C30B9D3-8721-49ED-BABD-936F23CB74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0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="" xmlns:a16="http://schemas.microsoft.com/office/drawing/2014/main" id="{FF75C5BD-B4A7-4CBB-A47D-C42CE51797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0DF7FD-0227-42E6-BCCF-0733CC232493}" type="slidenum">
              <a:t>7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242B4B9-4E89-4A64-83AE-03BEE2A6A8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="" xmlns:a16="http://schemas.microsoft.com/office/drawing/2014/main" id="{4A6CFD5C-8592-4643-BC7B-08B2B96EB1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="" xmlns:a16="http://schemas.microsoft.com/office/drawing/2014/main" id="{9589C561-1CEF-4FE3-86E5-495BACD60D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4CE696-6CF3-4B42-90A5-BFEAC772340A}" type="slidenum">
              <a:t>8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AA2A054-5A12-4C29-BD61-FA118EF6ED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="" xmlns:a16="http://schemas.microsoft.com/office/drawing/2014/main" id="{5898BA77-7764-4318-8F5C-DACA93B7D1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44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="" xmlns:a16="http://schemas.microsoft.com/office/drawing/2014/main" id="{D68A1D46-B5C1-47A1-82FD-FDB47D4E85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59201C-1597-46CE-8239-6D37C04B4659}" type="slidenum">
              <a:t>9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3D7915C-A35F-4163-9B33-695E67BAFC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="" xmlns:a16="http://schemas.microsoft.com/office/drawing/2014/main" id="{F7F283B7-39B2-48D2-9D33-8555736A4D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2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="" xmlns:a16="http://schemas.microsoft.com/office/drawing/2014/main" id="{BD130F36-7688-4AC5-AAD0-85153E66A0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9BF25E0-9000-4B1F-ACDC-4EC88D3C4668}" type="slidenum">
              <a:t>10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D8E2A1-CEA6-42E0-AD52-4F0ECCF047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="" xmlns:a16="http://schemas.microsoft.com/office/drawing/2014/main" id="{93A08B2F-CDCB-4F2E-8044-EB8B96CA63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51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285101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096309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73706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576296"/>
            <a:ext cx="7134225" cy="2619375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1684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1AD1D8-C770-42F7-A8AC-113542332C2D}"/>
              </a:ext>
            </a:extLst>
          </p:cNvPr>
          <p:cNvSpPr/>
          <p:nvPr userDrawn="1"/>
        </p:nvSpPr>
        <p:spPr>
          <a:xfrm>
            <a:off x="3163330" y="906163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319856"/>
            <a:ext cx="7832124" cy="83395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2901822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3550122"/>
            <a:ext cx="3871784" cy="26193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5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0278A37-CE5F-469C-AA51-B8F0EBC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9496550-072A-4B14-BD07-D29FC01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A16CD1C-7A42-483D-A524-941596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908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zx-FTt4YEQ" TargetMode="External"/><Relationship Id="rId4" Type="http://schemas.openxmlformats.org/officeDocument/2006/relationships/hyperlink" Target="https://www.youtube.com/watch?v=ezx-FTt4YE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="" xmlns:a16="http://schemas.microsoft.com/office/drawing/2014/main" id="{82F00F23-3763-488A-B594-17D9E814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2F863FC-D18B-4ABF-819E-A35802E9823D}"/>
              </a:ext>
            </a:extLst>
          </p:cNvPr>
          <p:cNvSpPr/>
          <p:nvPr/>
        </p:nvSpPr>
        <p:spPr>
          <a:xfrm>
            <a:off x="3141719" y="1563119"/>
            <a:ext cx="2008080" cy="164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49278926-153F-4E2E-B9C4-15D51EE4E580}"/>
              </a:ext>
            </a:extLst>
          </p:cNvPr>
          <p:cNvSpPr/>
          <p:nvPr/>
        </p:nvSpPr>
        <p:spPr>
          <a:xfrm>
            <a:off x="3415320" y="1758600"/>
            <a:ext cx="8213760" cy="160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="" xmlns:a16="http://schemas.microsoft.com/office/drawing/2014/main" id="{E746DCCF-8127-42AD-80C7-C7D14E5D4E8F}"/>
              </a:ext>
            </a:extLst>
          </p:cNvPr>
          <p:cNvSpPr/>
          <p:nvPr/>
        </p:nvSpPr>
        <p:spPr>
          <a:xfrm>
            <a:off x="5080249" y="2121057"/>
            <a:ext cx="6133217" cy="38367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A deteriorat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ed</a:t>
            </a: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and abandonded former market redeveloped and  relaunched by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ORCHESTRA SENZA SPINE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Seeding: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Involvement of the community to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Co-design the activities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Sprouting: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Pilot activities and redevelopment works</a:t>
            </a:r>
            <a:b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</a:b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Fruit: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Structuired activities and concert season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F6A411A-CE9E-46AD-8009-30BE3A1447A9}"/>
              </a:ext>
            </a:extLst>
          </p:cNvPr>
          <p:cNvSpPr txBox="1">
            <a:spLocks/>
          </p:cNvSpPr>
          <p:nvPr/>
        </p:nvSpPr>
        <p:spPr>
          <a:xfrm>
            <a:off x="5030838" y="1116879"/>
            <a:ext cx="6822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Mercato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Sonato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Case Study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A2653B-E32A-40BC-B23D-0B48F5160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208"/>
            <a:ext cx="4892674" cy="44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7200" b="1" baseline="30000" dirty="0">
                <a:solidFill>
                  <a:srgbClr val="286FB4"/>
                </a:solidFill>
                <a:latin typeface="Helvetica" pitchFamily="2" charset="0"/>
              </a:rPr>
              <a:t>ENTREPRENEURSHIP PANEL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2"/>
            <a:ext cx="9144000" cy="8234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/>
              <a:t>MODERATOR: JIM SIMS</a:t>
            </a:r>
          </a:p>
          <a:p>
            <a:pPr algn="l"/>
            <a:r>
              <a:rPr lang="en-US" sz="2800" b="1" dirty="0"/>
              <a:t>QUESTION FACILITATOR: ALISA ALITI VLASIC </a:t>
            </a:r>
          </a:p>
          <a:p>
            <a:pPr algn="l"/>
            <a:endParaRPr lang="en-US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1B48A3A-4D69-4B97-A6AE-91301E8EC990}"/>
              </a:ext>
            </a:extLst>
          </p:cNvPr>
          <p:cNvSpPr txBox="1"/>
          <p:nvPr/>
        </p:nvSpPr>
        <p:spPr>
          <a:xfrm>
            <a:off x="1234831" y="3733413"/>
            <a:ext cx="8346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Helvetica" pitchFamily="2" charset="0"/>
              </a:rPr>
              <a:t>How to identify your city's business assets?  </a:t>
            </a:r>
            <a:r>
              <a:rPr lang="en-GB" sz="2800" dirty="0" smtClean="0">
                <a:latin typeface="Helvetica" pitchFamily="2" charset="0"/>
              </a:rPr>
              <a:t>Can </a:t>
            </a:r>
            <a:r>
              <a:rPr lang="en-GB" sz="2800" dirty="0">
                <a:latin typeface="Helvetica" pitchFamily="2" charset="0"/>
              </a:rPr>
              <a:t>culture be a good business?  What kind of business support for social economy? </a:t>
            </a:r>
          </a:p>
        </p:txBody>
      </p:sp>
    </p:spTree>
    <p:extLst>
      <p:ext uri="{BB962C8B-B14F-4D97-AF65-F5344CB8AC3E}">
        <p14:creationId xmlns:p14="http://schemas.microsoft.com/office/powerpoint/2010/main" val="292524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438" y="1735015"/>
            <a:ext cx="9144000" cy="1809851"/>
          </a:xfrm>
        </p:spPr>
        <p:txBody>
          <a:bodyPr>
            <a:noAutofit/>
          </a:bodyPr>
          <a:lstStyle/>
          <a:p>
            <a:pPr algn="l"/>
            <a:r>
              <a:rPr lang="fr-BE" sz="4800" b="1" dirty="0">
                <a:solidFill>
                  <a:srgbClr val="FED333"/>
                </a:solidFill>
                <a:latin typeface="Helvetica" pitchFamily="2" charset="0"/>
              </a:rPr>
              <a:t>Silvia </a:t>
            </a:r>
            <a:r>
              <a:rPr lang="fr-BE" sz="4800" b="1" dirty="0" err="1">
                <a:solidFill>
                  <a:srgbClr val="FED333"/>
                </a:solidFill>
                <a:latin typeface="Helvetica" pitchFamily="2" charset="0"/>
              </a:rPr>
              <a:t>Porretta</a:t>
            </a:r>
            <a:r>
              <a:rPr lang="fr-BE" sz="4800" b="1" dirty="0">
                <a:solidFill>
                  <a:srgbClr val="FED333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519" y="3254152"/>
            <a:ext cx="9144000" cy="6020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en-GB" sz="3800" b="1" baseline="30000" dirty="0">
              <a:solidFill>
                <a:srgbClr val="808080"/>
              </a:solidFill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Project Manager, </a:t>
            </a:r>
            <a:r>
              <a:rPr lang="en-GB" sz="3800" b="1" baseline="30000" dirty="0" err="1">
                <a:solidFill>
                  <a:srgbClr val="808080"/>
                </a:solidFill>
                <a:latin typeface="Helvetica" pitchFamily="2" charset="0"/>
              </a:rPr>
              <a:t>Incredibol</a:t>
            </a: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Municipality of bologna</a:t>
            </a:r>
            <a:endParaRPr lang="fr-BE" sz="3800" b="1" baseline="30000" dirty="0">
              <a:solidFill>
                <a:srgbClr val="80808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="" xmlns:a16="http://schemas.microsoft.com/office/drawing/2014/main" id="{F5F13B69-E131-4BDE-BA18-3F9063EA6A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5415" y="-13939"/>
            <a:ext cx="9162585" cy="6871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915C55-5F98-4548-BBB5-364FE737E5AD}"/>
              </a:ext>
            </a:extLst>
          </p:cNvPr>
          <p:cNvSpPr txBox="1"/>
          <p:nvPr/>
        </p:nvSpPr>
        <p:spPr>
          <a:xfrm>
            <a:off x="211873" y="211873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4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74B5A5-1A3D-4667-9956-9DF045D6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568" y="1187512"/>
            <a:ext cx="9096403" cy="56704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-1"/>
            <a:ext cx="12191994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324" y="1758462"/>
            <a:ext cx="8213968" cy="16079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600" b="1" baseline="30000" dirty="0" err="1">
                <a:solidFill>
                  <a:srgbClr val="FED333"/>
                </a:solidFill>
                <a:latin typeface="Helvetica" pitchFamily="2" charset="0"/>
              </a:rPr>
              <a:t>IncrediBOL</a:t>
            </a:r>
            <a: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  <a:t>! </a:t>
            </a:r>
            <a:b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</a:br>
            <a: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  <a:t>CREATIVE INNOVATION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4EEE7301-992A-4F77-B41C-D04650E5C92B}"/>
              </a:ext>
            </a:extLst>
          </p:cNvPr>
          <p:cNvSpPr txBox="1"/>
          <p:nvPr/>
        </p:nvSpPr>
        <p:spPr>
          <a:xfrm>
            <a:off x="5369167" y="4368013"/>
            <a:ext cx="419774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>
                <a:latin typeface="Helvetica" pitchFamily="2" charset="0"/>
              </a:rPr>
              <a:t>An innovative support scheme for </a:t>
            </a:r>
            <a:r>
              <a:rPr lang="en-GB" sz="2800" b="1" baseline="30000" dirty="0">
                <a:latin typeface="Helvetica" pitchFamily="2" charset="0"/>
              </a:rPr>
              <a:t>Cultural and Creative Industries </a:t>
            </a:r>
            <a:r>
              <a:rPr lang="en-GB" sz="2800" baseline="30000" dirty="0">
                <a:latin typeface="Helvetica" pitchFamily="2" charset="0"/>
              </a:rPr>
              <a:t>which supports </a:t>
            </a:r>
            <a:r>
              <a:rPr lang="en-GB" sz="2800" b="1" baseline="30000" dirty="0">
                <a:latin typeface="Helvetica" pitchFamily="2" charset="0"/>
              </a:rPr>
              <a:t>companies and professionals</a:t>
            </a:r>
            <a:r>
              <a:rPr lang="en-GB" sz="2800" baseline="30000" dirty="0">
                <a:latin typeface="Helvetica" pitchFamily="2" charset="0"/>
              </a:rPr>
              <a:t> in their </a:t>
            </a:r>
            <a:r>
              <a:rPr lang="en-GB" sz="2800" b="1" baseline="30000" dirty="0">
                <a:latin typeface="Helvetica" pitchFamily="2" charset="0"/>
              </a:rPr>
              <a:t>start-up phase</a:t>
            </a:r>
            <a:r>
              <a:rPr lang="en-GB" sz="2800" baseline="30000" dirty="0">
                <a:latin typeface="Helvetica" pitchFamily="2" charset="0"/>
              </a:rPr>
              <a:t> by offering a combination of services and opportunities provided by </a:t>
            </a:r>
            <a:r>
              <a:rPr lang="en-GB" sz="2800" b="1" baseline="30000" dirty="0">
                <a:latin typeface="Helvetica" pitchFamily="2" charset="0"/>
              </a:rPr>
              <a:t>public &amp; private sector partners</a:t>
            </a:r>
            <a:r>
              <a:rPr lang="en-GB" sz="2800" baseline="30000" dirty="0">
                <a:latin typeface="Helvetica" pitchFamily="2" charset="0"/>
              </a:rPr>
              <a:t>. </a:t>
            </a:r>
          </a:p>
          <a:p>
            <a:endParaRPr lang="fr-BE" sz="2800" dirty="0">
              <a:latin typeface="Helvetica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="" xmlns:a16="http://schemas.microsoft.com/office/drawing/2014/main" id="{B658BECF-BD66-4744-8980-C18405B2228B}"/>
              </a:ext>
            </a:extLst>
          </p:cNvPr>
          <p:cNvSpPr txBox="1">
            <a:spLocks/>
          </p:cNvSpPr>
          <p:nvPr/>
        </p:nvSpPr>
        <p:spPr>
          <a:xfrm>
            <a:off x="5369167" y="3748339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BOLOGNA / ITALY</a:t>
            </a:r>
          </a:p>
        </p:txBody>
      </p:sp>
    </p:spTree>
    <p:extLst>
      <p:ext uri="{BB962C8B-B14F-4D97-AF65-F5344CB8AC3E}">
        <p14:creationId xmlns:p14="http://schemas.microsoft.com/office/powerpoint/2010/main" val="63006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="" xmlns:a16="http://schemas.microsoft.com/office/drawing/2014/main" id="{DAF85594-3D4E-4F0B-BEEE-1AF2ACF8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BABBF9BF-A671-4889-9738-639781DF2E8E}"/>
              </a:ext>
            </a:extLst>
          </p:cNvPr>
          <p:cNvSpPr/>
          <p:nvPr/>
        </p:nvSpPr>
        <p:spPr>
          <a:xfrm>
            <a:off x="3141719" y="1563119"/>
            <a:ext cx="2008080" cy="164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902768-B0AB-4FB7-A68A-A418FC1043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1914" r="29358"/>
          <a:stretch>
            <a:fillRect/>
          </a:stretch>
        </p:blipFill>
        <p:spPr>
          <a:xfrm>
            <a:off x="-107347" y="1198947"/>
            <a:ext cx="5087873" cy="57776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9">
            <a:extLst>
              <a:ext uri="{FF2B5EF4-FFF2-40B4-BE49-F238E27FC236}">
                <a16:creationId xmlns="" xmlns:a16="http://schemas.microsoft.com/office/drawing/2014/main" id="{7AE97C37-6226-4F5A-9062-93AD8D1F6F14}"/>
              </a:ext>
            </a:extLst>
          </p:cNvPr>
          <p:cNvSpPr/>
          <p:nvPr/>
        </p:nvSpPr>
        <p:spPr>
          <a:xfrm>
            <a:off x="5317393" y="2023889"/>
            <a:ext cx="6694752" cy="43997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Periodic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OPEN CALLS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for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 projects in the CCIs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field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providing small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GRANTS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and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TAILOR-MADE SUPPORT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usng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a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toolkit made up of different benefits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NETWORK OF PUBLIC AND PRIVATE PARTNERS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/>
            </a:r>
            <a:b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</a:b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offering in-kind services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Opportunities and information on CCIs field shared via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MEDIA CHANNELS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RENT-FREE SPACES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belonging to the Municipality of Bologna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Open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HELP DESK SERVICE 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ORGANIZATION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of free events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,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workshops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, B2B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networking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,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focus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groups etc.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F4DA239-555C-46D9-8219-F10AA8729A17}"/>
              </a:ext>
            </a:extLst>
          </p:cNvPr>
          <p:cNvSpPr txBox="1">
            <a:spLocks/>
          </p:cNvSpPr>
          <p:nvPr/>
        </p:nvSpPr>
        <p:spPr>
          <a:xfrm>
            <a:off x="4815000" y="1116879"/>
            <a:ext cx="19734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1372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="" xmlns:a16="http://schemas.microsoft.com/office/drawing/2014/main" id="{C4F4C70D-2F0A-4A76-BCB4-BC42F3EA0D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BFB9AEA3-C5C0-46EF-A0FD-648565A36F53}"/>
              </a:ext>
            </a:extLst>
          </p:cNvPr>
          <p:cNvSpPr/>
          <p:nvPr/>
        </p:nvSpPr>
        <p:spPr>
          <a:xfrm>
            <a:off x="3141719" y="1563119"/>
            <a:ext cx="2008080" cy="164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64FA42-BA4D-4E13-9267-E67046DC13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3756" r="7499"/>
          <a:stretch>
            <a:fillRect/>
          </a:stretch>
        </p:blipFill>
        <p:spPr>
          <a:xfrm>
            <a:off x="-31320" y="1188000"/>
            <a:ext cx="499932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9">
            <a:extLst>
              <a:ext uri="{FF2B5EF4-FFF2-40B4-BE49-F238E27FC236}">
                <a16:creationId xmlns="" xmlns:a16="http://schemas.microsoft.com/office/drawing/2014/main" id="{ED0AECD6-039A-4628-9111-D637B655BF37}"/>
              </a:ext>
            </a:extLst>
          </p:cNvPr>
          <p:cNvSpPr/>
          <p:nvPr/>
        </p:nvSpPr>
        <p:spPr>
          <a:xfrm>
            <a:off x="5181119" y="2131307"/>
            <a:ext cx="6640836" cy="41047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Creative Talents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(expecially young)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Partners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(they specialize in certain aspects of CCIs)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The Municipality of Bologna</a:t>
            </a:r>
            <a:r>
              <a:rPr lang="it-IT" sz="2000" b="1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and the Emilia-Romagna region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(using an innovative, holistic, integrated, transdisciplinary, target-based approach for the development of the territory)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Traditional businesses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(thanks to the 'creative spillover effect')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Citizens and Property Owners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(increased sense of security and a more lively and creative environment)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ECE2B78-D71A-4AF7-ADC1-C1A253FDC3E2}"/>
              </a:ext>
            </a:extLst>
          </p:cNvPr>
          <p:cNvSpPr txBox="1">
            <a:spLocks/>
          </p:cNvSpPr>
          <p:nvPr/>
        </p:nvSpPr>
        <p:spPr>
          <a:xfrm>
            <a:off x="4814999" y="1116879"/>
            <a:ext cx="385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Who benefits?</a:t>
            </a:r>
          </a:p>
        </p:txBody>
      </p:sp>
    </p:spTree>
    <p:extLst>
      <p:ext uri="{BB962C8B-B14F-4D97-AF65-F5344CB8AC3E}">
        <p14:creationId xmlns:p14="http://schemas.microsoft.com/office/powerpoint/2010/main" val="31982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="" xmlns:a16="http://schemas.microsoft.com/office/drawing/2014/main" id="{F8124E36-DC0A-4002-8FCF-ABBF90D9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>
            <a:extLst>
              <a:ext uri="{FF2B5EF4-FFF2-40B4-BE49-F238E27FC236}">
                <a16:creationId xmlns="" xmlns:a16="http://schemas.microsoft.com/office/drawing/2014/main" id="{A82E0D71-E54D-4592-8D40-A19112CC7409}"/>
              </a:ext>
            </a:extLst>
          </p:cNvPr>
          <p:cNvSpPr/>
          <p:nvPr/>
        </p:nvSpPr>
        <p:spPr>
          <a:xfrm>
            <a:off x="3415320" y="1758600"/>
            <a:ext cx="8213760" cy="160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9">
            <a:extLst>
              <a:ext uri="{FF2B5EF4-FFF2-40B4-BE49-F238E27FC236}">
                <a16:creationId xmlns="" xmlns:a16="http://schemas.microsoft.com/office/drawing/2014/main" id="{947AE39E-9A72-4890-8FC0-6C98E8D5ACD9}"/>
              </a:ext>
            </a:extLst>
          </p:cNvPr>
          <p:cNvSpPr/>
          <p:nvPr/>
        </p:nvSpPr>
        <p:spPr>
          <a:xfrm>
            <a:off x="6831526" y="1964061"/>
            <a:ext cx="4499472" cy="43676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7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years</a:t>
            </a: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and 6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editions of the main call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538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project ideas and</a:t>
            </a: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80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winners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1667 particpants to call for start-ups</a:t>
            </a: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80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winners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50%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women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30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rent-free spaces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9% </a:t>
            </a:r>
            <a:r>
              <a:rPr lang="it-IT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mortality rate</a:t>
            </a: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53214A-308A-4221-94B5-F8F181B82C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8231"/>
          <a:stretch>
            <a:fillRect/>
          </a:stretch>
        </p:blipFill>
        <p:spPr>
          <a:xfrm>
            <a:off x="-38880" y="1187640"/>
            <a:ext cx="6554879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C67225CF-91AC-4B55-8A80-3D01136A46DF}"/>
              </a:ext>
            </a:extLst>
          </p:cNvPr>
          <p:cNvSpPr txBox="1">
            <a:spLocks/>
          </p:cNvSpPr>
          <p:nvPr/>
        </p:nvSpPr>
        <p:spPr>
          <a:xfrm>
            <a:off x="4814999" y="1116879"/>
            <a:ext cx="385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64929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="" xmlns:a16="http://schemas.microsoft.com/office/drawing/2014/main" id="{ED4230F1-79F9-415D-8247-6257E47A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5B0E595-AACE-4090-8763-9A5170499881}"/>
              </a:ext>
            </a:extLst>
          </p:cNvPr>
          <p:cNvSpPr/>
          <p:nvPr/>
        </p:nvSpPr>
        <p:spPr>
          <a:xfrm>
            <a:off x="3141719" y="1563119"/>
            <a:ext cx="2008080" cy="164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1A1F1E5D-B12D-44A1-B387-C817530938C9}"/>
              </a:ext>
            </a:extLst>
          </p:cNvPr>
          <p:cNvSpPr/>
          <p:nvPr/>
        </p:nvSpPr>
        <p:spPr>
          <a:xfrm>
            <a:off x="3415320" y="1758600"/>
            <a:ext cx="8213760" cy="160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="" xmlns:a16="http://schemas.microsoft.com/office/drawing/2014/main" id="{ADCDBB8F-9FD8-4397-A6B9-60DF956869F4}"/>
              </a:ext>
            </a:extLst>
          </p:cNvPr>
          <p:cNvSpPr/>
          <p:nvPr/>
        </p:nvSpPr>
        <p:spPr>
          <a:xfrm>
            <a:off x="5369040" y="3748320"/>
            <a:ext cx="9143640" cy="601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ZoneTexte 9">
            <a:extLst>
              <a:ext uri="{FF2B5EF4-FFF2-40B4-BE49-F238E27FC236}">
                <a16:creationId xmlns="" xmlns:a16="http://schemas.microsoft.com/office/drawing/2014/main" id="{C7502323-95B7-487F-8A4C-7EF92213D4B5}"/>
              </a:ext>
            </a:extLst>
          </p:cNvPr>
          <p:cNvSpPr/>
          <p:nvPr/>
        </p:nvSpPr>
        <p:spPr>
          <a:xfrm>
            <a:off x="5486400" y="2258353"/>
            <a:ext cx="6588000" cy="25979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Smart specialisation strategy of the region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2013 –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European Enterprise Promotion Award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2014 – Eurocities, Good Practice</a:t>
            </a: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2015 –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European Training Foundation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,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 Good Practice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285750" marR="0" lvl="0" indent="-28575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tabLst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2017 – </a:t>
            </a:r>
            <a:r>
              <a:rPr lang="it-IT" sz="2000" dirty="0">
                <a:solidFill>
                  <a:srgbClr val="000000"/>
                </a:solidFill>
                <a:latin typeface="Helvetica" pitchFamily="18"/>
                <a:ea typeface="Microsoft YaHei" pitchFamily="2"/>
                <a:cs typeface="Mangal" pitchFamily="2"/>
              </a:rPr>
              <a:t>Urbact, Good Practice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✔"/>
              <a:tabLst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Helvetica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D5ED4D7-3A9B-4161-B4B4-A942630E5D63}"/>
              </a:ext>
            </a:extLst>
          </p:cNvPr>
          <p:cNvSpPr txBox="1">
            <a:spLocks/>
          </p:cNvSpPr>
          <p:nvPr/>
        </p:nvSpPr>
        <p:spPr>
          <a:xfrm>
            <a:off x="5369040" y="1116879"/>
            <a:ext cx="6822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C000"/>
                </a:solidFill>
                <a:latin typeface="+mn-lt"/>
              </a:rPr>
              <a:t>Results at an institutional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4B1E9CC-34D7-4268-8445-C48F4EAD4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7176" y="1221092"/>
            <a:ext cx="62769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43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301</Words>
  <Application>Microsoft Office PowerPoint</Application>
  <PresentationFormat>Personnalisé</PresentationFormat>
  <Paragraphs>55</Paragraphs>
  <Slides>11</Slides>
  <Notes>5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ENTREPRENEURSHIP PANEL</vt:lpstr>
      <vt:lpstr>Silvia Porretta </vt:lpstr>
      <vt:lpstr>Présentation PowerPoint</vt:lpstr>
      <vt:lpstr>IncrediBOL!  CREATIVE INNOVATION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SCHMOCH Maike</cp:lastModifiedBy>
  <cp:revision>24</cp:revision>
  <dcterms:created xsi:type="dcterms:W3CDTF">2017-09-14T12:10:12Z</dcterms:created>
  <dcterms:modified xsi:type="dcterms:W3CDTF">2017-10-27T09:26:46Z</dcterms:modified>
</cp:coreProperties>
</file>