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56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u ">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6375"/>
            <a:ext cx="9144000"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4"/>
          <p:cNvSpPr>
            <a:spLocks noGrp="1"/>
          </p:cNvSpPr>
          <p:nvPr>
            <p:ph sz="quarter" idx="10"/>
          </p:nvPr>
        </p:nvSpPr>
        <p:spPr>
          <a:xfrm>
            <a:off x="1163250" y="1576387"/>
            <a:ext cx="6134101" cy="577132"/>
          </a:xfrm>
        </p:spPr>
        <p:txBody>
          <a:bodyPr/>
          <a:lstStyle>
            <a:lvl1pPr>
              <a:defRPr baseline="0">
                <a:solidFill>
                  <a:srgbClr val="032400"/>
                </a:solidFill>
              </a:defRPr>
            </a:lvl1pPr>
          </a:lstStyle>
          <a:p>
            <a:pPr lvl="0"/>
            <a:r>
              <a:rPr lang="hu-HU" smtClean="0"/>
              <a:t>Mintaszöveg szerkesztése</a:t>
            </a:r>
          </a:p>
        </p:txBody>
      </p:sp>
      <p:sp>
        <p:nvSpPr>
          <p:cNvPr id="5" name="Espace réservé du contenu 4"/>
          <p:cNvSpPr>
            <a:spLocks noGrp="1"/>
          </p:cNvSpPr>
          <p:nvPr>
            <p:ph sz="quarter" idx="11"/>
          </p:nvPr>
        </p:nvSpPr>
        <p:spPr>
          <a:xfrm>
            <a:off x="1144574" y="2164304"/>
            <a:ext cx="6134101" cy="577132"/>
          </a:xfrm>
        </p:spPr>
        <p:txBody>
          <a:bodyPr>
            <a:normAutofit/>
          </a:bodyPr>
          <a:lstStyle>
            <a:lvl1pPr>
              <a:defRPr sz="2000" b="0" i="0" baseline="0">
                <a:solidFill>
                  <a:srgbClr val="032400"/>
                </a:solidFill>
                <a:latin typeface="Lovelo Black"/>
                <a:cs typeface="Lovelo Black"/>
              </a:defRPr>
            </a:lvl1pPr>
          </a:lstStyle>
          <a:p>
            <a:pPr lvl="0"/>
            <a:r>
              <a:rPr lang="hu-HU" smtClean="0"/>
              <a:t>Mintaszöveg szerkesztése</a:t>
            </a:r>
          </a:p>
        </p:txBody>
      </p:sp>
      <p:sp>
        <p:nvSpPr>
          <p:cNvPr id="6" name="Espace réservé du texte 11"/>
          <p:cNvSpPr>
            <a:spLocks noGrp="1"/>
          </p:cNvSpPr>
          <p:nvPr>
            <p:ph type="body" sz="quarter" idx="13"/>
          </p:nvPr>
        </p:nvSpPr>
        <p:spPr>
          <a:xfrm>
            <a:off x="283713" y="268616"/>
            <a:ext cx="5377963" cy="537221"/>
          </a:xfrm>
        </p:spPr>
        <p:txBody>
          <a:bodyPr>
            <a:normAutofit/>
          </a:bodyPr>
          <a:lstStyle>
            <a:lvl1pPr>
              <a:defRPr sz="1400" baseline="0">
                <a:solidFill>
                  <a:srgbClr val="032400"/>
                </a:solidFill>
                <a:latin typeface="Karbon Semibold"/>
              </a:defRPr>
            </a:lvl1pPr>
          </a:lstStyle>
          <a:p>
            <a:pPr lvl="0"/>
            <a:r>
              <a:rPr lang="hu-HU" smtClean="0"/>
              <a:t>Mintaszöveg szerkesztése</a:t>
            </a:r>
          </a:p>
        </p:txBody>
      </p:sp>
      <p:sp>
        <p:nvSpPr>
          <p:cNvPr id="11" name="Espace réservé du texte 11"/>
          <p:cNvSpPr>
            <a:spLocks noGrp="1"/>
          </p:cNvSpPr>
          <p:nvPr>
            <p:ph type="body" sz="quarter" idx="12"/>
          </p:nvPr>
        </p:nvSpPr>
        <p:spPr>
          <a:xfrm>
            <a:off x="206017" y="6284511"/>
            <a:ext cx="5377963" cy="537221"/>
          </a:xfrm>
        </p:spPr>
        <p:txBody>
          <a:bodyPr>
            <a:normAutofit/>
          </a:bodyPr>
          <a:lstStyle>
            <a:lvl1pPr>
              <a:defRPr sz="1400">
                <a:solidFill>
                  <a:srgbClr val="032400"/>
                </a:solidFill>
                <a:latin typeface="Karbon Semibold"/>
              </a:defRPr>
            </a:lvl1pPr>
          </a:lstStyle>
          <a:p>
            <a:pPr lvl="0"/>
            <a:r>
              <a:rPr lang="hu-HU" smtClean="0"/>
              <a:t>Mintaszöveg szerkesztése</a:t>
            </a:r>
          </a:p>
        </p:txBody>
      </p:sp>
      <p:sp>
        <p:nvSpPr>
          <p:cNvPr id="12" name="Espace réservé du contenu 11"/>
          <p:cNvSpPr>
            <a:spLocks noGrp="1"/>
          </p:cNvSpPr>
          <p:nvPr>
            <p:ph sz="quarter" idx="14"/>
          </p:nvPr>
        </p:nvSpPr>
        <p:spPr>
          <a:xfrm>
            <a:off x="1163638" y="3137569"/>
            <a:ext cx="6869112" cy="2958778"/>
          </a:xfrm>
        </p:spPr>
        <p:txBody>
          <a:bodyPr/>
          <a:lstStyle>
            <a:lvl1pPr marL="0" indent="-169200">
              <a:buFont typeface="Arial"/>
              <a:buChar char="•"/>
              <a:defRPr sz="2000" baseline="0">
                <a:solidFill>
                  <a:srgbClr val="032400"/>
                </a:solidFill>
              </a:defRPr>
            </a:lvl1pPr>
            <a:lvl3pPr marL="158400" algn="just">
              <a:defRPr sz="1800" b="0" i="0" baseline="0">
                <a:solidFill>
                  <a:srgbClr val="032400"/>
                </a:solidFill>
                <a:latin typeface="Karbon Regular"/>
                <a:cs typeface="Karbon Regular"/>
              </a:defRPr>
            </a:lvl3pPr>
            <a:lvl4pPr marL="0" indent="-162000">
              <a:spcBef>
                <a:spcPts val="600"/>
              </a:spcBef>
              <a:buFont typeface="Arial"/>
              <a:buChar char="•"/>
              <a:defRPr sz="2000" baseline="0">
                <a:solidFill>
                  <a:srgbClr val="032400"/>
                </a:solidFill>
                <a:latin typeface="Lovelo Black"/>
                <a:cs typeface="Lovelo Black"/>
              </a:defRPr>
            </a:lvl4pPr>
            <a:lvl5pPr marL="180000" indent="0" algn="just">
              <a:buFontTx/>
              <a:buNone/>
              <a:defRPr sz="1800" baseline="0">
                <a:solidFill>
                  <a:srgbClr val="032400"/>
                </a:solidFill>
                <a:latin typeface="Karbon"/>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fr-FR" dirty="0"/>
          </a:p>
        </p:txBody>
      </p:sp>
      <p:sp>
        <p:nvSpPr>
          <p:cNvPr id="8" name="Espace réservé du numéro de diapositive 3"/>
          <p:cNvSpPr>
            <a:spLocks noGrp="1"/>
          </p:cNvSpPr>
          <p:nvPr>
            <p:ph type="sldNum" sz="quarter" idx="15"/>
          </p:nvPr>
        </p:nvSpPr>
        <p:spPr>
          <a:xfrm>
            <a:off x="5899547" y="6273803"/>
            <a:ext cx="2133600" cy="365125"/>
          </a:xfrm>
          <a:prstGeom prst="rect">
            <a:avLst/>
          </a:prstGeom>
        </p:spPr>
        <p:txBody>
          <a:bodyPr/>
          <a:lstStyle>
            <a:lvl1pPr algn="r">
              <a:defRPr sz="1200" b="0" i="0">
                <a:solidFill>
                  <a:srgbClr val="032400"/>
                </a:solidFill>
                <a:latin typeface="Karbon Semibold"/>
                <a:cs typeface="Karbon Semibold"/>
              </a:defRPr>
            </a:lvl1pPr>
          </a:lstStyle>
          <a:p>
            <a:pPr fontAlgn="base">
              <a:spcBef>
                <a:spcPct val="0"/>
              </a:spcBef>
              <a:spcAft>
                <a:spcPct val="0"/>
              </a:spcAft>
              <a:defRPr/>
            </a:pPr>
            <a:r>
              <a:rPr lang="fr-FR"/>
              <a:t>.</a:t>
            </a:r>
            <a:fld id="{BA3FC728-20C8-4162-856B-C62ACA3A2688}" type="slidenum">
              <a:rPr lang="fr-FR"/>
              <a:pPr fontAlgn="base">
                <a:spcBef>
                  <a:spcPct val="0"/>
                </a:spcBef>
                <a:spcAft>
                  <a:spcPct val="0"/>
                </a:spcAft>
                <a:defRPr/>
              </a:pPr>
              <a:t>‹N°›</a:t>
            </a:fld>
            <a:endParaRPr lang="fr-FR"/>
          </a:p>
        </p:txBody>
      </p:sp>
    </p:spTree>
    <p:extLst>
      <p:ext uri="{BB962C8B-B14F-4D97-AF65-F5344CB8AC3E}">
        <p14:creationId xmlns:p14="http://schemas.microsoft.com/office/powerpoint/2010/main" val="66298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88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926758" y="980304"/>
            <a:ext cx="7735329" cy="1368127"/>
          </a:xfrm>
        </p:spPr>
        <p:txBody>
          <a:bodyPr anchor="b">
            <a:normAutofit/>
          </a:bodyPr>
          <a:lstStyle>
            <a:lvl1pPr algn="l">
              <a:defRPr sz="4200">
                <a:latin typeface="Helvetica" pitchFamily="2" charset="0"/>
              </a:defRPr>
            </a:lvl1pPr>
          </a:lstStyle>
          <a:p>
            <a:r>
              <a:rPr lang="hu-HU" smtClean="0"/>
              <a:t>Mintacím szerkesztése</a:t>
            </a:r>
            <a:endParaRPr lang="fr-BE" dirty="0"/>
          </a:p>
        </p:txBody>
      </p:sp>
      <p:sp>
        <p:nvSpPr>
          <p:cNvPr id="3" name="Sous-titre 2">
            <a:extLst>
              <a:ext uri="{FF2B5EF4-FFF2-40B4-BE49-F238E27FC236}"/>
            </a:extLst>
          </p:cNvPr>
          <p:cNvSpPr>
            <a:spLocks noGrp="1"/>
          </p:cNvSpPr>
          <p:nvPr>
            <p:ph type="subTitle" idx="1"/>
          </p:nvPr>
        </p:nvSpPr>
        <p:spPr>
          <a:xfrm>
            <a:off x="926757" y="2547596"/>
            <a:ext cx="6858000" cy="459216"/>
          </a:xfrm>
        </p:spPr>
        <p:txBody>
          <a:bodyPr>
            <a:normAutofit/>
          </a:bodyPr>
          <a:lstStyle>
            <a:lvl1pPr marL="0" indent="0" algn="l">
              <a:buNone/>
              <a:defRPr sz="2500" b="1" u="sng">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
        <p:nvSpPr>
          <p:cNvPr id="8" name="Espace réservé du texte 7">
            <a:extLst>
              <a:ext uri="{FF2B5EF4-FFF2-40B4-BE49-F238E27FC236}"/>
            </a:extLst>
          </p:cNvPr>
          <p:cNvSpPr>
            <a:spLocks noGrp="1"/>
          </p:cNvSpPr>
          <p:nvPr>
            <p:ph type="body" sz="quarter" idx="10"/>
          </p:nvPr>
        </p:nvSpPr>
        <p:spPr>
          <a:xfrm>
            <a:off x="926758" y="3385368"/>
            <a:ext cx="5350669" cy="2619375"/>
          </a:xfrm>
        </p:spPr>
        <p:txBody>
          <a:bodyPr>
            <a:normAutofit/>
          </a:bodyPr>
          <a:lstStyle>
            <a:lvl1pPr>
              <a:defRPr sz="2000"/>
            </a:lvl1pPr>
            <a:lvl2pPr>
              <a:defRPr sz="1600"/>
            </a:lvl2pPr>
            <a:lvl3pPr>
              <a:defRPr sz="1400"/>
            </a:lvl3pPr>
            <a:lvl4pPr>
              <a:defRPr sz="1200"/>
            </a:lvl4pPr>
            <a:lvl5pPr>
              <a:defRPr sz="1200"/>
            </a:lvl5pPr>
          </a:lstStyle>
          <a:p>
            <a:pPr lvl="0"/>
            <a:r>
              <a:rPr lang="fr-FR" dirty="0"/>
              <a:t>Modifier les styles du texte du masque</a:t>
            </a:r>
          </a:p>
        </p:txBody>
      </p:sp>
    </p:spTree>
    <p:extLst>
      <p:ext uri="{BB962C8B-B14F-4D97-AF65-F5344CB8AC3E}">
        <p14:creationId xmlns:p14="http://schemas.microsoft.com/office/powerpoint/2010/main" val="95836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extLst>
          </p:cNvPr>
          <p:cNvSpPr>
            <a:spLocks noGrp="1"/>
          </p:cNvSpPr>
          <p:nvPr>
            <p:ph type="ctrTitle"/>
          </p:nvPr>
        </p:nvSpPr>
        <p:spPr>
          <a:xfrm>
            <a:off x="877331" y="1820125"/>
            <a:ext cx="7617941" cy="2587325"/>
          </a:xfrm>
        </p:spPr>
        <p:txBody>
          <a:bodyPr anchor="b">
            <a:noAutofit/>
          </a:bodyPr>
          <a:lstStyle>
            <a:lvl1pPr algn="l">
              <a:defRPr sz="6000">
                <a:solidFill>
                  <a:srgbClr val="E03B4F"/>
                </a:solidFill>
                <a:latin typeface="Helvetica" pitchFamily="2" charset="0"/>
              </a:defRPr>
            </a:lvl1pPr>
          </a:lstStyle>
          <a:p>
            <a:r>
              <a:rPr lang="hu-HU" smtClean="0"/>
              <a:t>Mintacím szerkesztése</a:t>
            </a:r>
            <a:endParaRPr lang="fr-BE" dirty="0"/>
          </a:p>
        </p:txBody>
      </p:sp>
      <p:sp>
        <p:nvSpPr>
          <p:cNvPr id="8" name="Sous-titre 2">
            <a:extLst>
              <a:ext uri="{FF2B5EF4-FFF2-40B4-BE49-F238E27FC236}"/>
            </a:extLst>
          </p:cNvPr>
          <p:cNvSpPr>
            <a:spLocks noGrp="1"/>
          </p:cNvSpPr>
          <p:nvPr>
            <p:ph type="subTitle" idx="1"/>
          </p:nvPr>
        </p:nvSpPr>
        <p:spPr>
          <a:xfrm>
            <a:off x="877331" y="4631330"/>
            <a:ext cx="4924167" cy="1052340"/>
          </a:xfrm>
        </p:spPr>
        <p:txBody>
          <a:bodyPr>
            <a:normAutofit/>
          </a:bodyPr>
          <a:lstStyle>
            <a:lvl1pPr marL="0" indent="0" algn="l">
              <a:buNone/>
              <a:defRPr sz="2500" b="1" u="none">
                <a:solidFill>
                  <a:srgbClr val="808080"/>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Tree>
    <p:extLst>
      <p:ext uri="{BB962C8B-B14F-4D97-AF65-F5344CB8AC3E}">
        <p14:creationId xmlns:p14="http://schemas.microsoft.com/office/powerpoint/2010/main" val="81272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extLst>
          </p:cNvPr>
          <p:cNvSpPr>
            <a:spLocks noGrp="1"/>
          </p:cNvSpPr>
          <p:nvPr>
            <p:ph type="ctrTitle"/>
          </p:nvPr>
        </p:nvSpPr>
        <p:spPr>
          <a:xfrm>
            <a:off x="926758" y="1729334"/>
            <a:ext cx="7735329" cy="1368127"/>
          </a:xfrm>
        </p:spPr>
        <p:txBody>
          <a:bodyPr anchor="b">
            <a:normAutofit/>
          </a:bodyPr>
          <a:lstStyle>
            <a:lvl1pPr algn="l">
              <a:defRPr sz="4200">
                <a:solidFill>
                  <a:srgbClr val="E03B4F"/>
                </a:solidFill>
                <a:latin typeface="Helvetica" pitchFamily="2" charset="0"/>
              </a:defRPr>
            </a:lvl1pPr>
          </a:lstStyle>
          <a:p>
            <a:r>
              <a:rPr lang="hu-HU" smtClean="0"/>
              <a:t>Mintacím szerkesztése</a:t>
            </a:r>
            <a:endParaRPr lang="fr-BE" dirty="0"/>
          </a:p>
        </p:txBody>
      </p:sp>
      <p:sp>
        <p:nvSpPr>
          <p:cNvPr id="8" name="Sous-titre 2">
            <a:extLst>
              <a:ext uri="{FF2B5EF4-FFF2-40B4-BE49-F238E27FC236}"/>
            </a:extLst>
          </p:cNvPr>
          <p:cNvSpPr>
            <a:spLocks noGrp="1"/>
          </p:cNvSpPr>
          <p:nvPr>
            <p:ph type="subTitle" idx="1"/>
          </p:nvPr>
        </p:nvSpPr>
        <p:spPr>
          <a:xfrm>
            <a:off x="926757" y="3486096"/>
            <a:ext cx="6858000" cy="459216"/>
          </a:xfrm>
        </p:spPr>
        <p:txBody>
          <a:bodyPr>
            <a:normAutofit/>
          </a:bodyPr>
          <a:lstStyle>
            <a:lvl1pPr marL="0" indent="0" algn="l">
              <a:buNone/>
              <a:defRPr sz="2500" b="1" u="sng">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
        <p:nvSpPr>
          <p:cNvPr id="9" name="Espace réservé du texte 7">
            <a:extLst>
              <a:ext uri="{FF2B5EF4-FFF2-40B4-BE49-F238E27FC236}"/>
            </a:extLst>
          </p:cNvPr>
          <p:cNvSpPr>
            <a:spLocks noGrp="1"/>
          </p:cNvSpPr>
          <p:nvPr>
            <p:ph type="body" sz="quarter" idx="10"/>
          </p:nvPr>
        </p:nvSpPr>
        <p:spPr>
          <a:xfrm>
            <a:off x="926758" y="4325329"/>
            <a:ext cx="5350669" cy="1832283"/>
          </a:xfrm>
          <a:noFill/>
        </p:spPr>
        <p:txBody>
          <a:bodyPr>
            <a:normAutofit/>
          </a:bodyPr>
          <a:lstStyle>
            <a:lvl1pPr>
              <a:defRPr sz="2000"/>
            </a:lvl1pPr>
            <a:lvl2pPr>
              <a:defRPr sz="1600"/>
            </a:lvl2pPr>
            <a:lvl3pPr>
              <a:defRPr sz="1400"/>
            </a:lvl3pPr>
            <a:lvl4pPr>
              <a:defRPr sz="1200"/>
            </a:lvl4pPr>
            <a:lvl5pPr>
              <a:defRPr sz="1200"/>
            </a:lvl5pPr>
          </a:lstStyle>
          <a:p>
            <a:pPr lvl="0"/>
            <a:r>
              <a:rPr lang="fr-FR" dirty="0"/>
              <a:t>Modifier les styles du texte du masque</a:t>
            </a:r>
          </a:p>
        </p:txBody>
      </p:sp>
    </p:spTree>
    <p:extLst>
      <p:ext uri="{BB962C8B-B14F-4D97-AF65-F5344CB8AC3E}">
        <p14:creationId xmlns:p14="http://schemas.microsoft.com/office/powerpoint/2010/main" val="334450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2">
            <a:extLst>
              <a:ext uri="{FF2B5EF4-FFF2-40B4-BE49-F238E27FC236}"/>
            </a:extLst>
          </p:cNvPr>
          <p:cNvSpPr/>
          <p:nvPr userDrawn="1"/>
        </p:nvSpPr>
        <p:spPr>
          <a:xfrm>
            <a:off x="2372917" y="1539875"/>
            <a:ext cx="1519238" cy="16144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solidFill>
                <a:prstClr val="white"/>
              </a:solidFill>
            </a:endParaRPr>
          </a:p>
        </p:txBody>
      </p:sp>
      <p:sp>
        <p:nvSpPr>
          <p:cNvPr id="12" name="Espace réservé pour une image  11">
            <a:extLst>
              <a:ext uri="{FF2B5EF4-FFF2-40B4-BE49-F238E27FC236}"/>
            </a:extLst>
          </p:cNvPr>
          <p:cNvSpPr>
            <a:spLocks noGrp="1"/>
          </p:cNvSpPr>
          <p:nvPr>
            <p:ph type="pic" sz="quarter" idx="11"/>
          </p:nvPr>
        </p:nvSpPr>
        <p:spPr>
          <a:xfrm>
            <a:off x="1" y="1206230"/>
            <a:ext cx="3762632" cy="5651770"/>
          </a:xfrm>
          <a:solidFill>
            <a:schemeClr val="bg1">
              <a:lumMod val="85000"/>
            </a:schemeClr>
          </a:solidFill>
        </p:spPr>
        <p:txBody>
          <a:bodyPr rtlCol="0">
            <a:normAutofit/>
          </a:bodyPr>
          <a:lstStyle/>
          <a:p>
            <a:pPr lvl="0"/>
            <a:endParaRPr lang="fr-BE" noProof="0" dirty="0"/>
          </a:p>
        </p:txBody>
      </p:sp>
      <p:sp>
        <p:nvSpPr>
          <p:cNvPr id="8" name="Titre 1">
            <a:extLst>
              <a:ext uri="{FF2B5EF4-FFF2-40B4-BE49-F238E27FC236}"/>
            </a:extLst>
          </p:cNvPr>
          <p:cNvSpPr>
            <a:spLocks noGrp="1"/>
          </p:cNvSpPr>
          <p:nvPr>
            <p:ph type="title"/>
          </p:nvPr>
        </p:nvSpPr>
        <p:spPr>
          <a:xfrm>
            <a:off x="2577929" y="1952927"/>
            <a:ext cx="5874093" cy="833953"/>
          </a:xfrm>
        </p:spPr>
        <p:txBody>
          <a:bodyPr>
            <a:noAutofit/>
          </a:bodyPr>
          <a:lstStyle>
            <a:lvl1pPr>
              <a:defRPr sz="4400">
                <a:solidFill>
                  <a:srgbClr val="E03B4F"/>
                </a:solidFill>
              </a:defRPr>
            </a:lvl1pPr>
          </a:lstStyle>
          <a:p>
            <a:r>
              <a:rPr lang="hu-HU" smtClean="0"/>
              <a:t>Mintacím szerkesztése</a:t>
            </a:r>
            <a:endParaRPr lang="fr-BE" dirty="0"/>
          </a:p>
        </p:txBody>
      </p:sp>
      <p:sp>
        <p:nvSpPr>
          <p:cNvPr id="9" name="Sous-titre 2">
            <a:extLst>
              <a:ext uri="{FF2B5EF4-FFF2-40B4-BE49-F238E27FC236}"/>
            </a:extLst>
          </p:cNvPr>
          <p:cNvSpPr>
            <a:spLocks noGrp="1"/>
          </p:cNvSpPr>
          <p:nvPr>
            <p:ph type="subTitle" idx="1"/>
          </p:nvPr>
        </p:nvSpPr>
        <p:spPr>
          <a:xfrm>
            <a:off x="4034482" y="3427119"/>
            <a:ext cx="5047736" cy="533355"/>
          </a:xfrm>
        </p:spPr>
        <p:txBody>
          <a:bodyPr>
            <a:normAutofit/>
          </a:bodyPr>
          <a:lstStyle>
            <a:lvl1pPr marL="0" indent="0" algn="l">
              <a:buNone/>
              <a:defRPr sz="2000" b="1" u="sng">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
        <p:nvSpPr>
          <p:cNvPr id="10" name="Espace réservé du texte 7">
            <a:extLst>
              <a:ext uri="{FF2B5EF4-FFF2-40B4-BE49-F238E27FC236}"/>
            </a:extLst>
          </p:cNvPr>
          <p:cNvSpPr>
            <a:spLocks noGrp="1"/>
          </p:cNvSpPr>
          <p:nvPr>
            <p:ph type="body" sz="quarter" idx="10"/>
          </p:nvPr>
        </p:nvSpPr>
        <p:spPr>
          <a:xfrm>
            <a:off x="4034482" y="4075417"/>
            <a:ext cx="2903838" cy="2101648"/>
          </a:xfrm>
        </p:spPr>
        <p:txBody>
          <a:bodyPr>
            <a:normAutofit/>
          </a:bodyPr>
          <a:lstStyle>
            <a:lvl1pPr>
              <a:defRPr sz="1400"/>
            </a:lvl1pPr>
            <a:lvl2pPr>
              <a:defRPr sz="1600"/>
            </a:lvl2pPr>
            <a:lvl3pPr>
              <a:defRPr sz="1400"/>
            </a:lvl3pPr>
            <a:lvl4pPr>
              <a:defRPr sz="1200"/>
            </a:lvl4pPr>
            <a:lvl5pPr>
              <a:defRPr sz="1200"/>
            </a:lvl5pPr>
          </a:lstStyle>
          <a:p>
            <a:pPr lvl="0"/>
            <a:r>
              <a:rPr lang="fr-FR" dirty="0"/>
              <a:t>Modifier les styles du texte du masque</a:t>
            </a:r>
          </a:p>
        </p:txBody>
      </p:sp>
    </p:spTree>
    <p:extLst>
      <p:ext uri="{BB962C8B-B14F-4D97-AF65-F5344CB8AC3E}">
        <p14:creationId xmlns:p14="http://schemas.microsoft.com/office/powerpoint/2010/main" val="413617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54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sp>
        <p:nvSpPr>
          <p:cNvPr id="4" name="Espace réservé de la date 3">
            <a:extLst>
              <a:ext uri="{FF2B5EF4-FFF2-40B4-BE49-F238E27FC236}"/>
            </a:extLst>
          </p:cNvPr>
          <p:cNvSpPr>
            <a:spLocks noGrp="1"/>
          </p:cNvSpPr>
          <p:nvPr>
            <p:ph type="dt" sz="half" idx="10"/>
          </p:nvPr>
        </p:nvSpPr>
        <p:spPr>
          <a:xfrm>
            <a:off x="628650" y="6356353"/>
            <a:ext cx="2057400" cy="365125"/>
          </a:xfrm>
          <a:prstGeom prst="rect">
            <a:avLst/>
          </a:prstGeom>
        </p:spPr>
        <p:txBody>
          <a:bodyPr/>
          <a:lstStyle>
            <a:lvl1pPr>
              <a:defRPr/>
            </a:lvl1pPr>
          </a:lstStyle>
          <a:p>
            <a:pPr fontAlgn="base">
              <a:spcBef>
                <a:spcPct val="0"/>
              </a:spcBef>
              <a:spcAft>
                <a:spcPct val="0"/>
              </a:spcAft>
              <a:defRPr/>
            </a:pPr>
            <a:fld id="{C2F217B8-14F2-473B-8B63-06E6F5CEF448}" type="datetimeFigureOut">
              <a:rPr lang="fr-BE">
                <a:solidFill>
                  <a:prstClr val="black"/>
                </a:solidFill>
                <a:latin typeface="Arial" pitchFamily="34" charset="0"/>
                <a:cs typeface="Arial" pitchFamily="34" charset="0"/>
              </a:rPr>
              <a:pPr fontAlgn="base">
                <a:spcBef>
                  <a:spcPct val="0"/>
                </a:spcBef>
                <a:spcAft>
                  <a:spcPct val="0"/>
                </a:spcAft>
                <a:defRPr/>
              </a:pPr>
              <a:t>26/10/2017</a:t>
            </a:fld>
            <a:endParaRPr lang="fr-BE">
              <a:solidFill>
                <a:prstClr val="black"/>
              </a:solidFill>
              <a:latin typeface="Arial" pitchFamily="34" charset="0"/>
              <a:cs typeface="Arial" pitchFamily="34" charset="0"/>
            </a:endParaRPr>
          </a:p>
        </p:txBody>
      </p:sp>
      <p:sp>
        <p:nvSpPr>
          <p:cNvPr id="5" name="Espace réservé du pied de page 4">
            <a:extLst>
              <a:ext uri="{FF2B5EF4-FFF2-40B4-BE49-F238E27FC236}"/>
            </a:extLst>
          </p:cNvPr>
          <p:cNvSpPr>
            <a:spLocks noGrp="1"/>
          </p:cNvSpPr>
          <p:nvPr>
            <p:ph type="ftr" sz="quarter" idx="11"/>
          </p:nvPr>
        </p:nvSpPr>
        <p:spPr>
          <a:xfrm>
            <a:off x="3028950" y="6356353"/>
            <a:ext cx="3086100" cy="365125"/>
          </a:xfrm>
          <a:prstGeom prst="rect">
            <a:avLst/>
          </a:prstGeom>
        </p:spPr>
        <p:txBody>
          <a:bodyPr/>
          <a:lstStyle>
            <a:lvl1pPr>
              <a:defRPr/>
            </a:lvl1pPr>
          </a:lstStyle>
          <a:p>
            <a:pPr fontAlgn="base">
              <a:spcBef>
                <a:spcPct val="0"/>
              </a:spcBef>
              <a:spcAft>
                <a:spcPct val="0"/>
              </a:spcAft>
              <a:defRPr/>
            </a:pPr>
            <a:endParaRPr lang="fr-BE">
              <a:solidFill>
                <a:prstClr val="black"/>
              </a:solidFill>
              <a:latin typeface="Arial" pitchFamily="34" charset="0"/>
              <a:cs typeface="Arial" pitchFamily="34" charset="0"/>
            </a:endParaRPr>
          </a:p>
        </p:txBody>
      </p:sp>
      <p:sp>
        <p:nvSpPr>
          <p:cNvPr id="6" name="Espace réservé du numéro de diapositive 5">
            <a:extLst>
              <a:ext uri="{FF2B5EF4-FFF2-40B4-BE49-F238E27FC236}"/>
            </a:extLst>
          </p:cNvPr>
          <p:cNvSpPr>
            <a:spLocks noGrp="1"/>
          </p:cNvSpPr>
          <p:nvPr>
            <p:ph type="sldNum" sz="quarter" idx="12"/>
          </p:nvPr>
        </p:nvSpPr>
        <p:spPr>
          <a:xfrm>
            <a:off x="6457950" y="6356353"/>
            <a:ext cx="2057400" cy="365125"/>
          </a:xfrm>
          <a:prstGeom prst="rect">
            <a:avLst/>
          </a:prstGeom>
        </p:spPr>
        <p:txBody>
          <a:bodyPr/>
          <a:lstStyle>
            <a:lvl1pPr>
              <a:defRPr/>
            </a:lvl1pPr>
          </a:lstStyle>
          <a:p>
            <a:pPr fontAlgn="base">
              <a:spcBef>
                <a:spcPct val="0"/>
              </a:spcBef>
              <a:spcAft>
                <a:spcPct val="0"/>
              </a:spcAft>
              <a:defRPr/>
            </a:pPr>
            <a:fld id="{F588FDDE-A3C8-42C1-AC2C-70EF89E9C205}" type="slidenum">
              <a:rPr lang="fr-BE">
                <a:solidFill>
                  <a:prstClr val="black"/>
                </a:solidFill>
                <a:latin typeface="Arial" pitchFamily="34" charset="0"/>
                <a:cs typeface="Arial" pitchFamily="34" charset="0"/>
              </a:rPr>
              <a:pPr fontAlgn="base">
                <a:spcBef>
                  <a:spcPct val="0"/>
                </a:spcBef>
                <a:spcAft>
                  <a:spcPct val="0"/>
                </a:spcAft>
                <a:defRPr/>
              </a:pPr>
              <a:t>‹N°›</a:t>
            </a:fld>
            <a:endParaRPr lang="fr-BE">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8053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600203"/>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fontAlgn="auto">
              <a:spcBef>
                <a:spcPts val="0"/>
              </a:spcBef>
              <a:spcAft>
                <a:spcPts val="0"/>
              </a:spcAft>
              <a:defRPr>
                <a:latin typeface="+mn-lt"/>
                <a:cs typeface="+mn-cs"/>
              </a:defRPr>
            </a:lvl1pPr>
          </a:lstStyle>
          <a:p>
            <a:pPr>
              <a:defRPr/>
            </a:pPr>
            <a:fld id="{804B5808-2B5F-4780-B742-F5DF116703DD}" type="datetimeFigureOut">
              <a:rPr lang="bg-BG">
                <a:solidFill>
                  <a:prstClr val="black"/>
                </a:solidFill>
              </a:rPr>
              <a:pPr>
                <a:defRPr/>
              </a:pPr>
              <a:t>26.10.2017 г.</a:t>
            </a:fld>
            <a:endParaRPr lang="bg-BG">
              <a:solidFill>
                <a:prstClr val="black"/>
              </a:solidFill>
            </a:endParaRPr>
          </a:p>
        </p:txBody>
      </p:sp>
      <p:sp>
        <p:nvSpPr>
          <p:cNvPr id="6" name="Footer Placeholder 5"/>
          <p:cNvSpPr>
            <a:spLocks noGrp="1"/>
          </p:cNvSpPr>
          <p:nvPr>
            <p:ph type="ftr" sz="quarter" idx="11"/>
          </p:nvPr>
        </p:nvSpPr>
        <p:spPr>
          <a:xfrm>
            <a:off x="3124200" y="6245225"/>
            <a:ext cx="2895600" cy="476250"/>
          </a:xfrm>
        </p:spPr>
        <p:txBody>
          <a:bodyPr/>
          <a:lstStyle>
            <a:lvl1pPr fontAlgn="auto">
              <a:spcBef>
                <a:spcPts val="0"/>
              </a:spcBef>
              <a:spcAft>
                <a:spcPts val="0"/>
              </a:spcAft>
              <a:defRPr>
                <a:latin typeface="+mn-lt"/>
                <a:cs typeface="+mn-cs"/>
              </a:defRPr>
            </a:lvl1pPr>
          </a:lstStyle>
          <a:p>
            <a:pPr>
              <a:defRPr/>
            </a:pPr>
            <a:endParaRPr lang="bg-BG">
              <a:solidFill>
                <a:prstClr val="black"/>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fontAlgn="auto">
              <a:spcBef>
                <a:spcPts val="0"/>
              </a:spcBef>
              <a:spcAft>
                <a:spcPts val="0"/>
              </a:spcAft>
              <a:defRPr>
                <a:latin typeface="+mn-lt"/>
                <a:cs typeface="+mn-cs"/>
              </a:defRPr>
            </a:lvl1pPr>
          </a:lstStyle>
          <a:p>
            <a:pPr>
              <a:defRPr/>
            </a:pPr>
            <a:fld id="{110A6EE3-DBF1-4309-A623-F7F071F45A9C}" type="slidenum">
              <a:rPr lang="bg-BG">
                <a:solidFill>
                  <a:prstClr val="black"/>
                </a:solidFill>
              </a:rPr>
              <a:pPr>
                <a:defRPr/>
              </a:pPr>
              <a:t>‹N°›</a:t>
            </a:fld>
            <a:endParaRPr lang="bg-BG">
              <a:solidFill>
                <a:prstClr val="black"/>
              </a:solidFill>
            </a:endParaRPr>
          </a:p>
        </p:txBody>
      </p:sp>
    </p:spTree>
    <p:extLst>
      <p:ext uri="{BB962C8B-B14F-4D97-AF65-F5344CB8AC3E}">
        <p14:creationId xmlns:p14="http://schemas.microsoft.com/office/powerpoint/2010/main" val="16871229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nd Titre Bleu Clair">
    <p:spTree>
      <p:nvGrpSpPr>
        <p:cNvPr id="1" name=""/>
        <p:cNvGrpSpPr/>
        <p:nvPr/>
      </p:nvGrpSpPr>
      <p:grpSpPr>
        <a:xfrm>
          <a:off x="0" y="0"/>
          <a:ext cx="0" cy="0"/>
          <a:chOff x="0" y="0"/>
          <a:chExt cx="0" cy="0"/>
        </a:xfrm>
      </p:grpSpPr>
      <p:pic>
        <p:nvPicPr>
          <p:cNvPr id="6" name="Image 2" descr="02_Point_FinalPower-17.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73038"/>
            <a:ext cx="91440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4"/>
          <p:cNvSpPr>
            <a:spLocks noGrp="1"/>
          </p:cNvSpPr>
          <p:nvPr>
            <p:ph sz="quarter" idx="10"/>
          </p:nvPr>
        </p:nvSpPr>
        <p:spPr>
          <a:xfrm>
            <a:off x="1667488" y="3078758"/>
            <a:ext cx="6134101" cy="577132"/>
          </a:xfrm>
        </p:spPr>
        <p:txBody>
          <a:bodyPr/>
          <a:lstStyle>
            <a:lvl1pPr>
              <a:defRPr baseline="0">
                <a:solidFill>
                  <a:schemeClr val="bg1"/>
                </a:solidFill>
              </a:defRPr>
            </a:lvl1pPr>
          </a:lstStyle>
          <a:p>
            <a:pPr lvl="0"/>
            <a:r>
              <a:rPr lang="hu-HU" smtClean="0"/>
              <a:t>Mintaszöveg szerkesztése</a:t>
            </a:r>
          </a:p>
        </p:txBody>
      </p:sp>
      <p:sp>
        <p:nvSpPr>
          <p:cNvPr id="5" name="Espace réservé du contenu 6"/>
          <p:cNvSpPr>
            <a:spLocks noGrp="1"/>
          </p:cNvSpPr>
          <p:nvPr>
            <p:ph sz="quarter" idx="11"/>
          </p:nvPr>
        </p:nvSpPr>
        <p:spPr>
          <a:xfrm>
            <a:off x="1705975" y="3617742"/>
            <a:ext cx="2809327" cy="448628"/>
          </a:xfrm>
        </p:spPr>
        <p:txBody>
          <a:bodyPr>
            <a:normAutofit/>
          </a:bodyPr>
          <a:lstStyle>
            <a:lvl1pPr>
              <a:defRPr sz="2000" baseline="0">
                <a:solidFill>
                  <a:schemeClr val="tx1"/>
                </a:solidFill>
                <a:latin typeface="Karbon Semibold"/>
              </a:defRPr>
            </a:lvl1pPr>
          </a:lstStyle>
          <a:p>
            <a:pPr lvl="0"/>
            <a:r>
              <a:rPr lang="hu-HU" smtClean="0"/>
              <a:t>Mintaszöveg szerkesztése</a:t>
            </a:r>
          </a:p>
        </p:txBody>
      </p:sp>
      <p:sp>
        <p:nvSpPr>
          <p:cNvPr id="7" name="Espace réservé du numéro de diapositive 3"/>
          <p:cNvSpPr>
            <a:spLocks noGrp="1"/>
          </p:cNvSpPr>
          <p:nvPr>
            <p:ph type="sldNum" sz="quarter" idx="12"/>
          </p:nvPr>
        </p:nvSpPr>
        <p:spPr>
          <a:xfrm>
            <a:off x="5899547" y="6469066"/>
            <a:ext cx="2133600" cy="365125"/>
          </a:xfrm>
          <a:prstGeom prst="rect">
            <a:avLst/>
          </a:prstGeom>
        </p:spPr>
        <p:txBody>
          <a:bodyPr/>
          <a:lstStyle>
            <a:lvl1pPr algn="r">
              <a:defRPr sz="1200" b="0" i="0">
                <a:solidFill>
                  <a:srgbClr val="032400"/>
                </a:solidFill>
                <a:latin typeface="Karbon Semibold"/>
                <a:cs typeface="Karbon Semibold"/>
              </a:defRPr>
            </a:lvl1pPr>
          </a:lstStyle>
          <a:p>
            <a:pPr fontAlgn="base">
              <a:spcBef>
                <a:spcPct val="0"/>
              </a:spcBef>
              <a:spcAft>
                <a:spcPct val="0"/>
              </a:spcAft>
              <a:defRPr/>
            </a:pPr>
            <a:r>
              <a:rPr lang="fr-FR"/>
              <a:t>.</a:t>
            </a:r>
            <a:fld id="{B101448A-10C4-453C-B710-23B28D9C472A}" type="slidenum">
              <a:rPr lang="fr-FR"/>
              <a:pPr fontAlgn="base">
                <a:spcBef>
                  <a:spcPct val="0"/>
                </a:spcBef>
                <a:spcAft>
                  <a:spcPct val="0"/>
                </a:spcAft>
                <a:defRPr/>
              </a:pPr>
              <a:t>‹N°›</a:t>
            </a:fld>
            <a:endParaRPr lang="fr-FR"/>
          </a:p>
        </p:txBody>
      </p:sp>
    </p:spTree>
    <p:extLst>
      <p:ext uri="{BB962C8B-B14F-4D97-AF65-F5344CB8AC3E}">
        <p14:creationId xmlns:p14="http://schemas.microsoft.com/office/powerpoint/2010/main" val="415959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8650" y="365128"/>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hu-HU" smtClean="0"/>
              <a:t>MODIFIEZ LE STYLE DU TITRE</a:t>
            </a:r>
            <a:endParaRPr lang="fr-BE" altLang="hu-HU" smtClean="0"/>
          </a:p>
        </p:txBody>
      </p:sp>
      <p:sp>
        <p:nvSpPr>
          <p:cNvPr id="1027" name="Espace réservé du texte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hu-HU" smtClean="0"/>
              <a:t>Modifier les styles du texte du masque</a:t>
            </a:r>
          </a:p>
          <a:p>
            <a:pPr lvl="0"/>
            <a:r>
              <a:rPr lang="fr-FR" altLang="hu-HU" smtClean="0"/>
              <a:t>Deuxième niveau</a:t>
            </a:r>
          </a:p>
          <a:p>
            <a:pPr lvl="0"/>
            <a:r>
              <a:rPr lang="fr-FR" altLang="hu-HU" smtClean="0"/>
              <a:t>Troisième niveau</a:t>
            </a:r>
          </a:p>
        </p:txBody>
      </p:sp>
    </p:spTree>
    <p:extLst>
      <p:ext uri="{BB962C8B-B14F-4D97-AF65-F5344CB8AC3E}">
        <p14:creationId xmlns:p14="http://schemas.microsoft.com/office/powerpoint/2010/main" val="257494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6200" b="1" kern="1200">
          <a:solidFill>
            <a:srgbClr val="286FB4"/>
          </a:solidFill>
          <a:latin typeface="Helvetica" pitchFamily="2" charset="0"/>
          <a:ea typeface="+mj-ea"/>
          <a:cs typeface="+mj-cs"/>
        </a:defRPr>
      </a:lvl1pPr>
      <a:lvl2pPr algn="l" rtl="0" eaLnBrk="0" fontAlgn="base" hangingPunct="0">
        <a:lnSpc>
          <a:spcPct val="90000"/>
        </a:lnSpc>
        <a:spcBef>
          <a:spcPct val="0"/>
        </a:spcBef>
        <a:spcAft>
          <a:spcPct val="0"/>
        </a:spcAft>
        <a:defRPr sz="6200" b="1">
          <a:solidFill>
            <a:srgbClr val="286FB4"/>
          </a:solidFill>
          <a:latin typeface="Helvetica" pitchFamily="34" charset="0"/>
        </a:defRPr>
      </a:lvl2pPr>
      <a:lvl3pPr algn="l" rtl="0" eaLnBrk="0" fontAlgn="base" hangingPunct="0">
        <a:lnSpc>
          <a:spcPct val="90000"/>
        </a:lnSpc>
        <a:spcBef>
          <a:spcPct val="0"/>
        </a:spcBef>
        <a:spcAft>
          <a:spcPct val="0"/>
        </a:spcAft>
        <a:defRPr sz="6200" b="1">
          <a:solidFill>
            <a:srgbClr val="286FB4"/>
          </a:solidFill>
          <a:latin typeface="Helvetica" pitchFamily="34" charset="0"/>
        </a:defRPr>
      </a:lvl3pPr>
      <a:lvl4pPr algn="l" rtl="0" eaLnBrk="0" fontAlgn="base" hangingPunct="0">
        <a:lnSpc>
          <a:spcPct val="90000"/>
        </a:lnSpc>
        <a:spcBef>
          <a:spcPct val="0"/>
        </a:spcBef>
        <a:spcAft>
          <a:spcPct val="0"/>
        </a:spcAft>
        <a:defRPr sz="6200" b="1">
          <a:solidFill>
            <a:srgbClr val="286FB4"/>
          </a:solidFill>
          <a:latin typeface="Helvetica" pitchFamily="34" charset="0"/>
        </a:defRPr>
      </a:lvl4pPr>
      <a:lvl5pPr algn="l" rtl="0" eaLnBrk="0" fontAlgn="base" hangingPunct="0">
        <a:lnSpc>
          <a:spcPct val="90000"/>
        </a:lnSpc>
        <a:spcBef>
          <a:spcPct val="0"/>
        </a:spcBef>
        <a:spcAft>
          <a:spcPct val="0"/>
        </a:spcAft>
        <a:defRPr sz="6200" b="1">
          <a:solidFill>
            <a:srgbClr val="286FB4"/>
          </a:solidFill>
          <a:latin typeface="Helvetica" pitchFamily="34" charset="0"/>
        </a:defRPr>
      </a:lvl5pPr>
      <a:lvl6pPr marL="457200" algn="l" rtl="0" fontAlgn="base">
        <a:lnSpc>
          <a:spcPct val="90000"/>
        </a:lnSpc>
        <a:spcBef>
          <a:spcPct val="0"/>
        </a:spcBef>
        <a:spcAft>
          <a:spcPct val="0"/>
        </a:spcAft>
        <a:defRPr sz="6200" b="1">
          <a:solidFill>
            <a:srgbClr val="286FB4"/>
          </a:solidFill>
          <a:latin typeface="Helvetica" pitchFamily="34" charset="0"/>
        </a:defRPr>
      </a:lvl6pPr>
      <a:lvl7pPr marL="914400" algn="l" rtl="0" fontAlgn="base">
        <a:lnSpc>
          <a:spcPct val="90000"/>
        </a:lnSpc>
        <a:spcBef>
          <a:spcPct val="0"/>
        </a:spcBef>
        <a:spcAft>
          <a:spcPct val="0"/>
        </a:spcAft>
        <a:defRPr sz="6200" b="1">
          <a:solidFill>
            <a:srgbClr val="286FB4"/>
          </a:solidFill>
          <a:latin typeface="Helvetica" pitchFamily="34" charset="0"/>
        </a:defRPr>
      </a:lvl7pPr>
      <a:lvl8pPr marL="1371600" algn="l" rtl="0" fontAlgn="base">
        <a:lnSpc>
          <a:spcPct val="90000"/>
        </a:lnSpc>
        <a:spcBef>
          <a:spcPct val="0"/>
        </a:spcBef>
        <a:spcAft>
          <a:spcPct val="0"/>
        </a:spcAft>
        <a:defRPr sz="6200" b="1">
          <a:solidFill>
            <a:srgbClr val="286FB4"/>
          </a:solidFill>
          <a:latin typeface="Helvetica" pitchFamily="34" charset="0"/>
        </a:defRPr>
      </a:lvl8pPr>
      <a:lvl9pPr marL="1828800" algn="l" rtl="0" fontAlgn="base">
        <a:lnSpc>
          <a:spcPct val="90000"/>
        </a:lnSpc>
        <a:spcBef>
          <a:spcPct val="0"/>
        </a:spcBef>
        <a:spcAft>
          <a:spcPct val="0"/>
        </a:spcAft>
        <a:defRPr sz="6200" b="1">
          <a:solidFill>
            <a:srgbClr val="286FB4"/>
          </a:solidFill>
          <a:latin typeface="Helvetica" pitchFamily="34" charset="0"/>
        </a:defRPr>
      </a:lvl9pPr>
    </p:titleStyle>
    <p:bodyStyle>
      <a:lvl1pPr algn="l" rtl="0" eaLnBrk="0" fontAlgn="base" hangingPunct="0">
        <a:lnSpc>
          <a:spcPct val="90000"/>
        </a:lnSpc>
        <a:spcBef>
          <a:spcPts val="1000"/>
        </a:spcBef>
        <a:spcAft>
          <a:spcPct val="0"/>
        </a:spcAft>
        <a:buFont typeface="Arial" pitchFamily="34" charset="0"/>
        <a:defRPr sz="3200" kern="1200">
          <a:solidFill>
            <a:schemeClr val="tx1"/>
          </a:solidFill>
          <a:latin typeface="Helvetica" pitchFamily="2" charset="0"/>
          <a:ea typeface="+mn-ea"/>
          <a:cs typeface="+mn-cs"/>
        </a:defRPr>
      </a:lvl1pPr>
      <a:lvl2pPr marL="457200" algn="l" rtl="0" eaLnBrk="0" fontAlgn="base" hangingPunct="0">
        <a:lnSpc>
          <a:spcPct val="90000"/>
        </a:lnSpc>
        <a:spcBef>
          <a:spcPts val="500"/>
        </a:spcBef>
        <a:spcAft>
          <a:spcPct val="0"/>
        </a:spcAft>
        <a:buFont typeface="Arial" pitchFamily="34" charset="0"/>
        <a:defRPr sz="2400" kern="1200">
          <a:solidFill>
            <a:schemeClr val="tx1"/>
          </a:solidFill>
          <a:latin typeface="Helvetica" pitchFamily="2" charset="0"/>
          <a:ea typeface="+mn-ea"/>
          <a:cs typeface="+mn-cs"/>
        </a:defRPr>
      </a:lvl2pPr>
      <a:lvl3pPr marL="914400" algn="l" rtl="0" eaLnBrk="0" fontAlgn="base" hangingPunct="0">
        <a:lnSpc>
          <a:spcPct val="90000"/>
        </a:lnSpc>
        <a:spcBef>
          <a:spcPts val="500"/>
        </a:spcBef>
        <a:spcAft>
          <a:spcPct val="0"/>
        </a:spcAft>
        <a:buFont typeface="Arial" pitchFamily="34" charset="0"/>
        <a:defRPr sz="2000" kern="1200">
          <a:solidFill>
            <a:schemeClr val="tx1"/>
          </a:solidFill>
          <a:latin typeface="Helvetica" pitchFamily="2" charset="0"/>
          <a:ea typeface="+mn-ea"/>
          <a:cs typeface="+mn-cs"/>
        </a:defRPr>
      </a:lvl3pPr>
      <a:lvl4pPr marL="1371600" algn="l" rtl="0" eaLnBrk="0" fontAlgn="base" hangingPunct="0">
        <a:lnSpc>
          <a:spcPct val="90000"/>
        </a:lnSpc>
        <a:spcBef>
          <a:spcPts val="500"/>
        </a:spcBef>
        <a:spcAft>
          <a:spcPct val="0"/>
        </a:spcAft>
        <a:buFont typeface="Arial" pitchFamily="34" charset="0"/>
        <a:defRPr kern="1200">
          <a:solidFill>
            <a:schemeClr val="tx1"/>
          </a:solidFill>
          <a:latin typeface="Helvetica" pitchFamily="2" charset="0"/>
          <a:ea typeface="+mn-ea"/>
          <a:cs typeface="+mn-cs"/>
        </a:defRPr>
      </a:lvl4pPr>
      <a:lvl5pPr marL="1828800" algn="l" rtl="0" eaLnBrk="0" fontAlgn="base" hangingPunct="0">
        <a:lnSpc>
          <a:spcPct val="90000"/>
        </a:lnSpc>
        <a:spcBef>
          <a:spcPts val="500"/>
        </a:spcBef>
        <a:spcAft>
          <a:spcPct val="0"/>
        </a:spcAft>
        <a:buFont typeface="Arial" pitchFamily="34" charset="0"/>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64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0"/>
          </p:nvPr>
        </p:nvSpPr>
        <p:spPr>
          <a:xfrm>
            <a:off x="926307" y="515943"/>
            <a:ext cx="7341394" cy="5489575"/>
          </a:xfrm>
        </p:spPr>
        <p:txBody>
          <a:bodyPr rtlCol="0"/>
          <a:lstStyle/>
          <a:p>
            <a:pPr eaLnBrk="1" fontAlgn="auto" hangingPunct="1">
              <a:lnSpc>
                <a:spcPct val="100000"/>
              </a:lnSpc>
              <a:spcBef>
                <a:spcPts val="0"/>
              </a:spcBef>
              <a:spcAft>
                <a:spcPts val="800"/>
              </a:spcAft>
              <a:defRPr/>
            </a:pPr>
            <a:r>
              <a:rPr lang="ca-ES" sz="1800" dirty="0" smtClean="0">
                <a:latin typeface="Calibri"/>
              </a:rPr>
              <a:t>Housing emergencies addressed through 3 services:</a:t>
            </a:r>
          </a:p>
          <a:p>
            <a:pPr eaLnBrk="1" fontAlgn="auto" hangingPunct="1">
              <a:lnSpc>
                <a:spcPct val="100000"/>
              </a:lnSpc>
              <a:spcBef>
                <a:spcPts val="0"/>
              </a:spcBef>
              <a:spcAft>
                <a:spcPts val="800"/>
              </a:spcAft>
              <a:defRPr/>
            </a:pPr>
            <a:endParaRPr lang="ca-ES" sz="1800" b="1" dirty="0">
              <a:latin typeface="Calibri"/>
            </a:endParaRPr>
          </a:p>
          <a:p>
            <a:pPr marL="722313" algn="just" eaLnBrk="1" fontAlgn="auto" hangingPunct="1">
              <a:lnSpc>
                <a:spcPct val="100000"/>
              </a:lnSpc>
              <a:spcBef>
                <a:spcPts val="0"/>
              </a:spcBef>
              <a:spcAft>
                <a:spcPts val="0"/>
              </a:spcAft>
              <a:defRPr/>
            </a:pPr>
            <a:r>
              <a:rPr lang="ca-ES" sz="1800" b="1" dirty="0" smtClean="0">
                <a:latin typeface="Calibri"/>
              </a:rPr>
              <a:t>- </a:t>
            </a:r>
            <a:r>
              <a:rPr lang="ca-ES" sz="1800" b="1" dirty="0" err="1" smtClean="0">
                <a:latin typeface="Calibri"/>
              </a:rPr>
              <a:t>Information</a:t>
            </a:r>
            <a:r>
              <a:rPr lang="ca-ES" sz="1800" b="1" dirty="0" smtClean="0">
                <a:latin typeface="Calibri"/>
              </a:rPr>
              <a:t> and legal </a:t>
            </a:r>
            <a:r>
              <a:rPr lang="ca-ES" sz="1800" b="1" dirty="0" err="1" smtClean="0">
                <a:latin typeface="Calibri"/>
              </a:rPr>
              <a:t>advice</a:t>
            </a:r>
            <a:r>
              <a:rPr lang="ca-ES" sz="1800" b="1" dirty="0" smtClean="0">
                <a:latin typeface="Calibri"/>
              </a:rPr>
              <a:t> on Housing and mediation, </a:t>
            </a:r>
            <a:r>
              <a:rPr lang="ca-ES" sz="1800" dirty="0" err="1" smtClean="0">
                <a:latin typeface="Calibri"/>
              </a:rPr>
              <a:t>offered</a:t>
            </a:r>
            <a:r>
              <a:rPr lang="ca-ES" sz="1800" dirty="0" smtClean="0">
                <a:latin typeface="Calibri"/>
              </a:rPr>
              <a:t> through </a:t>
            </a:r>
            <a:r>
              <a:rPr lang="ca-ES" sz="1800" dirty="0" err="1" smtClean="0">
                <a:latin typeface="Calibri"/>
              </a:rPr>
              <a:t>specialized</a:t>
            </a:r>
            <a:r>
              <a:rPr lang="ca-ES" sz="1800" dirty="0" smtClean="0">
                <a:latin typeface="Calibri"/>
              </a:rPr>
              <a:t> </a:t>
            </a:r>
            <a:r>
              <a:rPr lang="ca-ES" sz="1800" dirty="0" err="1" smtClean="0">
                <a:latin typeface="Calibri"/>
              </a:rPr>
              <a:t>attorneys</a:t>
            </a:r>
            <a:r>
              <a:rPr lang="ca-ES" sz="1800" dirty="0" smtClean="0">
                <a:latin typeface="Calibri"/>
              </a:rPr>
              <a:t> in the City Hall Network of the </a:t>
            </a:r>
            <a:r>
              <a:rPr lang="ca-ES" sz="1800" dirty="0" err="1" smtClean="0">
                <a:latin typeface="Calibri"/>
              </a:rPr>
              <a:t>city</a:t>
            </a:r>
            <a:r>
              <a:rPr lang="ca-ES" sz="1800" dirty="0" smtClean="0">
                <a:latin typeface="Calibri"/>
              </a:rPr>
              <a:t>. </a:t>
            </a:r>
            <a:r>
              <a:rPr lang="ca-ES" sz="1800" dirty="0" err="1" smtClean="0">
                <a:latin typeface="Calibri"/>
              </a:rPr>
              <a:t>Its</a:t>
            </a:r>
            <a:r>
              <a:rPr lang="ca-ES" sz="1800" dirty="0" smtClean="0">
                <a:latin typeface="Calibri"/>
              </a:rPr>
              <a:t> </a:t>
            </a:r>
            <a:r>
              <a:rPr lang="ca-ES" sz="1800" dirty="0" err="1" smtClean="0">
                <a:latin typeface="Calibri"/>
              </a:rPr>
              <a:t>purpose</a:t>
            </a:r>
            <a:r>
              <a:rPr lang="ca-ES" sz="1800" dirty="0" smtClean="0">
                <a:latin typeface="Calibri"/>
              </a:rPr>
              <a:t> is to </a:t>
            </a:r>
            <a:r>
              <a:rPr lang="ca-ES" sz="1800" dirty="0" err="1" smtClean="0">
                <a:latin typeface="Calibri"/>
              </a:rPr>
              <a:t>avoid</a:t>
            </a:r>
            <a:r>
              <a:rPr lang="ca-ES" sz="1800" dirty="0" smtClean="0">
                <a:latin typeface="Calibri"/>
              </a:rPr>
              <a:t> the los of the homes by </a:t>
            </a:r>
            <a:r>
              <a:rPr lang="ca-ES" sz="1800" dirty="0" err="1" smtClean="0">
                <a:latin typeface="Calibri"/>
              </a:rPr>
              <a:t>activating</a:t>
            </a:r>
            <a:r>
              <a:rPr lang="ca-ES" sz="1800" dirty="0" smtClean="0">
                <a:latin typeface="Calibri"/>
              </a:rPr>
              <a:t> a mediation with the </a:t>
            </a:r>
            <a:r>
              <a:rPr lang="ca-ES" sz="1800" dirty="0" err="1" smtClean="0">
                <a:latin typeface="Calibri"/>
              </a:rPr>
              <a:t>owners</a:t>
            </a:r>
            <a:r>
              <a:rPr lang="ca-ES" sz="1800" dirty="0" smtClean="0">
                <a:latin typeface="Calibri"/>
              </a:rPr>
              <a:t> or with the </a:t>
            </a:r>
            <a:r>
              <a:rPr lang="ca-ES" sz="1800" dirty="0" err="1" smtClean="0">
                <a:latin typeface="Calibri"/>
              </a:rPr>
              <a:t>mortage</a:t>
            </a:r>
            <a:r>
              <a:rPr lang="ca-ES" sz="1800" dirty="0" smtClean="0">
                <a:latin typeface="Calibri"/>
              </a:rPr>
              <a:t> executors. The </a:t>
            </a:r>
            <a:r>
              <a:rPr lang="ca-ES" sz="1800" dirty="0" err="1" smtClean="0">
                <a:latin typeface="Calibri"/>
              </a:rPr>
              <a:t>result</a:t>
            </a:r>
            <a:r>
              <a:rPr lang="ca-ES" sz="1800" dirty="0" smtClean="0">
                <a:latin typeface="Calibri"/>
              </a:rPr>
              <a:t> can be the </a:t>
            </a:r>
            <a:r>
              <a:rPr lang="ca-ES" sz="1800" dirty="0" err="1" smtClean="0">
                <a:latin typeface="Calibri"/>
              </a:rPr>
              <a:t>agreement</a:t>
            </a:r>
            <a:r>
              <a:rPr lang="ca-ES" sz="1800" dirty="0" smtClean="0">
                <a:latin typeface="Calibri"/>
              </a:rPr>
              <a:t> of a social </a:t>
            </a:r>
            <a:r>
              <a:rPr lang="ca-ES" sz="1800" dirty="0" err="1" smtClean="0">
                <a:latin typeface="Calibri"/>
              </a:rPr>
              <a:t>lease</a:t>
            </a:r>
            <a:r>
              <a:rPr lang="ca-ES" sz="1800" dirty="0" smtClean="0">
                <a:latin typeface="Calibri"/>
              </a:rPr>
              <a:t>, the </a:t>
            </a:r>
            <a:r>
              <a:rPr lang="ca-ES" sz="1800" dirty="0" err="1" smtClean="0">
                <a:latin typeface="Calibri"/>
              </a:rPr>
              <a:t>file</a:t>
            </a:r>
            <a:r>
              <a:rPr lang="ca-ES" sz="1800" dirty="0" smtClean="0">
                <a:latin typeface="Calibri"/>
              </a:rPr>
              <a:t> with </a:t>
            </a:r>
            <a:r>
              <a:rPr lang="ca-ES" sz="1800" dirty="0" err="1" smtClean="0">
                <a:latin typeface="Calibri"/>
              </a:rPr>
              <a:t>debt</a:t>
            </a:r>
            <a:r>
              <a:rPr lang="ca-ES" sz="1800" dirty="0" smtClean="0">
                <a:latin typeface="Calibri"/>
              </a:rPr>
              <a:t> </a:t>
            </a:r>
            <a:r>
              <a:rPr lang="ca-ES" sz="1800" dirty="0" err="1" smtClean="0">
                <a:latin typeface="Calibri"/>
              </a:rPr>
              <a:t>settlement</a:t>
            </a:r>
            <a:r>
              <a:rPr lang="ca-ES" sz="1800" dirty="0" smtClean="0">
                <a:latin typeface="Calibri"/>
              </a:rPr>
              <a:t> of rent or </a:t>
            </a:r>
            <a:r>
              <a:rPr lang="ca-ES" sz="1800" dirty="0" err="1" smtClean="0">
                <a:latin typeface="Calibri"/>
              </a:rPr>
              <a:t>mortagage</a:t>
            </a:r>
            <a:r>
              <a:rPr lang="ca-ES" sz="1800" dirty="0" smtClean="0">
                <a:latin typeface="Calibri"/>
              </a:rPr>
              <a:t> </a:t>
            </a:r>
            <a:r>
              <a:rPr lang="ca-ES" sz="1800" dirty="0" err="1" smtClean="0">
                <a:latin typeface="Calibri"/>
              </a:rPr>
              <a:t>payments</a:t>
            </a:r>
            <a:r>
              <a:rPr lang="ca-ES" sz="1800" dirty="0" smtClean="0">
                <a:latin typeface="Calibri"/>
              </a:rPr>
              <a:t> through </a:t>
            </a:r>
            <a:r>
              <a:rPr lang="ca-ES" sz="1800" dirty="0" err="1" smtClean="0">
                <a:latin typeface="Calibri"/>
              </a:rPr>
              <a:t>financial</a:t>
            </a:r>
            <a:r>
              <a:rPr lang="ca-ES" sz="1800" dirty="0" smtClean="0">
                <a:latin typeface="Calibri"/>
              </a:rPr>
              <a:t> </a:t>
            </a:r>
            <a:r>
              <a:rPr lang="ca-ES" sz="1800" dirty="0" err="1" smtClean="0">
                <a:latin typeface="Calibri"/>
              </a:rPr>
              <a:t>aid</a:t>
            </a:r>
            <a:r>
              <a:rPr lang="ca-ES" sz="1800" dirty="0" smtClean="0">
                <a:latin typeface="Calibri"/>
              </a:rPr>
              <a:t>, ...</a:t>
            </a:r>
          </a:p>
          <a:p>
            <a:pPr marL="1008063" indent="-285750" algn="just" eaLnBrk="1" fontAlgn="auto" hangingPunct="1">
              <a:lnSpc>
                <a:spcPct val="100000"/>
              </a:lnSpc>
              <a:spcBef>
                <a:spcPts val="0"/>
              </a:spcBef>
              <a:spcAft>
                <a:spcPts val="0"/>
              </a:spcAft>
              <a:buFontTx/>
              <a:buChar char="-"/>
              <a:defRPr/>
            </a:pPr>
            <a:endParaRPr lang="ca-ES" sz="1800" b="1" dirty="0" smtClean="0">
              <a:latin typeface="Calibri"/>
            </a:endParaRPr>
          </a:p>
          <a:p>
            <a:pPr marL="722313" algn="just" eaLnBrk="1" fontAlgn="auto" hangingPunct="1">
              <a:lnSpc>
                <a:spcPct val="100000"/>
              </a:lnSpc>
              <a:spcBef>
                <a:spcPts val="0"/>
              </a:spcBef>
              <a:spcAft>
                <a:spcPts val="0"/>
              </a:spcAft>
              <a:defRPr/>
            </a:pPr>
            <a:r>
              <a:rPr lang="ca-ES" sz="1800" b="1" dirty="0" smtClean="0">
                <a:latin typeface="Calibri"/>
              </a:rPr>
              <a:t>- SIPHO (</a:t>
            </a:r>
            <a:r>
              <a:rPr lang="ca-ES" sz="1800" b="1" dirty="0" err="1" smtClean="0">
                <a:latin typeface="Calibri"/>
              </a:rPr>
              <a:t>Intermediation</a:t>
            </a:r>
            <a:r>
              <a:rPr lang="ca-ES" sz="1800" b="1" dirty="0" smtClean="0">
                <a:latin typeface="Calibri"/>
              </a:rPr>
              <a:t> Service for </a:t>
            </a:r>
            <a:r>
              <a:rPr lang="ca-ES" sz="1800" b="1" dirty="0" err="1" smtClean="0">
                <a:latin typeface="Calibri"/>
              </a:rPr>
              <a:t>People</a:t>
            </a:r>
            <a:r>
              <a:rPr lang="ca-ES" sz="1800" b="1" dirty="0" smtClean="0">
                <a:latin typeface="Calibri"/>
              </a:rPr>
              <a:t> in </a:t>
            </a:r>
            <a:r>
              <a:rPr lang="ca-ES" sz="1800" b="1" dirty="0" err="1" smtClean="0">
                <a:latin typeface="Calibri"/>
              </a:rPr>
              <a:t>Process</a:t>
            </a:r>
            <a:r>
              <a:rPr lang="ca-ES" sz="1800" b="1" dirty="0" smtClean="0">
                <a:latin typeface="Calibri"/>
              </a:rPr>
              <a:t> of </a:t>
            </a:r>
            <a:r>
              <a:rPr lang="ca-ES" sz="1800" b="1" dirty="0" err="1" smtClean="0">
                <a:latin typeface="Calibri"/>
              </a:rPr>
              <a:t>Evictions</a:t>
            </a:r>
            <a:r>
              <a:rPr lang="ca-ES" sz="1800" b="1" dirty="0" smtClean="0">
                <a:latin typeface="Calibri"/>
              </a:rPr>
              <a:t> and </a:t>
            </a:r>
            <a:r>
              <a:rPr lang="ca-ES" sz="1800" b="1" dirty="0" err="1" smtClean="0">
                <a:latin typeface="Calibri"/>
              </a:rPr>
              <a:t>Occupanices</a:t>
            </a:r>
            <a:r>
              <a:rPr lang="ca-ES" sz="1800" b="1" dirty="0" smtClean="0">
                <a:latin typeface="Calibri"/>
              </a:rPr>
              <a:t>) </a:t>
            </a:r>
            <a:r>
              <a:rPr lang="ca-ES" sz="1800" dirty="0" err="1" smtClean="0">
                <a:latin typeface="Calibri"/>
              </a:rPr>
              <a:t>Accompany</a:t>
            </a:r>
            <a:r>
              <a:rPr lang="ca-ES" sz="1800" dirty="0" smtClean="0">
                <a:latin typeface="Calibri"/>
              </a:rPr>
              <a:t> </a:t>
            </a:r>
            <a:r>
              <a:rPr lang="ca-ES" sz="1800" dirty="0" err="1" smtClean="0">
                <a:latin typeface="Calibri"/>
              </a:rPr>
              <a:t>those</a:t>
            </a:r>
            <a:r>
              <a:rPr lang="ca-ES" sz="1800" dirty="0" smtClean="0">
                <a:latin typeface="Calibri"/>
              </a:rPr>
              <a:t> </a:t>
            </a:r>
            <a:r>
              <a:rPr lang="ca-ES" sz="1800" dirty="0" err="1" smtClean="0">
                <a:latin typeface="Calibri"/>
              </a:rPr>
              <a:t>affected</a:t>
            </a:r>
            <a:r>
              <a:rPr lang="ca-ES" sz="1800" dirty="0" smtClean="0">
                <a:latin typeface="Calibri"/>
              </a:rPr>
              <a:t> by judicial eviction </a:t>
            </a:r>
            <a:r>
              <a:rPr lang="ca-ES" sz="1800" dirty="0" err="1" smtClean="0">
                <a:latin typeface="Calibri"/>
              </a:rPr>
              <a:t>throughout</a:t>
            </a:r>
            <a:r>
              <a:rPr lang="ca-ES" sz="1800" dirty="0" smtClean="0">
                <a:latin typeface="Calibri"/>
              </a:rPr>
              <a:t> the </a:t>
            </a:r>
            <a:r>
              <a:rPr lang="ca-ES" sz="1800" dirty="0" err="1" smtClean="0">
                <a:latin typeface="Calibri"/>
              </a:rPr>
              <a:t>process</a:t>
            </a:r>
            <a:r>
              <a:rPr lang="ca-ES" sz="1800" dirty="0" smtClean="0">
                <a:latin typeface="Calibri"/>
              </a:rPr>
              <a:t> to, </a:t>
            </a:r>
            <a:r>
              <a:rPr lang="ca-ES" sz="1800" dirty="0" err="1" smtClean="0">
                <a:latin typeface="Calibri"/>
              </a:rPr>
              <a:t>if</a:t>
            </a:r>
            <a:r>
              <a:rPr lang="ca-ES" sz="1800" dirty="0" smtClean="0">
                <a:latin typeface="Calibri"/>
              </a:rPr>
              <a:t> possible, </a:t>
            </a:r>
            <a:r>
              <a:rPr lang="ca-ES" sz="1800" dirty="0" err="1" smtClean="0">
                <a:latin typeface="Calibri"/>
              </a:rPr>
              <a:t>redress</a:t>
            </a:r>
            <a:r>
              <a:rPr lang="ca-ES" sz="1800" dirty="0" smtClean="0">
                <a:latin typeface="Calibri"/>
              </a:rPr>
              <a:t> the </a:t>
            </a:r>
            <a:r>
              <a:rPr lang="ca-ES" sz="1800" dirty="0" err="1" smtClean="0">
                <a:latin typeface="Calibri"/>
              </a:rPr>
              <a:t>situation</a:t>
            </a:r>
            <a:r>
              <a:rPr lang="ca-ES" sz="1800" dirty="0" smtClean="0">
                <a:latin typeface="Calibri"/>
              </a:rPr>
              <a:t> or </a:t>
            </a:r>
            <a:r>
              <a:rPr lang="ca-ES" sz="1800" dirty="0" err="1" smtClean="0">
                <a:latin typeface="Calibri"/>
              </a:rPr>
              <a:t>reduce</a:t>
            </a:r>
            <a:r>
              <a:rPr lang="ca-ES" sz="1800" dirty="0" smtClean="0">
                <a:latin typeface="Calibri"/>
              </a:rPr>
              <a:t> the </a:t>
            </a:r>
            <a:r>
              <a:rPr lang="ca-ES" sz="1800" dirty="0" err="1" smtClean="0">
                <a:latin typeface="Calibri"/>
              </a:rPr>
              <a:t>effects</a:t>
            </a:r>
            <a:r>
              <a:rPr lang="ca-ES" sz="1800" dirty="0" smtClean="0">
                <a:latin typeface="Calibri"/>
              </a:rPr>
              <a:t> on </a:t>
            </a:r>
            <a:r>
              <a:rPr lang="ca-ES" sz="1800" dirty="0" err="1" smtClean="0">
                <a:latin typeface="Calibri"/>
              </a:rPr>
              <a:t>affected</a:t>
            </a:r>
            <a:r>
              <a:rPr lang="ca-ES" sz="1800" dirty="0" smtClean="0">
                <a:latin typeface="Calibri"/>
              </a:rPr>
              <a:t> </a:t>
            </a:r>
            <a:r>
              <a:rPr lang="ca-ES" sz="1800" dirty="0" err="1" smtClean="0">
                <a:latin typeface="Calibri"/>
              </a:rPr>
              <a:t>families</a:t>
            </a:r>
            <a:endParaRPr lang="ca-ES" sz="1800" b="1" dirty="0">
              <a:latin typeface="Calibri"/>
            </a:endParaRPr>
          </a:p>
          <a:p>
            <a:pPr marL="722313" algn="just" eaLnBrk="1" fontAlgn="auto" hangingPunct="1">
              <a:lnSpc>
                <a:spcPct val="100000"/>
              </a:lnSpc>
              <a:spcBef>
                <a:spcPts val="0"/>
              </a:spcBef>
              <a:spcAft>
                <a:spcPts val="0"/>
              </a:spcAft>
              <a:defRPr/>
            </a:pPr>
            <a:endParaRPr lang="ca-ES" sz="1800" b="1" dirty="0">
              <a:latin typeface="Calibri"/>
            </a:endParaRPr>
          </a:p>
          <a:p>
            <a:pPr marL="722313" algn="just" eaLnBrk="1" fontAlgn="auto" hangingPunct="1">
              <a:lnSpc>
                <a:spcPct val="100000"/>
              </a:lnSpc>
              <a:spcBef>
                <a:spcPts val="0"/>
              </a:spcBef>
              <a:spcAft>
                <a:spcPts val="0"/>
              </a:spcAft>
              <a:defRPr/>
            </a:pPr>
            <a:r>
              <a:rPr lang="ca-ES" sz="1800" b="1" dirty="0" smtClean="0">
                <a:latin typeface="Calibri"/>
              </a:rPr>
              <a:t>- SPIMH (Service of </a:t>
            </a:r>
            <a:r>
              <a:rPr lang="ca-ES" sz="1800" b="1" dirty="0" err="1" smtClean="0">
                <a:latin typeface="Calibri"/>
              </a:rPr>
              <a:t>Prevention</a:t>
            </a:r>
            <a:r>
              <a:rPr lang="ca-ES" sz="1800" b="1" dirty="0" smtClean="0">
                <a:latin typeface="Calibri"/>
              </a:rPr>
              <a:t>, </a:t>
            </a:r>
            <a:r>
              <a:rPr lang="ca-ES" sz="1800" b="1" dirty="0" err="1" smtClean="0">
                <a:latin typeface="Calibri"/>
              </a:rPr>
              <a:t>Intervention</a:t>
            </a:r>
            <a:r>
              <a:rPr lang="ca-ES" sz="1800" b="1" dirty="0" smtClean="0">
                <a:latin typeface="Calibri"/>
              </a:rPr>
              <a:t> and Mediation in Housing) </a:t>
            </a:r>
            <a:r>
              <a:rPr lang="ca-ES" sz="1800" dirty="0" smtClean="0">
                <a:latin typeface="Calibri"/>
              </a:rPr>
              <a:t>Service </a:t>
            </a:r>
            <a:r>
              <a:rPr lang="ca-ES" sz="1800" dirty="0" err="1" smtClean="0">
                <a:latin typeface="Calibri"/>
              </a:rPr>
              <a:t>that</a:t>
            </a:r>
            <a:r>
              <a:rPr lang="ca-ES" sz="1800" dirty="0" smtClean="0">
                <a:latin typeface="Calibri"/>
              </a:rPr>
              <a:t> </a:t>
            </a:r>
            <a:r>
              <a:rPr lang="ca-ES" sz="1800" dirty="0" err="1" smtClean="0">
                <a:latin typeface="Calibri"/>
              </a:rPr>
              <a:t>acts</a:t>
            </a:r>
            <a:r>
              <a:rPr lang="ca-ES" sz="1800" dirty="0" smtClean="0">
                <a:latin typeface="Calibri"/>
              </a:rPr>
              <a:t> </a:t>
            </a:r>
            <a:r>
              <a:rPr lang="ca-ES" sz="1800" dirty="0" err="1" smtClean="0">
                <a:latin typeface="Calibri"/>
              </a:rPr>
              <a:t>primarily</a:t>
            </a:r>
            <a:r>
              <a:rPr lang="ca-ES" sz="1800" dirty="0" smtClean="0">
                <a:latin typeface="Calibri"/>
              </a:rPr>
              <a:t> in públic Housing or managed in a </a:t>
            </a:r>
            <a:r>
              <a:rPr lang="ca-ES" sz="1800" dirty="0" err="1" smtClean="0">
                <a:latin typeface="Calibri"/>
              </a:rPr>
              <a:t>public</a:t>
            </a:r>
            <a:r>
              <a:rPr lang="ca-ES" sz="1800" dirty="0" smtClean="0">
                <a:latin typeface="Calibri"/>
              </a:rPr>
              <a:t> </a:t>
            </a:r>
            <a:r>
              <a:rPr lang="ca-ES" sz="1800" dirty="0" err="1" smtClean="0">
                <a:latin typeface="Calibri"/>
              </a:rPr>
              <a:t>program</a:t>
            </a:r>
            <a:r>
              <a:rPr lang="ca-ES" sz="1800" dirty="0" smtClean="0">
                <a:latin typeface="Calibri"/>
              </a:rPr>
              <a:t>, in situations of </a:t>
            </a:r>
            <a:r>
              <a:rPr lang="ca-ES" sz="1800" dirty="0" err="1" smtClean="0">
                <a:latin typeface="Calibri"/>
              </a:rPr>
              <a:t>delays</a:t>
            </a:r>
            <a:r>
              <a:rPr lang="ca-ES" sz="1800" dirty="0" smtClean="0">
                <a:latin typeface="Calibri"/>
              </a:rPr>
              <a:t>, </a:t>
            </a:r>
            <a:r>
              <a:rPr lang="ca-ES" sz="1800" dirty="0" err="1" smtClean="0">
                <a:latin typeface="Calibri"/>
              </a:rPr>
              <a:t>conflict</a:t>
            </a:r>
            <a:r>
              <a:rPr lang="ca-ES" sz="1800" dirty="0" smtClean="0">
                <a:latin typeface="Calibri"/>
              </a:rPr>
              <a:t>, </a:t>
            </a:r>
            <a:r>
              <a:rPr lang="ca-ES" sz="1800" dirty="0" err="1" smtClean="0">
                <a:latin typeface="Calibri"/>
              </a:rPr>
              <a:t>community</a:t>
            </a:r>
            <a:r>
              <a:rPr lang="ca-ES" sz="1800" dirty="0" smtClean="0">
                <a:latin typeface="Calibri"/>
              </a:rPr>
              <a:t> </a:t>
            </a:r>
            <a:r>
              <a:rPr lang="ca-ES" sz="1800" dirty="0" err="1" smtClean="0">
                <a:latin typeface="Calibri"/>
              </a:rPr>
              <a:t>intervention</a:t>
            </a:r>
            <a:r>
              <a:rPr lang="ca-ES" sz="1800" dirty="0" smtClean="0">
                <a:latin typeface="Calibri"/>
              </a:rPr>
              <a:t>,.... </a:t>
            </a:r>
            <a:endParaRPr lang="es-ES" dirty="0"/>
          </a:p>
        </p:txBody>
      </p:sp>
    </p:spTree>
    <p:extLst>
      <p:ext uri="{BB962C8B-B14F-4D97-AF65-F5344CB8AC3E}">
        <p14:creationId xmlns:p14="http://schemas.microsoft.com/office/powerpoint/2010/main" val="413567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6276" y="1647825"/>
            <a:ext cx="7985522" cy="901700"/>
          </a:xfrm>
        </p:spPr>
        <p:txBody>
          <a:bodyPr rtlCol="0">
            <a:normAutofit fontScale="90000"/>
          </a:bodyPr>
          <a:lstStyle/>
          <a:p>
            <a:pPr algn="ctr" eaLnBrk="1" fontAlgn="auto" hangingPunct="1">
              <a:spcAft>
                <a:spcPts val="0"/>
              </a:spcAft>
              <a:defRPr/>
            </a:pPr>
            <a:r>
              <a:rPr lang="es-ES" sz="4400" dirty="0"/>
              <a:t/>
            </a:r>
            <a:br>
              <a:rPr lang="es-ES" sz="4400" dirty="0"/>
            </a:br>
            <a:endParaRPr lang="es-ES" dirty="0"/>
          </a:p>
        </p:txBody>
      </p:sp>
      <p:sp>
        <p:nvSpPr>
          <p:cNvPr id="4" name="Marcador de texto 3"/>
          <p:cNvSpPr>
            <a:spLocks noGrp="1"/>
          </p:cNvSpPr>
          <p:nvPr>
            <p:ph type="body" sz="quarter" idx="10"/>
          </p:nvPr>
        </p:nvSpPr>
        <p:spPr>
          <a:xfrm>
            <a:off x="926308" y="463550"/>
            <a:ext cx="7197329" cy="6027738"/>
          </a:xfrm>
        </p:spPr>
        <p:txBody>
          <a:bodyPr rtlCol="0"/>
          <a:lstStyle/>
          <a:p>
            <a:pPr eaLnBrk="1" fontAlgn="auto" hangingPunct="1">
              <a:lnSpc>
                <a:spcPct val="100000"/>
              </a:lnSpc>
              <a:spcBef>
                <a:spcPts val="0"/>
              </a:spcBef>
              <a:spcAft>
                <a:spcPts val="800"/>
              </a:spcAft>
              <a:defRPr/>
            </a:pPr>
            <a:r>
              <a:rPr lang="ca-ES" sz="1800" dirty="0" err="1" smtClean="0">
                <a:latin typeface="Calibri"/>
              </a:rPr>
              <a:t>Coordination</a:t>
            </a:r>
            <a:r>
              <a:rPr lang="ca-ES" sz="1800" dirty="0" smtClean="0">
                <a:latin typeface="Calibri"/>
              </a:rPr>
              <a:t> is </a:t>
            </a:r>
            <a:r>
              <a:rPr lang="ca-ES" sz="1800" dirty="0" err="1" smtClean="0">
                <a:latin typeface="Calibri"/>
              </a:rPr>
              <a:t>essential</a:t>
            </a:r>
            <a:r>
              <a:rPr lang="ca-ES" sz="1800" dirty="0" smtClean="0">
                <a:latin typeface="Calibri"/>
              </a:rPr>
              <a:t> to be </a:t>
            </a:r>
            <a:r>
              <a:rPr lang="ca-ES" sz="1800" dirty="0" err="1" smtClean="0">
                <a:latin typeface="Calibri"/>
              </a:rPr>
              <a:t>effective</a:t>
            </a:r>
            <a:r>
              <a:rPr lang="ca-ES" sz="1800" dirty="0" smtClean="0">
                <a:latin typeface="Calibri"/>
              </a:rPr>
              <a:t>:</a:t>
            </a:r>
          </a:p>
          <a:p>
            <a:pPr eaLnBrk="1" fontAlgn="auto" hangingPunct="1">
              <a:lnSpc>
                <a:spcPct val="100000"/>
              </a:lnSpc>
              <a:spcBef>
                <a:spcPts val="0"/>
              </a:spcBef>
              <a:spcAft>
                <a:spcPts val="800"/>
              </a:spcAft>
              <a:defRPr/>
            </a:pPr>
            <a:endParaRPr lang="ca-ES" sz="1800" b="1" u="sng" dirty="0">
              <a:solidFill>
                <a:srgbClr val="FF0000"/>
              </a:solidFill>
              <a:latin typeface="Calibri"/>
            </a:endParaRPr>
          </a:p>
          <a:p>
            <a:pPr marL="285750" indent="-285750" eaLnBrk="1" fontAlgn="auto" hangingPunct="1">
              <a:lnSpc>
                <a:spcPct val="100000"/>
              </a:lnSpc>
              <a:spcBef>
                <a:spcPts val="0"/>
              </a:spcBef>
              <a:spcAft>
                <a:spcPts val="800"/>
              </a:spcAft>
              <a:buFont typeface="Arial" pitchFamily="34" charset="0"/>
              <a:buChar char="•"/>
              <a:defRPr/>
            </a:pPr>
            <a:r>
              <a:rPr lang="ca-ES" sz="1800" b="1" u="sng" dirty="0" smtClean="0">
                <a:latin typeface="Calibri"/>
              </a:rPr>
              <a:t>General </a:t>
            </a:r>
            <a:r>
              <a:rPr lang="ca-ES" sz="1800" b="1" u="sng" dirty="0" err="1" smtClean="0">
                <a:latin typeface="Calibri"/>
              </a:rPr>
              <a:t>coordination</a:t>
            </a:r>
            <a:r>
              <a:rPr lang="ca-ES" sz="1800" b="1" u="sng" dirty="0" smtClean="0">
                <a:latin typeface="Calibri"/>
              </a:rPr>
              <a:t>:</a:t>
            </a:r>
            <a:r>
              <a:rPr lang="ca-ES" sz="1800" b="1" dirty="0" smtClean="0">
                <a:latin typeface="Calibri"/>
              </a:rPr>
              <a:t>  </a:t>
            </a:r>
            <a:r>
              <a:rPr lang="ca-ES" sz="1800" dirty="0">
                <a:latin typeface="Calibri"/>
              </a:rPr>
              <a:t>Meets </a:t>
            </a:r>
            <a:r>
              <a:rPr lang="ca-ES" sz="1800" dirty="0" smtClean="0">
                <a:latin typeface="Calibri"/>
              </a:rPr>
              <a:t>weekly, </a:t>
            </a:r>
            <a:r>
              <a:rPr lang="en-GB" sz="1800" dirty="0">
                <a:latin typeface="Calibri"/>
              </a:rPr>
              <a:t>for situation assessment and analysis of more delicate cases, as well as diagnostic functions of the situation of occupancy of objects intervention</a:t>
            </a:r>
            <a:r>
              <a:rPr lang="en-GB" sz="1800" dirty="0" smtClean="0">
                <a:latin typeface="Calibri"/>
              </a:rPr>
              <a:t>. </a:t>
            </a:r>
          </a:p>
          <a:p>
            <a:pPr marL="285750" indent="-285750" eaLnBrk="1" fontAlgn="auto" hangingPunct="1">
              <a:lnSpc>
                <a:spcPct val="100000"/>
              </a:lnSpc>
              <a:spcBef>
                <a:spcPts val="0"/>
              </a:spcBef>
              <a:spcAft>
                <a:spcPts val="800"/>
              </a:spcAft>
              <a:buFont typeface="Arial" pitchFamily="34" charset="0"/>
              <a:buChar char="•"/>
              <a:defRPr/>
            </a:pPr>
            <a:endParaRPr lang="en-GB" sz="1800" dirty="0" smtClean="0">
              <a:latin typeface="Calibri"/>
            </a:endParaRPr>
          </a:p>
          <a:p>
            <a:pPr marL="285750" indent="-285750" eaLnBrk="1" fontAlgn="auto" hangingPunct="1">
              <a:lnSpc>
                <a:spcPct val="100000"/>
              </a:lnSpc>
              <a:spcBef>
                <a:spcPts val="0"/>
              </a:spcBef>
              <a:spcAft>
                <a:spcPts val="800"/>
              </a:spcAft>
              <a:buFont typeface="Arial" pitchFamily="34" charset="0"/>
              <a:buChar char="•"/>
              <a:defRPr/>
            </a:pPr>
            <a:r>
              <a:rPr lang="en-GB" sz="1800" b="1" u="sng" dirty="0" smtClean="0">
                <a:latin typeface="Calibri"/>
              </a:rPr>
              <a:t>Territorial coordination: </a:t>
            </a:r>
            <a:r>
              <a:rPr lang="es-ES" sz="1800" dirty="0" err="1">
                <a:latin typeface="Calibri"/>
              </a:rPr>
              <a:t>The</a:t>
            </a:r>
            <a:r>
              <a:rPr lang="es-ES" sz="1800" dirty="0">
                <a:latin typeface="Calibri"/>
              </a:rPr>
              <a:t> Housing Office </a:t>
            </a:r>
            <a:r>
              <a:rPr lang="es-ES" sz="1800" dirty="0" err="1">
                <a:latin typeface="Calibri"/>
              </a:rPr>
              <a:t>submits</a:t>
            </a:r>
            <a:r>
              <a:rPr lang="es-ES" sz="1800" dirty="0">
                <a:latin typeface="Calibri"/>
              </a:rPr>
              <a:t> </a:t>
            </a:r>
            <a:r>
              <a:rPr lang="es-ES" sz="1800" dirty="0" err="1">
                <a:latin typeface="Calibri"/>
              </a:rPr>
              <a:t>the</a:t>
            </a:r>
            <a:r>
              <a:rPr lang="es-ES" sz="1800" dirty="0">
                <a:latin typeface="Calibri"/>
              </a:rPr>
              <a:t> </a:t>
            </a:r>
            <a:r>
              <a:rPr lang="es-ES" sz="1800" dirty="0" err="1">
                <a:latin typeface="Calibri"/>
              </a:rPr>
              <a:t>information</a:t>
            </a:r>
            <a:r>
              <a:rPr lang="es-ES" sz="1800" dirty="0">
                <a:latin typeface="Calibri"/>
              </a:rPr>
              <a:t> to </a:t>
            </a:r>
            <a:r>
              <a:rPr lang="es-ES" sz="1800" dirty="0" err="1">
                <a:latin typeface="Calibri"/>
              </a:rPr>
              <a:t>the</a:t>
            </a:r>
            <a:r>
              <a:rPr lang="es-ES" sz="1800" dirty="0">
                <a:latin typeface="Calibri"/>
              </a:rPr>
              <a:t> </a:t>
            </a:r>
            <a:r>
              <a:rPr lang="es-ES" sz="1800" u="sng" dirty="0" err="1">
                <a:latin typeface="Calibri"/>
              </a:rPr>
              <a:t>Eviction</a:t>
            </a:r>
            <a:r>
              <a:rPr lang="es-ES" sz="1800" u="sng" dirty="0">
                <a:latin typeface="Calibri"/>
              </a:rPr>
              <a:t> Panel </a:t>
            </a:r>
            <a:r>
              <a:rPr lang="es-ES" sz="1800" dirty="0">
                <a:latin typeface="Calibri"/>
              </a:rPr>
              <a:t>of </a:t>
            </a:r>
            <a:r>
              <a:rPr lang="es-ES" sz="1800" dirty="0" err="1">
                <a:latin typeface="Calibri"/>
              </a:rPr>
              <a:t>each</a:t>
            </a:r>
            <a:r>
              <a:rPr lang="es-ES" sz="1800" dirty="0">
                <a:latin typeface="Calibri"/>
              </a:rPr>
              <a:t> territorial </a:t>
            </a:r>
            <a:r>
              <a:rPr lang="es-ES" sz="1800" dirty="0" err="1">
                <a:latin typeface="Calibri"/>
              </a:rPr>
              <a:t>district</a:t>
            </a:r>
            <a:r>
              <a:rPr lang="es-ES" sz="1800" dirty="0">
                <a:latin typeface="Calibri"/>
              </a:rPr>
              <a:t>, </a:t>
            </a:r>
            <a:r>
              <a:rPr lang="es-ES" sz="1800" dirty="0" err="1">
                <a:latin typeface="Calibri"/>
              </a:rPr>
              <a:t>consisting</a:t>
            </a:r>
            <a:r>
              <a:rPr lang="es-ES" sz="1800" dirty="0">
                <a:latin typeface="Calibri"/>
              </a:rPr>
              <a:t> of Director and SIPHO of </a:t>
            </a:r>
            <a:r>
              <a:rPr lang="es-ES" sz="1800" dirty="0" err="1">
                <a:latin typeface="Calibri"/>
              </a:rPr>
              <a:t>the</a:t>
            </a:r>
            <a:r>
              <a:rPr lang="es-ES" sz="1800" dirty="0">
                <a:latin typeface="Calibri"/>
              </a:rPr>
              <a:t> Housing Office, Municipal </a:t>
            </a:r>
            <a:r>
              <a:rPr lang="es-ES" sz="1800" dirty="0" err="1">
                <a:latin typeface="Calibri"/>
              </a:rPr>
              <a:t>District</a:t>
            </a:r>
            <a:r>
              <a:rPr lang="es-ES" sz="1800" dirty="0">
                <a:latin typeface="Calibri"/>
              </a:rPr>
              <a:t> </a:t>
            </a:r>
            <a:r>
              <a:rPr lang="es-ES" sz="1800" dirty="0" err="1">
                <a:latin typeface="Calibri"/>
              </a:rPr>
              <a:t>Technicians</a:t>
            </a:r>
            <a:r>
              <a:rPr lang="es-ES" sz="1800" dirty="0">
                <a:latin typeface="Calibri"/>
              </a:rPr>
              <a:t>, </a:t>
            </a:r>
            <a:r>
              <a:rPr lang="es-ES" sz="1800" dirty="0" err="1">
                <a:latin typeface="Calibri"/>
              </a:rPr>
              <a:t>the</a:t>
            </a:r>
            <a:r>
              <a:rPr lang="es-ES" sz="1800" dirty="0">
                <a:latin typeface="Calibri"/>
              </a:rPr>
              <a:t> Social </a:t>
            </a:r>
            <a:r>
              <a:rPr lang="es-ES" sz="1800" dirty="0" err="1">
                <a:latin typeface="Calibri"/>
              </a:rPr>
              <a:t>Services</a:t>
            </a:r>
            <a:r>
              <a:rPr lang="es-ES" sz="1800" dirty="0">
                <a:latin typeface="Calibri"/>
              </a:rPr>
              <a:t> of </a:t>
            </a:r>
            <a:r>
              <a:rPr lang="es-ES" sz="1800" dirty="0" err="1">
                <a:latin typeface="Calibri"/>
              </a:rPr>
              <a:t>the</a:t>
            </a:r>
            <a:r>
              <a:rPr lang="es-ES" sz="1800" dirty="0">
                <a:latin typeface="Calibri"/>
              </a:rPr>
              <a:t> </a:t>
            </a:r>
            <a:r>
              <a:rPr lang="es-ES" sz="1800" dirty="0" err="1">
                <a:latin typeface="Calibri"/>
              </a:rPr>
              <a:t>territory</a:t>
            </a:r>
            <a:r>
              <a:rPr lang="es-ES" sz="1800" dirty="0">
                <a:latin typeface="Calibri"/>
              </a:rPr>
              <a:t> so </a:t>
            </a:r>
            <a:r>
              <a:rPr lang="es-ES" sz="1800" dirty="0" err="1">
                <a:latin typeface="Calibri"/>
              </a:rPr>
              <a:t>that</a:t>
            </a:r>
            <a:r>
              <a:rPr lang="es-ES" sz="1800" dirty="0">
                <a:latin typeface="Calibri"/>
              </a:rPr>
              <a:t> </a:t>
            </a:r>
            <a:r>
              <a:rPr lang="es-ES" sz="1800" dirty="0" err="1">
                <a:latin typeface="Calibri"/>
              </a:rPr>
              <a:t>all</a:t>
            </a:r>
            <a:r>
              <a:rPr lang="es-ES" sz="1800" dirty="0">
                <a:latin typeface="Calibri"/>
              </a:rPr>
              <a:t> </a:t>
            </a:r>
            <a:r>
              <a:rPr lang="es-ES" sz="1800" dirty="0" err="1">
                <a:latin typeface="Calibri"/>
              </a:rPr>
              <a:t>parties</a:t>
            </a:r>
            <a:r>
              <a:rPr lang="es-ES" sz="1800" dirty="0">
                <a:latin typeface="Calibri"/>
              </a:rPr>
              <a:t> </a:t>
            </a:r>
            <a:r>
              <a:rPr lang="es-ES" sz="1800" dirty="0" err="1">
                <a:latin typeface="Calibri"/>
              </a:rPr>
              <a:t>have</a:t>
            </a:r>
            <a:r>
              <a:rPr lang="es-ES" sz="1800" dirty="0">
                <a:latin typeface="Calibri"/>
              </a:rPr>
              <a:t> </a:t>
            </a:r>
            <a:r>
              <a:rPr lang="es-ES" sz="1800" dirty="0" err="1">
                <a:latin typeface="Calibri"/>
              </a:rPr>
              <a:t>knowledge</a:t>
            </a:r>
            <a:r>
              <a:rPr lang="es-ES" sz="1800" dirty="0">
                <a:latin typeface="Calibri"/>
              </a:rPr>
              <a:t> of </a:t>
            </a:r>
            <a:r>
              <a:rPr lang="es-ES" sz="1800" dirty="0" err="1">
                <a:latin typeface="Calibri"/>
              </a:rPr>
              <a:t>what</a:t>
            </a:r>
            <a:r>
              <a:rPr lang="es-ES" sz="1800" dirty="0">
                <a:latin typeface="Calibri"/>
              </a:rPr>
              <a:t> has </a:t>
            </a:r>
            <a:r>
              <a:rPr lang="es-ES" sz="1800" dirty="0" err="1">
                <a:latin typeface="Calibri"/>
              </a:rPr>
              <a:t>been</a:t>
            </a:r>
            <a:r>
              <a:rPr lang="es-ES" sz="1800" dirty="0">
                <a:latin typeface="Calibri"/>
              </a:rPr>
              <a:t> done in </a:t>
            </a:r>
            <a:r>
              <a:rPr lang="es-ES" sz="1800" dirty="0" err="1">
                <a:latin typeface="Calibri"/>
              </a:rPr>
              <a:t>each</a:t>
            </a:r>
            <a:r>
              <a:rPr lang="es-ES" sz="1800" dirty="0">
                <a:latin typeface="Calibri"/>
              </a:rPr>
              <a:t> case, </a:t>
            </a:r>
            <a:r>
              <a:rPr lang="es-ES" sz="1800" dirty="0" err="1">
                <a:latin typeface="Calibri"/>
              </a:rPr>
              <a:t>what</a:t>
            </a:r>
            <a:r>
              <a:rPr lang="es-ES" sz="1800" dirty="0">
                <a:latin typeface="Calibri"/>
              </a:rPr>
              <a:t> has </a:t>
            </a:r>
            <a:r>
              <a:rPr lang="es-ES" sz="1800" dirty="0" err="1">
                <a:latin typeface="Calibri"/>
              </a:rPr>
              <a:t>been</a:t>
            </a:r>
            <a:r>
              <a:rPr lang="es-ES" sz="1800" dirty="0">
                <a:latin typeface="Calibri"/>
              </a:rPr>
              <a:t> </a:t>
            </a:r>
            <a:r>
              <a:rPr lang="es-ES" sz="1800" dirty="0" err="1">
                <a:latin typeface="Calibri"/>
              </a:rPr>
              <a:t>the</a:t>
            </a:r>
            <a:r>
              <a:rPr lang="es-ES" sz="1800" dirty="0">
                <a:latin typeface="Calibri"/>
              </a:rPr>
              <a:t> </a:t>
            </a:r>
            <a:r>
              <a:rPr lang="es-ES" sz="1800" dirty="0" err="1">
                <a:latin typeface="Calibri"/>
              </a:rPr>
              <a:t>result</a:t>
            </a:r>
            <a:r>
              <a:rPr lang="es-ES" sz="1800" dirty="0">
                <a:latin typeface="Calibri"/>
              </a:rPr>
              <a:t> and to define </a:t>
            </a:r>
            <a:r>
              <a:rPr lang="es-ES" sz="1800" dirty="0" err="1">
                <a:latin typeface="Calibri"/>
              </a:rPr>
              <a:t>the</a:t>
            </a:r>
            <a:r>
              <a:rPr lang="es-ES" sz="1800" dirty="0">
                <a:latin typeface="Calibri"/>
              </a:rPr>
              <a:t> intervention </a:t>
            </a:r>
            <a:r>
              <a:rPr lang="es-ES" sz="1800" dirty="0" err="1">
                <a:latin typeface="Calibri"/>
              </a:rPr>
              <a:t>strategy</a:t>
            </a:r>
            <a:r>
              <a:rPr lang="es-ES" sz="1800" dirty="0">
                <a:latin typeface="Calibri"/>
              </a:rPr>
              <a:t> </a:t>
            </a:r>
            <a:r>
              <a:rPr lang="es-ES" sz="1800" dirty="0" err="1">
                <a:latin typeface="Calibri"/>
              </a:rPr>
              <a:t>on</a:t>
            </a:r>
            <a:r>
              <a:rPr lang="es-ES" sz="1800" dirty="0">
                <a:latin typeface="Calibri"/>
              </a:rPr>
              <a:t> </a:t>
            </a:r>
            <a:r>
              <a:rPr lang="es-ES" sz="1800" dirty="0" err="1">
                <a:latin typeface="Calibri"/>
              </a:rPr>
              <a:t>the</a:t>
            </a:r>
            <a:r>
              <a:rPr lang="es-ES" sz="1800" dirty="0">
                <a:latin typeface="Calibri"/>
              </a:rPr>
              <a:t> </a:t>
            </a:r>
            <a:r>
              <a:rPr lang="es-ES" sz="1800" dirty="0" err="1">
                <a:latin typeface="Calibri"/>
              </a:rPr>
              <a:t>day</a:t>
            </a:r>
            <a:r>
              <a:rPr lang="es-ES" sz="1800" dirty="0">
                <a:latin typeface="Calibri"/>
              </a:rPr>
              <a:t> of </a:t>
            </a:r>
            <a:r>
              <a:rPr lang="es-ES" sz="1800" dirty="0" err="1">
                <a:latin typeface="Calibri"/>
              </a:rPr>
              <a:t>eviction</a:t>
            </a:r>
            <a:r>
              <a:rPr lang="es-ES" sz="1800" dirty="0">
                <a:latin typeface="Calibri"/>
              </a:rPr>
              <a:t> </a:t>
            </a:r>
            <a:r>
              <a:rPr lang="es-ES" sz="1800" dirty="0" err="1">
                <a:latin typeface="Calibri"/>
              </a:rPr>
              <a:t>before</a:t>
            </a:r>
            <a:r>
              <a:rPr lang="es-ES" sz="1800" dirty="0">
                <a:latin typeface="Calibri"/>
              </a:rPr>
              <a:t> </a:t>
            </a:r>
            <a:r>
              <a:rPr lang="es-ES" sz="1800" dirty="0" err="1">
                <a:latin typeface="Calibri"/>
              </a:rPr>
              <a:t>the</a:t>
            </a:r>
            <a:r>
              <a:rPr lang="es-ES" sz="1800" dirty="0">
                <a:latin typeface="Calibri"/>
              </a:rPr>
              <a:t> judicial </a:t>
            </a:r>
            <a:r>
              <a:rPr lang="es-ES" sz="1800" dirty="0" err="1">
                <a:latin typeface="Calibri"/>
              </a:rPr>
              <a:t>commission</a:t>
            </a:r>
            <a:r>
              <a:rPr lang="es-ES" sz="1800" dirty="0">
                <a:latin typeface="Calibri"/>
              </a:rPr>
              <a:t> </a:t>
            </a:r>
            <a:r>
              <a:rPr lang="es-ES" sz="1800" dirty="0" err="1">
                <a:latin typeface="Calibri"/>
              </a:rPr>
              <a:t>that</a:t>
            </a:r>
            <a:r>
              <a:rPr lang="es-ES" sz="1800" dirty="0">
                <a:latin typeface="Calibri"/>
              </a:rPr>
              <a:t> </a:t>
            </a:r>
            <a:r>
              <a:rPr lang="es-ES" sz="1800" dirty="0" err="1">
                <a:latin typeface="Calibri"/>
              </a:rPr>
              <a:t>intends</a:t>
            </a:r>
            <a:r>
              <a:rPr lang="es-ES" sz="1800" dirty="0">
                <a:latin typeface="Calibri"/>
              </a:rPr>
              <a:t> to </a:t>
            </a:r>
            <a:r>
              <a:rPr lang="es-ES" sz="1800" dirty="0" err="1">
                <a:latin typeface="Calibri"/>
              </a:rPr>
              <a:t>execute</a:t>
            </a:r>
            <a:r>
              <a:rPr lang="es-ES" sz="1800" dirty="0">
                <a:latin typeface="Calibri"/>
              </a:rPr>
              <a:t> </a:t>
            </a:r>
            <a:r>
              <a:rPr lang="es-ES" sz="1800" dirty="0" err="1">
                <a:latin typeface="Calibri"/>
              </a:rPr>
              <a:t>the</a:t>
            </a:r>
            <a:r>
              <a:rPr lang="es-ES" sz="1800" dirty="0">
                <a:latin typeface="Calibri"/>
              </a:rPr>
              <a:t> </a:t>
            </a:r>
            <a:r>
              <a:rPr lang="es-ES" sz="1800" dirty="0" err="1" smtClean="0">
                <a:latin typeface="Calibri"/>
              </a:rPr>
              <a:t>launch</a:t>
            </a:r>
            <a:endParaRPr lang="es-ES" sz="1800" dirty="0" smtClean="0">
              <a:latin typeface="Calibri"/>
            </a:endParaRPr>
          </a:p>
          <a:p>
            <a:pPr marL="285750" indent="-285750" eaLnBrk="1" fontAlgn="auto" hangingPunct="1">
              <a:lnSpc>
                <a:spcPct val="100000"/>
              </a:lnSpc>
              <a:spcBef>
                <a:spcPts val="0"/>
              </a:spcBef>
              <a:spcAft>
                <a:spcPts val="800"/>
              </a:spcAft>
              <a:buFont typeface="Arial" pitchFamily="34" charset="0"/>
              <a:buChar char="•"/>
              <a:defRPr/>
            </a:pPr>
            <a:endParaRPr lang="en-GB" sz="1800" dirty="0">
              <a:latin typeface="Calibri"/>
            </a:endParaRPr>
          </a:p>
          <a:p>
            <a:pPr marL="285750" indent="-285750" eaLnBrk="1" fontAlgn="auto" hangingPunct="1">
              <a:lnSpc>
                <a:spcPct val="100000"/>
              </a:lnSpc>
              <a:spcBef>
                <a:spcPts val="0"/>
              </a:spcBef>
              <a:spcAft>
                <a:spcPts val="800"/>
              </a:spcAft>
              <a:buFont typeface="Arial" pitchFamily="34" charset="0"/>
              <a:buChar char="•"/>
              <a:defRPr/>
            </a:pPr>
            <a:r>
              <a:rPr lang="en-GB" sz="1800" b="1" u="sng" dirty="0" smtClean="0">
                <a:latin typeface="Calibri"/>
              </a:rPr>
              <a:t>General list: </a:t>
            </a:r>
            <a:r>
              <a:rPr lang="es-ES" sz="1800" dirty="0" err="1">
                <a:latin typeface="Calibri"/>
              </a:rPr>
              <a:t>centralizes</a:t>
            </a:r>
            <a:r>
              <a:rPr lang="es-ES" sz="1800" dirty="0">
                <a:latin typeface="Calibri"/>
              </a:rPr>
              <a:t> </a:t>
            </a:r>
            <a:r>
              <a:rPr lang="es-ES" sz="1800" dirty="0" err="1">
                <a:latin typeface="Calibri"/>
              </a:rPr>
              <a:t>all</a:t>
            </a:r>
            <a:r>
              <a:rPr lang="es-ES" sz="1800" dirty="0">
                <a:latin typeface="Calibri"/>
              </a:rPr>
              <a:t> </a:t>
            </a:r>
            <a:r>
              <a:rPr lang="es-ES" sz="1800" dirty="0" err="1">
                <a:latin typeface="Calibri"/>
              </a:rPr>
              <a:t>the</a:t>
            </a:r>
            <a:r>
              <a:rPr lang="es-ES" sz="1800" dirty="0">
                <a:latin typeface="Calibri"/>
              </a:rPr>
              <a:t> </a:t>
            </a:r>
            <a:r>
              <a:rPr lang="es-ES" sz="1800" dirty="0" err="1">
                <a:latin typeface="Calibri"/>
              </a:rPr>
              <a:t>launching</a:t>
            </a:r>
            <a:r>
              <a:rPr lang="es-ES" sz="1800" dirty="0">
                <a:latin typeface="Calibri"/>
              </a:rPr>
              <a:t> </a:t>
            </a:r>
            <a:r>
              <a:rPr lang="es-ES" sz="1800" dirty="0" err="1">
                <a:latin typeface="Calibri"/>
              </a:rPr>
              <a:t>processes</a:t>
            </a:r>
            <a:r>
              <a:rPr lang="es-ES" sz="1800" dirty="0">
                <a:latin typeface="Calibri"/>
              </a:rPr>
              <a:t> </a:t>
            </a:r>
            <a:r>
              <a:rPr lang="es-ES" sz="1800" dirty="0" err="1">
                <a:latin typeface="Calibri"/>
              </a:rPr>
              <a:t>known</a:t>
            </a:r>
            <a:r>
              <a:rPr lang="es-ES" sz="1800" dirty="0">
                <a:latin typeface="Calibri"/>
              </a:rPr>
              <a:t> to </a:t>
            </a:r>
            <a:r>
              <a:rPr lang="es-ES" sz="1800" dirty="0" err="1">
                <a:latin typeface="Calibri"/>
              </a:rPr>
              <a:t>the</a:t>
            </a:r>
            <a:r>
              <a:rPr lang="es-ES" sz="1800" dirty="0">
                <a:latin typeface="Calibri"/>
              </a:rPr>
              <a:t> </a:t>
            </a:r>
            <a:r>
              <a:rPr lang="es-ES" sz="1800" dirty="0" err="1">
                <a:latin typeface="Calibri"/>
              </a:rPr>
              <a:t>courts</a:t>
            </a:r>
            <a:r>
              <a:rPr lang="es-ES" sz="1800" dirty="0">
                <a:latin typeface="Calibri"/>
              </a:rPr>
              <a:t>, </a:t>
            </a:r>
            <a:r>
              <a:rPr lang="es-ES" sz="1800" dirty="0" err="1">
                <a:latin typeface="Calibri"/>
              </a:rPr>
              <a:t>housing</a:t>
            </a:r>
            <a:r>
              <a:rPr lang="es-ES" sz="1800" dirty="0">
                <a:latin typeface="Calibri"/>
              </a:rPr>
              <a:t> </a:t>
            </a:r>
            <a:r>
              <a:rPr lang="es-ES" sz="1800" dirty="0" err="1">
                <a:latin typeface="Calibri"/>
              </a:rPr>
              <a:t>offices</a:t>
            </a:r>
            <a:r>
              <a:rPr lang="es-ES" sz="1800" dirty="0">
                <a:latin typeface="Calibri"/>
              </a:rPr>
              <a:t>, municipal </a:t>
            </a:r>
            <a:r>
              <a:rPr lang="es-ES" sz="1800" dirty="0" err="1">
                <a:latin typeface="Calibri"/>
              </a:rPr>
              <a:t>districts</a:t>
            </a:r>
            <a:r>
              <a:rPr lang="es-ES" sz="1800" dirty="0">
                <a:latin typeface="Calibri"/>
              </a:rPr>
              <a:t>, Social </a:t>
            </a:r>
            <a:r>
              <a:rPr lang="es-ES" sz="1800" dirty="0" err="1">
                <a:latin typeface="Calibri"/>
              </a:rPr>
              <a:t>Services</a:t>
            </a:r>
            <a:r>
              <a:rPr lang="es-ES" sz="1800" dirty="0">
                <a:latin typeface="Calibri"/>
              </a:rPr>
              <a:t>, </a:t>
            </a:r>
            <a:r>
              <a:rPr lang="es-ES" sz="1800" dirty="0" err="1">
                <a:latin typeface="Calibri"/>
              </a:rPr>
              <a:t>the</a:t>
            </a:r>
            <a:r>
              <a:rPr lang="es-ES" sz="1800" dirty="0">
                <a:latin typeface="Calibri"/>
              </a:rPr>
              <a:t> Center </a:t>
            </a:r>
            <a:r>
              <a:rPr lang="es-ES" sz="1800" dirty="0" err="1">
                <a:latin typeface="Calibri"/>
              </a:rPr>
              <a:t>for</a:t>
            </a:r>
            <a:r>
              <a:rPr lang="es-ES" sz="1800" dirty="0">
                <a:latin typeface="Calibri"/>
              </a:rPr>
              <a:t> </a:t>
            </a:r>
            <a:r>
              <a:rPr lang="es-ES" sz="1800" dirty="0" err="1">
                <a:latin typeface="Calibri"/>
              </a:rPr>
              <a:t>Emergency</a:t>
            </a:r>
            <a:r>
              <a:rPr lang="es-ES" sz="1800" dirty="0">
                <a:latin typeface="Calibri"/>
              </a:rPr>
              <a:t> and Social </a:t>
            </a:r>
            <a:r>
              <a:rPr lang="es-ES" sz="1800" dirty="0" err="1">
                <a:latin typeface="Calibri"/>
              </a:rPr>
              <a:t>Emergencies</a:t>
            </a:r>
            <a:r>
              <a:rPr lang="es-ES" sz="1800" dirty="0">
                <a:latin typeface="Calibri"/>
              </a:rPr>
              <a:t> of Barcelona (CUESB), </a:t>
            </a:r>
            <a:r>
              <a:rPr lang="es-ES" sz="1800" dirty="0" err="1">
                <a:latin typeface="Calibri"/>
              </a:rPr>
              <a:t>entities</a:t>
            </a:r>
            <a:r>
              <a:rPr lang="es-ES" sz="1800" dirty="0">
                <a:latin typeface="Calibri"/>
              </a:rPr>
              <a:t> of </a:t>
            </a:r>
            <a:r>
              <a:rPr lang="es-ES" sz="1800" dirty="0" err="1">
                <a:latin typeface="Calibri"/>
              </a:rPr>
              <a:t>the</a:t>
            </a:r>
            <a:r>
              <a:rPr lang="es-ES" sz="1800" dirty="0">
                <a:latin typeface="Calibri"/>
              </a:rPr>
              <a:t> </a:t>
            </a:r>
            <a:r>
              <a:rPr lang="es-ES" sz="1800" dirty="0" err="1">
                <a:latin typeface="Calibri"/>
              </a:rPr>
              <a:t>third</a:t>
            </a:r>
            <a:r>
              <a:rPr lang="es-ES" sz="1800" dirty="0">
                <a:latin typeface="Calibri"/>
              </a:rPr>
              <a:t> sector </a:t>
            </a:r>
            <a:r>
              <a:rPr lang="es-ES" sz="1800" dirty="0" err="1">
                <a:latin typeface="Calibri"/>
              </a:rPr>
              <a:t>or</a:t>
            </a:r>
            <a:r>
              <a:rPr lang="es-ES" sz="1800" dirty="0">
                <a:latin typeface="Calibri"/>
              </a:rPr>
              <a:t> </a:t>
            </a:r>
            <a:r>
              <a:rPr lang="es-ES" sz="1800" dirty="0" err="1">
                <a:latin typeface="Calibri"/>
              </a:rPr>
              <a:t>others</a:t>
            </a:r>
            <a:r>
              <a:rPr lang="es-ES" sz="1800" dirty="0">
                <a:latin typeface="Calibri"/>
              </a:rPr>
              <a:t>; </a:t>
            </a:r>
            <a:r>
              <a:rPr lang="es-ES" sz="1800" dirty="0" err="1">
                <a:latin typeface="Calibri"/>
              </a:rPr>
              <a:t>it</a:t>
            </a:r>
            <a:r>
              <a:rPr lang="es-ES" sz="1800" dirty="0">
                <a:latin typeface="Calibri"/>
              </a:rPr>
              <a:t> determines </a:t>
            </a:r>
            <a:r>
              <a:rPr lang="es-ES" sz="1800" dirty="0" err="1">
                <a:latin typeface="Calibri"/>
              </a:rPr>
              <a:t>the</a:t>
            </a:r>
            <a:r>
              <a:rPr lang="es-ES" sz="1800" dirty="0">
                <a:latin typeface="Calibri"/>
              </a:rPr>
              <a:t> causes, </a:t>
            </a:r>
            <a:r>
              <a:rPr lang="es-ES" sz="1800" dirty="0" err="1">
                <a:latin typeface="Calibri"/>
              </a:rPr>
              <a:t>the</a:t>
            </a:r>
            <a:r>
              <a:rPr lang="es-ES" sz="1800" dirty="0">
                <a:latin typeface="Calibri"/>
              </a:rPr>
              <a:t> </a:t>
            </a:r>
            <a:r>
              <a:rPr lang="es-ES" sz="1800" dirty="0" err="1">
                <a:latin typeface="Calibri"/>
              </a:rPr>
              <a:t>vulnerability</a:t>
            </a:r>
            <a:r>
              <a:rPr lang="es-ES" sz="1800" dirty="0">
                <a:latin typeface="Calibri"/>
              </a:rPr>
              <a:t> of </a:t>
            </a:r>
            <a:r>
              <a:rPr lang="es-ES" sz="1800" dirty="0" err="1">
                <a:latin typeface="Calibri"/>
              </a:rPr>
              <a:t>the</a:t>
            </a:r>
            <a:r>
              <a:rPr lang="es-ES" sz="1800" dirty="0">
                <a:latin typeface="Calibri"/>
              </a:rPr>
              <a:t> </a:t>
            </a:r>
            <a:r>
              <a:rPr lang="es-ES" sz="1800" dirty="0" err="1">
                <a:latin typeface="Calibri"/>
              </a:rPr>
              <a:t>affected</a:t>
            </a:r>
            <a:r>
              <a:rPr lang="es-ES" sz="1800" dirty="0">
                <a:latin typeface="Calibri"/>
              </a:rPr>
              <a:t> </a:t>
            </a:r>
            <a:r>
              <a:rPr lang="es-ES" sz="1800" dirty="0" err="1">
                <a:latin typeface="Calibri"/>
              </a:rPr>
              <a:t>ones</a:t>
            </a:r>
            <a:r>
              <a:rPr lang="es-ES" sz="1800" dirty="0">
                <a:latin typeface="Calibri"/>
              </a:rPr>
              <a:t>, </a:t>
            </a:r>
            <a:r>
              <a:rPr lang="es-ES" sz="1800" dirty="0" err="1">
                <a:latin typeface="Calibri"/>
              </a:rPr>
              <a:t>the</a:t>
            </a:r>
            <a:r>
              <a:rPr lang="es-ES" sz="1800" dirty="0">
                <a:latin typeface="Calibri"/>
              </a:rPr>
              <a:t> </a:t>
            </a:r>
            <a:r>
              <a:rPr lang="es-ES" sz="1800" dirty="0" err="1">
                <a:latin typeface="Calibri"/>
              </a:rPr>
              <a:t>type</a:t>
            </a:r>
            <a:r>
              <a:rPr lang="es-ES" sz="1800" dirty="0">
                <a:latin typeface="Calibri"/>
              </a:rPr>
              <a:t> of </a:t>
            </a:r>
            <a:r>
              <a:rPr lang="es-ES" sz="1800" dirty="0" err="1">
                <a:latin typeface="Calibri"/>
              </a:rPr>
              <a:t>property</a:t>
            </a:r>
            <a:r>
              <a:rPr lang="es-ES" sz="1800" dirty="0">
                <a:latin typeface="Calibri"/>
              </a:rPr>
              <a:t>, </a:t>
            </a:r>
            <a:r>
              <a:rPr lang="es-ES" sz="1800" dirty="0" err="1">
                <a:latin typeface="Calibri"/>
              </a:rPr>
              <a:t>temporary</a:t>
            </a:r>
            <a:r>
              <a:rPr lang="es-ES" sz="1800" dirty="0">
                <a:latin typeface="Calibri"/>
              </a:rPr>
              <a:t> </a:t>
            </a:r>
            <a:r>
              <a:rPr lang="es-ES" sz="1800" dirty="0" err="1">
                <a:latin typeface="Calibri"/>
              </a:rPr>
              <a:t>forecast</a:t>
            </a:r>
            <a:r>
              <a:rPr lang="es-ES" sz="1800" dirty="0">
                <a:latin typeface="Calibri"/>
              </a:rPr>
              <a:t> of </a:t>
            </a:r>
            <a:r>
              <a:rPr lang="es-ES" sz="1800" dirty="0" err="1">
                <a:latin typeface="Calibri"/>
              </a:rPr>
              <a:t>the</a:t>
            </a:r>
            <a:r>
              <a:rPr lang="es-ES" sz="1800" dirty="0">
                <a:latin typeface="Calibri"/>
              </a:rPr>
              <a:t> </a:t>
            </a:r>
            <a:r>
              <a:rPr lang="es-ES" sz="1800" dirty="0" err="1">
                <a:latin typeface="Calibri"/>
              </a:rPr>
              <a:t>launch</a:t>
            </a:r>
            <a:r>
              <a:rPr lang="es-ES" sz="1800" dirty="0">
                <a:latin typeface="Calibri"/>
              </a:rPr>
              <a:t> ... </a:t>
            </a:r>
            <a:r>
              <a:rPr lang="en-GB" sz="1800" dirty="0">
                <a:latin typeface="Calibri"/>
              </a:rPr>
              <a:t> </a:t>
            </a:r>
            <a:endParaRPr lang="en-GB" sz="1800" dirty="0" smtClean="0">
              <a:latin typeface="Calibri"/>
            </a:endParaRPr>
          </a:p>
          <a:p>
            <a:pPr marL="285750" indent="-285750" eaLnBrk="1" fontAlgn="auto" hangingPunct="1">
              <a:lnSpc>
                <a:spcPct val="100000"/>
              </a:lnSpc>
              <a:spcBef>
                <a:spcPts val="0"/>
              </a:spcBef>
              <a:spcAft>
                <a:spcPts val="800"/>
              </a:spcAft>
              <a:buFont typeface="Arial" pitchFamily="34" charset="0"/>
              <a:buChar char="•"/>
              <a:defRPr/>
            </a:pPr>
            <a:endParaRPr lang="en-GB" sz="1800" dirty="0" smtClean="0">
              <a:latin typeface="Calibri"/>
            </a:endParaRPr>
          </a:p>
          <a:p>
            <a:pPr marL="285750" indent="-285750" eaLnBrk="1" fontAlgn="auto" hangingPunct="1">
              <a:lnSpc>
                <a:spcPct val="100000"/>
              </a:lnSpc>
              <a:spcBef>
                <a:spcPts val="0"/>
              </a:spcBef>
              <a:spcAft>
                <a:spcPts val="800"/>
              </a:spcAft>
              <a:buFont typeface="Arial" pitchFamily="34" charset="0"/>
              <a:buChar char="•"/>
              <a:defRPr/>
            </a:pPr>
            <a:endParaRPr lang="en-GB" sz="1800" dirty="0" smtClean="0">
              <a:latin typeface="Calibri"/>
            </a:endParaRPr>
          </a:p>
          <a:p>
            <a:pPr marL="285750" indent="-285750" eaLnBrk="1" fontAlgn="auto" hangingPunct="1">
              <a:lnSpc>
                <a:spcPct val="100000"/>
              </a:lnSpc>
              <a:spcBef>
                <a:spcPts val="0"/>
              </a:spcBef>
              <a:spcAft>
                <a:spcPts val="800"/>
              </a:spcAft>
              <a:buFont typeface="Arial" pitchFamily="34" charset="0"/>
              <a:buChar char="•"/>
              <a:defRPr/>
            </a:pPr>
            <a:endParaRPr lang="en-GB" sz="1800" dirty="0">
              <a:latin typeface="Calibri"/>
            </a:endParaRPr>
          </a:p>
          <a:p>
            <a:pPr marL="285750" indent="-285750" eaLnBrk="1" fontAlgn="auto" hangingPunct="1">
              <a:lnSpc>
                <a:spcPct val="100000"/>
              </a:lnSpc>
              <a:spcBef>
                <a:spcPts val="0"/>
              </a:spcBef>
              <a:spcAft>
                <a:spcPts val="800"/>
              </a:spcAft>
              <a:buFont typeface="Arial" pitchFamily="34" charset="0"/>
              <a:buChar char="•"/>
              <a:defRPr/>
            </a:pPr>
            <a:endParaRPr lang="ca-ES" sz="1800" dirty="0">
              <a:latin typeface="Calibri"/>
            </a:endParaRPr>
          </a:p>
          <a:p>
            <a:pPr eaLnBrk="1" fontAlgn="auto" hangingPunct="1">
              <a:spcAft>
                <a:spcPts val="0"/>
              </a:spcAft>
              <a:defRPr/>
            </a:pPr>
            <a:endParaRPr lang="es-ES" dirty="0"/>
          </a:p>
        </p:txBody>
      </p:sp>
    </p:spTree>
    <p:extLst>
      <p:ext uri="{BB962C8B-B14F-4D97-AF65-F5344CB8AC3E}">
        <p14:creationId xmlns:p14="http://schemas.microsoft.com/office/powerpoint/2010/main" val="125779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6276" y="1647825"/>
            <a:ext cx="7985522" cy="901700"/>
          </a:xfrm>
        </p:spPr>
        <p:txBody>
          <a:bodyPr rtlCol="0">
            <a:normAutofit fontScale="90000"/>
          </a:bodyPr>
          <a:lstStyle/>
          <a:p>
            <a:pPr algn="ctr" eaLnBrk="1" fontAlgn="auto" hangingPunct="1">
              <a:spcAft>
                <a:spcPts val="0"/>
              </a:spcAft>
              <a:defRPr/>
            </a:pPr>
            <a:r>
              <a:rPr lang="es-ES" sz="4400" dirty="0"/>
              <a:t/>
            </a:r>
            <a:br>
              <a:rPr lang="es-ES" sz="4400" dirty="0"/>
            </a:br>
            <a:endParaRPr lang="es-ES" dirty="0"/>
          </a:p>
        </p:txBody>
      </p:sp>
      <p:sp>
        <p:nvSpPr>
          <p:cNvPr id="22531" name="Marcador de texto 3"/>
          <p:cNvSpPr>
            <a:spLocks noGrp="1"/>
          </p:cNvSpPr>
          <p:nvPr>
            <p:ph type="body" sz="quarter" idx="10"/>
          </p:nvPr>
        </p:nvSpPr>
        <p:spPr>
          <a:xfrm>
            <a:off x="926308" y="463550"/>
            <a:ext cx="7197329" cy="6027738"/>
          </a:xfrm>
        </p:spPr>
        <p:txBody>
          <a:bodyPr/>
          <a:lstStyle/>
          <a:p>
            <a:pPr algn="just" eaLnBrk="1" hangingPunct="1">
              <a:lnSpc>
                <a:spcPct val="100000"/>
              </a:lnSpc>
              <a:spcBef>
                <a:spcPct val="0"/>
              </a:spcBef>
              <a:spcAft>
                <a:spcPts val="600"/>
              </a:spcAft>
            </a:pPr>
            <a:r>
              <a:rPr lang="ca-ES" altLang="ca-ES" sz="1800" b="1" smtClean="0">
                <a:latin typeface="Calibri" pitchFamily="34" charset="0"/>
              </a:rPr>
              <a:t>Main lines of rental assistance to avoide Housing loss; </a:t>
            </a:r>
          </a:p>
          <a:p>
            <a:pPr algn="just" eaLnBrk="1" hangingPunct="1">
              <a:lnSpc>
                <a:spcPct val="100000"/>
              </a:lnSpc>
              <a:spcBef>
                <a:spcPct val="0"/>
              </a:spcBef>
              <a:spcAft>
                <a:spcPts val="600"/>
              </a:spcAft>
            </a:pPr>
            <a:endParaRPr lang="ca-ES" altLang="ca-ES" sz="1800" smtClean="0">
              <a:latin typeface="Helvetica" pitchFamily="34" charset="0"/>
            </a:endParaRPr>
          </a:p>
          <a:p>
            <a:pPr algn="just" eaLnBrk="1" hangingPunct="1">
              <a:lnSpc>
                <a:spcPct val="100000"/>
              </a:lnSpc>
              <a:spcBef>
                <a:spcPct val="0"/>
              </a:spcBef>
              <a:spcAft>
                <a:spcPts val="600"/>
              </a:spcAft>
            </a:pPr>
            <a:r>
              <a:rPr lang="ca-ES" altLang="ca-ES" sz="1800" smtClean="0">
                <a:latin typeface="Helvetica" pitchFamily="34" charset="0"/>
              </a:rPr>
              <a:t>1- To meet the payment of accumulated debt</a:t>
            </a:r>
          </a:p>
          <a:p>
            <a:pPr algn="just" eaLnBrk="1" hangingPunct="1">
              <a:lnSpc>
                <a:spcPct val="100000"/>
              </a:lnSpc>
              <a:spcBef>
                <a:spcPct val="0"/>
              </a:spcBef>
              <a:spcAft>
                <a:spcPts val="600"/>
              </a:spcAft>
            </a:pPr>
            <a:r>
              <a:rPr lang="ca-ES" altLang="ca-ES" sz="1800" smtClean="0">
                <a:latin typeface="Helvetica" pitchFamily="34" charset="0"/>
              </a:rPr>
              <a:t>2- For the monthly paymet of rental</a:t>
            </a:r>
          </a:p>
          <a:p>
            <a:pPr algn="just" eaLnBrk="1" hangingPunct="1">
              <a:lnSpc>
                <a:spcPct val="100000"/>
              </a:lnSpc>
              <a:spcBef>
                <a:spcPct val="0"/>
              </a:spcBef>
              <a:spcAft>
                <a:spcPts val="600"/>
              </a:spcAft>
            </a:pPr>
            <a:r>
              <a:rPr lang="ca-ES" altLang="ca-ES" sz="1800" smtClean="0">
                <a:latin typeface="Calibri" pitchFamily="34" charset="0"/>
              </a:rPr>
              <a:t>3- </a:t>
            </a:r>
            <a:r>
              <a:rPr lang="es-ES" altLang="hu-HU" sz="1800" smtClean="0">
                <a:latin typeface="Helvetica" pitchFamily="34" charset="0"/>
              </a:rPr>
              <a:t>To formalize a new lease under the Rent Housing Exchange program: rent guarantees for the owners, incentive equivalent to the accumulated debt, works subsidy, subsidy property and property tax, defense insurance legal and home, social and technical follow-up of the tenants.</a:t>
            </a:r>
            <a:endParaRPr lang="ca-ES" altLang="ca-ES" sz="1800" smtClean="0">
              <a:solidFill>
                <a:srgbClr val="FF0000"/>
              </a:solidFill>
              <a:latin typeface="Calibri" pitchFamily="34" charset="0"/>
            </a:endParaRPr>
          </a:p>
          <a:p>
            <a:pPr algn="just" eaLnBrk="1" hangingPunct="1">
              <a:lnSpc>
                <a:spcPct val="100000"/>
              </a:lnSpc>
              <a:spcBef>
                <a:spcPct val="0"/>
              </a:spcBef>
              <a:spcAft>
                <a:spcPts val="600"/>
              </a:spcAft>
            </a:pPr>
            <a:r>
              <a:rPr lang="ca-ES" altLang="ca-ES" sz="1800" smtClean="0">
                <a:latin typeface="Calibri" pitchFamily="34" charset="0"/>
              </a:rPr>
              <a:t>4-</a:t>
            </a:r>
            <a:r>
              <a:rPr lang="ca-ES" altLang="ca-ES" sz="1800" smtClean="0">
                <a:solidFill>
                  <a:srgbClr val="FF0000"/>
                </a:solidFill>
                <a:latin typeface="Calibri" pitchFamily="34" charset="0"/>
              </a:rPr>
              <a:t> </a:t>
            </a:r>
            <a:r>
              <a:rPr lang="es-ES" altLang="hu-HU" sz="1800" smtClean="0">
                <a:latin typeface="Helvetica" pitchFamily="34" charset="0"/>
              </a:rPr>
              <a:t>One-off assistance from Social Services</a:t>
            </a:r>
          </a:p>
          <a:p>
            <a:pPr algn="just" eaLnBrk="1" hangingPunct="1">
              <a:lnSpc>
                <a:spcPct val="100000"/>
              </a:lnSpc>
              <a:spcBef>
                <a:spcPct val="0"/>
              </a:spcBef>
              <a:spcAft>
                <a:spcPts val="600"/>
              </a:spcAft>
            </a:pPr>
            <a:endParaRPr lang="es-ES" altLang="hu-HU" sz="1800" smtClean="0">
              <a:latin typeface="Helvetica" pitchFamily="34" charset="0"/>
            </a:endParaRPr>
          </a:p>
          <a:p>
            <a:pPr algn="just" eaLnBrk="1" hangingPunct="1">
              <a:lnSpc>
                <a:spcPct val="100000"/>
              </a:lnSpc>
              <a:spcBef>
                <a:spcPct val="0"/>
              </a:spcBef>
              <a:spcAft>
                <a:spcPts val="600"/>
              </a:spcAft>
            </a:pPr>
            <a:endParaRPr lang="es-ES" altLang="hu-HU" sz="1800" smtClean="0">
              <a:latin typeface="Helvetica" pitchFamily="34" charset="0"/>
            </a:endParaRPr>
          </a:p>
          <a:p>
            <a:pPr algn="just" eaLnBrk="1" hangingPunct="1">
              <a:lnSpc>
                <a:spcPct val="100000"/>
              </a:lnSpc>
              <a:spcBef>
                <a:spcPct val="0"/>
              </a:spcBef>
              <a:spcAft>
                <a:spcPts val="600"/>
              </a:spcAft>
            </a:pPr>
            <a:endParaRPr lang="es-ES" altLang="hu-HU" smtClean="0">
              <a:latin typeface="Helvetica" pitchFamily="34" charset="0"/>
            </a:endParaRPr>
          </a:p>
        </p:txBody>
      </p:sp>
      <p:pic>
        <p:nvPicPr>
          <p:cNvPr id="22532" name="tab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1829" y="4090988"/>
            <a:ext cx="6467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06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ctrTitle"/>
          </p:nvPr>
        </p:nvSpPr>
        <p:spPr>
          <a:xfrm>
            <a:off x="676276" y="876300"/>
            <a:ext cx="7985522" cy="1428750"/>
          </a:xfrm>
        </p:spPr>
        <p:txBody>
          <a:bodyPr/>
          <a:lstStyle/>
          <a:p>
            <a:pPr algn="ctr" eaLnBrk="1" hangingPunct="1"/>
            <a:r>
              <a:rPr lang="en-GB" altLang="hu-HU" sz="1600" smtClean="0">
                <a:solidFill>
                  <a:schemeClr val="tx1"/>
                </a:solidFill>
                <a:latin typeface="Calibri" pitchFamily="34" charset="0"/>
                <a:ea typeface="MS Minngs"/>
                <a:cs typeface="Times New Roman" pitchFamily="18" charset="0"/>
              </a:rPr>
              <a:t>An annual increase of almost 50%. This number do not corresponds to an increase of evictions cases, quite the contrary. In 2016 the number of evictions decreased in 8%, however it remains extraordinary high, with 30 evictions a week just in Barcelona. Therein, the rapid increase of families attended by this homelessness prevention project responds to the firm commitment to strengthen this service by the local administration. Today 80% of eviction processes are attended by it. </a:t>
            </a:r>
            <a:r>
              <a:rPr lang="es-ES" altLang="hu-HU" sz="1600" smtClean="0">
                <a:solidFill>
                  <a:schemeClr val="tx1"/>
                </a:solidFill>
                <a:latin typeface="Helvetica" pitchFamily="34" charset="0"/>
                <a:ea typeface="MS Minngs"/>
                <a:cs typeface="Times New Roman" pitchFamily="18" charset="0"/>
              </a:rPr>
              <a:t/>
            </a:r>
            <a:br>
              <a:rPr lang="es-ES" altLang="hu-HU" sz="1600" smtClean="0">
                <a:solidFill>
                  <a:schemeClr val="tx1"/>
                </a:solidFill>
                <a:latin typeface="Helvetica" pitchFamily="34" charset="0"/>
                <a:ea typeface="MS Minngs"/>
                <a:cs typeface="Times New Roman" pitchFamily="18" charset="0"/>
              </a:rPr>
            </a:br>
            <a:endParaRPr lang="es-ES" altLang="hu-HU" sz="1600" smtClean="0">
              <a:solidFill>
                <a:schemeClr val="tx1"/>
              </a:solidFill>
              <a:latin typeface="Helvetica" pitchFamily="34" charset="0"/>
              <a:ea typeface="MS Minngs"/>
              <a:cs typeface="Times New Roman" pitchFamily="18" charset="0"/>
            </a:endParaRPr>
          </a:p>
        </p:txBody>
      </p:sp>
      <p:sp>
        <p:nvSpPr>
          <p:cNvPr id="23555" name="Marcador de texto 3"/>
          <p:cNvSpPr>
            <a:spLocks noGrp="1"/>
          </p:cNvSpPr>
          <p:nvPr>
            <p:ph type="body" sz="quarter" idx="10"/>
          </p:nvPr>
        </p:nvSpPr>
        <p:spPr>
          <a:xfrm>
            <a:off x="926308" y="1879605"/>
            <a:ext cx="7197329" cy="4125913"/>
          </a:xfrm>
        </p:spPr>
        <p:txBody>
          <a:bodyPr/>
          <a:lstStyle/>
          <a:p>
            <a:pPr eaLnBrk="1" hangingPunct="1"/>
            <a:r>
              <a:rPr lang="es-ES" altLang="hu-HU" smtClean="0">
                <a:latin typeface="Helvetica" pitchFamily="34" charset="0"/>
              </a:rPr>
              <a:t>                                                                            </a:t>
            </a:r>
          </a:p>
        </p:txBody>
      </p:sp>
      <p:pic>
        <p:nvPicPr>
          <p:cNvPr id="23556" name="Marcador de contenido 5"/>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669633" y="2781300"/>
            <a:ext cx="3500438" cy="2590800"/>
          </a:xfrm>
        </p:spPr>
      </p:pic>
      <p:pic>
        <p:nvPicPr>
          <p:cNvPr id="23557" name="Marcador de contenido 6"/>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012033" y="2060580"/>
            <a:ext cx="3263504" cy="3311525"/>
          </a:xfrm>
        </p:spPr>
      </p:pic>
      <p:pic>
        <p:nvPicPr>
          <p:cNvPr id="23558" name="Marcador de contenido 5"/>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75099" y="2781300"/>
            <a:ext cx="3500438" cy="2590800"/>
          </a:xfrm>
        </p:spPr>
      </p:pic>
      <p:pic>
        <p:nvPicPr>
          <p:cNvPr id="23559" name="Marcador de contenido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099" y="2538413"/>
            <a:ext cx="32623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Marcador de contenido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5567" y="2781305"/>
            <a:ext cx="3974306"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02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extLst>
          </p:cNvPr>
          <p:cNvSpPr>
            <a:spLocks noGrp="1"/>
          </p:cNvSpPr>
          <p:nvPr>
            <p:ph type="body" sz="quarter" idx="10"/>
          </p:nvPr>
        </p:nvSpPr>
        <p:spPr>
          <a:xfrm>
            <a:off x="926309" y="2460625"/>
            <a:ext cx="6675835" cy="3697288"/>
          </a:xfrm>
        </p:spPr>
        <p:txBody>
          <a:bodyPr rtlCol="0"/>
          <a:lstStyle/>
          <a:p>
            <a:pPr marL="342900" indent="-342900" eaLnBrk="1" fontAlgn="auto" hangingPunct="1">
              <a:spcAft>
                <a:spcPts val="0"/>
              </a:spcAft>
              <a:buFont typeface="Wingdings" panose="05000000000000000000" pitchFamily="2" charset="2"/>
              <a:buChar char="q"/>
              <a:defRPr/>
            </a:pPr>
            <a:r>
              <a:rPr lang="en-GB" dirty="0" smtClean="0"/>
              <a:t>Traditionally</a:t>
            </a:r>
            <a:r>
              <a:rPr lang="en-GB" dirty="0"/>
              <a:t>, homelessness has been addressed as a social services issue. It is evolving from a `staircase´ model, where the person has to meet certain conditions to gradually have access to better and more stable housing to the `Housing First´ model, based on direct access to long term housing together with social support. </a:t>
            </a:r>
            <a:endParaRPr lang="es-ES" dirty="0"/>
          </a:p>
          <a:p>
            <a:pPr eaLnBrk="1" fontAlgn="auto" hangingPunct="1">
              <a:spcAft>
                <a:spcPts val="0"/>
              </a:spcAft>
              <a:defRPr/>
            </a:pPr>
            <a:endParaRPr lang="es-ES" dirty="0"/>
          </a:p>
          <a:p>
            <a:pPr marL="342900" indent="-342900" eaLnBrk="1" fontAlgn="auto" hangingPunct="1">
              <a:spcAft>
                <a:spcPts val="0"/>
              </a:spcAft>
              <a:buFont typeface="Wingdings" panose="05000000000000000000" pitchFamily="2" charset="2"/>
              <a:buChar char="q"/>
              <a:defRPr/>
            </a:pPr>
            <a:r>
              <a:rPr lang="en-GB" dirty="0" smtClean="0"/>
              <a:t>The Housing Last program, </a:t>
            </a:r>
            <a:r>
              <a:rPr lang="en-GB" dirty="0"/>
              <a:t>takes this same logic but applied to preventive measures deriving from housing policies. If `Housing First´ puts housing at the centre of social integration, this same principle should remain when evictions take place in case of vulnerability and exclusion. This program is the last resource against homelessness.</a:t>
            </a:r>
            <a:endParaRPr lang="es-ES" dirty="0"/>
          </a:p>
          <a:p>
            <a:pPr marL="342900" indent="-342900" eaLnBrk="1" fontAlgn="auto" hangingPunct="1">
              <a:spcAft>
                <a:spcPts val="0"/>
              </a:spcAft>
              <a:buFont typeface="Wingdings" panose="05000000000000000000" pitchFamily="2" charset="2"/>
              <a:buChar char="v"/>
              <a:defRPr/>
            </a:pPr>
            <a:endParaRPr lang="fr-BE" dirty="0"/>
          </a:p>
        </p:txBody>
      </p:sp>
      <p:sp>
        <p:nvSpPr>
          <p:cNvPr id="24579" name="Titre 6"/>
          <p:cNvSpPr>
            <a:spLocks noGrp="1"/>
          </p:cNvSpPr>
          <p:nvPr>
            <p:ph type="ctrTitle"/>
          </p:nvPr>
        </p:nvSpPr>
        <p:spPr>
          <a:xfrm>
            <a:off x="926306" y="1728788"/>
            <a:ext cx="7735491" cy="731837"/>
          </a:xfrm>
        </p:spPr>
        <p:txBody>
          <a:bodyPr/>
          <a:lstStyle/>
          <a:p>
            <a:pPr eaLnBrk="1" hangingPunct="1"/>
            <a:r>
              <a:rPr lang="fr-BE" altLang="hu-HU" sz="2000" smtClean="0">
                <a:latin typeface="Helvetica" pitchFamily="34" charset="0"/>
              </a:rPr>
              <a:t> </a:t>
            </a:r>
            <a:r>
              <a:rPr lang="es-ES" altLang="hu-HU" sz="2000" smtClean="0">
                <a:latin typeface="Helvetica" pitchFamily="34" charset="0"/>
              </a:rPr>
              <a:t>PREVENTIVE MEASURES: FROM HOUSING FIRST TO HOUSING LAST</a:t>
            </a:r>
            <a:br>
              <a:rPr lang="es-ES" altLang="hu-HU" sz="2000" smtClean="0">
                <a:latin typeface="Helvetica" pitchFamily="34" charset="0"/>
              </a:rPr>
            </a:br>
            <a:endParaRPr lang="fr-BE" altLang="hu-HU" sz="2000" smtClean="0">
              <a:latin typeface="Helvetica" pitchFamily="34" charset="0"/>
            </a:endParaRPr>
          </a:p>
        </p:txBody>
      </p:sp>
    </p:spTree>
    <p:extLst>
      <p:ext uri="{BB962C8B-B14F-4D97-AF65-F5344CB8AC3E}">
        <p14:creationId xmlns:p14="http://schemas.microsoft.com/office/powerpoint/2010/main" val="21871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ous-titre 7"/>
          <p:cNvSpPr>
            <a:spLocks noGrp="1"/>
          </p:cNvSpPr>
          <p:nvPr>
            <p:ph type="subTitle" idx="1"/>
          </p:nvPr>
        </p:nvSpPr>
        <p:spPr>
          <a:xfrm>
            <a:off x="858442" y="2111380"/>
            <a:ext cx="6260306" cy="4327525"/>
          </a:xfrm>
        </p:spPr>
        <p:txBody>
          <a:bodyPr/>
          <a:lstStyle/>
          <a:p>
            <a:pPr marL="342900" indent="-342900" eaLnBrk="1" hangingPunct="1">
              <a:buFont typeface="Wingdings" pitchFamily="2" charset="2"/>
              <a:buChar char="q"/>
            </a:pPr>
            <a:r>
              <a:rPr lang="fr-BE" altLang="hu-HU" smtClean="0">
                <a:latin typeface="Helvetica" pitchFamily="34" charset="0"/>
              </a:rPr>
              <a:t> </a:t>
            </a:r>
            <a:r>
              <a:rPr lang="fr-BE" altLang="hu-HU" sz="2400" b="0" smtClean="0">
                <a:solidFill>
                  <a:schemeClr val="tx1"/>
                </a:solidFill>
                <a:latin typeface="Helvetica" pitchFamily="34" charset="0"/>
              </a:rPr>
              <a:t>In line with other current initiatives in the EU: </a:t>
            </a:r>
          </a:p>
          <a:p>
            <a:pPr marL="342900" indent="-342900" eaLnBrk="1" hangingPunct="1">
              <a:buFont typeface="Wingdings" pitchFamily="2" charset="2"/>
              <a:buChar char="q"/>
            </a:pPr>
            <a:endParaRPr lang="fr-BE" altLang="hu-HU" sz="2400" b="0" smtClean="0">
              <a:solidFill>
                <a:schemeClr val="tx1"/>
              </a:solidFill>
              <a:latin typeface="Helvetica" pitchFamily="34" charset="0"/>
            </a:endParaRPr>
          </a:p>
          <a:p>
            <a:pPr marL="800100" lvl="1" indent="-342900" algn="l" eaLnBrk="1" hangingPunct="1">
              <a:buFont typeface="Wingdings" pitchFamily="2" charset="2"/>
              <a:buChar char="§"/>
            </a:pPr>
            <a:r>
              <a:rPr lang="en-US" altLang="hu-HU" i="1" smtClean="0">
                <a:latin typeface="Helvetica" pitchFamily="34" charset="0"/>
              </a:rPr>
              <a:t>European Pillar of Social Rights</a:t>
            </a:r>
            <a:r>
              <a:rPr lang="en-US" altLang="hu-HU" smtClean="0">
                <a:latin typeface="Helvetica" pitchFamily="34" charset="0"/>
              </a:rPr>
              <a:t>, art. 19 on Housing and Homelessness </a:t>
            </a:r>
          </a:p>
          <a:p>
            <a:pPr marL="800100" lvl="1" indent="-342900" algn="l" eaLnBrk="1" hangingPunct="1">
              <a:buFont typeface="Wingdings" pitchFamily="2" charset="2"/>
              <a:buChar char="§"/>
            </a:pPr>
            <a:r>
              <a:rPr lang="en-US" altLang="hu-HU" i="1" smtClean="0">
                <a:latin typeface="Helvetica" pitchFamily="34" charset="0"/>
              </a:rPr>
              <a:t>European Urban Agenda</a:t>
            </a:r>
            <a:r>
              <a:rPr lang="en-US" altLang="hu-HU" smtClean="0">
                <a:latin typeface="Helvetica" pitchFamily="34" charset="0"/>
              </a:rPr>
              <a:t>, “Housing Partnership”, have identified homelessness and access to housing as key challenges</a:t>
            </a:r>
          </a:p>
          <a:p>
            <a:pPr marL="800100" lvl="1" indent="-342900" algn="l" eaLnBrk="1" hangingPunct="1">
              <a:buFont typeface="Wingdings" pitchFamily="2" charset="2"/>
              <a:buChar char="q"/>
            </a:pPr>
            <a:endParaRPr lang="en-US" altLang="hu-HU" smtClean="0">
              <a:latin typeface="Helvetica" pitchFamily="34" charset="0"/>
            </a:endParaRPr>
          </a:p>
          <a:p>
            <a:pPr marL="342900" indent="-342900" eaLnBrk="1" hangingPunct="1">
              <a:buFont typeface="Wingdings" pitchFamily="2" charset="2"/>
              <a:buChar char="q"/>
            </a:pPr>
            <a:r>
              <a:rPr lang="en-US" altLang="hu-HU" smtClean="0">
                <a:latin typeface="Helvetica" pitchFamily="34" charset="0"/>
              </a:rPr>
              <a:t>  </a:t>
            </a:r>
            <a:r>
              <a:rPr lang="en-US" altLang="hu-HU" sz="2800" b="0" smtClean="0">
                <a:solidFill>
                  <a:schemeClr val="tx1"/>
                </a:solidFill>
                <a:latin typeface="Helvetica" pitchFamily="34" charset="0"/>
              </a:rPr>
              <a:t>Human Rights Based Approach</a:t>
            </a:r>
            <a:r>
              <a:rPr lang="en-US" altLang="hu-HU" sz="2400" b="0" smtClean="0">
                <a:solidFill>
                  <a:schemeClr val="tx1"/>
                </a:solidFill>
                <a:latin typeface="Helvetica" pitchFamily="34" charset="0"/>
              </a:rPr>
              <a:t>:</a:t>
            </a:r>
          </a:p>
          <a:p>
            <a:pPr marL="800100" lvl="1" indent="-342900" algn="l" eaLnBrk="1" hangingPunct="1">
              <a:buFont typeface="Wingdings" pitchFamily="2" charset="2"/>
              <a:buChar char="§"/>
            </a:pPr>
            <a:r>
              <a:rPr lang="en-US" altLang="hu-HU" smtClean="0">
                <a:latin typeface="Helvetica" pitchFamily="34" charset="0"/>
              </a:rPr>
              <a:t> </a:t>
            </a:r>
            <a:r>
              <a:rPr lang="en-GB" altLang="hu-HU" smtClean="0">
                <a:latin typeface="Helvetica" pitchFamily="34" charset="0"/>
              </a:rPr>
              <a:t>“To ensure presence of government officials or their representatives during an eviction” (General Comment Nº6 of the Committee on Economic, Social and Cultural Rights) </a:t>
            </a:r>
            <a:endParaRPr lang="fr-BE" altLang="hu-HU" smtClean="0">
              <a:latin typeface="Helvetica" pitchFamily="34" charset="0"/>
            </a:endParaRPr>
          </a:p>
          <a:p>
            <a:pPr marL="342900" indent="-342900" eaLnBrk="1" hangingPunct="1">
              <a:buFont typeface="Wingdings" pitchFamily="2" charset="2"/>
              <a:buChar char="§"/>
            </a:pPr>
            <a:endParaRPr lang="fr-BE" altLang="hu-HU" smtClean="0">
              <a:latin typeface="Helvetica" pitchFamily="34" charset="0"/>
            </a:endParaRPr>
          </a:p>
        </p:txBody>
      </p:sp>
      <p:sp>
        <p:nvSpPr>
          <p:cNvPr id="25603" name="Titre 9"/>
          <p:cNvSpPr>
            <a:spLocks noGrp="1"/>
          </p:cNvSpPr>
          <p:nvPr>
            <p:ph type="ctrTitle"/>
          </p:nvPr>
        </p:nvSpPr>
        <p:spPr>
          <a:xfrm>
            <a:off x="702469" y="1377950"/>
            <a:ext cx="8077200" cy="450850"/>
          </a:xfrm>
        </p:spPr>
        <p:txBody>
          <a:bodyPr/>
          <a:lstStyle/>
          <a:p>
            <a:pPr algn="ctr" eaLnBrk="1" hangingPunct="1"/>
            <a:r>
              <a:rPr lang="fr-BE" altLang="hu-HU" sz="2000" smtClean="0">
                <a:latin typeface="Helvetica" pitchFamily="34" charset="0"/>
              </a:rPr>
              <a:t> HOMELESSNESS AND LACK OF AFFORDABLE HOUSING A GROWING TREND IN THE EU</a:t>
            </a:r>
          </a:p>
        </p:txBody>
      </p:sp>
    </p:spTree>
    <p:extLst>
      <p:ext uri="{BB962C8B-B14F-4D97-AF65-F5344CB8AC3E}">
        <p14:creationId xmlns:p14="http://schemas.microsoft.com/office/powerpoint/2010/main" val="94437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sz="quarter" idx="11"/>
          </p:nvPr>
        </p:nvPicPr>
        <p:blipFill>
          <a:blip r:embed="rId2"/>
          <a:srcRect l="27809" r="27809"/>
          <a:stretch>
            <a:fillRect/>
          </a:stretch>
        </p:blipFill>
        <p:spPr>
          <a:xfrm>
            <a:off x="2" y="1206500"/>
            <a:ext cx="3762375" cy="5651500"/>
          </a:xfrm>
        </p:spPr>
      </p:pic>
      <p:sp>
        <p:nvSpPr>
          <p:cNvPr id="11" name="Rectangle 10">
            <a:extLst>
              <a:ext uri="{FF2B5EF4-FFF2-40B4-BE49-F238E27FC236}"/>
            </a:extLst>
          </p:cNvPr>
          <p:cNvSpPr/>
          <p:nvPr/>
        </p:nvSpPr>
        <p:spPr>
          <a:xfrm>
            <a:off x="4833938" y="1393830"/>
            <a:ext cx="1506141" cy="16414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solidFill>
                <a:prstClr val="white"/>
              </a:solidFill>
            </a:endParaRPr>
          </a:p>
        </p:txBody>
      </p:sp>
      <p:sp>
        <p:nvSpPr>
          <p:cNvPr id="26628" name="Espace réservé du texte 5"/>
          <p:cNvSpPr>
            <a:spLocks noGrp="1"/>
          </p:cNvSpPr>
          <p:nvPr>
            <p:ph type="body" sz="quarter" idx="10"/>
          </p:nvPr>
        </p:nvSpPr>
        <p:spPr>
          <a:xfrm>
            <a:off x="4424364" y="2889255"/>
            <a:ext cx="2987279" cy="3292475"/>
          </a:xfrm>
        </p:spPr>
        <p:txBody>
          <a:bodyPr/>
          <a:lstStyle/>
          <a:p>
            <a:pPr eaLnBrk="1" hangingPunct="1"/>
            <a:r>
              <a:rPr lang="es-ES" altLang="hu-HU" sz="3600" smtClean="0">
                <a:solidFill>
                  <a:srgbClr val="000000"/>
                </a:solidFill>
                <a:latin typeface="Helvetica" pitchFamily="34" charset="0"/>
              </a:rPr>
              <a:t>WORK WITH US IN A TRANSFER NETWORK!!!</a:t>
            </a:r>
          </a:p>
          <a:p>
            <a:pPr eaLnBrk="1" hangingPunct="1"/>
            <a:endParaRPr lang="es-ES" altLang="hu-HU" sz="3600" smtClean="0">
              <a:solidFill>
                <a:srgbClr val="000000"/>
              </a:solidFill>
              <a:latin typeface="Helvetica" pitchFamily="34" charset="0"/>
            </a:endParaRPr>
          </a:p>
          <a:p>
            <a:pPr eaLnBrk="1" hangingPunct="1"/>
            <a:endParaRPr lang="fr-BE" altLang="hu-HU" sz="3600" smtClean="0">
              <a:latin typeface="Helvetica" pitchFamily="34" charset="0"/>
            </a:endParaRPr>
          </a:p>
        </p:txBody>
      </p:sp>
      <p:sp>
        <p:nvSpPr>
          <p:cNvPr id="9" name="Titre 8">
            <a:extLst>
              <a:ext uri="{FF2B5EF4-FFF2-40B4-BE49-F238E27FC236}"/>
            </a:extLst>
          </p:cNvPr>
          <p:cNvSpPr>
            <a:spLocks noGrp="1"/>
          </p:cNvSpPr>
          <p:nvPr>
            <p:ph type="title"/>
          </p:nvPr>
        </p:nvSpPr>
        <p:spPr>
          <a:xfrm>
            <a:off x="2577705" y="1952630"/>
            <a:ext cx="5874544" cy="835025"/>
          </a:xfrm>
        </p:spPr>
        <p:txBody>
          <a:bodyPr rtlCol="0"/>
          <a:lstStyle/>
          <a:p>
            <a:pPr eaLnBrk="1" fontAlgn="auto" hangingPunct="1">
              <a:spcAft>
                <a:spcPts val="0"/>
              </a:spcAft>
              <a:defRPr/>
            </a:pPr>
            <a:r>
              <a:rPr lang="es-ES" sz="8000" b="0" cap="all" dirty="0" smtClean="0">
                <a:solidFill>
                  <a:srgbClr val="B80E0F"/>
                </a:solidFill>
                <a:latin typeface="Impact" panose="020B0806030902050204"/>
              </a:rPr>
              <a:t>          Housing </a:t>
            </a:r>
            <a:r>
              <a:rPr lang="es-ES" sz="8000" b="0" cap="all" dirty="0" err="1">
                <a:solidFill>
                  <a:srgbClr val="B80E0F"/>
                </a:solidFill>
                <a:latin typeface="Impact" panose="020B0806030902050204"/>
              </a:rPr>
              <a:t>last</a:t>
            </a:r>
            <a:r>
              <a:rPr lang="es-ES" sz="8000" b="0" cap="all" dirty="0">
                <a:solidFill>
                  <a:srgbClr val="B80E0F"/>
                </a:solidFill>
                <a:latin typeface="Impact" panose="020B0806030902050204"/>
              </a:rPr>
              <a:t>    </a:t>
            </a:r>
            <a:br>
              <a:rPr lang="es-ES" sz="8000" b="0" cap="all" dirty="0">
                <a:solidFill>
                  <a:srgbClr val="B80E0F"/>
                </a:solidFill>
                <a:latin typeface="Impact" panose="020B0806030902050204"/>
              </a:rPr>
            </a:br>
            <a:endParaRPr lang="fr-BE" dirty="0"/>
          </a:p>
        </p:txBody>
      </p:sp>
      <p:pic>
        <p:nvPicPr>
          <p:cNvPr id="26630"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933950"/>
            <a:ext cx="309324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75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ctrTitle"/>
          </p:nvPr>
        </p:nvSpPr>
        <p:spPr>
          <a:xfrm>
            <a:off x="926306" y="981075"/>
            <a:ext cx="7735491" cy="1366838"/>
          </a:xfrm>
        </p:spPr>
        <p:txBody>
          <a:bodyPr>
            <a:normAutofit fontScale="90000"/>
          </a:bodyPr>
          <a:lstStyle/>
          <a:p>
            <a:pPr eaLnBrk="1" hangingPunct="1"/>
            <a:r>
              <a:rPr lang="hu-HU" altLang="fr-FR" sz="8000" smtClean="0">
                <a:latin typeface="Helvetica" pitchFamily="34" charset="0"/>
              </a:rPr>
              <a:t>HOUSING FOR ALL</a:t>
            </a:r>
          </a:p>
        </p:txBody>
      </p:sp>
      <p:sp>
        <p:nvSpPr>
          <p:cNvPr id="12291" name="Alcím 2"/>
          <p:cNvSpPr>
            <a:spLocks noGrp="1"/>
          </p:cNvSpPr>
          <p:nvPr>
            <p:ph type="subTitle" idx="1"/>
          </p:nvPr>
        </p:nvSpPr>
        <p:spPr>
          <a:xfrm>
            <a:off x="926306" y="2547943"/>
            <a:ext cx="6858000" cy="458787"/>
          </a:xfrm>
        </p:spPr>
        <p:txBody>
          <a:bodyPr/>
          <a:lstStyle/>
          <a:p>
            <a:pPr eaLnBrk="1" hangingPunct="1"/>
            <a:endParaRPr lang="hu-HU" altLang="fr-FR" smtClean="0">
              <a:latin typeface="Helvetica" pitchFamily="34" charset="0"/>
            </a:endParaRPr>
          </a:p>
        </p:txBody>
      </p:sp>
      <p:sp>
        <p:nvSpPr>
          <p:cNvPr id="12292" name="Szöveg helye 3"/>
          <p:cNvSpPr>
            <a:spLocks noGrp="1"/>
          </p:cNvSpPr>
          <p:nvPr>
            <p:ph type="body" sz="quarter" idx="10"/>
          </p:nvPr>
        </p:nvSpPr>
        <p:spPr>
          <a:xfrm>
            <a:off x="926308" y="3386143"/>
            <a:ext cx="5635229" cy="2619375"/>
          </a:xfrm>
        </p:spPr>
        <p:txBody>
          <a:bodyPr>
            <a:normAutofit lnSpcReduction="10000"/>
          </a:bodyPr>
          <a:lstStyle/>
          <a:p>
            <a:pPr eaLnBrk="1" hangingPunct="1"/>
            <a:r>
              <a:rPr lang="hu-HU" altLang="fr-FR" smtClean="0">
                <a:latin typeface="Helvetica" pitchFamily="34" charset="0"/>
              </a:rPr>
              <a:t>What can be done to avoid evictions? Can low-carbon housing be affordable? How to allocate new social housing? How to provide housing to young graduates of the city? </a:t>
            </a:r>
          </a:p>
          <a:p>
            <a:pPr eaLnBrk="1" hangingPunct="1"/>
            <a:r>
              <a:rPr lang="hu-HU" altLang="fr-FR" smtClean="0">
                <a:latin typeface="Helvetica" pitchFamily="34" charset="0"/>
              </a:rPr>
              <a:t>Good Practices of </a:t>
            </a:r>
            <a:r>
              <a:rPr lang="hu-HU" altLang="fr-FR" b="1" smtClean="0">
                <a:latin typeface="Helvetica" pitchFamily="34" charset="0"/>
              </a:rPr>
              <a:t>Barcelona, Tampere, Dupnitsa and Poznan</a:t>
            </a:r>
          </a:p>
          <a:p>
            <a:pPr eaLnBrk="1" hangingPunct="1"/>
            <a:r>
              <a:rPr lang="hu-HU" altLang="fr-FR" smtClean="0">
                <a:latin typeface="Helvetica" pitchFamily="34" charset="0"/>
              </a:rPr>
              <a:t>Moderator: </a:t>
            </a:r>
            <a:r>
              <a:rPr lang="hu-HU" altLang="fr-FR" b="1" smtClean="0">
                <a:latin typeface="Helvetica" pitchFamily="34" charset="0"/>
              </a:rPr>
              <a:t>Ivan Tosics</a:t>
            </a:r>
            <a:r>
              <a:rPr lang="hu-HU" altLang="fr-FR" smtClean="0">
                <a:latin typeface="Helvetica" pitchFamily="34" charset="0"/>
              </a:rPr>
              <a:t>, URBACT PE</a:t>
            </a:r>
          </a:p>
          <a:p>
            <a:pPr eaLnBrk="1" hangingPunct="1"/>
            <a:r>
              <a:rPr lang="hu-HU" altLang="fr-FR" smtClean="0">
                <a:latin typeface="Helvetica" pitchFamily="34" charset="0"/>
              </a:rPr>
              <a:t>Critical friend: </a:t>
            </a:r>
            <a:r>
              <a:rPr lang="hu-HU" altLang="fr-FR" b="1" smtClean="0">
                <a:latin typeface="Helvetica" pitchFamily="34" charset="0"/>
              </a:rPr>
              <a:t>Raffaele Barbato</a:t>
            </a:r>
            <a:r>
              <a:rPr lang="hu-HU" altLang="fr-FR" smtClean="0">
                <a:latin typeface="Helvetica" pitchFamily="34" charset="0"/>
              </a:rPr>
              <a:t>, UIA</a:t>
            </a:r>
          </a:p>
        </p:txBody>
      </p:sp>
    </p:spTree>
    <p:extLst>
      <p:ext uri="{BB962C8B-B14F-4D97-AF65-F5344CB8AC3E}">
        <p14:creationId xmlns:p14="http://schemas.microsoft.com/office/powerpoint/2010/main" val="3703983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ctrTitle"/>
          </p:nvPr>
        </p:nvSpPr>
        <p:spPr>
          <a:xfrm>
            <a:off x="926306" y="981075"/>
            <a:ext cx="7735491" cy="1366838"/>
          </a:xfrm>
        </p:spPr>
        <p:txBody>
          <a:bodyPr/>
          <a:lstStyle/>
          <a:p>
            <a:pPr eaLnBrk="1" hangingPunct="1"/>
            <a:r>
              <a:rPr lang="es-ES" altLang="hu-HU" smtClean="0">
                <a:latin typeface="Helvetica" pitchFamily="34" charset="0"/>
              </a:rPr>
              <a:t>Housing Last: </a:t>
            </a:r>
          </a:p>
        </p:txBody>
      </p:sp>
      <p:sp>
        <p:nvSpPr>
          <p:cNvPr id="8195" name="Subtítulo 2"/>
          <p:cNvSpPr>
            <a:spLocks noGrp="1"/>
          </p:cNvSpPr>
          <p:nvPr>
            <p:ph type="subTitle" idx="1"/>
          </p:nvPr>
        </p:nvSpPr>
        <p:spPr>
          <a:xfrm>
            <a:off x="926306" y="2547943"/>
            <a:ext cx="6858000" cy="458787"/>
          </a:xfrm>
        </p:spPr>
        <p:txBody>
          <a:bodyPr>
            <a:normAutofit fontScale="85000" lnSpcReduction="20000"/>
          </a:bodyPr>
          <a:lstStyle/>
          <a:p>
            <a:pPr algn="ctr" eaLnBrk="1" hangingPunct="1">
              <a:defRPr/>
            </a:pPr>
            <a:r>
              <a:rPr lang="es-ES" altLang="hu-HU" sz="2000" b="0" u="none" smtClean="0">
                <a:latin typeface="Helvetica" pitchFamily="34" charset="0"/>
              </a:rPr>
              <a:t>INTERMEDIATION SERVICE FOR PEOPLE IN PROCESS OF EVICTIONS AND OCCUPANCIES</a:t>
            </a:r>
          </a:p>
        </p:txBody>
      </p:sp>
      <p:pic>
        <p:nvPicPr>
          <p:cNvPr id="13316"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8757" y="558800"/>
            <a:ext cx="309324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agen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562" y="3463925"/>
            <a:ext cx="4738688"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31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extLst>
          </p:cNvPr>
          <p:cNvSpPr>
            <a:spLocks noGrp="1"/>
          </p:cNvSpPr>
          <p:nvPr>
            <p:ph type="body" sz="quarter" idx="10"/>
          </p:nvPr>
        </p:nvSpPr>
        <p:spPr>
          <a:xfrm>
            <a:off x="926309" y="2047875"/>
            <a:ext cx="5350669" cy="3957638"/>
          </a:xfrm>
        </p:spPr>
        <p:txBody>
          <a:bodyPr rtlCol="0">
            <a:noAutofit/>
          </a:bodyPr>
          <a:lstStyle/>
          <a:p>
            <a:pPr marL="342900" indent="-342900" defTabSz="457200" eaLnBrk="1" fontAlgn="auto" hangingPunct="1">
              <a:lnSpc>
                <a:spcPct val="100000"/>
              </a:lnSpc>
              <a:spcAft>
                <a:spcPts val="0"/>
              </a:spcAft>
              <a:buClr>
                <a:srgbClr val="1E5155">
                  <a:lumMod val="40000"/>
                  <a:lumOff val="60000"/>
                </a:srgbClr>
              </a:buClr>
              <a:buSzPct val="80000"/>
              <a:buFont typeface="Wingdings" panose="05000000000000000000" pitchFamily="2" charset="2"/>
              <a:buChar char="Ø"/>
              <a:defRPr/>
            </a:pPr>
            <a:endParaRPr lang="es-ES" sz="2400" dirty="0" smtClean="0">
              <a:latin typeface="Century Gothic" panose="020B0502020202020204"/>
            </a:endParaRPr>
          </a:p>
          <a:p>
            <a:pPr marL="285750" indent="-285750" eaLnBrk="1" fontAlgn="auto" hangingPunct="1">
              <a:lnSpc>
                <a:spcPct val="100000"/>
              </a:lnSpc>
              <a:spcBef>
                <a:spcPts val="0"/>
              </a:spcBef>
              <a:spcAft>
                <a:spcPts val="0"/>
              </a:spcAft>
              <a:buClr>
                <a:srgbClr val="1E5155">
                  <a:lumMod val="40000"/>
                  <a:lumOff val="60000"/>
                </a:srgbClr>
              </a:buClr>
              <a:buSzPct val="80000"/>
              <a:buFont typeface="Wingdings" panose="05000000000000000000" pitchFamily="2" charset="2"/>
              <a:buChar char="§"/>
              <a:defRPr/>
            </a:pPr>
            <a:r>
              <a:rPr lang="es-ES" sz="2400" dirty="0" smtClean="0">
                <a:solidFill>
                  <a:prstClr val="black"/>
                </a:solidFill>
                <a:latin typeface="Calibri"/>
              </a:rPr>
              <a:t>“</a:t>
            </a:r>
            <a:r>
              <a:rPr lang="es-ES" sz="2400" dirty="0" err="1" smtClean="0">
                <a:solidFill>
                  <a:prstClr val="black"/>
                </a:solidFill>
                <a:latin typeface="Calibri"/>
              </a:rPr>
              <a:t>Rent</a:t>
            </a:r>
            <a:r>
              <a:rPr lang="es-ES" sz="2400" dirty="0" smtClean="0">
                <a:solidFill>
                  <a:prstClr val="black"/>
                </a:solidFill>
                <a:latin typeface="Calibri"/>
              </a:rPr>
              <a:t> </a:t>
            </a:r>
            <a:r>
              <a:rPr lang="es-ES" sz="2400" dirty="0" err="1">
                <a:solidFill>
                  <a:prstClr val="black"/>
                </a:solidFill>
                <a:latin typeface="Calibri"/>
              </a:rPr>
              <a:t>bubble</a:t>
            </a:r>
            <a:r>
              <a:rPr lang="es-ES" sz="2400" dirty="0">
                <a:solidFill>
                  <a:prstClr val="black"/>
                </a:solidFill>
                <a:latin typeface="Calibri"/>
              </a:rPr>
              <a:t>”, </a:t>
            </a:r>
            <a:r>
              <a:rPr lang="es-ES" sz="2400" dirty="0" err="1">
                <a:solidFill>
                  <a:prstClr val="black"/>
                </a:solidFill>
                <a:latin typeface="Calibri"/>
              </a:rPr>
              <a:t>increase</a:t>
            </a:r>
            <a:r>
              <a:rPr lang="es-ES" sz="2400" dirty="0">
                <a:solidFill>
                  <a:prstClr val="black"/>
                </a:solidFill>
                <a:latin typeface="Calibri"/>
              </a:rPr>
              <a:t> of 7,8% </a:t>
            </a:r>
            <a:r>
              <a:rPr lang="es-ES" sz="2400" dirty="0" err="1">
                <a:solidFill>
                  <a:prstClr val="black"/>
                </a:solidFill>
                <a:latin typeface="Calibri"/>
              </a:rPr>
              <a:t>last</a:t>
            </a:r>
            <a:r>
              <a:rPr lang="es-ES" sz="2400" dirty="0">
                <a:solidFill>
                  <a:prstClr val="black"/>
                </a:solidFill>
                <a:latin typeface="Calibri"/>
              </a:rPr>
              <a:t> </a:t>
            </a:r>
            <a:r>
              <a:rPr lang="es-ES" sz="2400" dirty="0" err="1">
                <a:solidFill>
                  <a:prstClr val="black"/>
                </a:solidFill>
                <a:latin typeface="Calibri"/>
              </a:rPr>
              <a:t>year</a:t>
            </a:r>
            <a:endParaRPr lang="es-ES" sz="2400" dirty="0">
              <a:solidFill>
                <a:prstClr val="black"/>
              </a:solidFill>
              <a:latin typeface="Calibri"/>
            </a:endParaRPr>
          </a:p>
          <a:p>
            <a:pPr marL="285750" indent="-285750" eaLnBrk="1" fontAlgn="auto" hangingPunct="1">
              <a:lnSpc>
                <a:spcPct val="100000"/>
              </a:lnSpc>
              <a:spcBef>
                <a:spcPts val="0"/>
              </a:spcBef>
              <a:spcAft>
                <a:spcPts val="0"/>
              </a:spcAft>
              <a:buClr>
                <a:srgbClr val="1E5155">
                  <a:lumMod val="40000"/>
                  <a:lumOff val="60000"/>
                </a:srgbClr>
              </a:buClr>
              <a:buSzPct val="80000"/>
              <a:buFont typeface="Wingdings" panose="05000000000000000000" pitchFamily="2" charset="2"/>
              <a:buChar char="§"/>
              <a:defRPr/>
            </a:pPr>
            <a:r>
              <a:rPr lang="es-ES" sz="2400" dirty="0" err="1">
                <a:solidFill>
                  <a:prstClr val="black"/>
                </a:solidFill>
                <a:latin typeface="Calibri"/>
              </a:rPr>
              <a:t>House</a:t>
            </a:r>
            <a:r>
              <a:rPr lang="es-ES" sz="2400" dirty="0">
                <a:solidFill>
                  <a:prstClr val="black"/>
                </a:solidFill>
                <a:latin typeface="Calibri"/>
              </a:rPr>
              <a:t> Price </a:t>
            </a:r>
            <a:r>
              <a:rPr lang="es-ES" sz="2400" dirty="0" err="1">
                <a:solidFill>
                  <a:prstClr val="black"/>
                </a:solidFill>
                <a:latin typeface="Calibri"/>
              </a:rPr>
              <a:t>increase</a:t>
            </a:r>
            <a:r>
              <a:rPr lang="es-ES" sz="2400" dirty="0">
                <a:solidFill>
                  <a:prstClr val="black"/>
                </a:solidFill>
                <a:latin typeface="Calibri"/>
              </a:rPr>
              <a:t> of 9,2% </a:t>
            </a:r>
            <a:r>
              <a:rPr lang="es-ES" sz="2400" dirty="0" err="1">
                <a:solidFill>
                  <a:prstClr val="black"/>
                </a:solidFill>
                <a:latin typeface="Calibri"/>
              </a:rPr>
              <a:t>last</a:t>
            </a:r>
            <a:r>
              <a:rPr lang="es-ES" sz="2400" dirty="0">
                <a:solidFill>
                  <a:prstClr val="black"/>
                </a:solidFill>
                <a:latin typeface="Calibri"/>
              </a:rPr>
              <a:t> </a:t>
            </a:r>
            <a:r>
              <a:rPr lang="es-ES" sz="2400" dirty="0" err="1">
                <a:solidFill>
                  <a:prstClr val="black"/>
                </a:solidFill>
                <a:latin typeface="Calibri"/>
              </a:rPr>
              <a:t>year</a:t>
            </a:r>
            <a:endParaRPr lang="es-ES" sz="2400" dirty="0">
              <a:solidFill>
                <a:prstClr val="black"/>
              </a:solidFill>
              <a:latin typeface="Calibri"/>
            </a:endParaRPr>
          </a:p>
          <a:p>
            <a:pPr marL="285750" indent="-285750" eaLnBrk="1" fontAlgn="auto" hangingPunct="1">
              <a:lnSpc>
                <a:spcPct val="100000"/>
              </a:lnSpc>
              <a:spcBef>
                <a:spcPts val="0"/>
              </a:spcBef>
              <a:spcAft>
                <a:spcPts val="0"/>
              </a:spcAft>
              <a:buClr>
                <a:srgbClr val="1E5155">
                  <a:lumMod val="40000"/>
                  <a:lumOff val="60000"/>
                </a:srgbClr>
              </a:buClr>
              <a:buSzPct val="80000"/>
              <a:buFont typeface="Wingdings" panose="05000000000000000000" pitchFamily="2" charset="2"/>
              <a:buChar char="§"/>
              <a:defRPr/>
            </a:pPr>
            <a:r>
              <a:rPr lang="es-ES" sz="2400" dirty="0" err="1">
                <a:solidFill>
                  <a:prstClr val="black"/>
                </a:solidFill>
                <a:latin typeface="Calibri"/>
              </a:rPr>
              <a:t>Executed</a:t>
            </a:r>
            <a:r>
              <a:rPr lang="es-ES" sz="2400" dirty="0">
                <a:solidFill>
                  <a:prstClr val="black"/>
                </a:solidFill>
                <a:latin typeface="Calibri"/>
              </a:rPr>
              <a:t> 30 </a:t>
            </a:r>
            <a:r>
              <a:rPr lang="es-ES" sz="2400" dirty="0" err="1">
                <a:solidFill>
                  <a:prstClr val="black"/>
                </a:solidFill>
                <a:latin typeface="Calibri"/>
              </a:rPr>
              <a:t>evictions</a:t>
            </a:r>
            <a:r>
              <a:rPr lang="es-ES" sz="2400" dirty="0">
                <a:solidFill>
                  <a:prstClr val="black"/>
                </a:solidFill>
                <a:latin typeface="Calibri"/>
              </a:rPr>
              <a:t> a </a:t>
            </a:r>
            <a:r>
              <a:rPr lang="es-ES" sz="2400" dirty="0" err="1">
                <a:solidFill>
                  <a:prstClr val="black"/>
                </a:solidFill>
                <a:latin typeface="Calibri"/>
              </a:rPr>
              <a:t>week</a:t>
            </a:r>
            <a:r>
              <a:rPr lang="es-ES" sz="2400" dirty="0">
                <a:solidFill>
                  <a:prstClr val="black"/>
                </a:solidFill>
                <a:latin typeface="Calibri"/>
              </a:rPr>
              <a:t>, (81%  non </a:t>
            </a:r>
            <a:r>
              <a:rPr lang="es-ES" sz="2400" dirty="0" err="1">
                <a:solidFill>
                  <a:prstClr val="black"/>
                </a:solidFill>
                <a:latin typeface="Calibri"/>
              </a:rPr>
              <a:t>payment</a:t>
            </a:r>
            <a:r>
              <a:rPr lang="es-ES" sz="2400" dirty="0">
                <a:solidFill>
                  <a:prstClr val="black"/>
                </a:solidFill>
                <a:latin typeface="Calibri"/>
              </a:rPr>
              <a:t> of rental) </a:t>
            </a:r>
          </a:p>
          <a:p>
            <a:pPr marL="285750" indent="-285750" eaLnBrk="1" fontAlgn="auto" hangingPunct="1">
              <a:lnSpc>
                <a:spcPct val="100000"/>
              </a:lnSpc>
              <a:spcBef>
                <a:spcPts val="0"/>
              </a:spcBef>
              <a:spcAft>
                <a:spcPts val="0"/>
              </a:spcAft>
              <a:buClr>
                <a:srgbClr val="1E5155">
                  <a:lumMod val="40000"/>
                  <a:lumOff val="60000"/>
                </a:srgbClr>
              </a:buClr>
              <a:buSzPct val="80000"/>
              <a:buFont typeface="Wingdings" panose="05000000000000000000" pitchFamily="2" charset="2"/>
              <a:buChar char="§"/>
              <a:defRPr/>
            </a:pPr>
            <a:r>
              <a:rPr lang="es-ES" sz="2400" dirty="0" err="1">
                <a:solidFill>
                  <a:prstClr val="black"/>
                </a:solidFill>
                <a:latin typeface="Calibri"/>
              </a:rPr>
              <a:t>Number</a:t>
            </a:r>
            <a:r>
              <a:rPr lang="es-ES" sz="2400" dirty="0">
                <a:solidFill>
                  <a:prstClr val="black"/>
                </a:solidFill>
                <a:latin typeface="Calibri"/>
              </a:rPr>
              <a:t> of </a:t>
            </a:r>
            <a:r>
              <a:rPr lang="es-ES" sz="2400" dirty="0" err="1">
                <a:solidFill>
                  <a:prstClr val="black"/>
                </a:solidFill>
                <a:latin typeface="Calibri"/>
              </a:rPr>
              <a:t>homelessness</a:t>
            </a:r>
            <a:r>
              <a:rPr lang="es-ES" sz="2400" dirty="0">
                <a:solidFill>
                  <a:prstClr val="black"/>
                </a:solidFill>
                <a:latin typeface="Calibri"/>
              </a:rPr>
              <a:t> </a:t>
            </a:r>
            <a:r>
              <a:rPr lang="es-ES" sz="2400" dirty="0" err="1">
                <a:solidFill>
                  <a:prstClr val="black"/>
                </a:solidFill>
                <a:latin typeface="Calibri"/>
              </a:rPr>
              <a:t>increased</a:t>
            </a:r>
            <a:r>
              <a:rPr lang="es-ES" sz="2400" dirty="0">
                <a:solidFill>
                  <a:prstClr val="black"/>
                </a:solidFill>
                <a:latin typeface="Calibri"/>
              </a:rPr>
              <a:t> in 162,3% </a:t>
            </a:r>
            <a:r>
              <a:rPr lang="es-ES" sz="2400" dirty="0" err="1">
                <a:solidFill>
                  <a:prstClr val="black"/>
                </a:solidFill>
                <a:latin typeface="Calibri"/>
              </a:rPr>
              <a:t>since</a:t>
            </a:r>
            <a:r>
              <a:rPr lang="es-ES" sz="2400" dirty="0">
                <a:solidFill>
                  <a:prstClr val="black"/>
                </a:solidFill>
                <a:latin typeface="Calibri"/>
              </a:rPr>
              <a:t> 2014 (25% </a:t>
            </a:r>
            <a:r>
              <a:rPr lang="es-ES" sz="2400" dirty="0" err="1">
                <a:solidFill>
                  <a:prstClr val="black"/>
                </a:solidFill>
                <a:latin typeface="Calibri"/>
              </a:rPr>
              <a:t>directly</a:t>
            </a:r>
            <a:r>
              <a:rPr lang="es-ES" sz="2400" dirty="0">
                <a:solidFill>
                  <a:prstClr val="black"/>
                </a:solidFill>
                <a:latin typeface="Calibri"/>
              </a:rPr>
              <a:t> </a:t>
            </a:r>
            <a:r>
              <a:rPr lang="es-ES" sz="2400" dirty="0" err="1">
                <a:solidFill>
                  <a:prstClr val="black"/>
                </a:solidFill>
                <a:latin typeface="Calibri"/>
              </a:rPr>
              <a:t>related</a:t>
            </a:r>
            <a:r>
              <a:rPr lang="es-ES" sz="2400" dirty="0">
                <a:solidFill>
                  <a:prstClr val="black"/>
                </a:solidFill>
                <a:latin typeface="Calibri"/>
              </a:rPr>
              <a:t> with </a:t>
            </a:r>
            <a:r>
              <a:rPr lang="es-ES" sz="2400" dirty="0" err="1">
                <a:solidFill>
                  <a:prstClr val="black"/>
                </a:solidFill>
                <a:latin typeface="Calibri"/>
              </a:rPr>
              <a:t>an</a:t>
            </a:r>
            <a:r>
              <a:rPr lang="es-ES" sz="2400" dirty="0">
                <a:solidFill>
                  <a:prstClr val="black"/>
                </a:solidFill>
                <a:latin typeface="Calibri"/>
              </a:rPr>
              <a:t> </a:t>
            </a:r>
            <a:r>
              <a:rPr lang="es-ES" sz="2400" dirty="0" err="1">
                <a:solidFill>
                  <a:prstClr val="black"/>
                </a:solidFill>
                <a:latin typeface="Calibri"/>
              </a:rPr>
              <a:t>eviction</a:t>
            </a:r>
            <a:r>
              <a:rPr lang="es-ES" sz="2400" dirty="0">
                <a:solidFill>
                  <a:prstClr val="black"/>
                </a:solidFill>
                <a:latin typeface="Calibri"/>
              </a:rPr>
              <a:t>)</a:t>
            </a:r>
          </a:p>
          <a:p>
            <a:pPr marL="285750" indent="-285750" eaLnBrk="1" fontAlgn="auto" hangingPunct="1">
              <a:lnSpc>
                <a:spcPct val="100000"/>
              </a:lnSpc>
              <a:spcBef>
                <a:spcPts val="0"/>
              </a:spcBef>
              <a:spcAft>
                <a:spcPts val="0"/>
              </a:spcAft>
              <a:buClr>
                <a:srgbClr val="1E5155">
                  <a:lumMod val="40000"/>
                  <a:lumOff val="60000"/>
                </a:srgbClr>
              </a:buClr>
              <a:buSzPct val="80000"/>
              <a:buFont typeface="Wingdings" panose="05000000000000000000" pitchFamily="2" charset="2"/>
              <a:buChar char="§"/>
              <a:defRPr/>
            </a:pPr>
            <a:r>
              <a:rPr lang="es-ES" sz="2400" dirty="0">
                <a:solidFill>
                  <a:prstClr val="black"/>
                </a:solidFill>
                <a:latin typeface="Calibri"/>
              </a:rPr>
              <a:t>30% of rental, </a:t>
            </a:r>
            <a:r>
              <a:rPr lang="es-ES" sz="2400" dirty="0" err="1">
                <a:solidFill>
                  <a:prstClr val="black"/>
                </a:solidFill>
                <a:latin typeface="Calibri"/>
              </a:rPr>
              <a:t>the</a:t>
            </a:r>
            <a:r>
              <a:rPr lang="es-ES" sz="2400" dirty="0">
                <a:solidFill>
                  <a:prstClr val="black"/>
                </a:solidFill>
                <a:latin typeface="Calibri"/>
              </a:rPr>
              <a:t> </a:t>
            </a:r>
            <a:r>
              <a:rPr lang="es-ES" sz="2400" dirty="0" err="1">
                <a:solidFill>
                  <a:prstClr val="black"/>
                </a:solidFill>
                <a:latin typeface="Calibri"/>
              </a:rPr>
              <a:t>rest</a:t>
            </a:r>
            <a:r>
              <a:rPr lang="es-ES" sz="2400" dirty="0">
                <a:solidFill>
                  <a:prstClr val="black"/>
                </a:solidFill>
                <a:latin typeface="Calibri"/>
              </a:rPr>
              <a:t> </a:t>
            </a:r>
            <a:r>
              <a:rPr lang="es-ES" sz="2400" dirty="0" err="1">
                <a:solidFill>
                  <a:prstClr val="black"/>
                </a:solidFill>
                <a:latin typeface="Calibri"/>
              </a:rPr>
              <a:t>ownership</a:t>
            </a:r>
            <a:r>
              <a:rPr lang="es-ES" sz="2400" dirty="0">
                <a:solidFill>
                  <a:prstClr val="black"/>
                </a:solidFill>
                <a:latin typeface="Calibri"/>
              </a:rPr>
              <a:t> (</a:t>
            </a:r>
            <a:r>
              <a:rPr lang="es-ES" sz="2400" dirty="0" err="1">
                <a:solidFill>
                  <a:prstClr val="black"/>
                </a:solidFill>
                <a:latin typeface="Calibri"/>
              </a:rPr>
              <a:t>above</a:t>
            </a:r>
            <a:r>
              <a:rPr lang="es-ES" sz="2400" dirty="0">
                <a:solidFill>
                  <a:prstClr val="black"/>
                </a:solidFill>
                <a:latin typeface="Calibri"/>
              </a:rPr>
              <a:t> </a:t>
            </a:r>
            <a:r>
              <a:rPr lang="es-ES" sz="2400" dirty="0" err="1">
                <a:solidFill>
                  <a:prstClr val="black"/>
                </a:solidFill>
                <a:latin typeface="Calibri"/>
              </a:rPr>
              <a:t>the</a:t>
            </a:r>
            <a:r>
              <a:rPr lang="es-ES" sz="2400" dirty="0">
                <a:solidFill>
                  <a:prstClr val="black"/>
                </a:solidFill>
                <a:latin typeface="Calibri"/>
              </a:rPr>
              <a:t> </a:t>
            </a:r>
            <a:r>
              <a:rPr lang="es-ES" sz="2400" dirty="0" err="1">
                <a:solidFill>
                  <a:prstClr val="black"/>
                </a:solidFill>
                <a:latin typeface="Calibri"/>
              </a:rPr>
              <a:t>Spanish</a:t>
            </a:r>
            <a:r>
              <a:rPr lang="es-ES" sz="2400" dirty="0">
                <a:solidFill>
                  <a:prstClr val="black"/>
                </a:solidFill>
                <a:latin typeface="Calibri"/>
              </a:rPr>
              <a:t> </a:t>
            </a:r>
            <a:r>
              <a:rPr lang="es-ES" sz="2400" dirty="0" err="1">
                <a:solidFill>
                  <a:prstClr val="black"/>
                </a:solidFill>
                <a:latin typeface="Calibri"/>
              </a:rPr>
              <a:t>average</a:t>
            </a:r>
            <a:r>
              <a:rPr lang="es-ES" sz="2400" dirty="0">
                <a:solidFill>
                  <a:prstClr val="black"/>
                </a:solidFill>
                <a:latin typeface="Calibri"/>
              </a:rPr>
              <a:t>)</a:t>
            </a:r>
          </a:p>
          <a:p>
            <a:pPr marL="285750" indent="-285750" eaLnBrk="1" fontAlgn="auto" hangingPunct="1">
              <a:lnSpc>
                <a:spcPct val="100000"/>
              </a:lnSpc>
              <a:spcBef>
                <a:spcPts val="0"/>
              </a:spcBef>
              <a:spcAft>
                <a:spcPts val="0"/>
              </a:spcAft>
              <a:buClr>
                <a:srgbClr val="1E5155">
                  <a:lumMod val="40000"/>
                  <a:lumOff val="60000"/>
                </a:srgbClr>
              </a:buClr>
              <a:buSzPct val="80000"/>
              <a:buFont typeface="Wingdings" panose="05000000000000000000" pitchFamily="2" charset="2"/>
              <a:buChar char="§"/>
              <a:defRPr/>
            </a:pPr>
            <a:r>
              <a:rPr lang="es-ES" sz="2400" dirty="0">
                <a:solidFill>
                  <a:prstClr val="black"/>
                </a:solidFill>
                <a:latin typeface="Calibri"/>
              </a:rPr>
              <a:t>Social </a:t>
            </a:r>
            <a:r>
              <a:rPr lang="es-ES" sz="2400" dirty="0" err="1">
                <a:solidFill>
                  <a:prstClr val="black"/>
                </a:solidFill>
                <a:latin typeface="Calibri"/>
              </a:rPr>
              <a:t>housing</a:t>
            </a:r>
            <a:r>
              <a:rPr lang="es-ES" sz="2400" dirty="0">
                <a:solidFill>
                  <a:prstClr val="black"/>
                </a:solidFill>
                <a:latin typeface="Calibri"/>
              </a:rPr>
              <a:t> </a:t>
            </a:r>
            <a:r>
              <a:rPr lang="es-ES" sz="2400" dirty="0" err="1">
                <a:solidFill>
                  <a:prstClr val="black"/>
                </a:solidFill>
                <a:latin typeface="Calibri"/>
              </a:rPr>
              <a:t>lower</a:t>
            </a:r>
            <a:r>
              <a:rPr lang="es-ES" sz="2400" dirty="0">
                <a:solidFill>
                  <a:prstClr val="black"/>
                </a:solidFill>
                <a:latin typeface="Calibri"/>
              </a:rPr>
              <a:t> </a:t>
            </a:r>
            <a:r>
              <a:rPr lang="es-ES" sz="2400" dirty="0" err="1">
                <a:solidFill>
                  <a:prstClr val="black"/>
                </a:solidFill>
                <a:latin typeface="Calibri"/>
              </a:rPr>
              <a:t>than</a:t>
            </a:r>
            <a:r>
              <a:rPr lang="es-ES" sz="2400" dirty="0">
                <a:solidFill>
                  <a:prstClr val="black"/>
                </a:solidFill>
                <a:latin typeface="Calibri"/>
              </a:rPr>
              <a:t> 2%</a:t>
            </a:r>
          </a:p>
          <a:p>
            <a:pPr marL="285750" indent="-285750" eaLnBrk="1" fontAlgn="auto" hangingPunct="1">
              <a:lnSpc>
                <a:spcPct val="100000"/>
              </a:lnSpc>
              <a:spcBef>
                <a:spcPts val="0"/>
              </a:spcBef>
              <a:spcAft>
                <a:spcPts val="0"/>
              </a:spcAft>
              <a:buClr>
                <a:srgbClr val="1E5155">
                  <a:lumMod val="40000"/>
                  <a:lumOff val="60000"/>
                </a:srgbClr>
              </a:buClr>
              <a:buSzPct val="80000"/>
              <a:buFont typeface="Wingdings" panose="05000000000000000000" pitchFamily="2" charset="2"/>
              <a:buChar char="§"/>
              <a:defRPr/>
            </a:pPr>
            <a:r>
              <a:rPr lang="es-ES" sz="2400" dirty="0" err="1">
                <a:solidFill>
                  <a:prstClr val="black"/>
                </a:solidFill>
                <a:latin typeface="Calibri"/>
              </a:rPr>
              <a:t>Vacant</a:t>
            </a:r>
            <a:r>
              <a:rPr lang="es-ES" sz="2400" dirty="0">
                <a:solidFill>
                  <a:prstClr val="black"/>
                </a:solidFill>
                <a:latin typeface="Calibri"/>
              </a:rPr>
              <a:t> </a:t>
            </a:r>
            <a:r>
              <a:rPr lang="es-ES" sz="2400" dirty="0" err="1">
                <a:solidFill>
                  <a:prstClr val="black"/>
                </a:solidFill>
                <a:latin typeface="Calibri"/>
              </a:rPr>
              <a:t>houses</a:t>
            </a:r>
            <a:r>
              <a:rPr lang="es-ES" sz="2400" dirty="0">
                <a:solidFill>
                  <a:prstClr val="black"/>
                </a:solidFill>
                <a:latin typeface="Calibri"/>
              </a:rPr>
              <a:t>, </a:t>
            </a:r>
            <a:r>
              <a:rPr lang="es-ES" sz="2400" dirty="0" err="1">
                <a:solidFill>
                  <a:prstClr val="black"/>
                </a:solidFill>
                <a:latin typeface="Calibri"/>
              </a:rPr>
              <a:t>estimated</a:t>
            </a:r>
            <a:r>
              <a:rPr lang="es-ES" sz="2400" dirty="0">
                <a:solidFill>
                  <a:prstClr val="black"/>
                </a:solidFill>
                <a:latin typeface="Calibri"/>
              </a:rPr>
              <a:t> in 11%</a:t>
            </a:r>
          </a:p>
          <a:p>
            <a:pPr eaLnBrk="1" fontAlgn="auto" hangingPunct="1">
              <a:lnSpc>
                <a:spcPct val="100000"/>
              </a:lnSpc>
              <a:spcBef>
                <a:spcPts val="0"/>
              </a:spcBef>
              <a:spcAft>
                <a:spcPts val="0"/>
              </a:spcAft>
              <a:buClr>
                <a:srgbClr val="1E5155">
                  <a:lumMod val="40000"/>
                  <a:lumOff val="60000"/>
                </a:srgbClr>
              </a:buClr>
              <a:buSzPct val="80000"/>
              <a:defRPr/>
            </a:pPr>
            <a:endParaRPr lang="es-ES" sz="1800" dirty="0">
              <a:solidFill>
                <a:prstClr val="black"/>
              </a:solidFill>
              <a:latin typeface="Calibri"/>
            </a:endParaRPr>
          </a:p>
          <a:p>
            <a:pPr eaLnBrk="1" fontAlgn="auto" hangingPunct="1">
              <a:spcAft>
                <a:spcPts val="0"/>
              </a:spcAft>
              <a:defRPr/>
            </a:pPr>
            <a:endParaRPr lang="fr-BE" sz="1400" dirty="0"/>
          </a:p>
        </p:txBody>
      </p:sp>
      <p:sp>
        <p:nvSpPr>
          <p:cNvPr id="13" name="Titre 12">
            <a:extLst>
              <a:ext uri="{FF2B5EF4-FFF2-40B4-BE49-F238E27FC236}"/>
            </a:extLst>
          </p:cNvPr>
          <p:cNvSpPr>
            <a:spLocks noGrp="1"/>
          </p:cNvSpPr>
          <p:nvPr>
            <p:ph type="ctrTitle"/>
          </p:nvPr>
        </p:nvSpPr>
        <p:spPr>
          <a:xfrm>
            <a:off x="463153" y="515938"/>
            <a:ext cx="7996238" cy="2032000"/>
          </a:xfrm>
        </p:spPr>
        <p:txBody>
          <a:bodyPr rtlCol="0">
            <a:normAutofit fontScale="90000"/>
          </a:bodyPr>
          <a:lstStyle/>
          <a:p>
            <a:pPr eaLnBrk="1" fontAlgn="auto" hangingPunct="1">
              <a:spcAft>
                <a:spcPts val="0"/>
              </a:spcAft>
              <a:defRPr/>
            </a:pPr>
            <a:r>
              <a:rPr lang="es-ES" sz="6000" b="0" dirty="0" smtClean="0"/>
              <a:t/>
            </a:r>
            <a:br>
              <a:rPr lang="es-ES" sz="6000" b="0" dirty="0" smtClean="0"/>
            </a:br>
            <a:r>
              <a:rPr lang="es-ES" sz="6000" b="0" dirty="0"/>
              <a:t/>
            </a:r>
            <a:br>
              <a:rPr lang="es-ES" sz="6000" b="0" dirty="0"/>
            </a:br>
            <a:r>
              <a:rPr lang="es-ES" sz="6000" b="0" dirty="0" err="1" smtClean="0"/>
              <a:t>Some</a:t>
            </a:r>
            <a:r>
              <a:rPr lang="es-ES" sz="6000" b="0" dirty="0" smtClean="0"/>
              <a:t> </a:t>
            </a:r>
            <a:r>
              <a:rPr lang="es-ES" sz="6000" b="0" dirty="0" err="1"/>
              <a:t>recent</a:t>
            </a:r>
            <a:r>
              <a:rPr lang="es-ES" sz="6000" b="0" dirty="0"/>
              <a:t> data </a:t>
            </a:r>
            <a:r>
              <a:rPr lang="es-ES" sz="6000" b="0" dirty="0" err="1"/>
              <a:t>from</a:t>
            </a:r>
            <a:r>
              <a:rPr lang="es-ES" sz="6000" b="0" dirty="0"/>
              <a:t> Barcelona: </a:t>
            </a:r>
            <a:r>
              <a:rPr lang="fr-BE" sz="6600" b="0" dirty="0"/>
              <a:t/>
            </a:r>
            <a:br>
              <a:rPr lang="fr-BE" sz="6600" b="0" dirty="0"/>
            </a:br>
            <a:endParaRPr lang="fr-BE" sz="6000" dirty="0"/>
          </a:p>
        </p:txBody>
      </p:sp>
    </p:spTree>
    <p:extLst>
      <p:ext uri="{BB962C8B-B14F-4D97-AF65-F5344CB8AC3E}">
        <p14:creationId xmlns:p14="http://schemas.microsoft.com/office/powerpoint/2010/main" val="27684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6276" y="1647825"/>
            <a:ext cx="7985522" cy="901700"/>
          </a:xfrm>
        </p:spPr>
        <p:txBody>
          <a:bodyPr rtlCol="0">
            <a:normAutofit fontScale="90000"/>
          </a:bodyPr>
          <a:lstStyle/>
          <a:p>
            <a:pPr eaLnBrk="1" fontAlgn="auto" hangingPunct="1">
              <a:spcAft>
                <a:spcPts val="0"/>
              </a:spcAft>
              <a:defRPr/>
            </a:pPr>
            <a:r>
              <a:rPr lang="es-ES" sz="4000" dirty="0" smtClean="0"/>
              <a:t/>
            </a:r>
            <a:br>
              <a:rPr lang="es-ES" sz="4000" dirty="0" smtClean="0"/>
            </a:br>
            <a:r>
              <a:rPr lang="es-ES" sz="4400" dirty="0" smtClean="0"/>
              <a:t/>
            </a:r>
            <a:br>
              <a:rPr lang="es-ES" sz="4400" dirty="0" smtClean="0"/>
            </a:br>
            <a:endParaRPr lang="es-ES" dirty="0"/>
          </a:p>
        </p:txBody>
      </p:sp>
      <p:sp>
        <p:nvSpPr>
          <p:cNvPr id="4" name="Marcador de texto 3"/>
          <p:cNvSpPr>
            <a:spLocks noGrp="1"/>
          </p:cNvSpPr>
          <p:nvPr>
            <p:ph type="body" sz="quarter" idx="10"/>
          </p:nvPr>
        </p:nvSpPr>
        <p:spPr>
          <a:xfrm>
            <a:off x="926308" y="1879605"/>
            <a:ext cx="7197329" cy="4125913"/>
          </a:xfrm>
        </p:spPr>
        <p:txBody>
          <a:bodyPr rtlCol="0">
            <a:normAutofit fontScale="92500" lnSpcReduction="20000"/>
          </a:bodyPr>
          <a:lstStyle/>
          <a:p>
            <a:pPr algn="ctr" eaLnBrk="1" fontAlgn="auto" hangingPunct="1">
              <a:lnSpc>
                <a:spcPct val="100000"/>
              </a:lnSpc>
              <a:spcBef>
                <a:spcPts val="0"/>
              </a:spcBef>
              <a:spcAft>
                <a:spcPts val="0"/>
              </a:spcAft>
              <a:defRPr/>
            </a:pPr>
            <a:endParaRPr lang="en-US" sz="1800" b="1" dirty="0" smtClean="0">
              <a:latin typeface="Calibri"/>
              <a:cs typeface="Arial" pitchFamily="34" charset="0"/>
            </a:endParaRPr>
          </a:p>
          <a:p>
            <a:pPr algn="ctr" eaLnBrk="1" fontAlgn="auto" hangingPunct="1">
              <a:lnSpc>
                <a:spcPct val="100000"/>
              </a:lnSpc>
              <a:spcBef>
                <a:spcPts val="0"/>
              </a:spcBef>
              <a:spcAft>
                <a:spcPts val="0"/>
              </a:spcAft>
              <a:defRPr/>
            </a:pPr>
            <a:r>
              <a:rPr lang="en-US" sz="1800" b="1" dirty="0" smtClean="0">
                <a:latin typeface="Calibri"/>
                <a:cs typeface="Arial" pitchFamily="34" charset="0"/>
              </a:rPr>
              <a:t>CITY </a:t>
            </a:r>
            <a:r>
              <a:rPr lang="en-US" sz="1800" b="1" dirty="0">
                <a:latin typeface="Calibri"/>
                <a:cs typeface="Arial" pitchFamily="34" charset="0"/>
              </a:rPr>
              <a:t>1,6 M / METROPOLITAN AREA 3 M / GDP 68.000 M€/ 11% </a:t>
            </a:r>
            <a:r>
              <a:rPr lang="en-US" sz="1800" b="1" dirty="0" smtClean="0">
                <a:latin typeface="Calibri"/>
                <a:cs typeface="Arial" pitchFamily="34" charset="0"/>
              </a:rPr>
              <a:t>UNEMPLOYMENT</a:t>
            </a:r>
            <a:endParaRPr lang="en-US" sz="1800" dirty="0" smtClean="0">
              <a:solidFill>
                <a:prstClr val="black"/>
              </a:solidFill>
              <a:latin typeface="Calibri"/>
            </a:endParaRPr>
          </a:p>
          <a:p>
            <a:pPr eaLnBrk="1" fontAlgn="auto" hangingPunct="1">
              <a:lnSpc>
                <a:spcPct val="100000"/>
              </a:lnSpc>
              <a:spcBef>
                <a:spcPts val="0"/>
              </a:spcBef>
              <a:spcAft>
                <a:spcPts val="0"/>
              </a:spcAft>
              <a:defRPr/>
            </a:pPr>
            <a:endParaRPr lang="en-US" sz="1800" dirty="0">
              <a:solidFill>
                <a:prstClr val="black"/>
              </a:solidFill>
              <a:latin typeface="Calibri"/>
            </a:endParaRPr>
          </a:p>
          <a:p>
            <a:pPr eaLnBrk="1" fontAlgn="auto" hangingPunct="1">
              <a:lnSpc>
                <a:spcPct val="100000"/>
              </a:lnSpc>
              <a:spcBef>
                <a:spcPts val="0"/>
              </a:spcBef>
              <a:spcAft>
                <a:spcPts val="0"/>
              </a:spcAft>
              <a:defRPr/>
            </a:pPr>
            <a:r>
              <a:rPr lang="en-US" sz="1800" dirty="0" smtClean="0">
                <a:solidFill>
                  <a:prstClr val="black"/>
                </a:solidFill>
                <a:latin typeface="Calibri"/>
              </a:rPr>
              <a:t>According </a:t>
            </a:r>
            <a:r>
              <a:rPr lang="en-US" sz="1800" dirty="0">
                <a:solidFill>
                  <a:prstClr val="black"/>
                </a:solidFill>
                <a:latin typeface="Calibri"/>
              </a:rPr>
              <a:t>to data from Barcelona´s  Dean Court , in 2015:</a:t>
            </a:r>
          </a:p>
          <a:p>
            <a:pPr eaLnBrk="1" fontAlgn="auto" hangingPunct="1">
              <a:lnSpc>
                <a:spcPct val="100000"/>
              </a:lnSpc>
              <a:spcBef>
                <a:spcPts val="0"/>
              </a:spcBef>
              <a:spcAft>
                <a:spcPts val="0"/>
              </a:spcAft>
              <a:defRPr/>
            </a:pPr>
            <a:endParaRPr lang="en-US" sz="1800" dirty="0">
              <a:solidFill>
                <a:prstClr val="black"/>
              </a:solidFill>
              <a:latin typeface="Calibri"/>
            </a:endParaRPr>
          </a:p>
          <a:p>
            <a:pPr marL="285750" indent="-285750" eaLnBrk="1" fontAlgn="auto" hangingPunct="1">
              <a:lnSpc>
                <a:spcPct val="100000"/>
              </a:lnSpc>
              <a:spcBef>
                <a:spcPts val="0"/>
              </a:spcBef>
              <a:spcAft>
                <a:spcPts val="0"/>
              </a:spcAft>
              <a:buFont typeface="Wingdings" panose="05000000000000000000" pitchFamily="2" charset="2"/>
              <a:buChar char="Ø"/>
              <a:defRPr/>
            </a:pPr>
            <a:r>
              <a:rPr lang="en-US" sz="1800" dirty="0">
                <a:solidFill>
                  <a:prstClr val="black"/>
                </a:solidFill>
                <a:latin typeface="Calibri"/>
              </a:rPr>
              <a:t>6.632 eviction processes were initiated</a:t>
            </a:r>
          </a:p>
          <a:p>
            <a:pPr eaLnBrk="1" fontAlgn="auto" hangingPunct="1">
              <a:lnSpc>
                <a:spcPct val="100000"/>
              </a:lnSpc>
              <a:spcBef>
                <a:spcPts val="0"/>
              </a:spcBef>
              <a:spcAft>
                <a:spcPts val="0"/>
              </a:spcAft>
              <a:defRPr/>
            </a:pPr>
            <a:endParaRPr lang="en-US" sz="1800" dirty="0">
              <a:solidFill>
                <a:prstClr val="black"/>
              </a:solidFill>
              <a:latin typeface="Calibri"/>
            </a:endParaRPr>
          </a:p>
          <a:p>
            <a:pPr marL="285750" indent="-285750" eaLnBrk="1" fontAlgn="auto" hangingPunct="1">
              <a:lnSpc>
                <a:spcPct val="100000"/>
              </a:lnSpc>
              <a:spcBef>
                <a:spcPts val="0"/>
              </a:spcBef>
              <a:spcAft>
                <a:spcPts val="0"/>
              </a:spcAft>
              <a:buFont typeface="Wingdings" panose="05000000000000000000" pitchFamily="2" charset="2"/>
              <a:buChar char="Ø"/>
              <a:defRPr/>
            </a:pPr>
            <a:r>
              <a:rPr lang="en-US" sz="1800" dirty="0">
                <a:solidFill>
                  <a:prstClr val="black"/>
                </a:solidFill>
                <a:latin typeface="Calibri"/>
              </a:rPr>
              <a:t>3.098 evictions were executed</a:t>
            </a:r>
          </a:p>
          <a:p>
            <a:pPr eaLnBrk="1" fontAlgn="auto" hangingPunct="1">
              <a:lnSpc>
                <a:spcPct val="100000"/>
              </a:lnSpc>
              <a:spcBef>
                <a:spcPts val="0"/>
              </a:spcBef>
              <a:spcAft>
                <a:spcPts val="0"/>
              </a:spcAft>
              <a:defRPr/>
            </a:pPr>
            <a:endParaRPr lang="en-US" sz="1800" dirty="0">
              <a:solidFill>
                <a:prstClr val="black"/>
              </a:solidFill>
              <a:latin typeface="Calibri"/>
            </a:endParaRPr>
          </a:p>
          <a:p>
            <a:pPr marL="285750" indent="-285750" eaLnBrk="1" fontAlgn="auto" hangingPunct="1">
              <a:lnSpc>
                <a:spcPct val="100000"/>
              </a:lnSpc>
              <a:spcBef>
                <a:spcPts val="0"/>
              </a:spcBef>
              <a:spcAft>
                <a:spcPts val="0"/>
              </a:spcAft>
              <a:buFont typeface="Wingdings" panose="05000000000000000000" pitchFamily="2" charset="2"/>
              <a:buChar char="Ø"/>
              <a:defRPr/>
            </a:pPr>
            <a:r>
              <a:rPr lang="en-US" sz="1800" dirty="0">
                <a:solidFill>
                  <a:prstClr val="black"/>
                </a:solidFill>
                <a:latin typeface="Calibri"/>
              </a:rPr>
              <a:t>Out of the 4.232 received petitions of evictions resolutions, 2.390 were finally executed (2014- 2015) </a:t>
            </a:r>
          </a:p>
          <a:p>
            <a:pPr marL="285750" indent="-285750" eaLnBrk="1" fontAlgn="auto" hangingPunct="1">
              <a:lnSpc>
                <a:spcPct val="100000"/>
              </a:lnSpc>
              <a:spcBef>
                <a:spcPts val="0"/>
              </a:spcBef>
              <a:spcAft>
                <a:spcPts val="0"/>
              </a:spcAft>
              <a:buFont typeface="Wingdings" panose="05000000000000000000" pitchFamily="2" charset="2"/>
              <a:buChar char="Ø"/>
              <a:defRPr/>
            </a:pPr>
            <a:endParaRPr lang="en-US" sz="1800" dirty="0">
              <a:solidFill>
                <a:prstClr val="black"/>
              </a:solidFill>
              <a:latin typeface="Calibri"/>
            </a:endParaRPr>
          </a:p>
          <a:p>
            <a:pPr marL="285750" indent="-285750" eaLnBrk="1" fontAlgn="auto" hangingPunct="1">
              <a:lnSpc>
                <a:spcPct val="100000"/>
              </a:lnSpc>
              <a:spcBef>
                <a:spcPts val="0"/>
              </a:spcBef>
              <a:spcAft>
                <a:spcPts val="0"/>
              </a:spcAft>
              <a:buFont typeface="Wingdings" panose="05000000000000000000" pitchFamily="2" charset="2"/>
              <a:buChar char="Ø"/>
              <a:defRPr/>
            </a:pPr>
            <a:r>
              <a:rPr lang="en-US" sz="1800" dirty="0">
                <a:solidFill>
                  <a:prstClr val="black"/>
                </a:solidFill>
                <a:latin typeface="Calibri"/>
              </a:rPr>
              <a:t> 83% of evictions resolutions of Barcelona were consequence of the implementation of the </a:t>
            </a:r>
            <a:r>
              <a:rPr lang="en-US" sz="1800" dirty="0" smtClean="0">
                <a:solidFill>
                  <a:prstClr val="black"/>
                </a:solidFill>
                <a:latin typeface="Calibri"/>
              </a:rPr>
              <a:t>LAU, (Urban Rental Law) beyond </a:t>
            </a:r>
            <a:r>
              <a:rPr lang="en-US" sz="1800" dirty="0">
                <a:solidFill>
                  <a:prstClr val="black"/>
                </a:solidFill>
                <a:latin typeface="Calibri"/>
              </a:rPr>
              <a:t>the State average of 53</a:t>
            </a:r>
            <a:r>
              <a:rPr lang="en-US" sz="1800" dirty="0" smtClean="0">
                <a:solidFill>
                  <a:prstClr val="black"/>
                </a:solidFill>
                <a:latin typeface="Calibri"/>
              </a:rPr>
              <a:t>%</a:t>
            </a:r>
          </a:p>
          <a:p>
            <a:pPr marL="285750" indent="-285750" eaLnBrk="1" fontAlgn="auto" hangingPunct="1">
              <a:lnSpc>
                <a:spcPct val="100000"/>
              </a:lnSpc>
              <a:spcBef>
                <a:spcPts val="0"/>
              </a:spcBef>
              <a:spcAft>
                <a:spcPts val="0"/>
              </a:spcAft>
              <a:buFont typeface="Wingdings" panose="05000000000000000000" pitchFamily="2" charset="2"/>
              <a:buChar char="Ø"/>
              <a:defRPr/>
            </a:pPr>
            <a:endParaRPr lang="en-US" sz="1800" dirty="0">
              <a:solidFill>
                <a:prstClr val="black"/>
              </a:solidFill>
              <a:latin typeface="Calibri"/>
            </a:endParaRPr>
          </a:p>
          <a:p>
            <a:pPr eaLnBrk="1" fontAlgn="auto" hangingPunct="1">
              <a:lnSpc>
                <a:spcPct val="100000"/>
              </a:lnSpc>
              <a:spcBef>
                <a:spcPts val="0"/>
              </a:spcBef>
              <a:spcAft>
                <a:spcPts val="0"/>
              </a:spcAft>
              <a:defRPr/>
            </a:pPr>
            <a:r>
              <a:rPr lang="en-US" sz="1800" b="1" i="1" dirty="0"/>
              <a:t>Annually, 7% of evictions carried out at State level </a:t>
            </a:r>
            <a:r>
              <a:rPr lang="en-US" sz="1800" b="1" i="1" dirty="0" smtClean="0"/>
              <a:t>take place </a:t>
            </a:r>
            <a:r>
              <a:rPr lang="en-US" sz="1800" b="1" i="1" dirty="0"/>
              <a:t>in BCN city</a:t>
            </a:r>
            <a:r>
              <a:rPr lang="ca-ES" sz="1800" b="1" i="1" dirty="0"/>
              <a:t>. </a:t>
            </a:r>
            <a:endParaRPr lang="ca-ES" sz="1800" dirty="0"/>
          </a:p>
          <a:p>
            <a:pPr marL="285750" indent="-285750" eaLnBrk="1" fontAlgn="auto" hangingPunct="1">
              <a:lnSpc>
                <a:spcPct val="100000"/>
              </a:lnSpc>
              <a:spcBef>
                <a:spcPts val="0"/>
              </a:spcBef>
              <a:spcAft>
                <a:spcPts val="0"/>
              </a:spcAft>
              <a:buFont typeface="Wingdings" panose="05000000000000000000" pitchFamily="2" charset="2"/>
              <a:buChar char="Ø"/>
              <a:defRPr/>
            </a:pPr>
            <a:endParaRPr lang="en-US" sz="1800" dirty="0">
              <a:solidFill>
                <a:prstClr val="black"/>
              </a:solidFill>
              <a:latin typeface="Calibri"/>
            </a:endParaRPr>
          </a:p>
          <a:p>
            <a:pPr eaLnBrk="1" fontAlgn="auto" hangingPunct="1">
              <a:spcAft>
                <a:spcPts val="0"/>
              </a:spcAft>
              <a:defRPr/>
            </a:pPr>
            <a:endParaRPr lang="es-ES" dirty="0"/>
          </a:p>
        </p:txBody>
      </p:sp>
      <p:pic>
        <p:nvPicPr>
          <p:cNvPr id="7" name="Imagen 6"/>
          <p:cNvPicPr>
            <a:picLocks noChangeAspect="1"/>
          </p:cNvPicPr>
          <p:nvPr/>
        </p:nvPicPr>
        <p:blipFill>
          <a:blip r:embed="rId2" cstate="print">
            <a:extLst/>
          </a:blip>
          <a:stretch>
            <a:fillRect/>
          </a:stretch>
        </p:blipFill>
        <p:spPr>
          <a:xfrm>
            <a:off x="2260244" y="402335"/>
            <a:ext cx="3738093" cy="1362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913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6276" y="528639"/>
            <a:ext cx="7985522" cy="833437"/>
          </a:xfrm>
        </p:spPr>
        <p:txBody>
          <a:bodyPr rtlCol="0">
            <a:normAutofit fontScale="90000"/>
          </a:bodyPr>
          <a:lstStyle/>
          <a:p>
            <a:pPr algn="ctr" eaLnBrk="1" fontAlgn="auto" hangingPunct="1">
              <a:spcAft>
                <a:spcPts val="0"/>
              </a:spcAft>
              <a:defRPr/>
            </a:pPr>
            <a:r>
              <a:rPr lang="fr-BE" sz="2200" dirty="0" smtClean="0">
                <a:solidFill>
                  <a:srgbClr val="E03B4F"/>
                </a:solidFill>
              </a:rPr>
              <a:t> </a:t>
            </a:r>
            <a:r>
              <a:rPr lang="es-ES" sz="4000" dirty="0"/>
              <a:t/>
            </a:r>
            <a:br>
              <a:rPr lang="es-ES" sz="4000" dirty="0"/>
            </a:br>
            <a:r>
              <a:rPr lang="es-ES" sz="4400" dirty="0"/>
              <a:t/>
            </a:r>
            <a:br>
              <a:rPr lang="es-ES" sz="4400" dirty="0"/>
            </a:br>
            <a:endParaRPr lang="es-ES" dirty="0"/>
          </a:p>
        </p:txBody>
      </p:sp>
      <p:pic>
        <p:nvPicPr>
          <p:cNvPr id="16387" name="Imagen 4"/>
          <p:cNvPicPr>
            <a:picLocks noChangeAspect="1"/>
          </p:cNvPicPr>
          <p:nvPr/>
        </p:nvPicPr>
        <p:blipFill>
          <a:blip r:embed="rId2">
            <a:extLst>
              <a:ext uri="{28A0092B-C50C-407E-A947-70E740481C1C}">
                <a14:useLocalDpi xmlns:a14="http://schemas.microsoft.com/office/drawing/2010/main" val="0"/>
              </a:ext>
            </a:extLst>
          </a:blip>
          <a:srcRect t="2" b="243"/>
          <a:stretch>
            <a:fillRect/>
          </a:stretch>
        </p:blipFill>
        <p:spPr bwMode="auto">
          <a:xfrm>
            <a:off x="434579" y="528638"/>
            <a:ext cx="68389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Marcador de texto 3"/>
          <p:cNvSpPr txBox="1">
            <a:spLocks/>
          </p:cNvSpPr>
          <p:nvPr/>
        </p:nvSpPr>
        <p:spPr bwMode="auto">
          <a:xfrm>
            <a:off x="821533" y="425455"/>
            <a:ext cx="7302104"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90000"/>
              </a:lnSpc>
              <a:spcBef>
                <a:spcPts val="1000"/>
              </a:spcBef>
              <a:spcAft>
                <a:spcPct val="0"/>
              </a:spcAft>
              <a:buFont typeface="Arial" pitchFamily="34" charset="0"/>
              <a:buNone/>
            </a:pPr>
            <a:endParaRPr lang="ca-ES" altLang="hu-HU" sz="2000" b="1" u="sng">
              <a:solidFill>
                <a:prstClr val="black"/>
              </a:solidFill>
              <a:latin typeface="Helvetica" pitchFamily="34" charset="0"/>
            </a:endParaRPr>
          </a:p>
          <a:p>
            <a:pPr eaLnBrk="1" fontAlgn="base" hangingPunct="1">
              <a:lnSpc>
                <a:spcPct val="90000"/>
              </a:lnSpc>
              <a:spcBef>
                <a:spcPts val="1000"/>
              </a:spcBef>
              <a:spcAft>
                <a:spcPct val="0"/>
              </a:spcAft>
              <a:buFont typeface="Arial" pitchFamily="34" charset="0"/>
              <a:buNone/>
            </a:pPr>
            <a:endParaRPr lang="es-ES" altLang="hu-HU" sz="2000">
              <a:solidFill>
                <a:prstClr val="black"/>
              </a:solidFill>
              <a:latin typeface="Helvetica" pitchFamily="34" charset="0"/>
            </a:endParaRPr>
          </a:p>
        </p:txBody>
      </p:sp>
    </p:spTree>
    <p:extLst>
      <p:ext uri="{BB962C8B-B14F-4D97-AF65-F5344CB8AC3E}">
        <p14:creationId xmlns:p14="http://schemas.microsoft.com/office/powerpoint/2010/main" val="78886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ítulo 2"/>
          <p:cNvSpPr>
            <a:spLocks noGrp="1"/>
          </p:cNvSpPr>
          <p:nvPr>
            <p:ph type="subTitle" idx="1"/>
          </p:nvPr>
        </p:nvSpPr>
        <p:spPr>
          <a:xfrm>
            <a:off x="560786" y="515942"/>
            <a:ext cx="8209359" cy="695325"/>
          </a:xfrm>
        </p:spPr>
        <p:txBody>
          <a:bodyPr>
            <a:normAutofit fontScale="92500" lnSpcReduction="10000"/>
          </a:bodyPr>
          <a:lstStyle/>
          <a:p>
            <a:pPr eaLnBrk="1" hangingPunct="1"/>
            <a:r>
              <a:rPr lang="es-ES" altLang="hu-HU" b="0" u="none" smtClean="0">
                <a:latin typeface="Helvetica" pitchFamily="34" charset="0"/>
              </a:rPr>
              <a:t>Housing became a political priority: Right to Housing Plan 2016-2025</a:t>
            </a:r>
          </a:p>
        </p:txBody>
      </p:sp>
      <p:sp>
        <p:nvSpPr>
          <p:cNvPr id="17411" name="Marcador de texto 3"/>
          <p:cNvSpPr>
            <a:spLocks noGrp="1"/>
          </p:cNvSpPr>
          <p:nvPr>
            <p:ph type="body" sz="quarter" idx="10"/>
          </p:nvPr>
        </p:nvSpPr>
        <p:spPr>
          <a:xfrm>
            <a:off x="926308" y="1430343"/>
            <a:ext cx="5795963" cy="5164137"/>
          </a:xfrm>
        </p:spPr>
        <p:txBody>
          <a:bodyPr/>
          <a:lstStyle/>
          <a:p>
            <a:pPr eaLnBrk="1" hangingPunct="1">
              <a:lnSpc>
                <a:spcPct val="70000"/>
              </a:lnSpc>
            </a:pPr>
            <a:r>
              <a:rPr lang="en-US" altLang="hu-HU" sz="1300" smtClean="0">
                <a:latin typeface="Helvetica" pitchFamily="34" charset="0"/>
              </a:rPr>
              <a:t>1) Housing Emergency</a:t>
            </a:r>
          </a:p>
          <a:p>
            <a:pPr marL="400050" lvl="1" eaLnBrk="1" hangingPunct="1">
              <a:lnSpc>
                <a:spcPct val="70000"/>
              </a:lnSpc>
              <a:spcBef>
                <a:spcPts val="1000"/>
              </a:spcBef>
              <a:buClr>
                <a:srgbClr val="8AD0D6"/>
              </a:buClr>
              <a:buSzPct val="80000"/>
            </a:pPr>
            <a:r>
              <a:rPr lang="en-US" altLang="hu-HU" sz="1400" smtClean="0">
                <a:latin typeface="Helvetica" pitchFamily="34" charset="0"/>
              </a:rPr>
              <a:t>1) 	Prevention of residential exclusion</a:t>
            </a:r>
          </a:p>
          <a:p>
            <a:pPr marL="400050" lvl="1" eaLnBrk="1" hangingPunct="1">
              <a:lnSpc>
                <a:spcPct val="70000"/>
              </a:lnSpc>
              <a:spcBef>
                <a:spcPts val="1000"/>
              </a:spcBef>
              <a:buClr>
                <a:srgbClr val="8AD0D6"/>
              </a:buClr>
              <a:buSzPct val="80000"/>
            </a:pPr>
            <a:r>
              <a:rPr lang="en-US" altLang="hu-HU" sz="1400" smtClean="0">
                <a:latin typeface="Helvetica" pitchFamily="34" charset="0"/>
              </a:rPr>
              <a:t>2) 	</a:t>
            </a:r>
            <a:r>
              <a:rPr lang="en-US" altLang="hu-HU" sz="1400" b="1" smtClean="0">
                <a:latin typeface="Helvetica" pitchFamily="34" charset="0"/>
              </a:rPr>
              <a:t>Support during eviction processes</a:t>
            </a:r>
          </a:p>
          <a:p>
            <a:pPr marL="400050" lvl="1" eaLnBrk="1" hangingPunct="1">
              <a:lnSpc>
                <a:spcPct val="70000"/>
              </a:lnSpc>
              <a:spcBef>
                <a:spcPts val="1000"/>
              </a:spcBef>
              <a:buClr>
                <a:srgbClr val="8AD0D6"/>
              </a:buClr>
              <a:buSzPct val="80000"/>
            </a:pPr>
            <a:r>
              <a:rPr lang="en-US" altLang="hu-HU" sz="1400" smtClean="0">
                <a:latin typeface="Helvetica" pitchFamily="34" charset="0"/>
              </a:rPr>
              <a:t>3) 	Support to people who can not access to housing</a:t>
            </a:r>
          </a:p>
          <a:p>
            <a:pPr marL="400050" lvl="1" eaLnBrk="1" hangingPunct="1">
              <a:lnSpc>
                <a:spcPct val="70000"/>
              </a:lnSpc>
              <a:buFont typeface="Arial" pitchFamily="34" charset="0"/>
              <a:buAutoNum type="arabicParenR"/>
            </a:pPr>
            <a:endParaRPr lang="es-ES" altLang="hu-HU" sz="1000" smtClean="0">
              <a:latin typeface="Helvetica" pitchFamily="34" charset="0"/>
            </a:endParaRPr>
          </a:p>
          <a:p>
            <a:pPr eaLnBrk="1" hangingPunct="1">
              <a:lnSpc>
                <a:spcPct val="70000"/>
              </a:lnSpc>
            </a:pPr>
            <a:r>
              <a:rPr lang="en-US" altLang="hu-HU" sz="1300" smtClean="0">
                <a:latin typeface="Helvetica" pitchFamily="34" charset="0"/>
              </a:rPr>
              <a:t>2) Good use of housing</a:t>
            </a:r>
          </a:p>
          <a:p>
            <a:pPr marL="400050" lvl="1" eaLnBrk="1" hangingPunct="1">
              <a:lnSpc>
                <a:spcPct val="70000"/>
              </a:lnSpc>
              <a:spcBef>
                <a:spcPts val="1000"/>
              </a:spcBef>
              <a:buClr>
                <a:srgbClr val="8AD0D6"/>
              </a:buClr>
              <a:buSzPct val="80000"/>
            </a:pPr>
            <a:r>
              <a:rPr lang="en-US" altLang="hu-HU" sz="1300" smtClean="0">
                <a:latin typeface="Helvetica" pitchFamily="34" charset="0"/>
              </a:rPr>
              <a:t>1) 	Vacant houses into the rental market</a:t>
            </a:r>
          </a:p>
          <a:p>
            <a:pPr marL="400050" lvl="1" eaLnBrk="1" hangingPunct="1">
              <a:lnSpc>
                <a:spcPct val="70000"/>
              </a:lnSpc>
              <a:spcBef>
                <a:spcPts val="1000"/>
              </a:spcBef>
              <a:buClr>
                <a:srgbClr val="8AD0D6"/>
              </a:buClr>
              <a:buSzPct val="80000"/>
            </a:pPr>
            <a:r>
              <a:rPr lang="en-US" altLang="hu-HU" sz="1300" smtClean="0">
                <a:latin typeface="Helvetica" pitchFamily="34" charset="0"/>
              </a:rPr>
              <a:t>2) 	Keeping residential use of houses</a:t>
            </a:r>
          </a:p>
          <a:p>
            <a:pPr marL="400050" lvl="1" eaLnBrk="1" hangingPunct="1">
              <a:lnSpc>
                <a:spcPct val="70000"/>
              </a:lnSpc>
              <a:spcBef>
                <a:spcPts val="1000"/>
              </a:spcBef>
              <a:buClr>
                <a:srgbClr val="8AD0D6"/>
              </a:buClr>
              <a:buSzPct val="80000"/>
            </a:pPr>
            <a:r>
              <a:rPr lang="en-US" altLang="hu-HU" sz="1300" smtClean="0">
                <a:latin typeface="Helvetica" pitchFamily="34" charset="0"/>
              </a:rPr>
              <a:t>3) 	Improve social housing management	</a:t>
            </a:r>
            <a:r>
              <a:rPr lang="es-ES" altLang="hu-HU" sz="1300" smtClean="0">
                <a:latin typeface="Helvetica" pitchFamily="34" charset="0"/>
              </a:rPr>
              <a:t> </a:t>
            </a:r>
          </a:p>
          <a:p>
            <a:pPr marL="400050" lvl="1" eaLnBrk="1" hangingPunct="1">
              <a:lnSpc>
                <a:spcPct val="70000"/>
              </a:lnSpc>
              <a:buFont typeface="Calibri Light" pitchFamily="34" charset="0"/>
              <a:buAutoNum type="arabicParenR"/>
            </a:pPr>
            <a:endParaRPr lang="es-ES" altLang="hu-HU" sz="1100" smtClean="0">
              <a:latin typeface="Century Gothic" pitchFamily="34" charset="0"/>
            </a:endParaRPr>
          </a:p>
          <a:p>
            <a:pPr eaLnBrk="1" hangingPunct="1">
              <a:lnSpc>
                <a:spcPct val="70000"/>
              </a:lnSpc>
              <a:buClr>
                <a:srgbClr val="8AD0D6"/>
              </a:buClr>
              <a:buSzPct val="80000"/>
            </a:pPr>
            <a:r>
              <a:rPr lang="en-US" altLang="hu-HU" sz="1300" smtClean="0">
                <a:latin typeface="Helvetica" pitchFamily="34" charset="0"/>
              </a:rPr>
              <a:t>3) Increase the number of affordable houses </a:t>
            </a:r>
          </a:p>
          <a:p>
            <a:pPr marL="400050" lvl="1" eaLnBrk="1" hangingPunct="1">
              <a:lnSpc>
                <a:spcPct val="70000"/>
              </a:lnSpc>
              <a:spcBef>
                <a:spcPts val="1000"/>
              </a:spcBef>
              <a:buClr>
                <a:srgbClr val="8AD0D6"/>
              </a:buClr>
              <a:buSzPct val="80000"/>
            </a:pPr>
            <a:r>
              <a:rPr lang="en-US" altLang="hu-HU" sz="1300" smtClean="0">
                <a:latin typeface="Helvetica" pitchFamily="34" charset="0"/>
              </a:rPr>
              <a:t>1)	Increase public housing stock</a:t>
            </a:r>
          </a:p>
          <a:p>
            <a:pPr marL="400050" lvl="1" eaLnBrk="1" hangingPunct="1">
              <a:lnSpc>
                <a:spcPct val="70000"/>
              </a:lnSpc>
              <a:spcBef>
                <a:spcPts val="1000"/>
              </a:spcBef>
              <a:buClr>
                <a:srgbClr val="8AD0D6"/>
              </a:buClr>
              <a:buSzPct val="80000"/>
            </a:pPr>
            <a:r>
              <a:rPr lang="en-US" altLang="hu-HU" sz="1300" smtClean="0">
                <a:latin typeface="Helvetica" pitchFamily="34" charset="0"/>
              </a:rPr>
              <a:t>2)	Extend and improve rental subsidies</a:t>
            </a:r>
          </a:p>
          <a:p>
            <a:pPr marL="400050" lvl="1" eaLnBrk="1" hangingPunct="1">
              <a:lnSpc>
                <a:spcPct val="70000"/>
              </a:lnSpc>
              <a:spcBef>
                <a:spcPts val="1000"/>
              </a:spcBef>
              <a:buClr>
                <a:srgbClr val="8AD0D6"/>
              </a:buClr>
              <a:buSzPct val="80000"/>
            </a:pPr>
            <a:r>
              <a:rPr lang="en-US" altLang="hu-HU" sz="1300" smtClean="0">
                <a:latin typeface="Helvetica" pitchFamily="34" charset="0"/>
              </a:rPr>
              <a:t>3)        Promote private houses into the rental market</a:t>
            </a:r>
          </a:p>
          <a:p>
            <a:pPr marL="400050" lvl="1" eaLnBrk="1" hangingPunct="1">
              <a:lnSpc>
                <a:spcPct val="70000"/>
              </a:lnSpc>
              <a:spcBef>
                <a:spcPts val="1000"/>
              </a:spcBef>
              <a:buClr>
                <a:srgbClr val="8AD0D6"/>
              </a:buClr>
              <a:buSzPct val="80000"/>
            </a:pPr>
            <a:r>
              <a:rPr lang="en-US" altLang="hu-HU" sz="1300" smtClean="0">
                <a:latin typeface="Helvetica" pitchFamily="34" charset="0"/>
              </a:rPr>
              <a:t>4) 	Promote social housing market</a:t>
            </a:r>
          </a:p>
          <a:p>
            <a:pPr marL="400050" lvl="1" eaLnBrk="1" hangingPunct="1">
              <a:lnSpc>
                <a:spcPct val="70000"/>
              </a:lnSpc>
              <a:spcBef>
                <a:spcPts val="1000"/>
              </a:spcBef>
              <a:buClr>
                <a:srgbClr val="8AD0D6"/>
              </a:buClr>
              <a:buSzPct val="80000"/>
              <a:buFont typeface="Arial" pitchFamily="34" charset="0"/>
              <a:buAutoNum type="arabicParenR" startAt="4"/>
            </a:pPr>
            <a:endParaRPr lang="es-ES" altLang="hu-HU" sz="1300" smtClean="0">
              <a:latin typeface="Helvetica" pitchFamily="34" charset="0"/>
            </a:endParaRPr>
          </a:p>
          <a:p>
            <a:pPr eaLnBrk="1" hangingPunct="1">
              <a:lnSpc>
                <a:spcPct val="70000"/>
              </a:lnSpc>
              <a:buClr>
                <a:srgbClr val="8AD0D6"/>
              </a:buClr>
              <a:buSzPct val="80000"/>
            </a:pPr>
            <a:r>
              <a:rPr lang="es-ES" altLang="hu-HU" sz="1300" smtClean="0">
                <a:latin typeface="Helvetica" pitchFamily="34" charset="0"/>
              </a:rPr>
              <a:t>4) </a:t>
            </a:r>
            <a:r>
              <a:rPr lang="en-US" altLang="hu-HU" sz="1300" smtClean="0">
                <a:latin typeface="Helvetica" pitchFamily="34" charset="0"/>
              </a:rPr>
              <a:t>Rehabilitation and maintenance of housing while avoiding gentrification</a:t>
            </a:r>
          </a:p>
          <a:p>
            <a:pPr marL="400050" lvl="1" eaLnBrk="1" hangingPunct="1">
              <a:lnSpc>
                <a:spcPct val="70000"/>
              </a:lnSpc>
              <a:spcBef>
                <a:spcPts val="1000"/>
              </a:spcBef>
              <a:buClr>
                <a:srgbClr val="8AD0D6"/>
              </a:buClr>
              <a:buSzPct val="80000"/>
            </a:pPr>
            <a:r>
              <a:rPr lang="es-ES" altLang="hu-HU" sz="1300" smtClean="0">
                <a:latin typeface="Helvetica" pitchFamily="34" charset="0"/>
              </a:rPr>
              <a:t>1) 	Improve management of private rental market</a:t>
            </a:r>
          </a:p>
          <a:p>
            <a:pPr marL="400050" lvl="1" eaLnBrk="1" hangingPunct="1">
              <a:lnSpc>
                <a:spcPct val="70000"/>
              </a:lnSpc>
              <a:spcBef>
                <a:spcPts val="1000"/>
              </a:spcBef>
              <a:buClr>
                <a:srgbClr val="8AD0D6"/>
              </a:buClr>
              <a:buSzPct val="80000"/>
            </a:pPr>
            <a:r>
              <a:rPr lang="es-ES" altLang="hu-HU" sz="1300" smtClean="0">
                <a:latin typeface="Helvetica" pitchFamily="34" charset="0"/>
              </a:rPr>
              <a:t>2) 	Rehabilitation policies with social standards</a:t>
            </a:r>
          </a:p>
          <a:p>
            <a:pPr marL="400050" lvl="1" eaLnBrk="1" hangingPunct="1">
              <a:lnSpc>
                <a:spcPct val="70000"/>
              </a:lnSpc>
              <a:spcBef>
                <a:spcPts val="1000"/>
              </a:spcBef>
              <a:buClr>
                <a:srgbClr val="8AD0D6"/>
              </a:buClr>
              <a:buSzPct val="80000"/>
            </a:pPr>
            <a:r>
              <a:rPr lang="es-ES" altLang="hu-HU" sz="1300" smtClean="0">
                <a:latin typeface="Helvetica" pitchFamily="34" charset="0"/>
              </a:rPr>
              <a:t>3) 	Improve public intervention capacity in rehabilitation </a:t>
            </a:r>
          </a:p>
          <a:p>
            <a:pPr eaLnBrk="1" hangingPunct="1">
              <a:lnSpc>
                <a:spcPct val="80000"/>
              </a:lnSpc>
              <a:buClr>
                <a:srgbClr val="8AD0D6"/>
              </a:buClr>
              <a:buSzPct val="80000"/>
              <a:buFont typeface="Wingdings 3" pitchFamily="18" charset="2"/>
              <a:buChar char=""/>
            </a:pPr>
            <a:endParaRPr lang="es-ES" altLang="hu-HU" sz="1300" smtClean="0">
              <a:latin typeface="Century Gothic" pitchFamily="34" charset="0"/>
            </a:endParaRPr>
          </a:p>
          <a:p>
            <a:pPr eaLnBrk="1" hangingPunct="1">
              <a:lnSpc>
                <a:spcPct val="70000"/>
              </a:lnSpc>
            </a:pPr>
            <a:endParaRPr lang="es-ES" altLang="hu-HU" sz="1100" smtClean="0">
              <a:latin typeface="Helvetica" pitchFamily="34" charset="0"/>
            </a:endParaRPr>
          </a:p>
        </p:txBody>
      </p:sp>
      <p:pic>
        <p:nvPicPr>
          <p:cNvPr id="1741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0912" y="1590675"/>
            <a:ext cx="288726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46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6276" y="1647825"/>
            <a:ext cx="7985522" cy="901700"/>
          </a:xfrm>
        </p:spPr>
        <p:txBody>
          <a:bodyPr rtlCol="0">
            <a:normAutofit fontScale="90000"/>
          </a:bodyPr>
          <a:lstStyle/>
          <a:p>
            <a:pPr algn="ctr" eaLnBrk="1" fontAlgn="auto" hangingPunct="1">
              <a:spcAft>
                <a:spcPts val="0"/>
              </a:spcAft>
              <a:defRPr/>
            </a:pPr>
            <a:r>
              <a:rPr lang="es-ES" sz="4000" dirty="0"/>
              <a:t/>
            </a:r>
            <a:br>
              <a:rPr lang="es-ES" sz="4000" dirty="0"/>
            </a:br>
            <a:r>
              <a:rPr lang="es-ES" sz="4400" dirty="0"/>
              <a:t/>
            </a:r>
            <a:br>
              <a:rPr lang="es-ES" sz="4400" dirty="0"/>
            </a:br>
            <a:endParaRPr lang="es-ES" dirty="0"/>
          </a:p>
        </p:txBody>
      </p:sp>
      <p:sp>
        <p:nvSpPr>
          <p:cNvPr id="18435" name="Marcador de texto 3"/>
          <p:cNvSpPr>
            <a:spLocks noGrp="1"/>
          </p:cNvSpPr>
          <p:nvPr>
            <p:ph type="body" sz="quarter" idx="10"/>
          </p:nvPr>
        </p:nvSpPr>
        <p:spPr>
          <a:xfrm>
            <a:off x="926308" y="617538"/>
            <a:ext cx="7197329" cy="5448300"/>
          </a:xfrm>
        </p:spPr>
        <p:txBody>
          <a:bodyPr>
            <a:normAutofit lnSpcReduction="10000"/>
          </a:bodyPr>
          <a:lstStyle/>
          <a:p>
            <a:pPr marL="342900" indent="-342900" eaLnBrk="1" hangingPunct="1">
              <a:buFont typeface="Wingdings" pitchFamily="2" charset="2"/>
              <a:buChar char="§"/>
            </a:pPr>
            <a:endParaRPr lang="en-GB" altLang="hu-HU" b="1" smtClean="0">
              <a:latin typeface="Helvetica" pitchFamily="34" charset="0"/>
            </a:endParaRPr>
          </a:p>
          <a:p>
            <a:pPr marL="342900" indent="-342900" eaLnBrk="1" hangingPunct="1">
              <a:buFont typeface="Wingdings" pitchFamily="2" charset="2"/>
              <a:buChar char="§"/>
            </a:pPr>
            <a:r>
              <a:rPr lang="en-GB" altLang="hu-HU" b="1" smtClean="0">
                <a:latin typeface="Helvetica" pitchFamily="34" charset="0"/>
              </a:rPr>
              <a:t>Goal</a:t>
            </a:r>
            <a:r>
              <a:rPr lang="en-GB" altLang="hu-HU" smtClean="0">
                <a:latin typeface="Helvetica" pitchFamily="34" charset="0"/>
              </a:rPr>
              <a:t>: to improve the preventive measures, in a way that the burden of cases currently addressed by the Municipality at this urgent stage gradually shifts to previous ones through improved `early warning´ channels and case identification that would allow earlier intervention.</a:t>
            </a:r>
          </a:p>
          <a:p>
            <a:pPr marL="342900" indent="-342900" eaLnBrk="1" hangingPunct="1">
              <a:buFont typeface="Wingdings" pitchFamily="2" charset="2"/>
              <a:buChar char="§"/>
            </a:pPr>
            <a:endParaRPr lang="en-GB" altLang="hu-HU" smtClean="0">
              <a:latin typeface="Helvetica" pitchFamily="34" charset="0"/>
            </a:endParaRPr>
          </a:p>
          <a:p>
            <a:pPr marL="342900" indent="-342900" eaLnBrk="1" hangingPunct="1">
              <a:buFont typeface="Wingdings" pitchFamily="2" charset="2"/>
              <a:buChar char="§"/>
            </a:pPr>
            <a:r>
              <a:rPr lang="en-GB" altLang="hu-HU" b="1" smtClean="0">
                <a:latin typeface="Helvetica" pitchFamily="34" charset="0"/>
              </a:rPr>
              <a:t>Target</a:t>
            </a:r>
            <a:r>
              <a:rPr lang="en-GB" altLang="hu-HU" smtClean="0">
                <a:latin typeface="Helvetica" pitchFamily="34" charset="0"/>
              </a:rPr>
              <a:t>: </a:t>
            </a:r>
            <a:r>
              <a:rPr lang="en-US" altLang="hu-HU" smtClean="0">
                <a:latin typeface="Helvetica" pitchFamily="34" charset="0"/>
              </a:rPr>
              <a:t>cases where evictions orders are being executed and debt settlements arrangements and income continuance have not been explored or have not been accepted</a:t>
            </a:r>
          </a:p>
          <a:p>
            <a:pPr marL="342900" indent="-342900" eaLnBrk="1" hangingPunct="1">
              <a:buFont typeface="Wingdings" pitchFamily="2" charset="2"/>
              <a:buChar char="§"/>
            </a:pPr>
            <a:endParaRPr lang="en-GB" altLang="hu-HU" smtClean="0">
              <a:latin typeface="Helvetica" pitchFamily="34" charset="0"/>
            </a:endParaRPr>
          </a:p>
          <a:p>
            <a:pPr marL="342900" indent="-342900" eaLnBrk="1" hangingPunct="1">
              <a:buFont typeface="Wingdings" pitchFamily="2" charset="2"/>
              <a:buChar char="§"/>
            </a:pPr>
            <a:r>
              <a:rPr lang="en-US" altLang="hu-HU" b="1" smtClean="0">
                <a:latin typeface="Helvetica" pitchFamily="34" charset="0"/>
              </a:rPr>
              <a:t>Tasks</a:t>
            </a:r>
            <a:r>
              <a:rPr lang="en-US" altLang="hu-HU" smtClean="0">
                <a:latin typeface="Helvetica" pitchFamily="34" charset="0"/>
              </a:rPr>
              <a:t>: mediation between landlords and tenants, as well as between lenders and mortgagors, options to assume the existing debt and arrears and allow occupants to remain in place, arrangements for legal aid, advice and assistance, and competency to allocate alternative housing where evictions cannot be avoided. </a:t>
            </a:r>
            <a:endParaRPr lang="es-ES" altLang="hu-HU" smtClean="0">
              <a:latin typeface="Helvetica" pitchFamily="34" charset="0"/>
            </a:endParaRPr>
          </a:p>
          <a:p>
            <a:pPr marL="342900" indent="-342900" eaLnBrk="1" hangingPunct="1">
              <a:buFont typeface="Wingdings" pitchFamily="2" charset="2"/>
              <a:buChar char="§"/>
            </a:pPr>
            <a:endParaRPr lang="es-ES" altLang="hu-HU" smtClean="0">
              <a:latin typeface="Helvetica" pitchFamily="34" charset="0"/>
            </a:endParaRPr>
          </a:p>
        </p:txBody>
      </p:sp>
    </p:spTree>
    <p:extLst>
      <p:ext uri="{BB962C8B-B14F-4D97-AF65-F5344CB8AC3E}">
        <p14:creationId xmlns:p14="http://schemas.microsoft.com/office/powerpoint/2010/main" val="202206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ítulo 2"/>
          <p:cNvSpPr>
            <a:spLocks noGrp="1"/>
          </p:cNvSpPr>
          <p:nvPr>
            <p:ph type="body" sz="quarter" idx="10"/>
          </p:nvPr>
        </p:nvSpPr>
        <p:spPr>
          <a:xfrm>
            <a:off x="232175" y="860430"/>
            <a:ext cx="8093869" cy="5127625"/>
          </a:xfrm>
        </p:spPr>
        <p:txBody>
          <a:bodyPr/>
          <a:lstStyle/>
          <a:p>
            <a:pPr eaLnBrk="1" hangingPunct="1">
              <a:lnSpc>
                <a:spcPct val="100000"/>
              </a:lnSpc>
              <a:spcBef>
                <a:spcPct val="0"/>
              </a:spcBef>
              <a:spcAft>
                <a:spcPts val="800"/>
              </a:spcAft>
            </a:pPr>
            <a:r>
              <a:rPr lang="ca-ES" altLang="hu-HU" sz="1800" smtClean="0">
                <a:latin typeface="Calibri" pitchFamily="34" charset="0"/>
              </a:rPr>
              <a:t>There is a Housing Office per District (10) which together with the Social Service Offices address coordinately vulnerable situations </a:t>
            </a:r>
          </a:p>
          <a:p>
            <a:pPr eaLnBrk="1" hangingPunct="1">
              <a:lnSpc>
                <a:spcPct val="100000"/>
              </a:lnSpc>
              <a:spcBef>
                <a:spcPct val="0"/>
              </a:spcBef>
              <a:spcAft>
                <a:spcPts val="800"/>
              </a:spcAft>
            </a:pPr>
            <a:endParaRPr lang="ca-ES" altLang="hu-HU" sz="1800" smtClean="0">
              <a:latin typeface="Calibri" pitchFamily="34" charset="0"/>
            </a:endParaRPr>
          </a:p>
          <a:p>
            <a:pPr eaLnBrk="1" hangingPunct="1">
              <a:lnSpc>
                <a:spcPct val="100000"/>
              </a:lnSpc>
              <a:spcBef>
                <a:spcPct val="0"/>
              </a:spcBef>
              <a:spcAft>
                <a:spcPts val="800"/>
              </a:spcAft>
            </a:pPr>
            <a:endParaRPr lang="ca-ES" altLang="hu-HU" sz="1800" smtClean="0">
              <a:latin typeface="Calibri" pitchFamily="34" charset="0"/>
            </a:endParaRPr>
          </a:p>
          <a:p>
            <a:pPr eaLnBrk="1" hangingPunct="1">
              <a:lnSpc>
                <a:spcPct val="100000"/>
              </a:lnSpc>
              <a:spcBef>
                <a:spcPct val="0"/>
              </a:spcBef>
              <a:spcAft>
                <a:spcPts val="800"/>
              </a:spcAft>
            </a:pPr>
            <a:r>
              <a:rPr lang="ca-ES" altLang="hu-HU" sz="1800" smtClean="0">
                <a:latin typeface="Calibri" pitchFamily="34" charset="0"/>
              </a:rPr>
              <a:t>The Housing Offices are integrated by:</a:t>
            </a:r>
          </a:p>
          <a:p>
            <a:pPr marL="742950" lvl="1" indent="-285750" eaLnBrk="1" hangingPunct="1">
              <a:lnSpc>
                <a:spcPct val="100000"/>
              </a:lnSpc>
              <a:spcBef>
                <a:spcPct val="0"/>
              </a:spcBef>
              <a:spcAft>
                <a:spcPts val="800"/>
              </a:spcAft>
              <a:buFont typeface="Arial" pitchFamily="34" charset="0"/>
              <a:buChar char="•"/>
            </a:pPr>
            <a:r>
              <a:rPr lang="ca-ES" altLang="hu-HU" sz="1800" smtClean="0">
                <a:latin typeface="Calibri" pitchFamily="34" charset="0"/>
              </a:rPr>
              <a:t>Housing Office Manager </a:t>
            </a:r>
          </a:p>
          <a:p>
            <a:pPr marL="742950" lvl="1" indent="-285750" eaLnBrk="1" hangingPunct="1">
              <a:lnSpc>
                <a:spcPct val="100000"/>
              </a:lnSpc>
              <a:spcBef>
                <a:spcPct val="0"/>
              </a:spcBef>
              <a:spcAft>
                <a:spcPts val="800"/>
              </a:spcAft>
              <a:buFont typeface="Arial" pitchFamily="34" charset="0"/>
              <a:buChar char="•"/>
            </a:pPr>
            <a:r>
              <a:rPr lang="ca-ES" altLang="hu-HU" sz="1800" smtClean="0">
                <a:latin typeface="Calibri" pitchFamily="34" charset="0"/>
              </a:rPr>
              <a:t>Lawyer: legal counceling and mediation </a:t>
            </a:r>
          </a:p>
          <a:p>
            <a:pPr marL="742950" lvl="1" indent="-285750" eaLnBrk="1" hangingPunct="1">
              <a:lnSpc>
                <a:spcPct val="100000"/>
              </a:lnSpc>
              <a:spcBef>
                <a:spcPct val="0"/>
              </a:spcBef>
              <a:spcAft>
                <a:spcPts val="800"/>
              </a:spcAft>
              <a:buFont typeface="Arial" pitchFamily="34" charset="0"/>
              <a:buChar char="•"/>
            </a:pPr>
            <a:r>
              <a:rPr lang="ca-ES" altLang="hu-HU" sz="1800" smtClean="0">
                <a:latin typeface="Calibri" pitchFamily="34" charset="0"/>
              </a:rPr>
              <a:t>Techncian for social emergencies</a:t>
            </a:r>
          </a:p>
          <a:p>
            <a:pPr marL="742950" lvl="1" indent="-285750" eaLnBrk="1" hangingPunct="1">
              <a:lnSpc>
                <a:spcPct val="100000"/>
              </a:lnSpc>
              <a:spcBef>
                <a:spcPct val="0"/>
              </a:spcBef>
              <a:spcAft>
                <a:spcPts val="800"/>
              </a:spcAft>
              <a:buFont typeface="Arial" pitchFamily="34" charset="0"/>
              <a:buChar char="•"/>
            </a:pPr>
            <a:r>
              <a:rPr lang="ca-ES" altLang="hu-HU" sz="1800" smtClean="0">
                <a:latin typeface="Calibri" pitchFamily="34" charset="0"/>
              </a:rPr>
              <a:t>Technical architect: rehabilitation and other interventions </a:t>
            </a:r>
          </a:p>
          <a:p>
            <a:pPr marL="742950" lvl="1" indent="-285750" eaLnBrk="1" hangingPunct="1">
              <a:lnSpc>
                <a:spcPct val="100000"/>
              </a:lnSpc>
              <a:spcBef>
                <a:spcPct val="0"/>
              </a:spcBef>
              <a:spcAft>
                <a:spcPts val="800"/>
              </a:spcAft>
              <a:buFont typeface="Arial" pitchFamily="34" charset="0"/>
              <a:buChar char="•"/>
            </a:pPr>
            <a:r>
              <a:rPr lang="ca-ES" altLang="hu-HU" sz="1800" smtClean="0">
                <a:latin typeface="Calibri" pitchFamily="34" charset="0"/>
              </a:rPr>
              <a:t>Technician: focused on eviction processes and occupancies </a:t>
            </a:r>
          </a:p>
          <a:p>
            <a:pPr marL="742950" lvl="1" indent="-285750" eaLnBrk="1" hangingPunct="1">
              <a:lnSpc>
                <a:spcPct val="100000"/>
              </a:lnSpc>
              <a:spcBef>
                <a:spcPct val="0"/>
              </a:spcBef>
              <a:spcAft>
                <a:spcPts val="800"/>
              </a:spcAft>
              <a:buFont typeface="Arial" pitchFamily="34" charset="0"/>
              <a:buChar char="•"/>
            </a:pPr>
            <a:r>
              <a:rPr lang="ca-ES" altLang="hu-HU" sz="1800" smtClean="0">
                <a:latin typeface="Calibri" pitchFamily="34" charset="0"/>
              </a:rPr>
              <a:t>3 administrative officers</a:t>
            </a:r>
            <a:endParaRPr lang="es-ES" altLang="hu-HU" smtClean="0">
              <a:latin typeface="Helvetica" pitchFamily="34" charset="0"/>
            </a:endParaRPr>
          </a:p>
        </p:txBody>
      </p:sp>
      <p:pic>
        <p:nvPicPr>
          <p:cNvPr id="19459"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4706" y="1571630"/>
            <a:ext cx="3821906"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26110"/>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1184</Words>
  <Application>Microsoft Office PowerPoint</Application>
  <PresentationFormat>Affichage à l'écran (4:3)</PresentationFormat>
  <Paragraphs>112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1_Thème Office</vt:lpstr>
      <vt:lpstr>Présentation PowerPoint</vt:lpstr>
      <vt:lpstr>HOUSING FOR ALL</vt:lpstr>
      <vt:lpstr>Housing Last: </vt:lpstr>
      <vt:lpstr>  Some recent data from Barcelona:  </vt:lpstr>
      <vt:lpstr>  </vt:lpstr>
      <vt:lpstr>   </vt:lpstr>
      <vt:lpstr>Présentation PowerPoint</vt:lpstr>
      <vt:lpstr>  </vt:lpstr>
      <vt:lpstr>Présentation PowerPoint</vt:lpstr>
      <vt:lpstr>Présentation PowerPoint</vt:lpstr>
      <vt:lpstr> </vt:lpstr>
      <vt:lpstr> </vt:lpstr>
      <vt:lpstr>An annual increase of almost 50%. This number do not corresponds to an increase of evictions cases, quite the contrary. In 2016 the number of evictions decreased in 8%, however it remains extraordinary high, with 30 evictions a week just in Barcelona. Therein, the rapid increase of families attended by this homelessness prevention project responds to the firm commitment to strengthen this service by the local administration. Today 80% of eviction processes are attended by it.  </vt:lpstr>
      <vt:lpstr> PREVENTIVE MEASURES: FROM HOUSING FIRST TO HOUSING LAST </vt:lpstr>
      <vt:lpstr> HOMELESSNESS AND LACK OF AFFORDABLE HOUSING A GROWING TREND IN THE EU</vt:lpstr>
      <vt:lpstr>          Housing last     </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CORDERO Perrine</dc:creator>
  <cp:lastModifiedBy>CORDERO Perrine</cp:lastModifiedBy>
  <cp:revision>1</cp:revision>
  <dcterms:created xsi:type="dcterms:W3CDTF">2017-10-26T09:02:06Z</dcterms:created>
  <dcterms:modified xsi:type="dcterms:W3CDTF">2017-10-26T09:05:36Z</dcterms:modified>
</cp:coreProperties>
</file>