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AC3A962-EC4D-441D-B6A4-F7B5C4146057}" type="datetimeFigureOut">
              <a:rPr lang="fr-FR" smtClean="0"/>
              <a:t>26/10/2017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0F918D-2B92-4C91-BB67-E1E9F17A1F71}" type="slidenum">
              <a:rPr lang="fr-FR" smtClean="0"/>
              <a:t>‹N°›</a:t>
            </a:fld>
            <a:endParaRPr lang="fr-FR"/>
          </a:p>
        </p:txBody>
      </p:sp>
    </p:spTree>
    <p:extLst>
      <p:ext uri="{BB962C8B-B14F-4D97-AF65-F5344CB8AC3E}">
        <p14:creationId xmlns:p14="http://schemas.microsoft.com/office/powerpoint/2010/main" val="398623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C3A962-EC4D-441D-B6A4-F7B5C4146057}" type="datetimeFigureOut">
              <a:rPr lang="fr-FR" smtClean="0"/>
              <a:t>26/10/2017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0F918D-2B92-4C91-BB67-E1E9F17A1F71}" type="slidenum">
              <a:rPr lang="fr-FR" smtClean="0"/>
              <a:t>‹N°›</a:t>
            </a:fld>
            <a:endParaRPr lang="fr-FR"/>
          </a:p>
        </p:txBody>
      </p:sp>
    </p:spTree>
    <p:extLst>
      <p:ext uri="{BB962C8B-B14F-4D97-AF65-F5344CB8AC3E}">
        <p14:creationId xmlns:p14="http://schemas.microsoft.com/office/powerpoint/2010/main" val="428446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C3A962-EC4D-441D-B6A4-F7B5C4146057}" type="datetimeFigureOut">
              <a:rPr lang="fr-FR" smtClean="0"/>
              <a:t>26/10/2017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0F918D-2B92-4C91-BB67-E1E9F17A1F71}" type="slidenum">
              <a:rPr lang="fr-FR" smtClean="0"/>
              <a:t>‹N°›</a:t>
            </a:fld>
            <a:endParaRPr lang="fr-FR"/>
          </a:p>
        </p:txBody>
      </p:sp>
    </p:spTree>
    <p:extLst>
      <p:ext uri="{BB962C8B-B14F-4D97-AF65-F5344CB8AC3E}">
        <p14:creationId xmlns:p14="http://schemas.microsoft.com/office/powerpoint/2010/main" val="2460984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926757" y="980302"/>
            <a:ext cx="7735329" cy="1368127"/>
          </a:xfrm>
        </p:spPr>
        <p:txBody>
          <a:bodyPr anchor="b">
            <a:normAutofit/>
          </a:bodyPr>
          <a:lstStyle>
            <a:lvl1pPr algn="l">
              <a:defRPr sz="4200">
                <a:latin typeface="Helvetica" pitchFamily="2" charset="0"/>
              </a:defRPr>
            </a:lvl1pPr>
          </a:lstStyle>
          <a:p>
            <a:r>
              <a:rPr lang="hu-HU" smtClean="0"/>
              <a:t>Mintacím szerkesztése</a:t>
            </a:r>
            <a:endParaRPr lang="fr-BE" dirty="0"/>
          </a:p>
        </p:txBody>
      </p:sp>
      <p:sp>
        <p:nvSpPr>
          <p:cNvPr id="3" name="Sous-titre 2">
            <a:extLst>
              <a:ext uri="{FF2B5EF4-FFF2-40B4-BE49-F238E27FC236}"/>
            </a:extLst>
          </p:cNvPr>
          <p:cNvSpPr>
            <a:spLocks noGrp="1"/>
          </p:cNvSpPr>
          <p:nvPr>
            <p:ph type="subTitle" idx="1"/>
          </p:nvPr>
        </p:nvSpPr>
        <p:spPr>
          <a:xfrm>
            <a:off x="926757" y="2547596"/>
            <a:ext cx="6858000" cy="459216"/>
          </a:xfrm>
        </p:spPr>
        <p:txBody>
          <a:bodyPr>
            <a:normAutofit/>
          </a:bodyPr>
          <a:lstStyle>
            <a:lvl1pPr marL="0" indent="0" algn="l">
              <a:buNone/>
              <a:defRPr sz="2500" b="1" u="sng">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fr-BE" dirty="0"/>
          </a:p>
        </p:txBody>
      </p:sp>
      <p:sp>
        <p:nvSpPr>
          <p:cNvPr id="8" name="Espace réservé du texte 7">
            <a:extLst>
              <a:ext uri="{FF2B5EF4-FFF2-40B4-BE49-F238E27FC236}"/>
            </a:extLst>
          </p:cNvPr>
          <p:cNvSpPr>
            <a:spLocks noGrp="1"/>
          </p:cNvSpPr>
          <p:nvPr>
            <p:ph type="body" sz="quarter" idx="10"/>
          </p:nvPr>
        </p:nvSpPr>
        <p:spPr>
          <a:xfrm>
            <a:off x="926757" y="3385366"/>
            <a:ext cx="5350669" cy="2619375"/>
          </a:xfrm>
        </p:spPr>
        <p:txBody>
          <a:bodyPr>
            <a:normAutofit/>
          </a:bodyPr>
          <a:lstStyle>
            <a:lvl1pPr>
              <a:defRPr sz="2000"/>
            </a:lvl1pPr>
            <a:lvl2pPr>
              <a:defRPr sz="1600"/>
            </a:lvl2pPr>
            <a:lvl3pPr>
              <a:defRPr sz="1400"/>
            </a:lvl3pPr>
            <a:lvl4pPr>
              <a:defRPr sz="1200"/>
            </a:lvl4pPr>
            <a:lvl5pPr>
              <a:defRPr sz="1200"/>
            </a:lvl5pPr>
          </a:lstStyle>
          <a:p>
            <a:pPr lvl="0"/>
            <a:r>
              <a:rPr lang="fr-FR" dirty="0"/>
              <a:t>Modifier les styles du texte du masque</a:t>
            </a:r>
          </a:p>
        </p:txBody>
      </p:sp>
    </p:spTree>
    <p:extLst>
      <p:ext uri="{BB962C8B-B14F-4D97-AF65-F5344CB8AC3E}">
        <p14:creationId xmlns:p14="http://schemas.microsoft.com/office/powerpoint/2010/main" val="283625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eux contenu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2">
            <a:extLst>
              <a:ext uri="{FF2B5EF4-FFF2-40B4-BE49-F238E27FC236}"/>
            </a:extLst>
          </p:cNvPr>
          <p:cNvSpPr/>
          <p:nvPr userDrawn="1"/>
        </p:nvSpPr>
        <p:spPr>
          <a:xfrm>
            <a:off x="2372916" y="1539875"/>
            <a:ext cx="1519238" cy="16144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12" name="Espace réservé pour une image  11">
            <a:extLst>
              <a:ext uri="{FF2B5EF4-FFF2-40B4-BE49-F238E27FC236}"/>
            </a:extLst>
          </p:cNvPr>
          <p:cNvSpPr>
            <a:spLocks noGrp="1"/>
          </p:cNvSpPr>
          <p:nvPr>
            <p:ph type="pic" sz="quarter" idx="11"/>
          </p:nvPr>
        </p:nvSpPr>
        <p:spPr>
          <a:xfrm>
            <a:off x="1" y="1206230"/>
            <a:ext cx="3762632" cy="5651770"/>
          </a:xfrm>
          <a:solidFill>
            <a:schemeClr val="bg1">
              <a:lumMod val="85000"/>
            </a:schemeClr>
          </a:solidFill>
        </p:spPr>
        <p:txBody>
          <a:bodyPr rtlCol="0">
            <a:normAutofit/>
          </a:bodyPr>
          <a:lstStyle/>
          <a:p>
            <a:pPr lvl="0"/>
            <a:endParaRPr lang="fr-BE" noProof="0" dirty="0"/>
          </a:p>
        </p:txBody>
      </p:sp>
      <p:sp>
        <p:nvSpPr>
          <p:cNvPr id="8" name="Titre 1">
            <a:extLst>
              <a:ext uri="{FF2B5EF4-FFF2-40B4-BE49-F238E27FC236}"/>
            </a:extLst>
          </p:cNvPr>
          <p:cNvSpPr>
            <a:spLocks noGrp="1"/>
          </p:cNvSpPr>
          <p:nvPr>
            <p:ph type="title"/>
          </p:nvPr>
        </p:nvSpPr>
        <p:spPr>
          <a:xfrm>
            <a:off x="2577929" y="1952925"/>
            <a:ext cx="5874093" cy="833953"/>
          </a:xfrm>
        </p:spPr>
        <p:txBody>
          <a:bodyPr>
            <a:noAutofit/>
          </a:bodyPr>
          <a:lstStyle>
            <a:lvl1pPr>
              <a:defRPr sz="4400">
                <a:solidFill>
                  <a:srgbClr val="E03B4F"/>
                </a:solidFill>
              </a:defRPr>
            </a:lvl1pPr>
          </a:lstStyle>
          <a:p>
            <a:r>
              <a:rPr lang="hu-HU" smtClean="0"/>
              <a:t>Mintacím szerkesztése</a:t>
            </a:r>
            <a:endParaRPr lang="fr-BE" dirty="0"/>
          </a:p>
        </p:txBody>
      </p:sp>
      <p:sp>
        <p:nvSpPr>
          <p:cNvPr id="9" name="Sous-titre 2">
            <a:extLst>
              <a:ext uri="{FF2B5EF4-FFF2-40B4-BE49-F238E27FC236}"/>
            </a:extLst>
          </p:cNvPr>
          <p:cNvSpPr>
            <a:spLocks noGrp="1"/>
          </p:cNvSpPr>
          <p:nvPr>
            <p:ph type="subTitle" idx="1"/>
          </p:nvPr>
        </p:nvSpPr>
        <p:spPr>
          <a:xfrm>
            <a:off x="4034481" y="3427117"/>
            <a:ext cx="5047736" cy="533355"/>
          </a:xfrm>
        </p:spPr>
        <p:txBody>
          <a:bodyPr>
            <a:normAutofit/>
          </a:bodyPr>
          <a:lstStyle>
            <a:lvl1pPr marL="0" indent="0" algn="l">
              <a:buNone/>
              <a:defRPr sz="2000" b="1" u="sng">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fr-BE" dirty="0"/>
          </a:p>
        </p:txBody>
      </p:sp>
      <p:sp>
        <p:nvSpPr>
          <p:cNvPr id="10" name="Espace réservé du texte 7">
            <a:extLst>
              <a:ext uri="{FF2B5EF4-FFF2-40B4-BE49-F238E27FC236}"/>
            </a:extLst>
          </p:cNvPr>
          <p:cNvSpPr>
            <a:spLocks noGrp="1"/>
          </p:cNvSpPr>
          <p:nvPr>
            <p:ph type="body" sz="quarter" idx="10"/>
          </p:nvPr>
        </p:nvSpPr>
        <p:spPr>
          <a:xfrm>
            <a:off x="4034482" y="4075417"/>
            <a:ext cx="2903838" cy="2101648"/>
          </a:xfrm>
        </p:spPr>
        <p:txBody>
          <a:bodyPr>
            <a:normAutofit/>
          </a:bodyPr>
          <a:lstStyle>
            <a:lvl1pPr>
              <a:defRPr sz="1400"/>
            </a:lvl1pPr>
            <a:lvl2pPr>
              <a:defRPr sz="1600"/>
            </a:lvl2pPr>
            <a:lvl3pPr>
              <a:defRPr sz="1400"/>
            </a:lvl3pPr>
            <a:lvl4pPr>
              <a:defRPr sz="1200"/>
            </a:lvl4pPr>
            <a:lvl5pPr>
              <a:defRPr sz="1200"/>
            </a:lvl5pPr>
          </a:lstStyle>
          <a:p>
            <a:pPr lvl="0"/>
            <a:r>
              <a:rPr lang="fr-FR" dirty="0"/>
              <a:t>Modifier les styles du texte du masque</a:t>
            </a:r>
          </a:p>
        </p:txBody>
      </p:sp>
    </p:spTree>
    <p:extLst>
      <p:ext uri="{BB962C8B-B14F-4D97-AF65-F5344CB8AC3E}">
        <p14:creationId xmlns:p14="http://schemas.microsoft.com/office/powerpoint/2010/main" val="1808184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extLst>
          </p:cNvPr>
          <p:cNvSpPr>
            <a:spLocks noGrp="1"/>
          </p:cNvSpPr>
          <p:nvPr>
            <p:ph type="ctrTitle"/>
          </p:nvPr>
        </p:nvSpPr>
        <p:spPr>
          <a:xfrm>
            <a:off x="926757" y="1729332"/>
            <a:ext cx="7735329" cy="1368127"/>
          </a:xfrm>
        </p:spPr>
        <p:txBody>
          <a:bodyPr anchor="b">
            <a:normAutofit/>
          </a:bodyPr>
          <a:lstStyle>
            <a:lvl1pPr algn="l">
              <a:defRPr sz="4200">
                <a:solidFill>
                  <a:srgbClr val="E03B4F"/>
                </a:solidFill>
                <a:latin typeface="Helvetica" pitchFamily="2" charset="0"/>
              </a:defRPr>
            </a:lvl1pPr>
          </a:lstStyle>
          <a:p>
            <a:r>
              <a:rPr lang="hu-HU" smtClean="0"/>
              <a:t>Mintacím szerkesztése</a:t>
            </a:r>
            <a:endParaRPr lang="fr-BE" dirty="0"/>
          </a:p>
        </p:txBody>
      </p:sp>
      <p:sp>
        <p:nvSpPr>
          <p:cNvPr id="8" name="Sous-titre 2">
            <a:extLst>
              <a:ext uri="{FF2B5EF4-FFF2-40B4-BE49-F238E27FC236}"/>
            </a:extLst>
          </p:cNvPr>
          <p:cNvSpPr>
            <a:spLocks noGrp="1"/>
          </p:cNvSpPr>
          <p:nvPr>
            <p:ph type="subTitle" idx="1"/>
          </p:nvPr>
        </p:nvSpPr>
        <p:spPr>
          <a:xfrm>
            <a:off x="926757" y="3486096"/>
            <a:ext cx="6858000" cy="459216"/>
          </a:xfrm>
        </p:spPr>
        <p:txBody>
          <a:bodyPr>
            <a:normAutofit/>
          </a:bodyPr>
          <a:lstStyle>
            <a:lvl1pPr marL="0" indent="0" algn="l">
              <a:buNone/>
              <a:defRPr sz="2500" b="1" u="sng">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fr-BE" dirty="0"/>
          </a:p>
        </p:txBody>
      </p:sp>
      <p:sp>
        <p:nvSpPr>
          <p:cNvPr id="9" name="Espace réservé du texte 7">
            <a:extLst>
              <a:ext uri="{FF2B5EF4-FFF2-40B4-BE49-F238E27FC236}"/>
            </a:extLst>
          </p:cNvPr>
          <p:cNvSpPr>
            <a:spLocks noGrp="1"/>
          </p:cNvSpPr>
          <p:nvPr>
            <p:ph type="body" sz="quarter" idx="10"/>
          </p:nvPr>
        </p:nvSpPr>
        <p:spPr>
          <a:xfrm>
            <a:off x="926757" y="4325327"/>
            <a:ext cx="5350669" cy="1832283"/>
          </a:xfrm>
          <a:noFill/>
        </p:spPr>
        <p:txBody>
          <a:bodyPr>
            <a:normAutofit/>
          </a:bodyPr>
          <a:lstStyle>
            <a:lvl1pPr>
              <a:defRPr sz="2000"/>
            </a:lvl1pPr>
            <a:lvl2pPr>
              <a:defRPr sz="1600"/>
            </a:lvl2pPr>
            <a:lvl3pPr>
              <a:defRPr sz="1400"/>
            </a:lvl3pPr>
            <a:lvl4pPr>
              <a:defRPr sz="1200"/>
            </a:lvl4pPr>
            <a:lvl5pPr>
              <a:defRPr sz="1200"/>
            </a:lvl5pPr>
          </a:lstStyle>
          <a:p>
            <a:pPr lvl="0"/>
            <a:r>
              <a:rPr lang="fr-FR" dirty="0"/>
              <a:t>Modifier les styles du texte du masque</a:t>
            </a:r>
          </a:p>
        </p:txBody>
      </p:sp>
    </p:spTree>
    <p:extLst>
      <p:ext uri="{BB962C8B-B14F-4D97-AF65-F5344CB8AC3E}">
        <p14:creationId xmlns:p14="http://schemas.microsoft.com/office/powerpoint/2010/main" val="1456396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926757" y="980302"/>
            <a:ext cx="7735329" cy="1368127"/>
          </a:xfrm>
        </p:spPr>
        <p:txBody>
          <a:bodyPr anchor="b">
            <a:normAutofit/>
          </a:bodyPr>
          <a:lstStyle>
            <a:lvl1pPr algn="l">
              <a:defRPr sz="4200">
                <a:latin typeface="Helvetica" pitchFamily="2" charset="0"/>
              </a:defRPr>
            </a:lvl1pPr>
          </a:lstStyle>
          <a:p>
            <a:r>
              <a:rPr lang="hu-HU" smtClean="0"/>
              <a:t>Mintacím szerkesztése</a:t>
            </a:r>
            <a:endParaRPr lang="fr-BE" dirty="0"/>
          </a:p>
        </p:txBody>
      </p:sp>
      <p:sp>
        <p:nvSpPr>
          <p:cNvPr id="3" name="Sous-titre 2">
            <a:extLst>
              <a:ext uri="{FF2B5EF4-FFF2-40B4-BE49-F238E27FC236}"/>
            </a:extLst>
          </p:cNvPr>
          <p:cNvSpPr>
            <a:spLocks noGrp="1"/>
          </p:cNvSpPr>
          <p:nvPr>
            <p:ph type="subTitle" idx="1"/>
          </p:nvPr>
        </p:nvSpPr>
        <p:spPr>
          <a:xfrm>
            <a:off x="926757" y="2547596"/>
            <a:ext cx="6858000" cy="459216"/>
          </a:xfrm>
        </p:spPr>
        <p:txBody>
          <a:bodyPr>
            <a:normAutofit/>
          </a:bodyPr>
          <a:lstStyle>
            <a:lvl1pPr marL="0" indent="0" algn="l">
              <a:buNone/>
              <a:defRPr sz="2500" b="1" u="sng">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fr-BE" dirty="0"/>
          </a:p>
        </p:txBody>
      </p:sp>
      <p:sp>
        <p:nvSpPr>
          <p:cNvPr id="8" name="Espace réservé du texte 7">
            <a:extLst>
              <a:ext uri="{FF2B5EF4-FFF2-40B4-BE49-F238E27FC236}"/>
            </a:extLst>
          </p:cNvPr>
          <p:cNvSpPr>
            <a:spLocks noGrp="1"/>
          </p:cNvSpPr>
          <p:nvPr>
            <p:ph type="body" sz="quarter" idx="10"/>
          </p:nvPr>
        </p:nvSpPr>
        <p:spPr>
          <a:xfrm>
            <a:off x="926757" y="3385366"/>
            <a:ext cx="5350669" cy="2619375"/>
          </a:xfrm>
        </p:spPr>
        <p:txBody>
          <a:bodyPr>
            <a:normAutofit/>
          </a:bodyPr>
          <a:lstStyle>
            <a:lvl1pPr>
              <a:defRPr sz="2000"/>
            </a:lvl1pPr>
            <a:lvl2pPr>
              <a:defRPr sz="1600"/>
            </a:lvl2pPr>
            <a:lvl3pPr>
              <a:defRPr sz="1400"/>
            </a:lvl3pPr>
            <a:lvl4pPr>
              <a:defRPr sz="1200"/>
            </a:lvl4pPr>
            <a:lvl5pPr>
              <a:defRPr sz="1200"/>
            </a:lvl5pPr>
          </a:lstStyle>
          <a:p>
            <a:pPr lvl="0"/>
            <a:r>
              <a:rPr lang="fr-FR" dirty="0"/>
              <a:t>Modifier les styles du texte du masque</a:t>
            </a:r>
          </a:p>
        </p:txBody>
      </p:sp>
    </p:spTree>
    <p:extLst>
      <p:ext uri="{BB962C8B-B14F-4D97-AF65-F5344CB8AC3E}">
        <p14:creationId xmlns:p14="http://schemas.microsoft.com/office/powerpoint/2010/main" val="283625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0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C3A962-EC4D-441D-B6A4-F7B5C4146057}" type="datetimeFigureOut">
              <a:rPr lang="fr-FR" smtClean="0"/>
              <a:t>26/10/2017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0F918D-2B92-4C91-BB67-E1E9F17A1F71}" type="slidenum">
              <a:rPr lang="fr-FR" smtClean="0"/>
              <a:t>‹N°›</a:t>
            </a:fld>
            <a:endParaRPr lang="fr-FR"/>
          </a:p>
        </p:txBody>
      </p:sp>
    </p:spTree>
    <p:extLst>
      <p:ext uri="{BB962C8B-B14F-4D97-AF65-F5344CB8AC3E}">
        <p14:creationId xmlns:p14="http://schemas.microsoft.com/office/powerpoint/2010/main" val="311955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AC3A962-EC4D-441D-B6A4-F7B5C4146057}" type="datetimeFigureOut">
              <a:rPr lang="fr-FR" smtClean="0"/>
              <a:t>26/10/2017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0F918D-2B92-4C91-BB67-E1E9F17A1F71}" type="slidenum">
              <a:rPr lang="fr-FR" smtClean="0"/>
              <a:t>‹N°›</a:t>
            </a:fld>
            <a:endParaRPr lang="fr-FR"/>
          </a:p>
        </p:txBody>
      </p:sp>
    </p:spTree>
    <p:extLst>
      <p:ext uri="{BB962C8B-B14F-4D97-AF65-F5344CB8AC3E}">
        <p14:creationId xmlns:p14="http://schemas.microsoft.com/office/powerpoint/2010/main" val="264747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C3A962-EC4D-441D-B6A4-F7B5C4146057}" type="datetimeFigureOut">
              <a:rPr lang="fr-FR" smtClean="0"/>
              <a:t>26/10/2017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0F918D-2B92-4C91-BB67-E1E9F17A1F71}" type="slidenum">
              <a:rPr lang="fr-FR" smtClean="0"/>
              <a:t>‹N°›</a:t>
            </a:fld>
            <a:endParaRPr lang="fr-FR"/>
          </a:p>
        </p:txBody>
      </p:sp>
    </p:spTree>
    <p:extLst>
      <p:ext uri="{BB962C8B-B14F-4D97-AF65-F5344CB8AC3E}">
        <p14:creationId xmlns:p14="http://schemas.microsoft.com/office/powerpoint/2010/main" val="308545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C3A962-EC4D-441D-B6A4-F7B5C4146057}" type="datetimeFigureOut">
              <a:rPr lang="fr-FR" smtClean="0"/>
              <a:t>26/10/2017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F0F918D-2B92-4C91-BB67-E1E9F17A1F71}" type="slidenum">
              <a:rPr lang="fr-FR" smtClean="0"/>
              <a:t>‹N°›</a:t>
            </a:fld>
            <a:endParaRPr lang="fr-FR"/>
          </a:p>
        </p:txBody>
      </p:sp>
    </p:spTree>
    <p:extLst>
      <p:ext uri="{BB962C8B-B14F-4D97-AF65-F5344CB8AC3E}">
        <p14:creationId xmlns:p14="http://schemas.microsoft.com/office/powerpoint/2010/main" val="101670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AC3A962-EC4D-441D-B6A4-F7B5C4146057}" type="datetimeFigureOut">
              <a:rPr lang="fr-FR" smtClean="0"/>
              <a:t>26/10/2017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F0F918D-2B92-4C91-BB67-E1E9F17A1F71}" type="slidenum">
              <a:rPr lang="fr-FR" smtClean="0"/>
              <a:t>‹N°›</a:t>
            </a:fld>
            <a:endParaRPr lang="fr-FR"/>
          </a:p>
        </p:txBody>
      </p:sp>
    </p:spTree>
    <p:extLst>
      <p:ext uri="{BB962C8B-B14F-4D97-AF65-F5344CB8AC3E}">
        <p14:creationId xmlns:p14="http://schemas.microsoft.com/office/powerpoint/2010/main" val="2315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C3A962-EC4D-441D-B6A4-F7B5C4146057}" type="datetimeFigureOut">
              <a:rPr lang="fr-FR" smtClean="0"/>
              <a:t>26/10/2017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F0F918D-2B92-4C91-BB67-E1E9F17A1F71}" type="slidenum">
              <a:rPr lang="fr-FR" smtClean="0"/>
              <a:t>‹N°›</a:t>
            </a:fld>
            <a:endParaRPr lang="fr-FR"/>
          </a:p>
        </p:txBody>
      </p:sp>
    </p:spTree>
    <p:extLst>
      <p:ext uri="{BB962C8B-B14F-4D97-AF65-F5344CB8AC3E}">
        <p14:creationId xmlns:p14="http://schemas.microsoft.com/office/powerpoint/2010/main" val="419039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C3A962-EC4D-441D-B6A4-F7B5C4146057}" type="datetimeFigureOut">
              <a:rPr lang="fr-FR" smtClean="0"/>
              <a:t>26/10/2017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0F918D-2B92-4C91-BB67-E1E9F17A1F71}" type="slidenum">
              <a:rPr lang="fr-FR" smtClean="0"/>
              <a:t>‹N°›</a:t>
            </a:fld>
            <a:endParaRPr lang="fr-FR"/>
          </a:p>
        </p:txBody>
      </p:sp>
    </p:spTree>
    <p:extLst>
      <p:ext uri="{BB962C8B-B14F-4D97-AF65-F5344CB8AC3E}">
        <p14:creationId xmlns:p14="http://schemas.microsoft.com/office/powerpoint/2010/main" val="74505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C3A962-EC4D-441D-B6A4-F7B5C4146057}" type="datetimeFigureOut">
              <a:rPr lang="fr-FR" smtClean="0"/>
              <a:t>26/10/2017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0F918D-2B92-4C91-BB67-E1E9F17A1F71}" type="slidenum">
              <a:rPr lang="fr-FR" smtClean="0"/>
              <a:t>‹N°›</a:t>
            </a:fld>
            <a:endParaRPr lang="fr-FR"/>
          </a:p>
        </p:txBody>
      </p:sp>
    </p:spTree>
    <p:extLst>
      <p:ext uri="{BB962C8B-B14F-4D97-AF65-F5344CB8AC3E}">
        <p14:creationId xmlns:p14="http://schemas.microsoft.com/office/powerpoint/2010/main" val="215020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3A962-EC4D-441D-B6A4-F7B5C4146057}" type="datetimeFigureOut">
              <a:rPr lang="fr-FR" smtClean="0"/>
              <a:t>26/10/2017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F918D-2B92-4C91-BB67-E1E9F17A1F71}" type="slidenum">
              <a:rPr lang="fr-FR" smtClean="0"/>
              <a:t>‹N°›</a:t>
            </a:fld>
            <a:endParaRPr lang="fr-FR"/>
          </a:p>
        </p:txBody>
      </p:sp>
    </p:spTree>
    <p:extLst>
      <p:ext uri="{BB962C8B-B14F-4D97-AF65-F5344CB8AC3E}">
        <p14:creationId xmlns:p14="http://schemas.microsoft.com/office/powerpoint/2010/main" val="448099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77991" y="160339"/>
            <a:ext cx="4032647" cy="5172075"/>
          </a:xfrm>
        </p:spPr>
        <p:txBody>
          <a:bodyPr rtlCol="0">
            <a:normAutofit fontScale="82500" lnSpcReduction="20000"/>
          </a:bodyPr>
          <a:lstStyle/>
          <a:p>
            <a:pPr eaLnBrk="1" fontAlgn="auto" hangingPunct="1">
              <a:spcAft>
                <a:spcPts val="0"/>
              </a:spcAft>
              <a:defRPr/>
            </a:pPr>
            <a:endParaRPr lang="en-US" b="1">
              <a:latin typeface="Times New Roman" panose="02020603050405020304" pitchFamily="18" charset="0"/>
              <a:sym typeface="+mn-ea"/>
            </a:endParaRPr>
          </a:p>
          <a:p>
            <a:pPr eaLnBrk="1" fontAlgn="auto" hangingPunct="1">
              <a:spcAft>
                <a:spcPts val="0"/>
              </a:spcAft>
              <a:defRPr/>
            </a:pPr>
            <a:r>
              <a:rPr lang="en-US" b="1">
                <a:latin typeface="Times New Roman" panose="02020603050405020304" pitchFamily="18" charset="0"/>
                <a:sym typeface="+mn-ea"/>
              </a:rPr>
              <a:t>Dupnitsa is a town in western Bulgaria. It is at the foot of the highest mountain in the Balkan Peninsula – the Rila Mountain, and about 50 km south of the capital Sofia. Dupnitsa is the second largest city in Kyustendil Province at the crossroads of the roads from Sofia to </a:t>
            </a:r>
            <a:r>
              <a:rPr lang="en-GB" altLang="en-US" b="1">
                <a:latin typeface="Times New Roman" panose="02020603050405020304" pitchFamily="18" charset="0"/>
                <a:sym typeface="+mn-ea"/>
              </a:rPr>
              <a:t>Thessaloniki</a:t>
            </a:r>
            <a:r>
              <a:rPr lang="en-US" b="1">
                <a:latin typeface="Times New Roman" panose="02020603050405020304" pitchFamily="18" charset="0"/>
                <a:sym typeface="+mn-ea"/>
              </a:rPr>
              <a:t> and from Plovdiv to Skopje.</a:t>
            </a:r>
            <a:br>
              <a:rPr lang="en-US" b="1">
                <a:latin typeface="Times New Roman" panose="02020603050405020304" pitchFamily="18" charset="0"/>
                <a:sym typeface="+mn-ea"/>
              </a:rPr>
            </a:br>
            <a:endParaRPr lang="en-US" b="1">
              <a:latin typeface="Times New Roman" panose="02020603050405020304" pitchFamily="18" charset="0"/>
              <a:sym typeface="+mn-ea"/>
            </a:endParaRPr>
          </a:p>
          <a:p>
            <a:pPr eaLnBrk="1" fontAlgn="auto" hangingPunct="1">
              <a:spcAft>
                <a:spcPts val="0"/>
              </a:spcAft>
              <a:defRPr/>
            </a:pPr>
            <a:r>
              <a:rPr lang="en-US" b="1">
                <a:latin typeface="Times New Roman" panose="02020603050405020304" pitchFamily="18" charset="0"/>
                <a:sym typeface="+mn-ea"/>
              </a:rPr>
              <a:t>Total </a:t>
            </a:r>
            <a:r>
              <a:rPr lang="en-GB" altLang="en-US" b="1">
                <a:latin typeface="Times New Roman" panose="02020603050405020304" pitchFamily="18" charset="0"/>
                <a:sym typeface="+mn-ea"/>
              </a:rPr>
              <a:t>a</a:t>
            </a:r>
            <a:r>
              <a:rPr lang="en-US" b="1">
                <a:latin typeface="Times New Roman" panose="02020603050405020304" pitchFamily="18" charset="0"/>
                <a:sym typeface="+mn-ea"/>
              </a:rPr>
              <a:t>rea 329.06 km2</a:t>
            </a:r>
            <a:r>
              <a:rPr lang="en-GB" altLang="en-US" b="1">
                <a:latin typeface="Times New Roman" panose="02020603050405020304" pitchFamily="18" charset="0"/>
                <a:sym typeface="+mn-ea"/>
              </a:rPr>
              <a:t>; Population 44 988.00;</a:t>
            </a:r>
            <a:endParaRPr lang="en-GB" altLang="en-US" b="1">
              <a:latin typeface="Times New Roman" panose="02020603050405020304" pitchFamily="18" charset="0"/>
            </a:endParaRPr>
          </a:p>
          <a:p>
            <a:pPr eaLnBrk="1" fontAlgn="auto" hangingPunct="1">
              <a:spcAft>
                <a:spcPts val="0"/>
              </a:spcAft>
              <a:defRPr/>
            </a:pPr>
            <a:endParaRPr lang="en-US"/>
          </a:p>
        </p:txBody>
      </p:sp>
      <p:pic>
        <p:nvPicPr>
          <p:cNvPr id="37891"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956" y="36514"/>
            <a:ext cx="4881563" cy="4251325"/>
          </a:xfrm>
        </p:spPr>
      </p:pic>
      <p:sp>
        <p:nvSpPr>
          <p:cNvPr id="37892" name="Text Box 6"/>
          <p:cNvSpPr txBox="1">
            <a:spLocks noChangeArrowheads="1"/>
          </p:cNvSpPr>
          <p:nvPr/>
        </p:nvSpPr>
        <p:spPr bwMode="auto">
          <a:xfrm>
            <a:off x="491728" y="4686300"/>
            <a:ext cx="2607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fr-BE" sz="2000" b="1" i="1">
                <a:latin typeface="Calibri" pitchFamily="34" charset="0"/>
                <a:sym typeface="+mn-ea"/>
              </a:rPr>
              <a:t>Boryana Sapundzhieva</a:t>
            </a:r>
          </a:p>
        </p:txBody>
      </p:sp>
      <p:sp>
        <p:nvSpPr>
          <p:cNvPr id="37893" name="Text Box 7"/>
          <p:cNvSpPr txBox="1">
            <a:spLocks noChangeArrowheads="1"/>
          </p:cNvSpPr>
          <p:nvPr/>
        </p:nvSpPr>
        <p:spPr bwMode="auto">
          <a:xfrm>
            <a:off x="491729" y="5259388"/>
            <a:ext cx="260627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fr-BE" sz="2000" b="1" i="1">
                <a:latin typeface="Calibri" pitchFamily="34" charset="0"/>
                <a:sym typeface="+mn-ea"/>
              </a:rPr>
              <a:t>Senior expert Europrojects</a:t>
            </a:r>
            <a:endParaRPr lang="en-GB" altLang="fr-BE" sz="2000" b="1" i="1">
              <a:latin typeface="Calibri" pitchFamily="34" charset="0"/>
            </a:endParaRPr>
          </a:p>
          <a:p>
            <a:pPr eaLnBrk="1" hangingPunct="1"/>
            <a:r>
              <a:rPr lang="en-GB" altLang="fr-BE" sz="2000" b="1" i="1">
                <a:latin typeface="Calibri" pitchFamily="34" charset="0"/>
                <a:sym typeface="+mn-ea"/>
              </a:rPr>
              <a:t>Dupnitsa Municipality </a:t>
            </a:r>
            <a:endParaRPr lang="en-GB" altLang="fr-BE" sz="2000" b="1" i="1">
              <a:latin typeface="Calibri" pitchFamily="34" charset="0"/>
            </a:endParaRPr>
          </a:p>
          <a:p>
            <a:pPr eaLnBrk="1" hangingPunct="1"/>
            <a:r>
              <a:rPr lang="en-GB" altLang="fr-BE" sz="2000" b="1" i="1">
                <a:latin typeface="Calibri" pitchFamily="34" charset="0"/>
                <a:sym typeface="+mn-ea"/>
              </a:rPr>
              <a:t>Republic of Bulgaria</a:t>
            </a:r>
            <a:endParaRPr lang="en-US" altLang="hu-HU" sz="2000" b="1" i="1">
              <a:latin typeface="Calibri" pitchFamily="34" charset="0"/>
            </a:endParaRPr>
          </a:p>
        </p:txBody>
      </p:sp>
    </p:spTree>
    <p:extLst>
      <p:ext uri="{BB962C8B-B14F-4D97-AF65-F5344CB8AC3E}">
        <p14:creationId xmlns:p14="http://schemas.microsoft.com/office/powerpoint/2010/main" val="2137258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784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9"/>
          <p:cNvSpPr>
            <a:spLocks noGrp="1"/>
          </p:cNvSpPr>
          <p:nvPr>
            <p:ph type="subTitle" idx="1"/>
          </p:nvPr>
        </p:nvSpPr>
        <p:spPr>
          <a:xfrm>
            <a:off x="449580" y="1513840"/>
            <a:ext cx="8162449" cy="638810"/>
          </a:xfrm>
          <a:extLst/>
        </p:spPr>
        <p:txBody>
          <a:bodyPr rtlCol="0">
            <a:noAutofit/>
            <a:scene3d>
              <a:camera prst="orthographicFront"/>
              <a:lightRig rig="threePt" dir="t"/>
            </a:scene3d>
          </a:bodyPr>
          <a:lstStyle/>
          <a:p>
            <a:pPr algn="just" eaLnBrk="1" fontAlgn="auto" hangingPunct="1">
              <a:spcAft>
                <a:spcPts val="0"/>
              </a:spcAft>
              <a:defRPr/>
            </a:pPr>
            <a:r>
              <a:rPr lang="en-GB" sz="1600" u="none">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Funding: </a:t>
            </a:r>
            <a:r>
              <a:rPr sz="1600" u="none">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Operational Program "Regional Development 2007-2013"</a:t>
            </a:r>
            <a:r>
              <a:rPr lang="en-GB" sz="1600" u="none">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sz="1600" u="none">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the Grant Scheme "Support for provision of modern social housing for vulnerable, minority and </a:t>
            </a:r>
            <a:r>
              <a:rPr lang="en-GB" sz="1600" u="none">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indigent groups of the population </a:t>
            </a:r>
            <a:r>
              <a:rPr sz="1600" u="none">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and other disadvantaged groups"</a:t>
            </a:r>
            <a:r>
              <a:rPr lang="en-GB" sz="1600" u="none">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sz="1600" u="none">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priority axis 1 "Sustainable and integrated urban development"</a:t>
            </a:r>
            <a:r>
              <a:rPr lang="en-GB" sz="1600" u="none">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r>
              <a:rPr sz="1600" u="none">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under European regional development fund  /ERDF/.</a:t>
            </a:r>
            <a:r>
              <a:rPr lang="ru-RU" sz="1600" u="none" dirty="0" smtClean="0">
                <a:effectLst>
                  <a:outerShdw blurRad="38100" dist="19050" dir="2700000" algn="tl" rotWithShape="0">
                    <a:schemeClr val="dk1">
                      <a:alpha val="40000"/>
                    </a:schemeClr>
                  </a:outerShdw>
                </a:effectLst>
                <a:latin typeface="Times New Roman" panose="02020603050405020304" pitchFamily="18" charset="0"/>
                <a:sym typeface="+mn-ea"/>
              </a:rPr>
              <a:t> </a:t>
            </a:r>
          </a:p>
          <a:p>
            <a:pPr algn="just" eaLnBrk="1" fontAlgn="auto" hangingPunct="1">
              <a:spcAft>
                <a:spcPts val="0"/>
              </a:spcAft>
              <a:defRPr/>
            </a:pPr>
            <a:endParaRPr lang="ru-RU" sz="1600" u="none" dirty="0" smtClean="0">
              <a:gradFill>
                <a:gsLst>
                  <a:gs pos="21000">
                    <a:srgbClr val="53575C"/>
                  </a:gs>
                  <a:gs pos="88000">
                    <a:srgbClr val="C5C7CA"/>
                  </a:gs>
                </a:gsLst>
                <a:lin ang="5400000"/>
              </a:gradFill>
              <a:latin typeface="Times New Roman" panose="02020603050405020304" pitchFamily="18" charset="0"/>
              <a:sym typeface="+mn-ea"/>
            </a:endParaRPr>
          </a:p>
        </p:txBody>
      </p:sp>
      <p:sp>
        <p:nvSpPr>
          <p:cNvPr id="11" name="Espace réservé du texte 10"/>
          <p:cNvSpPr>
            <a:spLocks noGrp="1"/>
          </p:cNvSpPr>
          <p:nvPr>
            <p:ph type="body" sz="quarter" idx="10"/>
          </p:nvPr>
        </p:nvSpPr>
        <p:spPr>
          <a:xfrm>
            <a:off x="355997" y="2286000"/>
            <a:ext cx="8442722" cy="1873250"/>
          </a:xfrm>
        </p:spPr>
        <p:txBody>
          <a:bodyPr rtlCol="0">
            <a:normAutofit lnSpcReduction="10000"/>
          </a:bodyPr>
          <a:lstStyle/>
          <a:p>
            <a:pPr eaLnBrk="1" fontAlgn="auto" hangingPunct="1">
              <a:spcAft>
                <a:spcPts val="0"/>
              </a:spcAft>
              <a:defRPr/>
            </a:pPr>
            <a:r>
              <a:rPr lang="en-GB" altLang="en-US" b="1">
                <a:effectLst>
                  <a:outerShdw blurRad="38100" dist="19050" dir="2700000" algn="tl" rotWithShape="0">
                    <a:schemeClr val="dk1">
                      <a:alpha val="40000"/>
                    </a:schemeClr>
                  </a:outerShdw>
                </a:effectLst>
                <a:latin typeface="Times New Roman" panose="02020603050405020304" pitchFamily="18" charset="0"/>
                <a:sym typeface="+mn-ea"/>
              </a:rPr>
              <a:t>Specific objectives: </a:t>
            </a:r>
          </a:p>
          <a:p>
            <a:pPr marL="342900" indent="-342900" eaLnBrk="1" fontAlgn="auto" hangingPunct="1">
              <a:spcAft>
                <a:spcPts val="0"/>
              </a:spcAft>
              <a:buFont typeface="Wingdings" panose="05000000000000000000" charset="0"/>
              <a:buChar char=""/>
              <a:defRPr/>
            </a:pPr>
            <a:r>
              <a:rPr lang="en-GB" altLang="en-US" b="1">
                <a:effectLst>
                  <a:outerShdw blurRad="38100" dist="19050" dir="2700000" algn="tl" rotWithShape="0">
                    <a:schemeClr val="dk1">
                      <a:alpha val="40000"/>
                    </a:schemeClr>
                  </a:outerShdw>
                </a:effectLst>
                <a:latin typeface="Times New Roman" panose="02020603050405020304" pitchFamily="18" charset="0"/>
                <a:sym typeface="+mn-ea"/>
              </a:rPr>
              <a:t>providing modern social homes for vulnerable, minority and indigent groups of the population and other disadvantaged groups;</a:t>
            </a:r>
          </a:p>
          <a:p>
            <a:pPr marL="342900" indent="-342900" eaLnBrk="1" fontAlgn="auto" hangingPunct="1">
              <a:spcAft>
                <a:spcPts val="0"/>
              </a:spcAft>
              <a:buFont typeface="Wingdings" panose="05000000000000000000" charset="0"/>
              <a:buChar char=""/>
              <a:defRPr/>
            </a:pPr>
            <a:r>
              <a:rPr lang="en-GB" altLang="en-US" b="1">
                <a:effectLst>
                  <a:outerShdw blurRad="38100" dist="19050" dir="2700000" algn="tl" rotWithShape="0">
                    <a:schemeClr val="dk1">
                      <a:alpha val="40000"/>
                    </a:schemeClr>
                  </a:outerShdw>
                </a:effectLst>
                <a:latin typeface="Times New Roman" panose="02020603050405020304" pitchFamily="18" charset="0"/>
                <a:sym typeface="+mn-ea"/>
              </a:rPr>
              <a:t>ensuring social inclusion, spatial integration and equal access to adequate housing conditions for people in disadvantaged and vulnerable situation;</a:t>
            </a:r>
          </a:p>
          <a:p>
            <a:pPr eaLnBrk="1" fontAlgn="auto" hangingPunct="1">
              <a:spcAft>
                <a:spcPts val="0"/>
              </a:spcAft>
              <a:defRPr/>
            </a:pPr>
            <a:endParaRPr lang="en-GB" altLang="en-US" b="1">
              <a:effectLst>
                <a:outerShdw blurRad="38100" dist="19050" dir="2700000" algn="tl" rotWithShape="0">
                  <a:schemeClr val="dk1">
                    <a:alpha val="40000"/>
                  </a:schemeClr>
                </a:outerShdw>
              </a:effectLst>
              <a:latin typeface="Times New Roman" panose="02020603050405020304" pitchFamily="18" charset="0"/>
              <a:sym typeface="+mn-ea"/>
            </a:endParaRPr>
          </a:p>
        </p:txBody>
      </p:sp>
      <p:sp>
        <p:nvSpPr>
          <p:cNvPr id="38916" name="Titre 12"/>
          <p:cNvSpPr>
            <a:spLocks noGrp="1"/>
          </p:cNvSpPr>
          <p:nvPr>
            <p:ph type="ctrTitle"/>
          </p:nvPr>
        </p:nvSpPr>
        <p:spPr>
          <a:xfrm>
            <a:off x="846535" y="368300"/>
            <a:ext cx="7815263" cy="1146175"/>
          </a:xfrm>
        </p:spPr>
        <p:txBody>
          <a:bodyPr/>
          <a:lstStyle/>
          <a:p>
            <a:pPr algn="ctr" eaLnBrk="1" hangingPunct="1"/>
            <a:r>
              <a:rPr lang="en-US" altLang="fr-BE" smtClean="0">
                <a:latin typeface="Helvetica" pitchFamily="34" charset="0"/>
              </a:rPr>
              <a:t>HOME FOR EVERYONE</a:t>
            </a:r>
          </a:p>
        </p:txBody>
      </p:sp>
      <p:sp>
        <p:nvSpPr>
          <p:cNvPr id="2" name="Text Box 1"/>
          <p:cNvSpPr txBox="1"/>
          <p:nvPr/>
        </p:nvSpPr>
        <p:spPr>
          <a:xfrm>
            <a:off x="449104" y="4009390"/>
            <a:ext cx="8513921" cy="3139321"/>
          </a:xfrm>
          <a:prstGeom prst="rect">
            <a:avLst/>
          </a:prstGeom>
          <a:noFill/>
        </p:spPr>
        <p:txBody>
          <a:bodyPr>
            <a:spAutoFit/>
            <a:scene3d>
              <a:camera prst="orthographicFront"/>
              <a:lightRig rig="threePt" dir="t"/>
            </a:scene3d>
          </a:bodyPr>
          <a:lstStyle/>
          <a:p>
            <a:pPr fontAlgn="auto">
              <a:spcBef>
                <a:spcPts val="0"/>
              </a:spcBef>
              <a:spcAft>
                <a:spcPts val="0"/>
              </a:spcAft>
              <a:defRPr/>
            </a:pPr>
            <a:r>
              <a:rPr lang="en-GB">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TARGET GROUPS:</a:t>
            </a:r>
            <a:br>
              <a:rPr lang="en-GB">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br>
            <a:r>
              <a:rPr>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1. Homeless people and/or those living in very bad living conditions, who do not have their own dwelling and do not own movable or immovable property and/or ideal parts of it that can be a source of income</a:t>
            </a:r>
            <a:r>
              <a:rPr lang="en-GB">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18.00% for the municipality.</a:t>
            </a:r>
            <a:r>
              <a:rPr lang="en-US">
                <a:effectLst>
                  <a:outerShdw blurRad="38100" dist="19050" dir="2700000" algn="tl" rotWithShape="0">
                    <a:schemeClr val="dk1">
                      <a:alpha val="40000"/>
                    </a:schemeClr>
                  </a:outerShdw>
                </a:effectLst>
                <a:latin typeface="+mn-lt"/>
                <a:cs typeface="+mn-cs"/>
                <a:sym typeface="+mn-ea"/>
              </a:rPr>
              <a:t/>
            </a:r>
            <a:br>
              <a:rPr lang="en-US">
                <a:effectLst>
                  <a:outerShdw blurRad="38100" dist="19050" dir="2700000" algn="tl" rotWithShape="0">
                    <a:schemeClr val="dk1">
                      <a:alpha val="40000"/>
                    </a:schemeClr>
                  </a:outerShdw>
                </a:effectLst>
                <a:latin typeface="+mn-lt"/>
                <a:cs typeface="+mn-cs"/>
                <a:sym typeface="+mn-ea"/>
              </a:rPr>
            </a:br>
            <a:r>
              <a:rPr lang="en-GB">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2. Parents with children, incl. underage parents, large families, children with poor health and disabilities; 62.00% for the municipality.</a:t>
            </a:r>
            <a:br>
              <a:rPr lang="en-GB">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br>
            <a:r>
              <a:rPr lang="en-GB">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3. People at risk of poverty and social exclusion, persons whose average income per family member for the previous year from all sources is lower than the statutory monthly amount of the guaranteed minimum income for the country (BGN 65). 20.50% for the municipality.</a:t>
            </a:r>
            <a:br>
              <a:rPr lang="en-GB">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br>
            <a:endParaRPr lang="en-GB">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284224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56248" y="1549401"/>
            <a:ext cx="1506140" cy="164147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3" name="Sous-titre 2"/>
          <p:cNvSpPr>
            <a:spLocks noGrp="1"/>
          </p:cNvSpPr>
          <p:nvPr>
            <p:ph type="subTitle" idx="1"/>
          </p:nvPr>
        </p:nvSpPr>
        <p:spPr>
          <a:xfrm>
            <a:off x="3937398" y="2039939"/>
            <a:ext cx="5144690" cy="1920875"/>
          </a:xfrm>
        </p:spPr>
        <p:txBody>
          <a:bodyPr rtlCol="0">
            <a:normAutofit fontScale="92500" lnSpcReduction="10000"/>
          </a:bodyPr>
          <a:lstStyle/>
          <a:p>
            <a:pPr marL="285750" indent="-285750" eaLnBrk="1" fontAlgn="auto" hangingPunct="1">
              <a:spcAft>
                <a:spcPts val="0"/>
              </a:spcAft>
              <a:buFont typeface="Wingdings" panose="05000000000000000000" charset="0"/>
              <a:buChar char=""/>
              <a:defRPr/>
            </a:pPr>
            <a:r>
              <a:rPr lang="en-US" u="none">
                <a:latin typeface="Times New Roman" panose="02020603050405020304" pitchFamily="18" charset="0"/>
                <a:sym typeface="+mn-ea"/>
              </a:rPr>
              <a:t>15 </a:t>
            </a:r>
            <a:r>
              <a:rPr lang="en-GB" altLang="en-US" u="none">
                <a:latin typeface="Times New Roman" panose="02020603050405020304" pitchFamily="18" charset="0"/>
                <a:sym typeface="+mn-ea"/>
              </a:rPr>
              <a:t>new </a:t>
            </a:r>
            <a:r>
              <a:rPr lang="en-US" u="none">
                <a:latin typeface="Times New Roman" panose="02020603050405020304" pitchFamily="18" charset="0"/>
                <a:sym typeface="+mn-ea"/>
              </a:rPr>
              <a:t>multi-family residential buildings</a:t>
            </a:r>
          </a:p>
          <a:p>
            <a:pPr marL="285750" indent="-285750" eaLnBrk="1" fontAlgn="auto" hangingPunct="1">
              <a:spcAft>
                <a:spcPts val="0"/>
              </a:spcAft>
              <a:buFont typeface="Wingdings" panose="05000000000000000000" charset="0"/>
              <a:buChar char=""/>
              <a:defRPr/>
            </a:pPr>
            <a:r>
              <a:rPr lang="en-GB" altLang="en-US" u="none">
                <a:latin typeface="Times New Roman" panose="02020603050405020304" pitchFamily="18" charset="0"/>
                <a:sym typeface="+mn-ea"/>
              </a:rPr>
              <a:t>Equipment and furnishing of social housing</a:t>
            </a:r>
          </a:p>
          <a:p>
            <a:pPr marL="285750" indent="-285750" eaLnBrk="1" fontAlgn="auto" hangingPunct="1">
              <a:spcAft>
                <a:spcPts val="0"/>
              </a:spcAft>
              <a:buFont typeface="Wingdings" panose="05000000000000000000" charset="0"/>
              <a:buChar char=""/>
              <a:defRPr/>
            </a:pPr>
            <a:r>
              <a:rPr lang="en-GB" altLang="en-US" u="none">
                <a:latin typeface="Times New Roman" panose="02020603050405020304" pitchFamily="18" charset="0"/>
                <a:sym typeface="+mn-ea"/>
              </a:rPr>
              <a:t>150 families from the target group were accommodated in newly built dwellings </a:t>
            </a:r>
          </a:p>
          <a:p>
            <a:pPr marL="285750" indent="-285750" eaLnBrk="1" fontAlgn="auto" hangingPunct="1">
              <a:spcAft>
                <a:spcPts val="0"/>
              </a:spcAft>
              <a:buFont typeface="Wingdings" panose="05000000000000000000" charset="0"/>
              <a:buChar char=""/>
              <a:defRPr/>
            </a:pPr>
            <a:r>
              <a:rPr lang="en-GB" altLang="en-US" u="none">
                <a:latin typeface="Times New Roman" panose="02020603050405020304" pitchFamily="18" charset="0"/>
                <a:sym typeface="+mn-ea"/>
              </a:rPr>
              <a:t>4</a:t>
            </a:r>
            <a:r>
              <a:rPr lang="en-US" altLang="en-GB" u="none">
                <a:latin typeface="Times New Roman" panose="02020603050405020304" pitchFamily="18" charset="0"/>
                <a:sym typeface="+mn-ea"/>
              </a:rPr>
              <a:t>14</a:t>
            </a:r>
            <a:r>
              <a:rPr lang="en-GB" altLang="en-US" u="none">
                <a:latin typeface="Times New Roman" panose="02020603050405020304" pitchFamily="18" charset="0"/>
                <a:sym typeface="+mn-ea"/>
              </a:rPr>
              <a:t> direct users of the project results/social houses</a:t>
            </a:r>
          </a:p>
          <a:p>
            <a:pPr eaLnBrk="1" fontAlgn="auto" hangingPunct="1">
              <a:spcAft>
                <a:spcPts val="0"/>
              </a:spcAft>
              <a:defRPr/>
            </a:pPr>
            <a:endParaRPr lang="fr-BE" u="none"/>
          </a:p>
        </p:txBody>
      </p:sp>
      <p:sp>
        <p:nvSpPr>
          <p:cNvPr id="39940" name="Titre 8"/>
          <p:cNvSpPr>
            <a:spLocks noGrp="1"/>
          </p:cNvSpPr>
          <p:nvPr>
            <p:ph type="title"/>
          </p:nvPr>
        </p:nvSpPr>
        <p:spPr>
          <a:xfrm>
            <a:off x="3288507" y="1206501"/>
            <a:ext cx="5874544" cy="835025"/>
          </a:xfrm>
        </p:spPr>
        <p:txBody>
          <a:bodyPr/>
          <a:lstStyle/>
          <a:p>
            <a:pPr algn="r" eaLnBrk="1" hangingPunct="1"/>
            <a:r>
              <a:rPr lang="en-GB" altLang="en-US" smtClean="0">
                <a:latin typeface="Helvetica" pitchFamily="34" charset="0"/>
                <a:sym typeface="+mn-ea"/>
              </a:rPr>
              <a:t>     </a:t>
            </a:r>
            <a:r>
              <a:rPr lang="en-US" altLang="fr-BE" smtClean="0">
                <a:latin typeface="Helvetica" pitchFamily="34" charset="0"/>
                <a:sym typeface="+mn-ea"/>
              </a:rPr>
              <a:t>HOME FOR EVERYONE</a:t>
            </a:r>
            <a:endParaRPr lang="fr-BE" altLang="hu-HU" smtClean="0">
              <a:latin typeface="Helvetica" pitchFamily="34" charset="0"/>
            </a:endParaRPr>
          </a:p>
        </p:txBody>
      </p:sp>
      <p:graphicFrame>
        <p:nvGraphicFramePr>
          <p:cNvPr id="26" name="Table 25"/>
          <p:cNvGraphicFramePr/>
          <p:nvPr/>
        </p:nvGraphicFramePr>
        <p:xfrm>
          <a:off x="3861435" y="4235450"/>
          <a:ext cx="5160645" cy="1005840"/>
        </p:xfrm>
        <a:graphic>
          <a:graphicData uri="http://schemas.openxmlformats.org/drawingml/2006/table">
            <a:tbl>
              <a:tblPr firstRow="1" bandRow="1">
                <a:tableStyleId>{5C22544A-7EE6-4342-B048-85BDC9FD1C3A}</a:tableStyleId>
              </a:tblPr>
              <a:tblGrid>
                <a:gridCol w="573405"/>
                <a:gridCol w="573405"/>
                <a:gridCol w="573405"/>
                <a:gridCol w="573405"/>
                <a:gridCol w="573405"/>
                <a:gridCol w="573405"/>
                <a:gridCol w="573405"/>
                <a:gridCol w="573405"/>
                <a:gridCol w="573405"/>
              </a:tblGrid>
              <a:tr h="731520">
                <a:tc>
                  <a:txBody>
                    <a:bodyPr/>
                    <a:lstStyle/>
                    <a:p>
                      <a:pPr>
                        <a:buNone/>
                      </a:pPr>
                      <a:r>
                        <a:rPr sz="1400">
                          <a:solidFill>
                            <a:schemeClr val="tx1"/>
                          </a:solidFill>
                        </a:rPr>
                        <a:t>apartments</a:t>
                      </a:r>
                      <a:endParaRPr lang="en-US" sz="1400">
                        <a:solidFill>
                          <a:schemeClr val="tx1"/>
                        </a:solidFill>
                        <a:ea typeface="Calibri" panose="020F0502020204030204" charset="0"/>
                      </a:endParaRPr>
                    </a:p>
                    <a:p>
                      <a:pPr>
                        <a:buNone/>
                      </a:pPr>
                      <a:endParaRPr lang="en-US" sz="1400">
                        <a:solidFill>
                          <a:srgbClr val="000000"/>
                        </a:solidFill>
                        <a:highlight>
                          <a:srgbClr val="B1A0C7"/>
                        </a:highlight>
                        <a:latin typeface="Calibri" panose="020F0502020204030204" charset="0"/>
                        <a:cs typeface="Calibri" panose="020F0502020204030204" charset="0"/>
                        <a:sym typeface="+mn-ea"/>
                      </a:endParaRPr>
                    </a:p>
                  </a:txBody>
                  <a:tcPr marL="68580" marR="68580"/>
                </a:tc>
                <a:tc>
                  <a:txBody>
                    <a:bodyPr/>
                    <a:lstStyle/>
                    <a:p>
                      <a:pPr>
                        <a:buNone/>
                      </a:pPr>
                      <a:r>
                        <a:rPr lang="en-GB" altLang="en-US" sz="1200">
                          <a:solidFill>
                            <a:schemeClr val="tx1"/>
                          </a:solidFill>
                        </a:rPr>
                        <a:t>people</a:t>
                      </a:r>
                    </a:p>
                  </a:txBody>
                  <a:tcPr marL="68580" marR="68580"/>
                </a:tc>
                <a:tc>
                  <a:txBody>
                    <a:bodyPr/>
                    <a:lstStyle/>
                    <a:p>
                      <a:pPr>
                        <a:buNone/>
                      </a:pPr>
                      <a:r>
                        <a:rPr lang="en-GB" altLang="en-US" sz="1200">
                          <a:solidFill>
                            <a:schemeClr val="tx1"/>
                          </a:solidFill>
                        </a:rPr>
                        <a:t>pupils</a:t>
                      </a:r>
                    </a:p>
                  </a:txBody>
                  <a:tcPr marL="68580" marR="68580"/>
                </a:tc>
                <a:tc>
                  <a:txBody>
                    <a:bodyPr/>
                    <a:lstStyle/>
                    <a:p>
                      <a:pPr>
                        <a:buNone/>
                      </a:pPr>
                      <a:r>
                        <a:rPr lang="en-GB" altLang="en-US" sz="1200">
                          <a:solidFill>
                            <a:schemeClr val="tx1"/>
                          </a:solidFill>
                        </a:rPr>
                        <a:t>children 0-7</a:t>
                      </a:r>
                    </a:p>
                  </a:txBody>
                  <a:tcPr marL="68580" marR="68580"/>
                </a:tc>
                <a:tc>
                  <a:txBody>
                    <a:bodyPr/>
                    <a:lstStyle/>
                    <a:p>
                      <a:pPr>
                        <a:buNone/>
                      </a:pPr>
                      <a:r>
                        <a:rPr lang="en-GB" altLang="en-US" sz="1200">
                          <a:solidFill>
                            <a:schemeClr val="tx1"/>
                          </a:solidFill>
                        </a:rPr>
                        <a:t>romas</a:t>
                      </a:r>
                    </a:p>
                  </a:txBody>
                  <a:tcPr marL="68580" marR="68580"/>
                </a:tc>
                <a:tc>
                  <a:txBody>
                    <a:bodyPr/>
                    <a:lstStyle/>
                    <a:p>
                      <a:pPr>
                        <a:buNone/>
                      </a:pPr>
                      <a:r>
                        <a:rPr lang="en-GB" altLang="en-US" sz="1200">
                          <a:solidFill>
                            <a:schemeClr val="tx1"/>
                          </a:solidFill>
                        </a:rPr>
                        <a:t>unemployed</a:t>
                      </a:r>
                    </a:p>
                  </a:txBody>
                  <a:tcPr marL="68580" marR="68580"/>
                </a:tc>
                <a:tc>
                  <a:txBody>
                    <a:bodyPr/>
                    <a:lstStyle/>
                    <a:p>
                      <a:pPr>
                        <a:buNone/>
                      </a:pPr>
                      <a:r>
                        <a:rPr lang="en-GB" altLang="en-US" sz="1200">
                          <a:solidFill>
                            <a:schemeClr val="tx1"/>
                          </a:solidFill>
                        </a:rPr>
                        <a:t>homeless</a:t>
                      </a:r>
                    </a:p>
                  </a:txBody>
                  <a:tcPr marL="68580" marR="68580"/>
                </a:tc>
                <a:tc>
                  <a:txBody>
                    <a:bodyPr/>
                    <a:lstStyle/>
                    <a:p>
                      <a:pPr>
                        <a:buNone/>
                      </a:pPr>
                      <a:r>
                        <a:rPr lang="en-GB" altLang="en-US" sz="1200">
                          <a:solidFill>
                            <a:schemeClr val="tx1"/>
                          </a:solidFill>
                        </a:rPr>
                        <a:t>parents with children</a:t>
                      </a:r>
                    </a:p>
                  </a:txBody>
                  <a:tcPr marL="68580" marR="68580"/>
                </a:tc>
                <a:tc>
                  <a:txBody>
                    <a:bodyPr/>
                    <a:lstStyle/>
                    <a:p>
                      <a:pPr>
                        <a:buNone/>
                      </a:pPr>
                      <a:r>
                        <a:rPr lang="en-GB" altLang="en-US" sz="1200">
                          <a:solidFill>
                            <a:schemeClr val="tx1"/>
                          </a:solidFill>
                        </a:rPr>
                        <a:t>people at risk of poverty</a:t>
                      </a:r>
                    </a:p>
                  </a:txBody>
                  <a:tcPr marL="68580" marR="68580"/>
                </a:tc>
              </a:tr>
            </a:tbl>
          </a:graphicData>
        </a:graphic>
      </p:graphicFrame>
      <p:graphicFrame>
        <p:nvGraphicFramePr>
          <p:cNvPr id="28" name="Table 27"/>
          <p:cNvGraphicFramePr/>
          <p:nvPr/>
        </p:nvGraphicFramePr>
        <p:xfrm>
          <a:off x="3862387" y="4967289"/>
          <a:ext cx="5161365" cy="401637"/>
        </p:xfrm>
        <a:graphic>
          <a:graphicData uri="http://schemas.openxmlformats.org/drawingml/2006/table">
            <a:tbl>
              <a:tblPr firstRow="1" bandRow="1">
                <a:tableStyleId>{5C22544A-7EE6-4342-B048-85BDC9FD1C3A}</a:tableStyleId>
              </a:tblPr>
              <a:tblGrid>
                <a:gridCol w="573485"/>
                <a:gridCol w="573485"/>
                <a:gridCol w="573485"/>
                <a:gridCol w="573485"/>
                <a:gridCol w="573485"/>
                <a:gridCol w="573485"/>
                <a:gridCol w="573485"/>
                <a:gridCol w="573485"/>
                <a:gridCol w="573485"/>
              </a:tblGrid>
              <a:tr h="401637">
                <a:tc>
                  <a:txBody>
                    <a:bodyPr/>
                    <a:lstStyle/>
                    <a:p>
                      <a:pPr>
                        <a:buNone/>
                      </a:pPr>
                      <a:r>
                        <a:rPr lang="en-GB" altLang="en-US" sz="1400">
                          <a:solidFill>
                            <a:schemeClr val="tx1"/>
                          </a:solidFill>
                        </a:rPr>
                        <a:t>150</a:t>
                      </a:r>
                    </a:p>
                  </a:txBody>
                  <a:tcPr marL="68590" marR="68590" marT="45612" marB="45612"/>
                </a:tc>
                <a:tc>
                  <a:txBody>
                    <a:bodyPr/>
                    <a:lstStyle/>
                    <a:p>
                      <a:pPr>
                        <a:buNone/>
                      </a:pPr>
                      <a:r>
                        <a:rPr lang="en-GB" altLang="en-US" sz="1200">
                          <a:solidFill>
                            <a:schemeClr val="tx1"/>
                          </a:solidFill>
                        </a:rPr>
                        <a:t>414</a:t>
                      </a:r>
                    </a:p>
                  </a:txBody>
                  <a:tcPr marL="68590" marR="68590" marT="45612" marB="45612"/>
                </a:tc>
                <a:tc>
                  <a:txBody>
                    <a:bodyPr/>
                    <a:lstStyle/>
                    <a:p>
                      <a:pPr>
                        <a:buNone/>
                      </a:pPr>
                      <a:r>
                        <a:rPr lang="en-GB" altLang="en-US" sz="1200">
                          <a:solidFill>
                            <a:schemeClr val="tx1"/>
                          </a:solidFill>
                        </a:rPr>
                        <a:t>114</a:t>
                      </a:r>
                    </a:p>
                  </a:txBody>
                  <a:tcPr marL="68590" marR="68590" marT="45612" marB="45612"/>
                </a:tc>
                <a:tc>
                  <a:txBody>
                    <a:bodyPr/>
                    <a:lstStyle/>
                    <a:p>
                      <a:pPr>
                        <a:buNone/>
                      </a:pPr>
                      <a:r>
                        <a:rPr lang="en-GB" altLang="en-US" sz="1200">
                          <a:solidFill>
                            <a:schemeClr val="tx1"/>
                          </a:solidFill>
                        </a:rPr>
                        <a:t>8</a:t>
                      </a:r>
                    </a:p>
                  </a:txBody>
                  <a:tcPr marL="68590" marR="68590" marT="45612" marB="45612"/>
                </a:tc>
                <a:tc>
                  <a:txBody>
                    <a:bodyPr/>
                    <a:lstStyle/>
                    <a:p>
                      <a:pPr>
                        <a:buNone/>
                      </a:pPr>
                      <a:r>
                        <a:rPr lang="en-GB" altLang="en-US" sz="1200">
                          <a:solidFill>
                            <a:schemeClr val="tx1"/>
                          </a:solidFill>
                        </a:rPr>
                        <a:t>72</a:t>
                      </a:r>
                    </a:p>
                  </a:txBody>
                  <a:tcPr marL="68590" marR="68590" marT="45612" marB="45612"/>
                </a:tc>
                <a:tc>
                  <a:txBody>
                    <a:bodyPr/>
                    <a:lstStyle/>
                    <a:p>
                      <a:pPr>
                        <a:buNone/>
                      </a:pPr>
                      <a:r>
                        <a:rPr lang="en-GB" altLang="en-US" sz="1200">
                          <a:solidFill>
                            <a:schemeClr val="tx1"/>
                          </a:solidFill>
                        </a:rPr>
                        <a:t>15</a:t>
                      </a:r>
                    </a:p>
                  </a:txBody>
                  <a:tcPr marL="68590" marR="68590" marT="45612" marB="45612"/>
                </a:tc>
                <a:tc>
                  <a:txBody>
                    <a:bodyPr/>
                    <a:lstStyle/>
                    <a:p>
                      <a:pPr>
                        <a:buNone/>
                      </a:pPr>
                      <a:r>
                        <a:rPr lang="en-GB" altLang="en-US" sz="1200">
                          <a:solidFill>
                            <a:schemeClr val="tx1"/>
                          </a:solidFill>
                        </a:rPr>
                        <a:t>73</a:t>
                      </a:r>
                    </a:p>
                  </a:txBody>
                  <a:tcPr marL="68590" marR="68590" marT="45612" marB="45612"/>
                </a:tc>
                <a:tc>
                  <a:txBody>
                    <a:bodyPr/>
                    <a:lstStyle/>
                    <a:p>
                      <a:pPr>
                        <a:buNone/>
                      </a:pPr>
                      <a:r>
                        <a:rPr lang="en-GB" altLang="en-US" sz="1200">
                          <a:solidFill>
                            <a:schemeClr val="tx1"/>
                          </a:solidFill>
                        </a:rPr>
                        <a:t>209</a:t>
                      </a:r>
                    </a:p>
                  </a:txBody>
                  <a:tcPr marL="68590" marR="68590" marT="45612" marB="45612"/>
                </a:tc>
                <a:tc>
                  <a:txBody>
                    <a:bodyPr/>
                    <a:lstStyle/>
                    <a:p>
                      <a:pPr>
                        <a:buNone/>
                      </a:pPr>
                      <a:r>
                        <a:rPr lang="en-GB" altLang="en-US" sz="1200">
                          <a:solidFill>
                            <a:schemeClr val="tx1"/>
                          </a:solidFill>
                        </a:rPr>
                        <a:t>93</a:t>
                      </a:r>
                    </a:p>
                  </a:txBody>
                  <a:tcPr marL="68590" marR="68590" marT="45612" marB="45612"/>
                </a:tc>
              </a:tr>
            </a:tbl>
          </a:graphicData>
        </a:graphic>
      </p:graphicFrame>
      <p:graphicFrame>
        <p:nvGraphicFramePr>
          <p:cNvPr id="29" name="Table 28"/>
          <p:cNvGraphicFramePr/>
          <p:nvPr/>
        </p:nvGraphicFramePr>
        <p:xfrm>
          <a:off x="3861435" y="5349240"/>
          <a:ext cx="5160645" cy="457200"/>
        </p:xfrm>
        <a:graphic>
          <a:graphicData uri="http://schemas.openxmlformats.org/drawingml/2006/table">
            <a:tbl>
              <a:tblPr firstRow="1" bandRow="1">
                <a:tableStyleId>{5C22544A-7EE6-4342-B048-85BDC9FD1C3A}</a:tableStyleId>
              </a:tblPr>
              <a:tblGrid>
                <a:gridCol w="573405"/>
                <a:gridCol w="573405"/>
                <a:gridCol w="573405"/>
                <a:gridCol w="573405"/>
                <a:gridCol w="573405"/>
                <a:gridCol w="573405"/>
                <a:gridCol w="573405"/>
                <a:gridCol w="573405"/>
                <a:gridCol w="573405"/>
              </a:tblGrid>
              <a:tr h="457200">
                <a:tc>
                  <a:txBody>
                    <a:bodyPr/>
                    <a:lstStyle/>
                    <a:p>
                      <a:pPr>
                        <a:buNone/>
                      </a:pPr>
                      <a:endParaRPr lang="en-US" sz="1200" b="1">
                        <a:solidFill>
                          <a:schemeClr val="tx1"/>
                        </a:solidFill>
                        <a:highlight>
                          <a:srgbClr val="B1A0C7"/>
                        </a:highlight>
                        <a:latin typeface="Calibri" panose="020F0502020204030204" charset="0"/>
                        <a:ea typeface="Calibri" panose="020F0502020204030204" charset="0"/>
                        <a:cs typeface="Calibri" panose="020F0502020204030204" charset="0"/>
                        <a:sym typeface="+mn-ea"/>
                      </a:endParaRPr>
                    </a:p>
                    <a:p>
                      <a:pPr>
                        <a:buNone/>
                      </a:pPr>
                      <a:endParaRPr lang="en-US" sz="1200" b="1">
                        <a:solidFill>
                          <a:schemeClr val="tx1"/>
                        </a:solidFill>
                        <a:highlight>
                          <a:srgbClr val="B1A0C7"/>
                        </a:highlight>
                        <a:latin typeface="Calibri" panose="020F0502020204030204" charset="0"/>
                        <a:ea typeface="Calibri" panose="020F0502020204030204" charset="0"/>
                        <a:cs typeface="Calibri" panose="020F0502020204030204" charset="0"/>
                        <a:sym typeface="+mn-ea"/>
                      </a:endParaRPr>
                    </a:p>
                  </a:txBody>
                  <a:tcPr marL="68580" marR="68580"/>
                </a:tc>
                <a:tc>
                  <a:txBody>
                    <a:bodyPr/>
                    <a:lstStyle/>
                    <a:p>
                      <a:pPr>
                        <a:buNone/>
                      </a:pPr>
                      <a:r>
                        <a:rPr lang="en-GB" altLang="en-US" sz="1200">
                          <a:solidFill>
                            <a:schemeClr val="tx1"/>
                          </a:solidFill>
                        </a:rPr>
                        <a:t>%</a:t>
                      </a:r>
                    </a:p>
                  </a:txBody>
                  <a:tcPr marL="68580" marR="68580"/>
                </a:tc>
                <a:tc>
                  <a:txBody>
                    <a:bodyPr/>
                    <a:lstStyle/>
                    <a:p>
                      <a:pPr>
                        <a:buNone/>
                      </a:pPr>
                      <a:r>
                        <a:rPr lang="en-GB" altLang="en-US" sz="1200">
                          <a:solidFill>
                            <a:schemeClr val="tx1"/>
                          </a:solidFill>
                        </a:rPr>
                        <a:t>27.54</a:t>
                      </a:r>
                    </a:p>
                  </a:txBody>
                  <a:tcPr marL="68580" marR="68580"/>
                </a:tc>
                <a:tc>
                  <a:txBody>
                    <a:bodyPr/>
                    <a:lstStyle/>
                    <a:p>
                      <a:pPr>
                        <a:buNone/>
                      </a:pPr>
                      <a:r>
                        <a:rPr lang="en-GB" altLang="en-US" sz="1200">
                          <a:solidFill>
                            <a:schemeClr val="tx1"/>
                          </a:solidFill>
                        </a:rPr>
                        <a:t>1.93</a:t>
                      </a:r>
                    </a:p>
                  </a:txBody>
                  <a:tcPr marL="68580" marR="68580"/>
                </a:tc>
                <a:tc>
                  <a:txBody>
                    <a:bodyPr/>
                    <a:lstStyle/>
                    <a:p>
                      <a:pPr>
                        <a:buNone/>
                      </a:pPr>
                      <a:r>
                        <a:rPr lang="en-GB" altLang="en-US" sz="1200">
                          <a:solidFill>
                            <a:schemeClr val="tx1"/>
                          </a:solidFill>
                        </a:rPr>
                        <a:t>17.39</a:t>
                      </a:r>
                    </a:p>
                  </a:txBody>
                  <a:tcPr marL="68580" marR="68580"/>
                </a:tc>
                <a:tc>
                  <a:txBody>
                    <a:bodyPr/>
                    <a:lstStyle/>
                    <a:p>
                      <a:pPr>
                        <a:buNone/>
                      </a:pPr>
                      <a:r>
                        <a:rPr lang="en-GB" altLang="en-US" sz="1200">
                          <a:solidFill>
                            <a:schemeClr val="tx1"/>
                          </a:solidFill>
                        </a:rPr>
                        <a:t>3.62</a:t>
                      </a:r>
                    </a:p>
                  </a:txBody>
                  <a:tcPr marL="68580" marR="68580"/>
                </a:tc>
                <a:tc>
                  <a:txBody>
                    <a:bodyPr/>
                    <a:lstStyle/>
                    <a:p>
                      <a:pPr>
                        <a:buNone/>
                      </a:pPr>
                      <a:r>
                        <a:rPr lang="en-GB" altLang="en-US" sz="1200">
                          <a:solidFill>
                            <a:schemeClr val="tx1"/>
                          </a:solidFill>
                        </a:rPr>
                        <a:t>17.63</a:t>
                      </a:r>
                    </a:p>
                  </a:txBody>
                  <a:tcPr marL="68580" marR="68580"/>
                </a:tc>
                <a:tc>
                  <a:txBody>
                    <a:bodyPr/>
                    <a:lstStyle/>
                    <a:p>
                      <a:pPr>
                        <a:buNone/>
                      </a:pPr>
                      <a:r>
                        <a:rPr lang="en-GB" altLang="en-US" sz="1200">
                          <a:solidFill>
                            <a:schemeClr val="tx1"/>
                          </a:solidFill>
                        </a:rPr>
                        <a:t>50.48</a:t>
                      </a:r>
                    </a:p>
                  </a:txBody>
                  <a:tcPr marL="68580" marR="68580"/>
                </a:tc>
                <a:tc>
                  <a:txBody>
                    <a:bodyPr/>
                    <a:lstStyle/>
                    <a:p>
                      <a:pPr>
                        <a:buNone/>
                      </a:pPr>
                      <a:r>
                        <a:rPr lang="en-GB" altLang="en-US" sz="1200">
                          <a:solidFill>
                            <a:schemeClr val="tx1"/>
                          </a:solidFill>
                        </a:rPr>
                        <a:t>22.46</a:t>
                      </a:r>
                    </a:p>
                  </a:txBody>
                  <a:tcPr marL="68580" marR="68580"/>
                </a:tc>
              </a:tr>
            </a:tbl>
          </a:graphicData>
        </a:graphic>
      </p:graphicFrame>
      <p:pic>
        <p:nvPicPr>
          <p:cNvPr id="32" name="Picture Placeholder 31"/>
          <p:cNvPicPr>
            <a:picLocks noGrp="1" noChangeAspect="1"/>
          </p:cNvPicPr>
          <p:nvPr>
            <p:ph type="pic" sz="quarter" idx="11"/>
          </p:nvPr>
        </p:nvPicPr>
        <p:blipFill>
          <a:blip r:embed="rId3"/>
          <a:stretch>
            <a:fillRect/>
          </a:stretch>
        </p:blipFill>
        <p:spPr>
          <a:xfrm>
            <a:off x="100013" y="1458913"/>
            <a:ext cx="3762375" cy="2273300"/>
          </a:xfrm>
        </p:spPr>
      </p:pic>
      <p:graphicFrame>
        <p:nvGraphicFramePr>
          <p:cNvPr id="39966" name="Object 32"/>
          <p:cNvGraphicFramePr>
            <a:graphicFrameLocks noChangeAspect="1"/>
          </p:cNvGraphicFramePr>
          <p:nvPr/>
        </p:nvGraphicFramePr>
        <p:xfrm>
          <a:off x="100013" y="4111626"/>
          <a:ext cx="3761185" cy="2055813"/>
        </p:xfrm>
        <a:graphic>
          <a:graphicData uri="http://schemas.openxmlformats.org/presentationml/2006/ole">
            <mc:AlternateContent xmlns:mc="http://schemas.openxmlformats.org/markup-compatibility/2006">
              <mc:Choice xmlns:v="urn:schemas-microsoft-com:vml" Requires="v">
                <p:oleObj spid="_x0000_s2050" r:id="rId4" imgW="10136015" imgH="5296639" progId="Paint.Picture">
                  <p:embed/>
                </p:oleObj>
              </mc:Choice>
              <mc:Fallback>
                <p:oleObj r:id="rId4" imgW="10136015" imgH="529663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3" y="4111626"/>
                        <a:ext cx="3761185"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248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66262" y="1386206"/>
            <a:ext cx="7531894" cy="5909310"/>
          </a:xfrm>
          <a:prstGeom prst="rect">
            <a:avLst/>
          </a:prstGeom>
          <a:noFill/>
        </p:spPr>
        <p:txBody>
          <a:bodyPr>
            <a:spAutoFit/>
          </a:bodyPr>
          <a:lstStyle/>
          <a:p>
            <a:pPr fontAlgn="auto">
              <a:spcBef>
                <a:spcPts val="0"/>
              </a:spcBef>
              <a:spcAft>
                <a:spcPts val="0"/>
              </a:spcAft>
              <a:defRPr/>
            </a:pPr>
            <a:r>
              <a:rPr lang="en-GB" b="1">
                <a:latin typeface="Times New Roman" panose="02020603050405020304" pitchFamily="18" charset="0"/>
                <a:cs typeface="Times New Roman" panose="02020603050405020304" pitchFamily="18" charset="0"/>
                <a:sym typeface="+mn-ea"/>
              </a:rPr>
              <a:t>Parallel with the construction works </a:t>
            </a:r>
            <a:r>
              <a:rPr lang="bg-BG" altLang="en-GB" b="1">
                <a:latin typeface="Times New Roman" panose="02020603050405020304" pitchFamily="18" charset="0"/>
                <a:cs typeface="Times New Roman" panose="02020603050405020304" pitchFamily="18" charset="0"/>
                <a:sym typeface="+mn-ea"/>
              </a:rPr>
              <a:t>“</a:t>
            </a:r>
            <a:r>
              <a:rPr lang="en-GB" b="1">
                <a:latin typeface="Times New Roman" panose="02020603050405020304" pitchFamily="18" charset="0"/>
                <a:cs typeface="Times New Roman" panose="02020603050405020304" pitchFamily="18" charset="0"/>
                <a:sym typeface="+mn-ea"/>
              </a:rPr>
              <a:t>social package</a:t>
            </a:r>
            <a:r>
              <a:rPr b="1">
                <a:latin typeface="Times New Roman" panose="02020603050405020304" pitchFamily="18" charset="0"/>
                <a:cs typeface="Times New Roman" panose="02020603050405020304" pitchFamily="18" charset="0"/>
                <a:sym typeface="+mn-ea"/>
              </a:rPr>
              <a:t>" </a:t>
            </a:r>
            <a:r>
              <a:rPr lang="en-GB" b="1">
                <a:latin typeface="Times New Roman" panose="02020603050405020304" pitchFamily="18" charset="0"/>
                <a:cs typeface="Times New Roman" panose="02020603050405020304" pitchFamily="18" charset="0"/>
                <a:sym typeface="+mn-ea"/>
              </a:rPr>
              <a:t>were ensured - complementary services in four main areas:</a:t>
            </a:r>
          </a:p>
          <a:p>
            <a:pPr marL="285750" indent="-285750" fontAlgn="auto">
              <a:spcBef>
                <a:spcPts val="0"/>
              </a:spcBef>
              <a:spcAft>
                <a:spcPts val="0"/>
              </a:spcAft>
              <a:buFont typeface="Wingdings" panose="05000000000000000000" charset="0"/>
              <a:buChar char=""/>
              <a:defRPr/>
            </a:pPr>
            <a:r>
              <a:rPr lang="en-GB" b="1">
                <a:latin typeface="Times New Roman" panose="02020603050405020304" pitchFamily="18" charset="0"/>
                <a:cs typeface="Times New Roman" panose="02020603050405020304" pitchFamily="18" charset="0"/>
                <a:sym typeface="+mn-ea"/>
              </a:rPr>
              <a:t>Access to employment; </a:t>
            </a:r>
            <a:r>
              <a:rPr lang="en-US" altLang="en-GB" b="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latin typeface="Times New Roman" panose="02020603050405020304" pitchFamily="18" charset="0"/>
                <a:cs typeface="Times New Roman" panose="02020603050405020304" pitchFamily="18" charset="0"/>
                <a:sym typeface="+mn-ea"/>
              </a:rPr>
              <a:t>R</a:t>
            </a:r>
            <a:r>
              <a:rPr lang="en-GB" b="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latin typeface="Times New Roman" panose="02020603050405020304" pitchFamily="18" charset="0"/>
                <a:cs typeface="Times New Roman" panose="02020603050405020304" pitchFamily="18" charset="0"/>
                <a:sym typeface="+mn-ea"/>
              </a:rPr>
              <a:t>egistration of the unemployed in the Labor Office Directorate; Survey; Professional orientation; Motivation training; Communication in foreign languages; Digital Competence; Public and civic competences; Learning to learn </a:t>
            </a:r>
            <a:r>
              <a:rPr lang="en-US" altLang="en-GB" b="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latin typeface="Times New Roman" panose="02020603050405020304" pitchFamily="18" charset="0"/>
                <a:cs typeface="Times New Roman" panose="02020603050405020304" pitchFamily="18" charset="0"/>
                <a:sym typeface="+mn-ea"/>
              </a:rPr>
              <a:t>w</a:t>
            </a:r>
            <a:r>
              <a:rPr lang="en-GB" altLang="en-US" b="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latin typeface="Times New Roman" panose="02020603050405020304" pitchFamily="18" charset="0"/>
                <a:cs typeface="Times New Roman" panose="02020603050405020304" pitchFamily="18" charset="0"/>
                <a:sym typeface="+mn-ea"/>
              </a:rPr>
              <a:t>ere</a:t>
            </a:r>
            <a:r>
              <a:rPr lang="en-US" altLang="en-GB" b="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latin typeface="Times New Roman" panose="02020603050405020304" pitchFamily="18" charset="0"/>
                <a:cs typeface="Times New Roman" panose="02020603050405020304" pitchFamily="18" charset="0"/>
                <a:sym typeface="+mn-ea"/>
              </a:rPr>
              <a:t> the most</a:t>
            </a:r>
            <a:r>
              <a:rPr lang="bg-BG" altLang="en-GB" b="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latin typeface="Times New Roman" panose="02020603050405020304" pitchFamily="18" charset="0"/>
                <a:cs typeface="Times New Roman" panose="02020603050405020304" pitchFamily="18" charset="0"/>
                <a:sym typeface="+mn-ea"/>
              </a:rPr>
              <a:t> </a:t>
            </a:r>
            <a:r>
              <a:rPr lang="en-GB" altLang="bg-BG" b="1">
                <a:pattFill prst="dkUpDiag">
                  <a:fgClr>
                    <a:schemeClr val="bg1">
                      <a:lumMod val="50000"/>
                    </a:schemeClr>
                  </a:fgClr>
                  <a:bgClr>
                    <a:schemeClr val="tx1">
                      <a:lumMod val="75000"/>
                      <a:lumOff val="25000"/>
                    </a:schemeClr>
                  </a:bgClr>
                </a:pattFill>
                <a:effectLst>
                  <a:outerShdw blurRad="38100" dist="19050" dir="2700000" algn="tl" rotWithShape="0">
                    <a:schemeClr val="dk1">
                      <a:alpha val="40000"/>
                      <a:lumMod val="50000"/>
                    </a:schemeClr>
                  </a:outerShdw>
                </a:effectLst>
                <a:latin typeface="Times New Roman" panose="02020603050405020304" pitchFamily="18" charset="0"/>
                <a:cs typeface="Times New Roman" panose="02020603050405020304" pitchFamily="18" charset="0"/>
                <a:sym typeface="+mn-ea"/>
              </a:rPr>
              <a:t>visited measures!</a:t>
            </a:r>
          </a:p>
          <a:p>
            <a:pPr marL="285750" indent="-285750" fontAlgn="auto">
              <a:spcBef>
                <a:spcPts val="0"/>
              </a:spcBef>
              <a:spcAft>
                <a:spcPts val="0"/>
              </a:spcAft>
              <a:buFont typeface="Wingdings" panose="05000000000000000000" charset="0"/>
              <a:buChar char=""/>
              <a:defRPr/>
            </a:pPr>
            <a:r>
              <a:rPr lang="en-GB" b="1">
                <a:latin typeface="Times New Roman" panose="02020603050405020304" pitchFamily="18" charset="0"/>
                <a:cs typeface="Times New Roman" panose="02020603050405020304" pitchFamily="18" charset="0"/>
                <a:sym typeface="+mn-ea"/>
              </a:rPr>
              <a:t>Access to education;(Retention measures in the education system; Services for children and young people and their parents for better adaptation to the education system and the requirements of the labor market; Conducting courses for adult literacy);</a:t>
            </a:r>
          </a:p>
          <a:p>
            <a:pPr marL="285750" indent="-285750" fontAlgn="auto">
              <a:spcBef>
                <a:spcPts val="0"/>
              </a:spcBef>
              <a:spcAft>
                <a:spcPts val="0"/>
              </a:spcAft>
              <a:buFont typeface="Wingdings" panose="05000000000000000000" charset="0"/>
              <a:buChar char=""/>
              <a:defRPr/>
            </a:pPr>
            <a:r>
              <a:rPr lang="en-GB" b="1">
                <a:latin typeface="Times New Roman" panose="02020603050405020304" pitchFamily="18" charset="0"/>
                <a:cs typeface="Times New Roman" panose="02020603050405020304" pitchFamily="18" charset="0"/>
                <a:sym typeface="+mn-ea"/>
              </a:rPr>
              <a:t>Social inclusion;(Individual consultations, Social services and social and health mediation of the representatives of the target groups; Raising parenting awareness about responsible parenting requirements; Ensure the protected employment of the target group in municipal social enterprises)</a:t>
            </a:r>
            <a:r>
              <a:rPr lang="bg-BG" altLang="en-GB" b="1">
                <a:latin typeface="Times New Roman" panose="02020603050405020304" pitchFamily="18" charset="0"/>
                <a:cs typeface="Times New Roman" panose="02020603050405020304" pitchFamily="18" charset="0"/>
                <a:sym typeface="+mn-ea"/>
              </a:rPr>
              <a:t>;</a:t>
            </a:r>
          </a:p>
          <a:p>
            <a:pPr marL="285750" indent="-285750" fontAlgn="auto">
              <a:spcBef>
                <a:spcPts val="0"/>
              </a:spcBef>
              <a:spcAft>
                <a:spcPts val="0"/>
              </a:spcAft>
              <a:buFont typeface="Wingdings" panose="05000000000000000000" charset="0"/>
              <a:buChar char=""/>
              <a:defRPr/>
            </a:pPr>
            <a:r>
              <a:rPr lang="en-GB" b="1">
                <a:latin typeface="Times New Roman" panose="02020603050405020304" pitchFamily="18" charset="0"/>
                <a:cs typeface="Times New Roman" panose="02020603050405020304" pitchFamily="18" charset="0"/>
                <a:sym typeface="+mn-ea"/>
              </a:rPr>
              <a:t>Measures for permanent desegregation.</a:t>
            </a:r>
          </a:p>
          <a:p>
            <a:pPr fontAlgn="auto">
              <a:spcBef>
                <a:spcPts val="0"/>
              </a:spcBef>
              <a:spcAft>
                <a:spcPts val="0"/>
              </a:spcAft>
              <a:buFont typeface="Wingdings" panose="05000000000000000000" charset="0"/>
              <a:buNone/>
              <a:defRPr/>
            </a:pPr>
            <a:endParaRPr lang="en-GB" altLang="en-US">
              <a:latin typeface="Times New Roman" panose="02020603050405020304" pitchFamily="18" charset="0"/>
              <a:cs typeface="+mn-cs"/>
            </a:endParaRPr>
          </a:p>
          <a:p>
            <a:pPr fontAlgn="auto">
              <a:spcBef>
                <a:spcPts val="0"/>
              </a:spcBef>
              <a:spcAft>
                <a:spcPts val="0"/>
              </a:spcAft>
              <a:buFont typeface="Wingdings" panose="05000000000000000000" charset="0"/>
              <a:buNone/>
              <a:defRPr/>
            </a:pPr>
            <a:r>
              <a:rPr lang="en-GB" altLang="en-US" b="1">
                <a:latin typeface="Times New Roman" panose="02020603050405020304" pitchFamily="18" charset="0"/>
                <a:cs typeface="+mn-cs"/>
              </a:rPr>
              <a:t>The soft measures were financed by </a:t>
            </a:r>
            <a:r>
              <a:rPr b="1">
                <a:latin typeface="Times New Roman" panose="02020603050405020304" pitchFamily="18" charset="0"/>
                <a:cs typeface="Times New Roman" panose="02020603050405020304" pitchFamily="18" charset="0"/>
                <a:sym typeface="+mn-ea"/>
              </a:rPr>
              <a:t>INTEGRA financed under Operational Program Human resources development </a:t>
            </a:r>
            <a:r>
              <a:rPr lang="en-GB" b="1">
                <a:latin typeface="Times New Roman" panose="02020603050405020304" pitchFamily="18" charset="0"/>
                <a:cs typeface="Times New Roman" panose="02020603050405020304" pitchFamily="18" charset="0"/>
                <a:sym typeface="+mn-ea"/>
              </a:rPr>
              <a:t>and </a:t>
            </a:r>
            <a:r>
              <a:rPr b="1">
                <a:latin typeface="Times New Roman" panose="02020603050405020304" pitchFamily="18" charset="0"/>
                <a:cs typeface="Times New Roman" panose="02020603050405020304" pitchFamily="18" charset="0"/>
                <a:sym typeface="+mn-ea"/>
              </a:rPr>
              <a:t>European Social Fund /ESF/</a:t>
            </a:r>
            <a:endParaRPr lang="en-GB" altLang="en-US">
              <a:latin typeface="Times New Roman" panose="02020603050405020304" pitchFamily="18" charset="0"/>
              <a:cs typeface="+mn-cs"/>
            </a:endParaRPr>
          </a:p>
        </p:txBody>
      </p:sp>
    </p:spTree>
    <p:extLst>
      <p:ext uri="{BB962C8B-B14F-4D97-AF65-F5344CB8AC3E}">
        <p14:creationId xmlns:p14="http://schemas.microsoft.com/office/powerpoint/2010/main" val="362661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4"/>
          <p:cNvSpPr txBox="1"/>
          <p:nvPr/>
        </p:nvSpPr>
        <p:spPr>
          <a:xfrm>
            <a:off x="261937" y="1227139"/>
            <a:ext cx="8805863" cy="4185761"/>
          </a:xfrm>
          <a:prstGeom prst="rect">
            <a:avLst/>
          </a:prstGeom>
          <a:noFill/>
        </p:spPr>
        <p:txBody>
          <a:bodyPr>
            <a:spAutoFit/>
          </a:bodyPr>
          <a:lstStyle/>
          <a:p>
            <a:pPr marL="10795" indent="-10795" fontAlgn="auto">
              <a:spcBef>
                <a:spcPts val="0"/>
              </a:spcBef>
              <a:spcAft>
                <a:spcPts val="0"/>
              </a:spcAft>
              <a:defRPr/>
            </a:pPr>
            <a:r>
              <a:rPr lang="en-US" sz="1400">
                <a:latin typeface="Times New Roman" panose="02020603050405020304" pitchFamily="18" charset="0"/>
                <a:cs typeface="+mn-cs"/>
                <a:sym typeface="+mn-ea"/>
              </a:rPr>
              <a:t>Right to apply for social housing have the persons who  meet the following conditions at the same time:</a:t>
            </a:r>
            <a:endParaRPr lang="en-US" sz="1400">
              <a:latin typeface="Times New Roman" panose="02020603050405020304" pitchFamily="18" charset="0"/>
              <a:cs typeface="+mn-cs"/>
            </a:endParaRPr>
          </a:p>
          <a:p>
            <a:pPr marL="285750" indent="-285750" fontAlgn="auto">
              <a:spcBef>
                <a:spcPts val="0"/>
              </a:spcBef>
              <a:spcAft>
                <a:spcPts val="0"/>
              </a:spcAft>
              <a:buFont typeface="Wingdings" panose="05000000000000000000" charset="0"/>
              <a:buChar char=""/>
              <a:defRPr/>
            </a:pPr>
            <a:r>
              <a:rPr lang="en-US" sz="1400">
                <a:latin typeface="Times New Roman" panose="02020603050405020304" pitchFamily="18" charset="0"/>
                <a:cs typeface="+mn-cs"/>
                <a:sym typeface="+mn-ea"/>
              </a:rPr>
              <a:t> Bulgarian citizen</a:t>
            </a:r>
            <a:r>
              <a:rPr lang="en-GB" altLang="en-US" sz="1400">
                <a:latin typeface="Times New Roman" panose="02020603050405020304" pitchFamily="18" charset="0"/>
                <a:cs typeface="+mn-cs"/>
                <a:sym typeface="+mn-ea"/>
              </a:rPr>
              <a:t>s</a:t>
            </a:r>
            <a:r>
              <a:rPr lang="en-US" sz="1400">
                <a:latin typeface="Times New Roman" panose="02020603050405020304" pitchFamily="18" charset="0"/>
                <a:cs typeface="+mn-cs"/>
                <a:sym typeface="+mn-ea"/>
              </a:rPr>
              <a:t> with permanent address on the territory of the Municipality of Dupnitsa more than 5 years without interruption;</a:t>
            </a:r>
          </a:p>
          <a:p>
            <a:pPr marL="285750" indent="-285750" fontAlgn="auto">
              <a:spcBef>
                <a:spcPts val="0"/>
              </a:spcBef>
              <a:spcAft>
                <a:spcPts val="0"/>
              </a:spcAft>
              <a:buFont typeface="Wingdings" panose="05000000000000000000" charset="0"/>
              <a:buChar char=""/>
              <a:defRPr/>
            </a:pPr>
            <a:r>
              <a:rPr lang="en-US" sz="1400">
                <a:latin typeface="Times New Roman" panose="02020603050405020304" pitchFamily="18" charset="0"/>
                <a:cs typeface="+mn-cs"/>
                <a:sym typeface="+mn-ea"/>
              </a:rPr>
              <a:t>Do not have a dwelling, villa or common parts of such properties suitable for permanent dwelling or right of use on them;</a:t>
            </a:r>
          </a:p>
          <a:p>
            <a:pPr marL="285750" indent="-285750" fontAlgn="auto">
              <a:spcBef>
                <a:spcPts val="0"/>
              </a:spcBef>
              <a:spcAft>
                <a:spcPts val="0"/>
              </a:spcAft>
              <a:buFont typeface="Wingdings" panose="05000000000000000000" charset="0"/>
              <a:buChar char=""/>
              <a:defRPr/>
            </a:pPr>
            <a:r>
              <a:rPr lang="en-US" sz="1400">
                <a:latin typeface="Times New Roman" panose="02020603050405020304" pitchFamily="18" charset="0"/>
                <a:cs typeface="+mn-cs"/>
                <a:sym typeface="+mn-ea"/>
              </a:rPr>
              <a:t>Do not own a non-built-up landed property for residential or villa construction, ideal parts of such property or right to build on it</a:t>
            </a:r>
            <a:r>
              <a:rPr lang="en-GB" altLang="en-US" sz="1400">
                <a:latin typeface="Times New Roman" panose="02020603050405020304" pitchFamily="18" charset="0"/>
                <a:cs typeface="+mn-cs"/>
                <a:sym typeface="+mn-ea"/>
              </a:rPr>
              <a:t>;</a:t>
            </a:r>
          </a:p>
          <a:p>
            <a:pPr marL="285750" indent="-285750" fontAlgn="auto">
              <a:spcBef>
                <a:spcPts val="0"/>
              </a:spcBef>
              <a:spcAft>
                <a:spcPts val="0"/>
              </a:spcAft>
              <a:buFont typeface="Wingdings" panose="05000000000000000000" charset="0"/>
              <a:buChar char=""/>
              <a:defRPr/>
            </a:pPr>
            <a:r>
              <a:rPr lang="en-US" sz="1400">
                <a:latin typeface="Times New Roman" panose="02020603050405020304" pitchFamily="18" charset="0"/>
                <a:cs typeface="+mn-cs"/>
                <a:sym typeface="+mn-ea"/>
              </a:rPr>
              <a:t>Do not own factories, workshops, shops, commercial and business warehouses or shares of such properties;</a:t>
            </a:r>
          </a:p>
          <a:p>
            <a:pPr marL="285750" indent="-285750" fontAlgn="auto">
              <a:spcBef>
                <a:spcPts val="0"/>
              </a:spcBef>
              <a:spcAft>
                <a:spcPts val="0"/>
              </a:spcAft>
              <a:buFont typeface="Wingdings" panose="05000000000000000000" charset="0"/>
              <a:buChar char=""/>
              <a:defRPr/>
            </a:pPr>
            <a:r>
              <a:rPr lang="en-US" sz="1400">
                <a:latin typeface="Times New Roman" panose="02020603050405020304" pitchFamily="18" charset="0"/>
                <a:cs typeface="+mn-cs"/>
                <a:sym typeface="+mn-ea"/>
              </a:rPr>
              <a:t>Ha</a:t>
            </a:r>
            <a:r>
              <a:rPr lang="en-GB" altLang="en-US" sz="1400">
                <a:latin typeface="Times New Roman" panose="02020603050405020304" pitchFamily="18" charset="0"/>
                <a:cs typeface="+mn-cs"/>
                <a:sym typeface="+mn-ea"/>
              </a:rPr>
              <a:t>ve </a:t>
            </a:r>
            <a:r>
              <a:rPr lang="en-US" sz="1400">
                <a:latin typeface="Times New Roman" panose="02020603050405020304" pitchFamily="18" charset="0"/>
                <a:cs typeface="+mn-cs"/>
                <a:sym typeface="+mn-ea"/>
              </a:rPr>
              <a:t>not transferred properties under items 2, 3 or 4 to others in the last ten years, including a mortgaged property withdrawn in favor of a bank, with the exception of termination of co-ownership, transfer of shares to a third party or donation to benefit of the municipality;</a:t>
            </a:r>
          </a:p>
          <a:p>
            <a:pPr marL="285750" indent="-285750" fontAlgn="auto">
              <a:spcBef>
                <a:spcPts val="0"/>
              </a:spcBef>
              <a:spcAft>
                <a:spcPts val="0"/>
              </a:spcAft>
              <a:buFont typeface="Wingdings" panose="05000000000000000000" charset="0"/>
              <a:buChar char=""/>
              <a:defRPr/>
            </a:pPr>
            <a:r>
              <a:rPr lang="en-US" sz="1400">
                <a:latin typeface="Times New Roman" panose="02020603050405020304" pitchFamily="18" charset="0"/>
                <a:cs typeface="+mn-cs"/>
                <a:sym typeface="+mn-ea"/>
              </a:rPr>
              <a:t>Do not own property, including motor vehicles of a total value greater than the market value of a dwelling in the municipality of Dupnitsa, corresponding to the needs of the family - (the household);</a:t>
            </a:r>
          </a:p>
          <a:p>
            <a:pPr marL="285750" indent="-285750" fontAlgn="auto">
              <a:spcBef>
                <a:spcPts val="0"/>
              </a:spcBef>
              <a:spcAft>
                <a:spcPts val="0"/>
              </a:spcAft>
              <a:buFont typeface="Wingdings" panose="05000000000000000000" charset="0"/>
              <a:buChar char=""/>
              <a:defRPr/>
            </a:pPr>
            <a:r>
              <a:rPr lang="en-US" sz="1400">
                <a:latin typeface="Times New Roman" panose="02020603050405020304" pitchFamily="18" charset="0"/>
                <a:cs typeface="+mn-cs"/>
                <a:sym typeface="+mn-ea"/>
              </a:rPr>
              <a:t>One quarter of the total annual income of individuals/members of their families (households) can not cover the cost of a market rental price for a home corresponding to the needs of the household (household)</a:t>
            </a:r>
            <a:r>
              <a:rPr lang="en-GB" altLang="en-US" sz="1400">
                <a:latin typeface="Times New Roman" panose="02020603050405020304" pitchFamily="18" charset="0"/>
                <a:cs typeface="+mn-cs"/>
                <a:sym typeface="+mn-ea"/>
              </a:rPr>
              <a:t>.</a:t>
            </a:r>
          </a:p>
          <a:p>
            <a:pPr fontAlgn="auto">
              <a:spcBef>
                <a:spcPts val="0"/>
              </a:spcBef>
              <a:spcAft>
                <a:spcPts val="0"/>
              </a:spcAft>
              <a:buFont typeface="Wingdings" panose="05000000000000000000" charset="0"/>
              <a:buNone/>
              <a:defRPr/>
            </a:pPr>
            <a:r>
              <a:rPr lang="en-GB" altLang="en-US" sz="1400">
                <a:latin typeface="+mn-lt"/>
                <a:cs typeface="+mn-cs"/>
                <a:sym typeface="+mn-ea"/>
              </a:rPr>
              <a:t>*</a:t>
            </a:r>
            <a:r>
              <a:rPr lang="en-US" sz="1400">
                <a:latin typeface="+mn-lt"/>
                <a:cs typeface="+mn-cs"/>
                <a:sym typeface="+mn-ea"/>
              </a:rPr>
              <a:t> </a:t>
            </a:r>
            <a:r>
              <a:rPr lang="en-US" sz="1400" b="1">
                <a:latin typeface="Times New Roman" panose="02020603050405020304" pitchFamily="18" charset="0"/>
                <a:cs typeface="+mn-cs"/>
                <a:sym typeface="+mn-ea"/>
              </a:rPr>
              <a:t>In case of non-compliance with one of the above conditions, the application shall be rejected.</a:t>
            </a:r>
          </a:p>
          <a:p>
            <a:pPr fontAlgn="auto">
              <a:spcBef>
                <a:spcPts val="0"/>
              </a:spcBef>
              <a:spcAft>
                <a:spcPts val="0"/>
              </a:spcAft>
              <a:buFont typeface="Wingdings" panose="05000000000000000000" charset="0"/>
              <a:buNone/>
              <a:defRPr/>
            </a:pPr>
            <a:r>
              <a:rPr lang="en-GB" altLang="en-US" sz="1400" b="1">
                <a:latin typeface="Times New Roman" panose="02020603050405020304" pitchFamily="18" charset="0"/>
                <a:cs typeface="+mn-cs"/>
                <a:sym typeface="+mn-ea"/>
              </a:rPr>
              <a:t>If the applicants meet the above conditions, th</a:t>
            </a:r>
            <a:r>
              <a:rPr lang="bg-BG" altLang="en-GB" sz="1400" b="1">
                <a:latin typeface="Times New Roman" panose="02020603050405020304" pitchFamily="18" charset="0"/>
                <a:cs typeface="+mn-cs"/>
                <a:sym typeface="+mn-ea"/>
              </a:rPr>
              <a:t>е</a:t>
            </a:r>
            <a:r>
              <a:rPr lang="en-GB" altLang="en-US" sz="1400" b="1">
                <a:latin typeface="Times New Roman" panose="02020603050405020304" pitchFamily="18" charset="0"/>
                <a:cs typeface="+mn-cs"/>
                <a:sym typeface="+mn-ea"/>
              </a:rPr>
              <a:t>n they </a:t>
            </a:r>
            <a:r>
              <a:rPr lang="en-GB" sz="1400" b="1">
                <a:latin typeface="Times New Roman" panose="02020603050405020304" pitchFamily="18" charset="0"/>
                <a:cs typeface="Times New Roman" panose="02020603050405020304" pitchFamily="18" charset="0"/>
                <a:sym typeface="+mn-ea"/>
              </a:rPr>
              <a:t>are ranked on the basis of the total number of points obtained under the inclusion criteria set out below:</a:t>
            </a:r>
            <a:endParaRPr lang="fr-BE" sz="1400" b="1">
              <a:latin typeface="+mn-lt"/>
              <a:cs typeface="+mn-cs"/>
            </a:endParaRPr>
          </a:p>
          <a:p>
            <a:pPr fontAlgn="auto">
              <a:spcBef>
                <a:spcPts val="0"/>
              </a:spcBef>
              <a:spcAft>
                <a:spcPts val="0"/>
              </a:spcAft>
              <a:buFont typeface="Wingdings" panose="05000000000000000000" charset="0"/>
              <a:buNone/>
              <a:defRPr/>
            </a:pPr>
            <a:endParaRPr lang="en-GB" altLang="en-US" sz="1400" b="1">
              <a:latin typeface="Times New Roman" panose="02020603050405020304" pitchFamily="18" charset="0"/>
              <a:cs typeface="+mn-cs"/>
              <a:sym typeface="+mn-ea"/>
            </a:endParaRPr>
          </a:p>
        </p:txBody>
      </p:sp>
      <p:graphicFrame>
        <p:nvGraphicFramePr>
          <p:cNvPr id="2" name="Table -1"/>
          <p:cNvGraphicFramePr/>
          <p:nvPr/>
        </p:nvGraphicFramePr>
        <p:xfrm>
          <a:off x="546498" y="4279901"/>
          <a:ext cx="7259240" cy="2371723"/>
        </p:xfrm>
        <a:graphic>
          <a:graphicData uri="http://schemas.openxmlformats.org/drawingml/2006/table">
            <a:tbl>
              <a:tblPr firstRow="1" bandRow="1">
                <a:tableStyleId>{5940675A-B579-460E-94D1-54222C63F5DA}</a:tableStyleId>
              </a:tblPr>
              <a:tblGrid>
                <a:gridCol w="602516"/>
                <a:gridCol w="1808975"/>
                <a:gridCol w="1018323"/>
                <a:gridCol w="882578"/>
                <a:gridCol w="1624172"/>
                <a:gridCol w="1322676"/>
              </a:tblGrid>
              <a:tr h="179118">
                <a:tc>
                  <a:txBody>
                    <a:bodyPr/>
                    <a:lstStyle/>
                    <a:p>
                      <a:pPr indent="0" algn="ctr">
                        <a:buNone/>
                      </a:pPr>
                      <a:r>
                        <a:rPr sz="1000" b="1">
                          <a:latin typeface="Calibri" panose="020F0502020204030204" charset="0"/>
                          <a:cs typeface="Calibri" panose="020F0502020204030204" charset="0"/>
                        </a:rPr>
                        <a:t>POINTS</a:t>
                      </a:r>
                      <a:endParaRPr lang="en-US" sz="1000" b="1">
                        <a:latin typeface="Calibri" panose="020F0502020204030204" charset="0"/>
                        <a:ea typeface="Calibri" panose="020F0502020204030204" charset="0"/>
                        <a:cs typeface="Calibri" panose="020F05020202040302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1">
                          <a:latin typeface="Calibri" panose="020F0502020204030204" charset="0"/>
                          <a:cs typeface="Calibri" panose="020F0502020204030204" charset="0"/>
                        </a:rPr>
                        <a:t>EMPLOYMENT</a:t>
                      </a:r>
                      <a:endParaRPr lang="en-US" sz="1000" b="1">
                        <a:latin typeface="Calibri" panose="020F0502020204030204" charset="0"/>
                        <a:ea typeface="Calibri" panose="020F0502020204030204" charset="0"/>
                        <a:cs typeface="Calibri" panose="020F0502020204030204" charset="0"/>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1">
                          <a:latin typeface="Calibri" panose="020F0502020204030204" charset="0"/>
                          <a:cs typeface="Calibri" panose="020F0502020204030204" charset="0"/>
                        </a:rPr>
                        <a:t>AGE</a:t>
                      </a:r>
                      <a:endParaRPr lang="en-US" sz="1000" b="1">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1">
                          <a:latin typeface="Calibri" panose="020F0502020204030204" charset="0"/>
                          <a:cs typeface="Calibri" panose="020F0502020204030204" charset="0"/>
                        </a:rPr>
                        <a:t>EDUCATION</a:t>
                      </a:r>
                      <a:endParaRPr lang="en-US" sz="1000" b="1">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1">
                          <a:latin typeface="Calibri" panose="020F0502020204030204" charset="0"/>
                          <a:cs typeface="Calibri" panose="020F0502020204030204" charset="0"/>
                        </a:rPr>
                        <a:t>HEALTH STATUS</a:t>
                      </a:r>
                      <a:endParaRPr lang="en-US" sz="1000" b="1">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1">
                          <a:latin typeface="Calibri" panose="020F0502020204030204" charset="0"/>
                          <a:cs typeface="Calibri" panose="020F0502020204030204" charset="0"/>
                        </a:rPr>
                        <a:t> FAMILY STATUS</a:t>
                      </a:r>
                      <a:endParaRPr lang="en-US" sz="1000" b="1">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r>
              <a:tr h="505595">
                <a:tc>
                  <a:txBody>
                    <a:bodyPr/>
                    <a:lstStyle/>
                    <a:p>
                      <a:pPr indent="0" algn="ctr">
                        <a:buNone/>
                      </a:pPr>
                      <a:r>
                        <a:rPr sz="1000" b="1">
                          <a:latin typeface="Calibri" panose="020F0502020204030204" charset="0"/>
                          <a:cs typeface="Calibri" panose="020F0502020204030204" charset="0"/>
                        </a:rPr>
                        <a:t>5</a:t>
                      </a:r>
                      <a:endParaRPr lang="en-US" sz="1000" b="1">
                        <a:latin typeface="Calibri" panose="020F0502020204030204" charset="0"/>
                        <a:ea typeface="Calibri" panose="020F0502020204030204" charset="0"/>
                        <a:cs typeface="Calibri" panose="020F05020202040302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Working</a:t>
                      </a:r>
                      <a:endParaRPr lang="en-US" sz="1000" b="0">
                        <a:latin typeface="Calibri" panose="020F0502020204030204" charset="0"/>
                        <a:ea typeface="Calibri" panose="020F0502020204030204" charset="0"/>
                        <a:cs typeface="Calibri" panose="020F0502020204030204" charset="0"/>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29-50 years</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Higher</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Persons with permanent disabilities with over 90% reduced working capacity</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Single parent with one or more children</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r>
              <a:tr h="337910">
                <a:tc>
                  <a:txBody>
                    <a:bodyPr/>
                    <a:lstStyle/>
                    <a:p>
                      <a:pPr indent="0" algn="ctr">
                        <a:buNone/>
                      </a:pPr>
                      <a:r>
                        <a:rPr sz="1000" b="1">
                          <a:latin typeface="Calibri" panose="020F0502020204030204" charset="0"/>
                          <a:cs typeface="Calibri" panose="020F0502020204030204" charset="0"/>
                        </a:rPr>
                        <a:t>4</a:t>
                      </a:r>
                      <a:endParaRPr lang="en-US" sz="1000" b="1">
                        <a:latin typeface="Calibri" panose="020F0502020204030204" charset="0"/>
                        <a:ea typeface="Calibri" panose="020F0502020204030204" charset="0"/>
                        <a:cs typeface="Calibri" panose="020F05020202040302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Unemployed from less than 1 year</a:t>
                      </a:r>
                      <a:endParaRPr lang="en-US" sz="1000" b="0">
                        <a:latin typeface="Calibri" panose="020F0502020204030204" charset="0"/>
                        <a:ea typeface="Calibri" panose="020F0502020204030204" charset="0"/>
                        <a:cs typeface="Calibri" panose="020F0502020204030204" charset="0"/>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16-29 years</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 Secondary</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Persons without disabilities</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 Family with 4 children </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r>
              <a:tr h="505595">
                <a:tc>
                  <a:txBody>
                    <a:bodyPr/>
                    <a:lstStyle/>
                    <a:p>
                      <a:pPr indent="0" algn="ctr">
                        <a:buNone/>
                      </a:pPr>
                      <a:r>
                        <a:rPr sz="1000" b="1">
                          <a:latin typeface="Calibri" panose="020F0502020204030204" charset="0"/>
                          <a:cs typeface="Calibri" panose="020F0502020204030204" charset="0"/>
                        </a:rPr>
                        <a:t>3</a:t>
                      </a:r>
                      <a:endParaRPr lang="en-US" sz="1000" b="1">
                        <a:latin typeface="Calibri" panose="020F0502020204030204" charset="0"/>
                        <a:ea typeface="Calibri" panose="020F0502020204030204" charset="0"/>
                        <a:cs typeface="Calibri" panose="020F05020202040302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Unemployed from 1 to 2 years</a:t>
                      </a:r>
                      <a:endParaRPr lang="en-US" sz="1000" b="0">
                        <a:latin typeface="Calibri" panose="020F0502020204030204" charset="0"/>
                        <a:ea typeface="Calibri" panose="020F0502020204030204" charset="0"/>
                        <a:cs typeface="Calibri" panose="020F0502020204030204" charset="0"/>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50-65 years-</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Primary</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 Persons with 71 and over 71% reduced working capacity</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Lonely-living adult</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r>
              <a:tr h="505595">
                <a:tc>
                  <a:txBody>
                    <a:bodyPr/>
                    <a:lstStyle/>
                    <a:p>
                      <a:pPr indent="0" algn="ctr">
                        <a:buNone/>
                      </a:pPr>
                      <a:r>
                        <a:rPr sz="1000" b="1">
                          <a:latin typeface="Calibri" panose="020F0502020204030204" charset="0"/>
                          <a:cs typeface="Calibri" panose="020F0502020204030204" charset="0"/>
                        </a:rPr>
                        <a:t>2</a:t>
                      </a:r>
                      <a:endParaRPr lang="en-US" sz="1000" b="1">
                        <a:latin typeface="Calibri" panose="020F0502020204030204" charset="0"/>
                        <a:ea typeface="Calibri" panose="020F0502020204030204" charset="0"/>
                        <a:cs typeface="Calibri" panose="020F05020202040302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Unemployed over 2 years or retired</a:t>
                      </a:r>
                      <a:endParaRPr lang="en-US" sz="1000" b="0">
                        <a:latin typeface="Calibri" panose="020F0502020204030204" charset="0"/>
                        <a:ea typeface="Calibri" panose="020F0502020204030204" charset="0"/>
                        <a:cs typeface="Calibri" panose="020F0502020204030204" charset="0"/>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Over 65 years</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 Initial</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Persons with 50 and over 50% reduced working capacity </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Family without children</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r>
              <a:tr h="337910">
                <a:tc>
                  <a:txBody>
                    <a:bodyPr/>
                    <a:lstStyle/>
                    <a:p>
                      <a:pPr indent="0" algn="ctr">
                        <a:buNone/>
                      </a:pPr>
                      <a:r>
                        <a:rPr sz="1000" b="1">
                          <a:latin typeface="Calibri" panose="020F0502020204030204" charset="0"/>
                          <a:cs typeface="Calibri" panose="020F0502020204030204" charset="0"/>
                        </a:rPr>
                        <a:t>1</a:t>
                      </a:r>
                      <a:endParaRPr lang="en-US" sz="1000" b="1">
                        <a:latin typeface="Calibri" panose="020F0502020204030204" charset="0"/>
                        <a:ea typeface="Calibri" panose="020F0502020204030204" charset="0"/>
                        <a:cs typeface="Calibri" panose="020F0502020204030204"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Never worked</a:t>
                      </a:r>
                      <a:endParaRPr lang="en-US" sz="1000" b="0">
                        <a:latin typeface="Calibri" panose="020F0502020204030204" charset="0"/>
                        <a:ea typeface="Calibri" panose="020F0502020204030204" charset="0"/>
                        <a:cs typeface="Calibri" panose="020F0502020204030204" charset="0"/>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 </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without</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Persons under 50% reduced working capacity</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c>
                  <a:txBody>
                    <a:bodyPr/>
                    <a:lstStyle/>
                    <a:p>
                      <a:pPr indent="0" algn="ctr">
                        <a:buNone/>
                      </a:pPr>
                      <a:r>
                        <a:rPr sz="1000" b="0">
                          <a:latin typeface="Calibri" panose="020F0502020204030204" charset="0"/>
                          <a:cs typeface="Calibri" panose="020F0502020204030204" charset="0"/>
                        </a:rPr>
                        <a:t>Self-employed at working age</a:t>
                      </a:r>
                      <a:endParaRPr lang="en-US" sz="1000" b="0">
                        <a:latin typeface="Calibri" panose="020F0502020204030204" charset="0"/>
                        <a:ea typeface="Calibri" panose="020F0502020204030204" charset="0"/>
                        <a:cs typeface="Calibri" panose="020F0502020204030204"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r>
            </a:tbl>
          </a:graphicData>
        </a:graphic>
      </p:graphicFrame>
    </p:spTree>
    <p:extLst>
      <p:ext uri="{BB962C8B-B14F-4D97-AF65-F5344CB8AC3E}">
        <p14:creationId xmlns:p14="http://schemas.microsoft.com/office/powerpoint/2010/main" val="3765751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4" descr="IMG_9968"/>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768453" y="3716339"/>
            <a:ext cx="3024188" cy="3024187"/>
          </a:xfrm>
        </p:spPr>
      </p:pic>
      <p:pic>
        <p:nvPicPr>
          <p:cNvPr id="43011" name="Content Placeholder 7" descr="табела 3"/>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282303" y="3584575"/>
            <a:ext cx="3024188" cy="3022600"/>
          </a:xfrm>
        </p:spPr>
      </p:pic>
      <p:pic>
        <p:nvPicPr>
          <p:cNvPr id="43012" name="Picture 10" descr="IMG_997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304" y="361950"/>
            <a:ext cx="2977753"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1" descr="IMG_018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8453" y="274638"/>
            <a:ext cx="2889647"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01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4" descr="IMG_20150901_092910"/>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030391" y="1589"/>
            <a:ext cx="3024188" cy="3024187"/>
          </a:xfrm>
        </p:spPr>
      </p:pic>
      <p:pic>
        <p:nvPicPr>
          <p:cNvPr id="44035"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76275" y="171450"/>
            <a:ext cx="3196829" cy="3022600"/>
          </a:xfrm>
        </p:spPr>
      </p:pic>
      <p:pic>
        <p:nvPicPr>
          <p:cNvPr id="44036" name="Picture 10" descr="IMG_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44" y="3328988"/>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1" descr="IMG_20150715_15024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0391" y="3328989"/>
            <a:ext cx="3208734"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494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21444" y="169864"/>
            <a:ext cx="4032647" cy="3019425"/>
          </a:xfrm>
        </p:spPr>
      </p:pic>
      <p:pic>
        <p:nvPicPr>
          <p:cNvPr id="45059"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95826" y="169864"/>
            <a:ext cx="4032647" cy="3019425"/>
          </a:xfrm>
        </p:spPr>
      </p:pic>
      <p:pic>
        <p:nvPicPr>
          <p:cNvPr id="45060"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5826" y="3321050"/>
            <a:ext cx="4032647"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321050"/>
            <a:ext cx="4154091"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798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25" y="252413"/>
            <a:ext cx="348496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7992" y="252413"/>
            <a:ext cx="391596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25" y="3736976"/>
            <a:ext cx="348496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7991" y="3805238"/>
            <a:ext cx="4036219"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554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825</Words>
  <Application>Microsoft Office PowerPoint</Application>
  <PresentationFormat>Affichage à l'écran (4:3)</PresentationFormat>
  <Paragraphs>97</Paragraphs>
  <Slides>10</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10</vt:i4>
      </vt:variant>
    </vt:vector>
  </HeadingPairs>
  <TitlesOfParts>
    <vt:vector size="12" baseType="lpstr">
      <vt:lpstr>Thème Office</vt:lpstr>
      <vt:lpstr>Bitmap Image</vt:lpstr>
      <vt:lpstr>Présentation PowerPoint</vt:lpstr>
      <vt:lpstr>HOME FOR EVERYONE</vt:lpstr>
      <vt:lpstr>     HOME FOR EVERYONE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Datar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CORDERO Perrine</dc:creator>
  <cp:lastModifiedBy>CORDERO Perrine</cp:lastModifiedBy>
  <cp:revision>1</cp:revision>
  <dcterms:created xsi:type="dcterms:W3CDTF">2017-10-26T09:08:14Z</dcterms:created>
  <dcterms:modified xsi:type="dcterms:W3CDTF">2017-10-26T09:09:31Z</dcterms:modified>
</cp:coreProperties>
</file>