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FB4"/>
    <a:srgbClr val="FED333"/>
    <a:srgbClr val="E03B4F"/>
    <a:srgbClr val="8BAA4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6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D00C72-0D60-449E-9585-54D7D87D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B87CA98-9EC4-44D4-AE5A-5D933E689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87837CA-BAA6-4F79-9B76-C08A2EA6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AB92B9-2F73-49A2-B5B9-8C90E5C3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F121B48-2F5B-48B2-9D21-394558C2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249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35D923-9E04-43C6-BB8F-598CDE632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1DBD548-3549-42D0-9DFD-1178CCB76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5FE9C33-BF25-46EE-B139-BBB7B8D8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B9D57FF-9F71-4298-915F-5950E998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ED00605-C12A-42DD-858C-F4D0951A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487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D526EC0-0014-40C0-A03F-2A02B0B9A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F25416C-FBFB-4E0C-A17D-3D9E48BBA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7F714E5-D341-4051-A873-9F58595C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1C5F51C-E4B5-4B60-B03E-096C8A14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855A3E1-CFF2-4D3B-A3A7-81B7E775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070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585DDD-F93A-428F-B612-9AC413EC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CE0FB8-3827-42C4-A753-0E2F03DE5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C50C99F-22E7-43F2-A14A-AAA1D031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DB77ADD-3982-4946-8466-294DCA65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5A5CAE1-4D5A-4CFF-BC9F-42B343AC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604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F6D29ED-C0B9-4F27-8BF9-D99AD851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060B9BB-6B8B-42B9-AE01-C7BD30969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8D6E1E2-3BE2-4567-ACCE-440CE78C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52A0EBB-138D-4F1E-B78E-5C6163CF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AB60B1F-5B8A-421E-BA06-56B4611F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41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6A2CAA-E3C0-492A-8AF3-73CFF850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99E4000-D71F-4363-A0BC-BA2EA6DAA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643C330-41DC-4F38-A940-DF8991F34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4552F5-8AF4-44F7-818D-811C84E5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599850A-9341-46A0-82B4-C7370573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904BF2C-D6BF-4E77-A845-CD75584A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937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2E91612-5CBA-4CBE-B160-BE901E1F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7E4C490-72E0-4D68-9EF3-4A960301A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626C181-D77A-42A1-A925-F2536F26D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83C79CD-CC6A-4CAB-864B-CB3BA6052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B42D680-C7A0-4DD6-B4B4-42993CDE3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EB5CB23-F317-47CB-9669-088DC04F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4C4613ED-7C2A-44FE-98CB-B1EFFB5D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3F2EDF6-B41B-46B4-AE6C-2C5010BD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705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560E6C7-1894-4A56-A75C-7F62331B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0A70C49-4D45-470B-BA9A-A128386A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824FB7D-BFDA-49C1-9EB1-F7127253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7B5C9B9-4CEF-497B-B580-89AA3A12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385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10278A37-CE5F-469C-AA51-B8F0EBC6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29496550-072A-4B14-BD07-D29FC013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A16CD1C-7A42-483D-A524-941596F3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08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17A4-0820-4B84-887E-951877AC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DFAABFA-C991-4C61-AF96-5DF5A921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FFBA6CD-76AE-4EAB-8534-D945E3B8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1D0CB51-5563-4C8A-A7E9-A29DB13C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8647DF6-0DD6-41C0-AD59-148242E7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CC2D202-07DF-4A76-BBB1-4B5A8504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373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ADE86B-78CB-4075-93F9-35D88872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D59F2A8-DF8E-497D-97E5-27105DF51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9CB3BBD-E665-4AF3-8B6A-F7E72A9C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13E780E-D692-4AFC-AA56-A732C9A8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6195C2A-CEE0-4AF7-B8FB-631252C6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F28405D-9E22-47EB-9E07-7B3C4E02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36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0087343-B58C-49D9-9BF4-07192C7D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9B8C8B5-48FD-4074-BD2B-D7BAB8C64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01A2505-FF91-4AFD-9044-10D5251C0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8E1C-FB5A-4CE9-AB1F-89B8072FAEB7}" type="datetimeFigureOut">
              <a:rPr lang="fr-BE" smtClean="0"/>
              <a:t>29/09/2017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72D06BE-86D4-4048-A397-3A6668F21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2803FE-A97D-4DE3-AD79-BEE74B742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0C3D-C136-469D-9275-E78C28DEBF0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602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2C432B7-B46C-42A4-BA01-2E59ED612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E93A5A5-052E-4C8E-BE8F-E4567041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2C950-9E9E-4180-8FE4-9112B407C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831" y="930031"/>
            <a:ext cx="9144000" cy="169074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BE" sz="6200" b="1" baseline="30000" dirty="0" smtClean="0">
                <a:solidFill>
                  <a:srgbClr val="286FB4"/>
                </a:solidFill>
                <a:latin typeface="Helvetica" pitchFamily="2" charset="0"/>
              </a:rPr>
              <a:t>CITY TAX MANAGEMENT SYSTEM</a:t>
            </a:r>
            <a:br>
              <a:rPr lang="fr-BE" sz="6200" b="1" baseline="30000" dirty="0" smtClean="0">
                <a:solidFill>
                  <a:srgbClr val="286FB4"/>
                </a:solidFill>
                <a:latin typeface="Helvetica" pitchFamily="2" charset="0"/>
              </a:rPr>
            </a:br>
            <a:r>
              <a:rPr lang="fr-BE" sz="6200" b="1" baseline="30000" dirty="0" smtClean="0">
                <a:solidFill>
                  <a:srgbClr val="286FB4"/>
                </a:solidFill>
                <a:latin typeface="Helvetica" pitchFamily="2" charset="0"/>
              </a:rPr>
              <a:t>GENOA -</a:t>
            </a:r>
            <a:r>
              <a:rPr lang="fr-BE" sz="6200" b="1" dirty="0" smtClean="0">
                <a:solidFill>
                  <a:srgbClr val="286FB4"/>
                </a:solidFill>
                <a:latin typeface="Helvetica" pitchFamily="2" charset="0"/>
              </a:rPr>
              <a:t> </a:t>
            </a:r>
            <a:r>
              <a:rPr lang="fr-BE" sz="6200" b="1" baseline="30000" dirty="0" smtClean="0">
                <a:solidFill>
                  <a:srgbClr val="286FB4"/>
                </a:solidFill>
                <a:latin typeface="Helvetica" pitchFamily="2" charset="0"/>
              </a:rPr>
              <a:t>ITALY</a:t>
            </a:r>
            <a:r>
              <a:rPr lang="fr-BE" sz="6200" b="1" dirty="0" smtClean="0">
                <a:solidFill>
                  <a:srgbClr val="286FB4"/>
                </a:solidFill>
                <a:latin typeface="Helvetica" pitchFamily="2" charset="0"/>
              </a:rPr>
              <a:t> </a:t>
            </a:r>
            <a:endParaRPr lang="fr-BE" sz="6200" b="1" baseline="30000" dirty="0">
              <a:solidFill>
                <a:srgbClr val="286FB4"/>
              </a:solidFill>
              <a:latin typeface="Helvetica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51B48A3A-4D69-4B97-A6AE-91301E8EC990}"/>
              </a:ext>
            </a:extLst>
          </p:cNvPr>
          <p:cNvSpPr txBox="1"/>
          <p:nvPr/>
        </p:nvSpPr>
        <p:spPr>
          <a:xfrm>
            <a:off x="1234831" y="2696313"/>
            <a:ext cx="933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3600" dirty="0" smtClean="0"/>
              <a:t>Genoa, North West of Italy, 595.000 inhabitants</a:t>
            </a:r>
            <a:endParaRPr lang="en-US" sz="3600" baseline="30000" dirty="0"/>
          </a:p>
          <a:p>
            <a:pPr>
              <a:lnSpc>
                <a:spcPts val="2400"/>
              </a:lnSpc>
            </a:pPr>
            <a:endParaRPr lang="fr-BE" sz="3600" dirty="0">
              <a:latin typeface="Helvetica" pitchFamily="2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986" y="3315809"/>
            <a:ext cx="2674214" cy="3354653"/>
          </a:xfrm>
          <a:prstGeom prst="rect">
            <a:avLst/>
          </a:prstGeom>
        </p:spPr>
      </p:pic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1769532" y="4106333"/>
            <a:ext cx="152400" cy="135467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5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E93A5A5-052E-4C8E-BE8F-E4567041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6" cy="685799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2C950-9E9E-4180-8FE4-9112B407C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438" y="1871128"/>
            <a:ext cx="9144000" cy="1012764"/>
          </a:xfrm>
        </p:spPr>
        <p:txBody>
          <a:bodyPr>
            <a:noAutofit/>
          </a:bodyPr>
          <a:lstStyle/>
          <a:p>
            <a:pPr algn="l"/>
            <a:r>
              <a:rPr lang="fr-BE" sz="4000" b="1" dirty="0">
                <a:solidFill>
                  <a:srgbClr val="FED333"/>
                </a:solidFill>
                <a:latin typeface="Helvetica" pitchFamily="2" charset="0"/>
              </a:rPr>
              <a:t>R</a:t>
            </a:r>
            <a:r>
              <a:rPr lang="fr-BE" sz="4000" b="1" dirty="0" smtClean="0">
                <a:solidFill>
                  <a:srgbClr val="FED333"/>
                </a:solidFill>
                <a:latin typeface="Helvetica" pitchFamily="2" charset="0"/>
              </a:rPr>
              <a:t>affaella Cecconi</a:t>
            </a:r>
            <a:endParaRPr lang="fr-BE" sz="4000" b="1" dirty="0">
              <a:solidFill>
                <a:srgbClr val="FED333"/>
              </a:solidFill>
              <a:latin typeface="Helvetica" pitchFamily="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8FAC791C-DD61-44E7-98D9-6800AF629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0993" y="3487970"/>
            <a:ext cx="9144000" cy="60206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800" b="1" baseline="30000" dirty="0" smtClean="0">
                <a:solidFill>
                  <a:srgbClr val="808080"/>
                </a:solidFill>
                <a:latin typeface="Helvetica" pitchFamily="2" charset="0"/>
              </a:rPr>
              <a:t>City </a:t>
            </a:r>
            <a:r>
              <a:rPr lang="en-US" sz="3800" b="1" baseline="30000" dirty="0">
                <a:solidFill>
                  <a:srgbClr val="808080"/>
                </a:solidFill>
                <a:latin typeface="Helvetica" pitchFamily="2" charset="0"/>
              </a:rPr>
              <a:t>Marketing, Tourism and International Affairs Department </a:t>
            </a:r>
            <a:r>
              <a:rPr lang="en-US" sz="3800" b="1" baseline="30000" dirty="0" smtClean="0">
                <a:solidFill>
                  <a:srgbClr val="808080"/>
                </a:solidFill>
                <a:latin typeface="Helvetica" pitchFamily="2" charset="0"/>
              </a:rPr>
              <a:t> - Municipality </a:t>
            </a:r>
            <a:r>
              <a:rPr lang="en-US" sz="3800" b="1" baseline="30000" dirty="0">
                <a:solidFill>
                  <a:srgbClr val="808080"/>
                </a:solidFill>
                <a:latin typeface="Helvetica" pitchFamily="2" charset="0"/>
              </a:rPr>
              <a:t>of </a:t>
            </a:r>
            <a:r>
              <a:rPr lang="en-US" sz="3800" b="1" baseline="30000" dirty="0" smtClean="0">
                <a:solidFill>
                  <a:srgbClr val="808080"/>
                </a:solidFill>
                <a:latin typeface="Helvetica" pitchFamily="2" charset="0"/>
              </a:rPr>
              <a:t>Genoa</a:t>
            </a:r>
          </a:p>
          <a:p>
            <a:pPr algn="l">
              <a:lnSpc>
                <a:spcPct val="100000"/>
              </a:lnSpc>
            </a:pPr>
            <a:r>
              <a:rPr lang="en-US" sz="3800" b="1" baseline="30000" dirty="0" smtClean="0">
                <a:solidFill>
                  <a:srgbClr val="808080"/>
                </a:solidFill>
                <a:latin typeface="Helvetica" pitchFamily="2" charset="0"/>
              </a:rPr>
              <a:t>Communication </a:t>
            </a:r>
            <a:r>
              <a:rPr lang="en-US" sz="3800" b="1" baseline="30000" dirty="0">
                <a:solidFill>
                  <a:srgbClr val="808080"/>
                </a:solidFill>
                <a:latin typeface="Helvetica" pitchFamily="2" charset="0"/>
              </a:rPr>
              <a:t>and Digital </a:t>
            </a:r>
            <a:r>
              <a:rPr lang="en-US" sz="3800" b="1" baseline="30000" dirty="0" smtClean="0">
                <a:solidFill>
                  <a:srgbClr val="808080"/>
                </a:solidFill>
                <a:latin typeface="Helvetica" pitchFamily="2" charset="0"/>
              </a:rPr>
              <a:t>Strategies </a:t>
            </a:r>
            <a:r>
              <a:rPr lang="en-US" sz="3800" b="1" baseline="30000" dirty="0">
                <a:solidFill>
                  <a:srgbClr val="808080"/>
                </a:solidFill>
                <a:latin typeface="Helvetica" pitchFamily="2" charset="0"/>
              </a:rPr>
              <a:t>Staff</a:t>
            </a:r>
            <a:endParaRPr lang="fr-BE" sz="3800" b="1" baseline="30000" dirty="0">
              <a:solidFill>
                <a:srgbClr val="80808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E93A5A5-052E-4C8E-BE8F-E4567041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6" cy="685799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2C950-9E9E-4180-8FE4-9112B407C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457" y="777631"/>
            <a:ext cx="10105292" cy="15845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CITY </a:t>
            </a:r>
            <a:r>
              <a:rPr lang="fr-BE" sz="6200" b="1" baseline="30000" dirty="0">
                <a:solidFill>
                  <a:srgbClr val="FED333"/>
                </a:solidFill>
                <a:latin typeface="Helvetica" pitchFamily="2" charset="0"/>
              </a:rPr>
              <a:t>TAX MANAGEMENT </a:t>
            </a: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SYSTEM</a:t>
            </a:r>
            <a:endParaRPr lang="fr-BE" sz="6200" b="1" baseline="30000" dirty="0">
              <a:solidFill>
                <a:srgbClr val="FED333"/>
              </a:solidFill>
              <a:latin typeface="Helvetica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DFD12C0-711B-4687-8BA6-DF4848ED9D04}"/>
              </a:ext>
            </a:extLst>
          </p:cNvPr>
          <p:cNvSpPr txBox="1"/>
          <p:nvPr/>
        </p:nvSpPr>
        <p:spPr>
          <a:xfrm>
            <a:off x="1407794" y="2511097"/>
            <a:ext cx="77732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it-IT" altLang="it-IT" sz="3200" b="1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What</a:t>
            </a:r>
            <a:r>
              <a:rPr lang="it-IT" altLang="it-IT" sz="32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3200" b="1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it</a:t>
            </a:r>
            <a:r>
              <a:rPr lang="it-IT" altLang="it-IT" sz="32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3200" b="1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is</a:t>
            </a:r>
            <a:r>
              <a:rPr lang="it-IT" altLang="it-IT" sz="32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?</a:t>
            </a:r>
          </a:p>
          <a:p>
            <a:pPr>
              <a:lnSpc>
                <a:spcPts val="2400"/>
              </a:lnSpc>
            </a:pPr>
            <a:endParaRPr lang="it-IT" altLang="it-IT" sz="28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r>
              <a:rPr lang="it-IT" altLang="it-IT" sz="2800" baseline="30000" dirty="0" smtClean="0">
                <a:latin typeface="Helvetica" pitchFamily="2" charset="0"/>
              </a:rPr>
              <a:t>The </a:t>
            </a:r>
            <a:r>
              <a:rPr lang="it-IT" altLang="it-IT" sz="28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City </a:t>
            </a:r>
            <a:r>
              <a:rPr lang="it-IT" altLang="it-IT" sz="2800" b="1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Tax</a:t>
            </a:r>
            <a:r>
              <a:rPr lang="it-IT" altLang="it-IT" sz="28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Management </a:t>
            </a:r>
            <a:r>
              <a:rPr lang="it-IT" altLang="it-IT" sz="28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System</a:t>
            </a:r>
            <a:r>
              <a:rPr lang="it-IT" altLang="it-IT" sz="2800" baseline="30000" dirty="0" smtClean="0">
                <a:latin typeface="Helvetica" pitchFamily="2" charset="0"/>
              </a:rPr>
              <a:t> </a:t>
            </a:r>
            <a:r>
              <a:rPr lang="it-IT" altLang="it-IT" sz="2800" baseline="30000" dirty="0" err="1" smtClean="0">
                <a:latin typeface="Helvetica" pitchFamily="2" charset="0"/>
              </a:rPr>
              <a:t>is</a:t>
            </a:r>
            <a:r>
              <a:rPr lang="it-IT" altLang="it-IT" sz="2800" baseline="30000" dirty="0" smtClean="0">
                <a:latin typeface="Helvetica" pitchFamily="2" charset="0"/>
              </a:rPr>
              <a:t> a </a:t>
            </a:r>
            <a:r>
              <a:rPr lang="it-IT" altLang="it-IT" sz="2800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governance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method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 err="1" smtClean="0">
                <a:latin typeface="Helvetica" pitchFamily="2" charset="0"/>
              </a:rPr>
              <a:t>which</a:t>
            </a:r>
            <a:r>
              <a:rPr lang="it-IT" altLang="it-IT" sz="2800" baseline="30000" dirty="0" smtClean="0">
                <a:latin typeface="Helvetica" pitchFamily="2" charset="0"/>
              </a:rPr>
              <a:t> </a:t>
            </a:r>
            <a:r>
              <a:rPr lang="it-IT" altLang="it-IT" sz="2800" baseline="30000" dirty="0" err="1" smtClean="0">
                <a:latin typeface="Helvetica" pitchFamily="2" charset="0"/>
              </a:rPr>
              <a:t>defines</a:t>
            </a:r>
            <a:r>
              <a:rPr lang="it-IT" altLang="it-IT" sz="2800" baseline="30000" dirty="0" smtClean="0">
                <a:latin typeface="Helvetica" pitchFamily="2" charset="0"/>
              </a:rPr>
              <a:t> and </a:t>
            </a:r>
            <a:r>
              <a:rPr lang="it-IT" altLang="it-IT" sz="2800" baseline="30000" dirty="0" err="1" smtClean="0">
                <a:latin typeface="Helvetica" pitchFamily="2" charset="0"/>
              </a:rPr>
              <a:t>implements</a:t>
            </a:r>
            <a:r>
              <a:rPr lang="it-IT" altLang="it-IT" sz="2800" baseline="30000" dirty="0" smtClean="0">
                <a:latin typeface="Helvetica" pitchFamily="2" charset="0"/>
              </a:rPr>
              <a:t> the </a:t>
            </a:r>
            <a:r>
              <a:rPr lang="it-IT" altLang="it-IT" sz="2800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partecipated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strategies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and </a:t>
            </a:r>
            <a:r>
              <a:rPr lang="it-IT" altLang="it-IT" sz="2800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actions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to </a:t>
            </a:r>
            <a:r>
              <a:rPr lang="it-IT" altLang="it-IT" sz="2800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promote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the city </a:t>
            </a:r>
            <a:r>
              <a:rPr lang="it-IT" altLang="it-IT" sz="2800" baseline="30000" dirty="0" err="1" smtClean="0">
                <a:latin typeface="Helvetica" pitchFamily="2" charset="0"/>
              </a:rPr>
              <a:t>using</a:t>
            </a:r>
            <a:r>
              <a:rPr lang="it-IT" altLang="it-IT" sz="2800" baseline="30000" dirty="0" smtClean="0">
                <a:latin typeface="Helvetica" pitchFamily="2" charset="0"/>
              </a:rPr>
              <a:t> the </a:t>
            </a:r>
            <a:r>
              <a:rPr lang="it-IT" altLang="it-IT" sz="2800" baseline="30000" dirty="0" err="1" smtClean="0">
                <a:latin typeface="Helvetica" pitchFamily="2" charset="0"/>
              </a:rPr>
              <a:t>resources</a:t>
            </a:r>
            <a:r>
              <a:rPr lang="it-IT" altLang="it-IT" sz="2800" baseline="30000" dirty="0" smtClean="0">
                <a:latin typeface="Helvetica" pitchFamily="2" charset="0"/>
              </a:rPr>
              <a:t> of the </a:t>
            </a:r>
            <a:r>
              <a:rPr lang="it-IT" altLang="it-IT" sz="2800" baseline="30000" dirty="0" err="1" smtClean="0">
                <a:latin typeface="Helvetica" pitchFamily="2" charset="0"/>
              </a:rPr>
              <a:t>Tax</a:t>
            </a:r>
            <a:r>
              <a:rPr lang="it-IT" altLang="it-IT" sz="2800" baseline="30000" dirty="0" smtClean="0">
                <a:latin typeface="Helvetica" pitchFamily="2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en-US" altLang="it-IT" sz="2800" baseline="30000" dirty="0" smtClean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r>
              <a:rPr lang="en-US" altLang="it-IT" sz="2800" baseline="30000" dirty="0" smtClean="0">
                <a:latin typeface="Helvetica" pitchFamily="2" charset="0"/>
              </a:rPr>
              <a:t>It is </a:t>
            </a:r>
            <a:r>
              <a:rPr lang="en-US" altLang="it-IT" sz="2800" baseline="30000" dirty="0">
                <a:latin typeface="Helvetica" pitchFamily="2" charset="0"/>
              </a:rPr>
              <a:t>based on </a:t>
            </a:r>
            <a:r>
              <a:rPr lang="en-US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an agreement </a:t>
            </a:r>
            <a:r>
              <a:rPr lang="en-US" altLang="it-IT" sz="2800" baseline="30000" dirty="0">
                <a:latin typeface="Helvetica" pitchFamily="2" charset="0"/>
              </a:rPr>
              <a:t>between the City Hall and the Chamber of </a:t>
            </a:r>
            <a:r>
              <a:rPr lang="en-US" altLang="it-IT" sz="2800" baseline="30000" dirty="0" smtClean="0">
                <a:latin typeface="Helvetica" pitchFamily="2" charset="0"/>
              </a:rPr>
              <a:t>Commerce, </a:t>
            </a:r>
            <a:r>
              <a:rPr lang="en-US" altLang="it-IT" sz="2800" baseline="30000" dirty="0">
                <a:latin typeface="Helvetica" pitchFamily="2" charset="0"/>
              </a:rPr>
              <a:t>on behalf of the world of tourism </a:t>
            </a:r>
            <a:endParaRPr lang="en-US" altLang="it-IT" sz="2800" baseline="30000" dirty="0" smtClean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altLang="it-IT" sz="28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r>
              <a:rPr lang="en-US" altLang="it-IT" sz="2800" baseline="30000" dirty="0">
                <a:latin typeface="Helvetica" pitchFamily="2" charset="0"/>
              </a:rPr>
              <a:t>It was created to </a:t>
            </a:r>
            <a:r>
              <a:rPr lang="en-US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involve local business </a:t>
            </a:r>
            <a:r>
              <a:rPr lang="en-US" altLang="it-IT" sz="2800" baseline="30000" dirty="0">
                <a:latin typeface="Helvetica" pitchFamily="2" charset="0"/>
              </a:rPr>
              <a:t>into tourism promotion </a:t>
            </a:r>
            <a:r>
              <a:rPr lang="en-US" altLang="it-IT" sz="2800" baseline="30000" dirty="0" smtClean="0">
                <a:latin typeface="Helvetica" pitchFamily="2" charset="0"/>
              </a:rPr>
              <a:t>strategies, </a:t>
            </a:r>
            <a:r>
              <a:rPr lang="en-US" altLang="it-IT" sz="2800" baseline="30000" dirty="0">
                <a:latin typeface="Helvetica" pitchFamily="2" charset="0"/>
              </a:rPr>
              <a:t>and to </a:t>
            </a:r>
            <a:r>
              <a:rPr lang="en-US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lower </a:t>
            </a:r>
            <a:r>
              <a:rPr lang="en-US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conflicts </a:t>
            </a:r>
            <a:r>
              <a:rPr lang="en-US" altLang="it-IT" sz="2800" baseline="30000" dirty="0">
                <a:latin typeface="Helvetica" pitchFamily="2" charset="0"/>
              </a:rPr>
              <a:t>connected </a:t>
            </a:r>
            <a:r>
              <a:rPr lang="en-US" altLang="it-IT" sz="2800" baseline="30000" dirty="0" smtClean="0">
                <a:latin typeface="Helvetica" pitchFamily="2" charset="0"/>
              </a:rPr>
              <a:t>to the Tax adoption itself</a:t>
            </a:r>
            <a:endParaRPr lang="en-US" altLang="it-IT" sz="28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it-IT" altLang="it-IT" sz="3200" baseline="30000" dirty="0" smtClean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sz="3200" baseline="30000" dirty="0" smtClean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fr-BE" sz="3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E93A5A5-052E-4C8E-BE8F-E4567041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6" cy="685799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2C950-9E9E-4180-8FE4-9112B407C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457" y="777631"/>
            <a:ext cx="10105292" cy="15845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CITY </a:t>
            </a:r>
            <a:r>
              <a:rPr lang="fr-BE" sz="6200" b="1" baseline="30000" dirty="0">
                <a:solidFill>
                  <a:srgbClr val="FED333"/>
                </a:solidFill>
                <a:latin typeface="Helvetica" pitchFamily="2" charset="0"/>
              </a:rPr>
              <a:t>TAX MANAGEMENT </a:t>
            </a: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SYSTEM</a:t>
            </a:r>
            <a:endParaRPr lang="fr-BE" sz="6200" b="1" baseline="30000" dirty="0">
              <a:solidFill>
                <a:srgbClr val="FED333"/>
              </a:solidFill>
              <a:latin typeface="Helvetica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DFD12C0-711B-4687-8BA6-DF4848ED9D04}"/>
              </a:ext>
            </a:extLst>
          </p:cNvPr>
          <p:cNvSpPr txBox="1"/>
          <p:nvPr/>
        </p:nvSpPr>
        <p:spPr>
          <a:xfrm>
            <a:off x="1424725" y="2357502"/>
            <a:ext cx="77732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t-IT" sz="32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How does</a:t>
            </a:r>
            <a:r>
              <a:rPr lang="en-US" altLang="it-IT" sz="3200" b="1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en-US" altLang="it-IT" sz="32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it </a:t>
            </a:r>
            <a:r>
              <a:rPr lang="en-US" altLang="it-IT" sz="32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work?</a:t>
            </a:r>
          </a:p>
          <a:p>
            <a:endParaRPr lang="en-US" altLang="it-IT" sz="3200" b="1" baseline="30000" dirty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r>
              <a:rPr lang="en-US" altLang="it-IT" sz="2800" baseline="30000" dirty="0" smtClean="0">
                <a:latin typeface="Helvetica" pitchFamily="2" charset="0"/>
              </a:rPr>
              <a:t>The </a:t>
            </a:r>
            <a:r>
              <a:rPr lang="en-US" altLang="it-IT" sz="28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City Tax Working </a:t>
            </a:r>
            <a:r>
              <a:rPr lang="en-US" altLang="it-IT" sz="28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Group</a:t>
            </a:r>
            <a:r>
              <a:rPr lang="en-US" altLang="it-IT" sz="2800" b="1" baseline="30000" dirty="0" smtClean="0">
                <a:latin typeface="Helvetica" pitchFamily="2" charset="0"/>
              </a:rPr>
              <a:t> </a:t>
            </a:r>
            <a:r>
              <a:rPr lang="en-US" altLang="it-IT" sz="2800" baseline="30000" dirty="0">
                <a:latin typeface="Helvetica" pitchFamily="2" charset="0"/>
              </a:rPr>
              <a:t>is composed by representatives of the Municipality, the Chamber of Commerce, Hotel Owners, Tourism Stakeholders</a:t>
            </a:r>
          </a:p>
          <a:p>
            <a:endParaRPr lang="en-US" altLang="it-IT" sz="2800" baseline="30000" dirty="0">
              <a:latin typeface="Helvetica" pitchFamily="2" charset="0"/>
            </a:endParaRPr>
          </a:p>
          <a:p>
            <a:r>
              <a:rPr lang="it-IT" altLang="it-IT" sz="2800" baseline="30000" smtClean="0">
                <a:latin typeface="Helvetica" pitchFamily="2" charset="0"/>
              </a:rPr>
              <a:t>It </a:t>
            </a:r>
            <a:r>
              <a:rPr lang="it-IT" altLang="it-IT" sz="2800" baseline="30000" smtClean="0">
                <a:latin typeface="Helvetica" pitchFamily="2" charset="0"/>
              </a:rPr>
              <a:t>develops the </a:t>
            </a:r>
            <a:r>
              <a:rPr lang="it-IT" altLang="it-IT" sz="2800" baseline="30000" dirty="0">
                <a:latin typeface="Helvetica" pitchFamily="2" charset="0"/>
              </a:rPr>
              <a:t>Guidelines </a:t>
            </a:r>
            <a:r>
              <a:rPr lang="it-IT" altLang="it-IT" sz="2800" baseline="30000" dirty="0" smtClean="0">
                <a:latin typeface="Helvetica" pitchFamily="2" charset="0"/>
              </a:rPr>
              <a:t>and </a:t>
            </a:r>
            <a:r>
              <a:rPr lang="it-IT" altLang="it-IT" sz="2800" baseline="30000" dirty="0">
                <a:latin typeface="Helvetica" pitchFamily="2" charset="0"/>
              </a:rPr>
              <a:t>provides the </a:t>
            </a:r>
            <a:r>
              <a:rPr lang="it-IT" altLang="it-IT" sz="28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Marketing and Communication </a:t>
            </a:r>
            <a:r>
              <a:rPr lang="it-IT" altLang="it-IT" sz="28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Plan</a:t>
            </a:r>
            <a:r>
              <a:rPr lang="it-IT" altLang="it-IT" sz="2800" baseline="30000" dirty="0" smtClean="0">
                <a:latin typeface="Helvetica" pitchFamily="2" charset="0"/>
              </a:rPr>
              <a:t>, to be implemented by the Municipality</a:t>
            </a:r>
            <a:endParaRPr lang="it-IT" altLang="it-IT" sz="2800" baseline="30000" dirty="0">
              <a:latin typeface="Helvetica" pitchFamily="2" charset="0"/>
            </a:endParaRPr>
          </a:p>
          <a:p>
            <a:endParaRPr lang="it-IT" altLang="it-IT" sz="2800" b="1" baseline="30000" dirty="0" smtClean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r>
              <a:rPr lang="it-IT" altLang="it-IT" sz="2800" b="1" baseline="30000" dirty="0" err="1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Financed</a:t>
            </a:r>
            <a:r>
              <a:rPr lang="it-IT" altLang="it-IT" sz="28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="1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activities</a:t>
            </a:r>
            <a:r>
              <a:rPr lang="it-IT" altLang="it-IT" sz="28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>
                <a:latin typeface="Helvetica" pitchFamily="2" charset="0"/>
              </a:rPr>
              <a:t>-  </a:t>
            </a:r>
            <a:r>
              <a:rPr lang="it-IT" altLang="it-IT" sz="2800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Communication</a:t>
            </a:r>
            <a:r>
              <a:rPr lang="it-IT" altLang="it-IT" sz="2800" baseline="30000" dirty="0">
                <a:latin typeface="Helvetica" pitchFamily="2" charset="0"/>
              </a:rPr>
              <a:t>: </a:t>
            </a:r>
            <a:r>
              <a:rPr lang="it-IT" altLang="it-IT" sz="2800" baseline="30000" dirty="0" err="1">
                <a:latin typeface="Helvetica" pitchFamily="2" charset="0"/>
              </a:rPr>
              <a:t>digital</a:t>
            </a:r>
            <a:r>
              <a:rPr lang="it-IT" altLang="it-IT" sz="2800" baseline="30000" dirty="0">
                <a:latin typeface="Helvetica" pitchFamily="2" charset="0"/>
              </a:rPr>
              <a:t> and web marketing, social media, press </a:t>
            </a:r>
            <a:r>
              <a:rPr lang="it-IT" altLang="it-IT" sz="2800" baseline="30000" dirty="0" smtClean="0">
                <a:latin typeface="Helvetica" pitchFamily="2" charset="0"/>
              </a:rPr>
              <a:t>office - </a:t>
            </a:r>
            <a:r>
              <a:rPr lang="it-IT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Marketing</a:t>
            </a:r>
            <a:r>
              <a:rPr lang="it-IT" altLang="it-IT" sz="2800" baseline="30000" dirty="0">
                <a:latin typeface="Helvetica" pitchFamily="2" charset="0"/>
              </a:rPr>
              <a:t>: workshops and </a:t>
            </a:r>
            <a:r>
              <a:rPr lang="it-IT" altLang="it-IT" sz="2800" baseline="30000" dirty="0" err="1">
                <a:latin typeface="Helvetica" pitchFamily="2" charset="0"/>
              </a:rPr>
              <a:t>international</a:t>
            </a:r>
            <a:r>
              <a:rPr lang="it-IT" altLang="it-IT" sz="2800" baseline="30000" dirty="0">
                <a:latin typeface="Helvetica" pitchFamily="2" charset="0"/>
              </a:rPr>
              <a:t> </a:t>
            </a:r>
            <a:r>
              <a:rPr lang="it-IT" altLang="it-IT" sz="2800" baseline="30000" dirty="0" err="1">
                <a:latin typeface="Helvetica" pitchFamily="2" charset="0"/>
              </a:rPr>
              <a:t>meetings</a:t>
            </a:r>
            <a:r>
              <a:rPr lang="it-IT" altLang="it-IT" sz="2800" baseline="30000" dirty="0">
                <a:latin typeface="Helvetica" pitchFamily="2" charset="0"/>
              </a:rPr>
              <a:t>, </a:t>
            </a:r>
            <a:r>
              <a:rPr lang="it-IT" altLang="it-IT" sz="2800" baseline="30000" dirty="0" err="1">
                <a:latin typeface="Helvetica" pitchFamily="2" charset="0"/>
              </a:rPr>
              <a:t>Fam</a:t>
            </a:r>
            <a:r>
              <a:rPr lang="it-IT" altLang="it-IT" sz="2800" baseline="30000" dirty="0">
                <a:latin typeface="Helvetica" pitchFamily="2" charset="0"/>
              </a:rPr>
              <a:t> </a:t>
            </a:r>
            <a:r>
              <a:rPr lang="it-IT" altLang="it-IT" sz="2800" baseline="30000" dirty="0" smtClean="0">
                <a:latin typeface="Helvetica" pitchFamily="2" charset="0"/>
              </a:rPr>
              <a:t>Trips - </a:t>
            </a:r>
            <a:r>
              <a:rPr lang="it-IT" altLang="it-IT" sz="2800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Hospitality</a:t>
            </a:r>
            <a:r>
              <a:rPr lang="it-IT" altLang="it-IT" sz="2800" baseline="30000" dirty="0">
                <a:latin typeface="Helvetica" pitchFamily="2" charset="0"/>
              </a:rPr>
              <a:t>: Information </a:t>
            </a:r>
            <a:r>
              <a:rPr lang="it-IT" altLang="it-IT" sz="2800" baseline="30000" dirty="0" err="1">
                <a:latin typeface="Helvetica" pitchFamily="2" charset="0"/>
              </a:rPr>
              <a:t>Offices</a:t>
            </a:r>
            <a:r>
              <a:rPr lang="it-IT" altLang="it-IT" sz="2800" baseline="30000" dirty="0">
                <a:latin typeface="Helvetica" pitchFamily="2" charset="0"/>
              </a:rPr>
              <a:t> management</a:t>
            </a:r>
          </a:p>
          <a:p>
            <a:pPr>
              <a:lnSpc>
                <a:spcPts val="2400"/>
              </a:lnSpc>
            </a:pPr>
            <a:endParaRPr lang="en-US" altLang="it-IT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it-IT" altLang="it-IT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fr-BE" sz="3200" baseline="30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E93A5A5-052E-4C8E-BE8F-E4567041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6" cy="685799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2C950-9E9E-4180-8FE4-9112B407C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457" y="777631"/>
            <a:ext cx="10105292" cy="15845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CITY </a:t>
            </a:r>
            <a:r>
              <a:rPr lang="fr-BE" sz="6200" b="1" baseline="30000" dirty="0">
                <a:solidFill>
                  <a:srgbClr val="FED333"/>
                </a:solidFill>
                <a:latin typeface="Helvetica" pitchFamily="2" charset="0"/>
              </a:rPr>
              <a:t>TAX MANAGEMENT </a:t>
            </a: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SYSTEM</a:t>
            </a:r>
            <a:endParaRPr lang="fr-BE" sz="6200" b="1" baseline="30000" dirty="0">
              <a:solidFill>
                <a:srgbClr val="FED333"/>
              </a:solidFill>
              <a:latin typeface="Helvetica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DFD12C0-711B-4687-8BA6-DF4848ED9D04}"/>
              </a:ext>
            </a:extLst>
          </p:cNvPr>
          <p:cNvSpPr txBox="1"/>
          <p:nvPr/>
        </p:nvSpPr>
        <p:spPr>
          <a:xfrm>
            <a:off x="1424726" y="2484496"/>
            <a:ext cx="7773245" cy="479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t-IT" sz="32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Problems to be overcome</a:t>
            </a:r>
          </a:p>
          <a:p>
            <a:r>
              <a:rPr lang="en-US" altLang="it-IT" sz="20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/>
            </a:r>
            <a:br>
              <a:rPr lang="en-US" altLang="it-IT" sz="20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</a:br>
            <a:r>
              <a:rPr lang="en-US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Lack </a:t>
            </a:r>
            <a:r>
              <a:rPr lang="en-US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of </a:t>
            </a:r>
            <a:r>
              <a:rPr lang="en-US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trust </a:t>
            </a:r>
            <a:r>
              <a:rPr lang="en-US" altLang="it-IT" sz="2800" baseline="30000" dirty="0" smtClean="0">
                <a:latin typeface="Helvetica" pitchFamily="2" charset="0"/>
              </a:rPr>
              <a:t>in the Municipality effectiveness by</a:t>
            </a:r>
            <a:r>
              <a:rPr lang="en-US" altLang="it-IT" sz="2800" dirty="0" smtClean="0">
                <a:latin typeface="Helvetica" pitchFamily="2" charset="0"/>
              </a:rPr>
              <a:t> </a:t>
            </a:r>
            <a:r>
              <a:rPr lang="en-US" altLang="it-IT" sz="2800" baseline="30000" dirty="0" smtClean="0">
                <a:latin typeface="Helvetica" pitchFamily="2" charset="0"/>
              </a:rPr>
              <a:t>Hotel owners</a:t>
            </a:r>
            <a:br>
              <a:rPr lang="en-US" altLang="it-IT" sz="2800" baseline="30000" dirty="0" smtClean="0">
                <a:latin typeface="Helvetica" pitchFamily="2" charset="0"/>
              </a:rPr>
            </a:br>
            <a:r>
              <a:rPr lang="en-US" altLang="it-IT" sz="2800" baseline="30000" dirty="0" smtClean="0">
                <a:latin typeface="Helvetica" pitchFamily="2" charset="0"/>
              </a:rPr>
              <a:t>and </a:t>
            </a:r>
            <a:r>
              <a:rPr lang="en-US" altLang="it-IT" sz="2800" baseline="30000" dirty="0">
                <a:latin typeface="Helvetica" pitchFamily="2" charset="0"/>
              </a:rPr>
              <a:t>local business</a:t>
            </a:r>
          </a:p>
          <a:p>
            <a:endParaRPr lang="it-IT" altLang="it-IT" sz="2800" baseline="30000" dirty="0" smtClean="0">
              <a:latin typeface="Helvetica" pitchFamily="2" charset="0"/>
            </a:endParaRPr>
          </a:p>
          <a:p>
            <a:r>
              <a:rPr lang="it-IT" altLang="it-IT" sz="2800" baseline="30000" dirty="0">
                <a:latin typeface="Helvetica" pitchFamily="2" charset="0"/>
              </a:rPr>
              <a:t>A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city</a:t>
            </a:r>
            <a:r>
              <a:rPr lang="it-IT" altLang="it-IT" sz="28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positioning</a:t>
            </a:r>
            <a:r>
              <a:rPr lang="it-IT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>
                <a:latin typeface="Helvetica" pitchFamily="2" charset="0"/>
              </a:rPr>
              <a:t>to be </a:t>
            </a:r>
            <a:r>
              <a:rPr lang="it-IT" altLang="it-IT" sz="2800" baseline="30000" dirty="0" err="1" smtClean="0">
                <a:latin typeface="Helvetica" pitchFamily="2" charset="0"/>
              </a:rPr>
              <a:t>redefined</a:t>
            </a:r>
            <a:r>
              <a:rPr lang="it-IT" altLang="it-IT" sz="2800" baseline="30000" dirty="0" smtClean="0">
                <a:latin typeface="Helvetica" pitchFamily="2" charset="0"/>
              </a:rPr>
              <a:t> </a:t>
            </a:r>
            <a:r>
              <a:rPr lang="it-IT" altLang="it-IT" sz="2800" baseline="30000" dirty="0">
                <a:latin typeface="Helvetica" pitchFamily="2" charset="0"/>
              </a:rPr>
              <a:t>and </a:t>
            </a:r>
            <a:r>
              <a:rPr lang="it-IT" altLang="it-IT" sz="2800" baseline="30000" dirty="0" err="1">
                <a:latin typeface="Helvetica" pitchFamily="2" charset="0"/>
              </a:rPr>
              <a:t>shared</a:t>
            </a:r>
            <a:r>
              <a:rPr lang="it-IT" altLang="it-IT" sz="2800" baseline="30000" dirty="0">
                <a:latin typeface="Helvetica" pitchFamily="2" charset="0"/>
              </a:rPr>
              <a:t> with </a:t>
            </a:r>
            <a:r>
              <a:rPr lang="it-IT" altLang="it-IT" sz="2800" baseline="30000" dirty="0" err="1" smtClean="0">
                <a:latin typeface="Helvetica" pitchFamily="2" charset="0"/>
              </a:rPr>
              <a:t>citizens</a:t>
            </a:r>
            <a:r>
              <a:rPr lang="it-IT" altLang="it-IT" sz="2800" baseline="30000" dirty="0" smtClean="0">
                <a:latin typeface="Helvetica" pitchFamily="2" charset="0"/>
              </a:rPr>
              <a:t> and business</a:t>
            </a:r>
          </a:p>
          <a:p>
            <a:endParaRPr lang="it-IT" altLang="it-IT" sz="2800" baseline="30000" dirty="0">
              <a:latin typeface="Helvetica" pitchFamily="2" charset="0"/>
            </a:endParaRPr>
          </a:p>
          <a:p>
            <a:r>
              <a:rPr lang="it-IT" altLang="it-IT" sz="2800" baseline="30000" dirty="0" err="1" smtClean="0">
                <a:latin typeface="Helvetica" pitchFamily="2" charset="0"/>
              </a:rPr>
              <a:t>Communication</a:t>
            </a:r>
            <a:r>
              <a:rPr lang="it-IT" altLang="it-IT" sz="2800" baseline="30000" dirty="0" smtClean="0">
                <a:latin typeface="Helvetica" pitchFamily="2" charset="0"/>
              </a:rPr>
              <a:t> and Marketing</a:t>
            </a:r>
            <a:r>
              <a:rPr lang="it-IT" altLang="it-IT" sz="2800" dirty="0">
                <a:latin typeface="Helvetica" pitchFamily="2" charset="0"/>
              </a:rPr>
              <a:t> </a:t>
            </a:r>
            <a:r>
              <a:rPr lang="it-IT" altLang="it-IT" sz="2800" baseline="30000" dirty="0" err="1">
                <a:latin typeface="Helvetica" pitchFamily="2" charset="0"/>
              </a:rPr>
              <a:t>strategies</a:t>
            </a:r>
            <a:r>
              <a:rPr lang="it-IT" altLang="it-IT" sz="2800" baseline="30000" dirty="0">
                <a:latin typeface="Helvetica" pitchFamily="2" charset="0"/>
              </a:rPr>
              <a:t> </a:t>
            </a:r>
            <a:r>
              <a:rPr lang="it-IT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to be </a:t>
            </a:r>
            <a:r>
              <a:rPr lang="it-IT" altLang="it-IT" sz="2800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updated</a:t>
            </a:r>
            <a:endParaRPr lang="it-IT" altLang="it-IT" sz="2800" baseline="30000" dirty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r>
              <a:rPr lang="it-IT" altLang="it-IT" sz="2000" baseline="30000" dirty="0" smtClean="0">
                <a:latin typeface="Helvetica" pitchFamily="2" charset="0"/>
              </a:rPr>
              <a:t/>
            </a:r>
            <a:br>
              <a:rPr lang="it-IT" altLang="it-IT" sz="2000" baseline="30000" dirty="0" smtClean="0">
                <a:latin typeface="Helvetica" pitchFamily="2" charset="0"/>
              </a:rPr>
            </a:br>
            <a:endParaRPr lang="it-IT" altLang="it-IT" sz="2000" baseline="30000" dirty="0" smtClean="0">
              <a:latin typeface="Helvetica" pitchFamily="2" charset="0"/>
            </a:endParaRPr>
          </a:p>
          <a:p>
            <a:r>
              <a:rPr lang="it-IT" altLang="it-IT" sz="2800" baseline="30000" dirty="0" err="1" smtClean="0">
                <a:latin typeface="Helvetica" pitchFamily="2" charset="0"/>
              </a:rPr>
              <a:t>Worry</a:t>
            </a:r>
            <a:r>
              <a:rPr lang="it-IT" altLang="it-IT" sz="2800" baseline="30000" dirty="0" smtClean="0">
                <a:latin typeface="Helvetica" pitchFamily="2" charset="0"/>
              </a:rPr>
              <a:t> </a:t>
            </a:r>
            <a:r>
              <a:rPr lang="it-IT" altLang="it-IT" sz="2800" baseline="30000" dirty="0" err="1">
                <a:latin typeface="Helvetica" pitchFamily="2" charset="0"/>
              </a:rPr>
              <a:t>about</a:t>
            </a:r>
            <a:r>
              <a:rPr lang="it-IT" altLang="it-IT" sz="2800" baseline="30000" dirty="0">
                <a:latin typeface="Helvetica" pitchFamily="2" charset="0"/>
              </a:rPr>
              <a:t> the </a:t>
            </a:r>
            <a:r>
              <a:rPr lang="it-IT" altLang="it-IT" sz="2800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influence</a:t>
            </a:r>
            <a:r>
              <a:rPr lang="it-IT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of </a:t>
            </a:r>
            <a:r>
              <a:rPr lang="it-IT" altLang="it-IT" sz="2800" baseline="300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sharing</a:t>
            </a:r>
            <a:r>
              <a:rPr lang="it-IT" altLang="it-IT" sz="2800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it-IT" altLang="it-IT" sz="2800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economy </a:t>
            </a:r>
            <a:r>
              <a:rPr lang="it-IT" altLang="it-IT" sz="2800" baseline="30000" dirty="0" err="1">
                <a:latin typeface="Helvetica" pitchFamily="2" charset="0"/>
              </a:rPr>
              <a:t>players</a:t>
            </a:r>
            <a:endParaRPr lang="it-IT" altLang="it-IT" sz="28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altLang="it-IT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it-IT" altLang="it-IT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fr-BE" sz="3200" baseline="30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E93A5A5-052E-4C8E-BE8F-E4567041D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6" cy="685799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2C950-9E9E-4180-8FE4-9112B407C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457" y="777631"/>
            <a:ext cx="10105292" cy="15845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CITY </a:t>
            </a:r>
            <a:r>
              <a:rPr lang="fr-BE" sz="6200" b="1" baseline="30000" dirty="0">
                <a:solidFill>
                  <a:srgbClr val="FED333"/>
                </a:solidFill>
                <a:latin typeface="Helvetica" pitchFamily="2" charset="0"/>
              </a:rPr>
              <a:t>TAX MANAGEMENT </a:t>
            </a:r>
            <a:r>
              <a:rPr lang="fr-BE" sz="6200" b="1" baseline="30000" dirty="0" smtClean="0">
                <a:solidFill>
                  <a:srgbClr val="FED333"/>
                </a:solidFill>
                <a:latin typeface="Helvetica" pitchFamily="2" charset="0"/>
              </a:rPr>
              <a:t>SYSTEM</a:t>
            </a:r>
            <a:endParaRPr lang="fr-BE" sz="6200" b="1" baseline="30000" dirty="0">
              <a:solidFill>
                <a:srgbClr val="FED333"/>
              </a:solidFill>
              <a:latin typeface="Helvetica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DFD12C0-711B-4687-8BA6-DF4848ED9D04}"/>
              </a:ext>
            </a:extLst>
          </p:cNvPr>
          <p:cNvSpPr txBox="1"/>
          <p:nvPr/>
        </p:nvSpPr>
        <p:spPr>
          <a:xfrm>
            <a:off x="1450126" y="2357496"/>
            <a:ext cx="77732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t-IT" sz="3200" b="1" baseline="30000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Lessons</a:t>
            </a:r>
            <a:r>
              <a:rPr lang="en-US" altLang="it-IT" sz="3200" b="1" dirty="0" smtClean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en-US" altLang="it-IT" sz="3200" b="1" baseline="30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learnt</a:t>
            </a:r>
          </a:p>
          <a:p>
            <a:endParaRPr lang="en-US" altLang="it-IT" sz="2800" baseline="30000" dirty="0" smtClean="0">
              <a:latin typeface="Helvetica" pitchFamily="2" charset="0"/>
            </a:endParaRPr>
          </a:p>
          <a:p>
            <a:r>
              <a:rPr lang="en-US" altLang="it-IT" sz="2800" baseline="30000" dirty="0">
                <a:latin typeface="Helvetica" pitchFamily="2" charset="0"/>
              </a:rPr>
              <a:t>City Tax Management System is based on collaborative planning, and </a:t>
            </a:r>
            <a:r>
              <a:rPr lang="en-US" altLang="it-IT" sz="2800" baseline="30000" dirty="0">
                <a:solidFill>
                  <a:srgbClr val="286FB4"/>
                </a:solidFill>
                <a:latin typeface="Helvetica" pitchFamily="2" charset="0"/>
              </a:rPr>
              <a:t>allows a co-creating method</a:t>
            </a:r>
          </a:p>
          <a:p>
            <a:endParaRPr lang="en-US" altLang="it-IT" sz="2800" baseline="30000" dirty="0">
              <a:latin typeface="Helvetica" pitchFamily="2" charset="0"/>
            </a:endParaRPr>
          </a:p>
          <a:p>
            <a:r>
              <a:rPr lang="en-US" altLang="it-IT" sz="2800" baseline="30000" dirty="0">
                <a:solidFill>
                  <a:srgbClr val="286FB4"/>
                </a:solidFill>
                <a:latin typeface="Helvetica" pitchFamily="2" charset="0"/>
              </a:rPr>
              <a:t>A</a:t>
            </a:r>
            <a:r>
              <a:rPr lang="en-US" altLang="it-IT" sz="2800" baseline="30000" dirty="0" smtClean="0">
                <a:solidFill>
                  <a:srgbClr val="286FB4"/>
                </a:solidFill>
                <a:latin typeface="Helvetica" pitchFamily="2" charset="0"/>
              </a:rPr>
              <a:t> </a:t>
            </a:r>
            <a:r>
              <a:rPr lang="en-US" altLang="it-IT" sz="2800" baseline="30000" dirty="0">
                <a:solidFill>
                  <a:srgbClr val="286FB4"/>
                </a:solidFill>
                <a:latin typeface="Helvetica" pitchFamily="2" charset="0"/>
              </a:rPr>
              <a:t>real public-private </a:t>
            </a:r>
            <a:r>
              <a:rPr lang="en-US" altLang="it-IT" sz="2800" baseline="30000" dirty="0" smtClean="0">
                <a:solidFill>
                  <a:srgbClr val="286FB4"/>
                </a:solidFill>
                <a:latin typeface="Helvetica" pitchFamily="2" charset="0"/>
              </a:rPr>
              <a:t>partnership </a:t>
            </a:r>
            <a:r>
              <a:rPr lang="en-US" altLang="it-IT" sz="2800" baseline="30000" dirty="0" smtClean="0">
                <a:latin typeface="Helvetica" pitchFamily="2" charset="0"/>
              </a:rPr>
              <a:t>guarantees </a:t>
            </a:r>
            <a:r>
              <a:rPr lang="en-US" altLang="it-IT" sz="2800" baseline="30000" dirty="0">
                <a:latin typeface="Helvetica" pitchFamily="2" charset="0"/>
              </a:rPr>
              <a:t>a better use of the resources and effectively </a:t>
            </a:r>
            <a:r>
              <a:rPr lang="en-US" altLang="it-IT" sz="2800" baseline="30000" dirty="0" smtClean="0">
                <a:solidFill>
                  <a:srgbClr val="286FB4"/>
                </a:solidFill>
                <a:latin typeface="Helvetica" pitchFamily="2" charset="0"/>
              </a:rPr>
              <a:t>strengthens </a:t>
            </a:r>
            <a:r>
              <a:rPr lang="en-US" altLang="it-IT" sz="2800" baseline="30000" dirty="0">
                <a:solidFill>
                  <a:srgbClr val="286FB4"/>
                </a:solidFill>
                <a:latin typeface="Helvetica" pitchFamily="2" charset="0"/>
              </a:rPr>
              <a:t>the local </a:t>
            </a:r>
            <a:r>
              <a:rPr lang="en-US" altLang="it-IT" sz="2800" baseline="30000" dirty="0" smtClean="0">
                <a:solidFill>
                  <a:srgbClr val="286FB4"/>
                </a:solidFill>
                <a:latin typeface="Helvetica" pitchFamily="2" charset="0"/>
              </a:rPr>
              <a:t>economy</a:t>
            </a:r>
          </a:p>
          <a:p>
            <a:endParaRPr lang="en-US" altLang="it-IT" sz="2800" baseline="30000" dirty="0">
              <a:latin typeface="Helvetica" pitchFamily="2" charset="0"/>
            </a:endParaRPr>
          </a:p>
          <a:p>
            <a:r>
              <a:rPr lang="en-US" altLang="it-IT" sz="2800" baseline="30000" dirty="0">
                <a:latin typeface="Helvetica" pitchFamily="2" charset="0"/>
              </a:rPr>
              <a:t>The use of an integrated approach supports </a:t>
            </a:r>
            <a:r>
              <a:rPr lang="en-US" altLang="it-IT" sz="2800" baseline="30000" dirty="0">
                <a:solidFill>
                  <a:srgbClr val="286FB4"/>
                </a:solidFill>
                <a:latin typeface="Helvetica" pitchFamily="2" charset="0"/>
              </a:rPr>
              <a:t>the growth of a sustainable tourism</a:t>
            </a:r>
          </a:p>
          <a:p>
            <a:endParaRPr lang="en-US" altLang="it-IT" sz="2800" baseline="30000" dirty="0" smtClean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endParaRPr lang="en-US" altLang="it-IT" sz="2800" baseline="30000" dirty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endParaRPr lang="en-US" altLang="it-IT" sz="2800" baseline="30000" dirty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altLang="it-IT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it-IT" altLang="it-IT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en-US" sz="3200" baseline="30000" dirty="0">
              <a:latin typeface="Helvetica" pitchFamily="2" charset="0"/>
            </a:endParaRPr>
          </a:p>
          <a:p>
            <a:pPr>
              <a:lnSpc>
                <a:spcPts val="2400"/>
              </a:lnSpc>
            </a:pPr>
            <a:endParaRPr lang="fr-BE" sz="3200" baseline="30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2C432B7-B46C-42A4-BA01-2E59ED612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254</Words>
  <Application>Microsoft Office PowerPoint</Application>
  <PresentationFormat>Personnalisé</PresentationFormat>
  <Paragraphs>48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CITY TAX MANAGEMENT SYSTEM GENOA - ITALY </vt:lpstr>
      <vt:lpstr>Raffaella Cecconi</vt:lpstr>
      <vt:lpstr>CITY TAX MANAGEMENT SYSTEM</vt:lpstr>
      <vt:lpstr>CITY TAX MANAGEMENT SYSTEM</vt:lpstr>
      <vt:lpstr>CITY TAX MANAGEMENT SYSTEM</vt:lpstr>
      <vt:lpstr>CITY TAX MANAGEMENT SYSTEM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nyssens</dc:creator>
  <cp:lastModifiedBy>Nuala MORGAN</cp:lastModifiedBy>
  <cp:revision>25</cp:revision>
  <cp:lastPrinted>2017-09-26T09:41:17Z</cp:lastPrinted>
  <dcterms:created xsi:type="dcterms:W3CDTF">2017-09-14T12:10:12Z</dcterms:created>
  <dcterms:modified xsi:type="dcterms:W3CDTF">2017-09-29T08:08:08Z</dcterms:modified>
</cp:coreProperties>
</file>