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2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29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570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/>
            </a:extLst>
          </p:cNvPr>
          <p:cNvSpPr/>
          <p:nvPr userDrawn="1"/>
        </p:nvSpPr>
        <p:spPr>
          <a:xfrm>
            <a:off x="2372916" y="1539875"/>
            <a:ext cx="1519238" cy="16144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" name="Espace réservé pour une image 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6230"/>
            <a:ext cx="3762632" cy="565177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fr-BE" noProof="0" dirty="0"/>
          </a:p>
        </p:txBody>
      </p:sp>
      <p:sp>
        <p:nvSpPr>
          <p:cNvPr id="8" name="Titr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9" y="1952925"/>
            <a:ext cx="5874093" cy="833953"/>
          </a:xfrm>
        </p:spPr>
        <p:txBody>
          <a:bodyPr>
            <a:noAutofit/>
          </a:bodyPr>
          <a:lstStyle>
            <a:lvl1pPr>
              <a:defRPr sz="4400">
                <a:solidFill>
                  <a:srgbClr val="286FB4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9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481" y="3427117"/>
            <a:ext cx="5047736" cy="533355"/>
          </a:xfrm>
        </p:spPr>
        <p:txBody>
          <a:bodyPr>
            <a:normAutofit/>
          </a:bodyPr>
          <a:lstStyle>
            <a:lvl1pPr marL="0" indent="0" algn="l">
              <a:buNone/>
              <a:defRPr sz="20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10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482" y="4075417"/>
            <a:ext cx="2903838" cy="21016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208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0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/>
            </a:extLst>
          </p:cNvPr>
          <p:cNvSpPr/>
          <p:nvPr userDrawn="1"/>
        </p:nvSpPr>
        <p:spPr>
          <a:xfrm>
            <a:off x="2372916" y="1539875"/>
            <a:ext cx="1519238" cy="16144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" name="Espace réservé pour une image 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6230"/>
            <a:ext cx="3762632" cy="565177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fr-BE" noProof="0" dirty="0"/>
          </a:p>
        </p:txBody>
      </p:sp>
      <p:sp>
        <p:nvSpPr>
          <p:cNvPr id="8" name="Titr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9" y="1952925"/>
            <a:ext cx="5874093" cy="833953"/>
          </a:xfrm>
        </p:spPr>
        <p:txBody>
          <a:bodyPr>
            <a:noAutofit/>
          </a:bodyPr>
          <a:lstStyle>
            <a:lvl1pPr>
              <a:defRPr sz="4400">
                <a:solidFill>
                  <a:srgbClr val="286FB4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9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481" y="3427117"/>
            <a:ext cx="5047736" cy="533355"/>
          </a:xfrm>
        </p:spPr>
        <p:txBody>
          <a:bodyPr>
            <a:normAutofit/>
          </a:bodyPr>
          <a:lstStyle>
            <a:lvl1pPr marL="0" indent="0" algn="l">
              <a:buNone/>
              <a:defRPr sz="20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10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482" y="4075417"/>
            <a:ext cx="2903838" cy="21016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2088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5701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ux contenu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/>
            </a:extLst>
          </p:cNvPr>
          <p:cNvSpPr/>
          <p:nvPr userDrawn="1"/>
        </p:nvSpPr>
        <p:spPr>
          <a:xfrm>
            <a:off x="2372916" y="1539875"/>
            <a:ext cx="1519238" cy="16144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" name="Espace réservé pour une image 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6230"/>
            <a:ext cx="3762632" cy="565177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fr-BE" noProof="0" dirty="0"/>
          </a:p>
        </p:txBody>
      </p:sp>
      <p:sp>
        <p:nvSpPr>
          <p:cNvPr id="8" name="Titr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9" y="1952925"/>
            <a:ext cx="5874093" cy="833953"/>
          </a:xfrm>
        </p:spPr>
        <p:txBody>
          <a:bodyPr>
            <a:noAutofit/>
          </a:bodyPr>
          <a:lstStyle>
            <a:lvl1pPr>
              <a:defRPr sz="4400">
                <a:solidFill>
                  <a:srgbClr val="286FB4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9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481" y="3427117"/>
            <a:ext cx="5047736" cy="533355"/>
          </a:xfrm>
        </p:spPr>
        <p:txBody>
          <a:bodyPr>
            <a:normAutofit/>
          </a:bodyPr>
          <a:lstStyle>
            <a:lvl1pPr marL="0" indent="0" algn="l">
              <a:buNone/>
              <a:defRPr sz="20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10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482" y="4075417"/>
            <a:ext cx="2903838" cy="21016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12088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3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286FB4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9505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509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570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2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8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8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2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3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D81F-A284-4EBC-90AF-309FB2FD4629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E16A-087C-4CF0-9DE4-31B0CF72FFE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5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6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926306" y="1728789"/>
            <a:ext cx="7735491" cy="1368425"/>
          </a:xfrm>
          <a:prstGeom prst="rect">
            <a:avLst/>
          </a:prstGeom>
        </p:spPr>
        <p:txBody>
          <a:bodyPr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A5897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/>
              <a:t>THE HOUSING AGENCY</a:t>
            </a:r>
            <a:br>
              <a:rPr lang="fr-BE"/>
            </a:br>
            <a:r>
              <a:rPr lang="fr-BE"/>
              <a:t>FOR SHRINKING CITIES</a:t>
            </a:r>
            <a:endParaRPr lang="fr-BE" dirty="0"/>
          </a:p>
        </p:txBody>
      </p:sp>
      <p:pic>
        <p:nvPicPr>
          <p:cNvPr id="20483" name="Picture 2" descr="H:\NEU\CHEMNITZ\Altbaumanagement\Öffentlichkeitsarbeit\Layout\Agentur StadtWohnen Chemnitz bla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3703638"/>
            <a:ext cx="3542109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ous-titre 7"/>
          <p:cNvSpPr txBox="1">
            <a:spLocks/>
          </p:cNvSpPr>
          <p:nvPr/>
        </p:nvSpPr>
        <p:spPr bwMode="auto">
          <a:xfrm>
            <a:off x="877491" y="5437188"/>
            <a:ext cx="4924425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fr-BE" altLang="hu-HU" sz="2400" b="1" dirty="0">
                <a:solidFill>
                  <a:srgbClr val="005484"/>
                </a:solidFill>
              </a:rPr>
              <a:t>Martin </a:t>
            </a:r>
            <a:r>
              <a:rPr lang="fr-BE" altLang="hu-HU" sz="2400" b="1" dirty="0" err="1">
                <a:solidFill>
                  <a:srgbClr val="005484"/>
                </a:solidFill>
              </a:rPr>
              <a:t>Neubert</a:t>
            </a:r>
            <a:r>
              <a:rPr lang="fr-BE" altLang="hu-HU" sz="2400" b="1" dirty="0">
                <a:solidFill>
                  <a:srgbClr val="005484"/>
                </a:solidFill>
              </a:rPr>
              <a:t>  </a:t>
            </a:r>
            <a:r>
              <a:rPr lang="fr-BE" altLang="hu-HU" sz="2400" b="1" dirty="0">
                <a:solidFill>
                  <a:srgbClr val="9FB5C2"/>
                </a:solidFill>
              </a:rPr>
              <a:t>  </a:t>
            </a:r>
            <a:endParaRPr lang="fr-BE" altLang="hu-HU" sz="2400" b="1" dirty="0" smtClean="0">
              <a:solidFill>
                <a:srgbClr val="9FB5C2"/>
              </a:solidFill>
            </a:endParaRPr>
          </a:p>
          <a:p>
            <a:pPr eaLnBrk="1" hangingPunct="1"/>
            <a:r>
              <a:rPr lang="fr-BE" altLang="hu-HU" sz="2400" b="1" dirty="0" smtClean="0">
                <a:solidFill>
                  <a:srgbClr val="9FB5C2"/>
                </a:solidFill>
              </a:rPr>
              <a:t>Project </a:t>
            </a:r>
            <a:r>
              <a:rPr lang="fr-BE" altLang="hu-HU" sz="2400" b="1" dirty="0">
                <a:solidFill>
                  <a:srgbClr val="9FB5C2"/>
                </a:solidFill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2610629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2356248" y="1549401"/>
            <a:ext cx="1506140" cy="16414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926306" y="2779714"/>
            <a:ext cx="56304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1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</a:t>
            </a:r>
            <a:r>
              <a:rPr lang="de-DE" altLang="hu-HU" sz="2400">
                <a:cs typeface="Helvetica" pitchFamily="34" charset="0"/>
              </a:rPr>
              <a:t>	Identification of buildings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926306" y="3321051"/>
            <a:ext cx="56304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2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</a:t>
            </a:r>
            <a:r>
              <a:rPr lang="de-DE" altLang="hu-HU" sz="2400">
                <a:cs typeface="Helvetica" pitchFamily="34" charset="0"/>
              </a:rPr>
              <a:t>	Data collection, monitoring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926306" y="3838576"/>
            <a:ext cx="563046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3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</a:t>
            </a:r>
            <a:r>
              <a:rPr lang="de-DE" altLang="hu-HU" sz="2400">
                <a:cs typeface="Helvetica" pitchFamily="34" charset="0"/>
              </a:rPr>
              <a:t>	Owner contact and activation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926306" y="4356101"/>
            <a:ext cx="563046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4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</a:t>
            </a:r>
            <a:r>
              <a:rPr lang="de-DE" altLang="hu-HU" sz="2400">
                <a:cs typeface="Helvetica" pitchFamily="34" charset="0"/>
              </a:rPr>
              <a:t>	Publication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926306" y="4875213"/>
            <a:ext cx="5630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5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</a:t>
            </a:r>
            <a:r>
              <a:rPr lang="de-DE" altLang="hu-HU" sz="2400">
                <a:cs typeface="Helvetica" pitchFamily="34" charset="0"/>
              </a:rPr>
              <a:t>	Visit of building with interested people</a:t>
            </a:r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926306" y="5392738"/>
            <a:ext cx="5630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6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</a:t>
            </a:r>
            <a:r>
              <a:rPr lang="de-DE" altLang="hu-HU" sz="2400">
                <a:cs typeface="Helvetica" pitchFamily="34" charset="0"/>
              </a:rPr>
              <a:t>	Connecting owners and potential buyers</a:t>
            </a: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926306" y="5911851"/>
            <a:ext cx="56304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7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</a:t>
            </a:r>
            <a:r>
              <a:rPr lang="de-DE" altLang="hu-HU" sz="2400">
                <a:cs typeface="Helvetica" pitchFamily="34" charset="0"/>
              </a:rPr>
              <a:t>	Liaison with administration and stakeholders </a:t>
            </a:r>
          </a:p>
        </p:txBody>
      </p:sp>
      <p:sp>
        <p:nvSpPr>
          <p:cNvPr id="29706" name="Titre 6"/>
          <p:cNvSpPr txBox="1">
            <a:spLocks/>
          </p:cNvSpPr>
          <p:nvPr/>
        </p:nvSpPr>
        <p:spPr bwMode="auto">
          <a:xfrm>
            <a:off x="926306" y="1427164"/>
            <a:ext cx="7735491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400" b="1">
                <a:solidFill>
                  <a:srgbClr val="A5897B"/>
                </a:solidFill>
              </a:rPr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30497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1683544" y="2613026"/>
            <a:ext cx="2356247" cy="3141663"/>
          </a:xfrm>
          <a:prstGeom prst="ellipse">
            <a:avLst/>
          </a:prstGeom>
          <a:solidFill>
            <a:srgbClr val="FED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144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Espace réservé du texte 10"/>
          <p:cNvSpPr txBox="1">
            <a:spLocks/>
          </p:cNvSpPr>
          <p:nvPr/>
        </p:nvSpPr>
        <p:spPr bwMode="auto">
          <a:xfrm>
            <a:off x="4213622" y="2463800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z="1800"/>
              <a:t>Owner</a:t>
            </a:r>
          </a:p>
        </p:txBody>
      </p:sp>
      <p:sp>
        <p:nvSpPr>
          <p:cNvPr id="30725" name="Titre 6"/>
          <p:cNvSpPr>
            <a:spLocks noGrp="1"/>
          </p:cNvSpPr>
          <p:nvPr>
            <p:ph type="ctrTitle"/>
          </p:nvPr>
        </p:nvSpPr>
        <p:spPr>
          <a:xfrm>
            <a:off x="1690687" y="3435351"/>
            <a:ext cx="2349104" cy="13684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BE" altLang="hu-HU" sz="2800" smtClean="0">
                <a:solidFill>
                  <a:schemeClr val="tx1"/>
                </a:solidFill>
                <a:latin typeface="Helvetica" pitchFamily="34" charset="0"/>
              </a:rPr>
              <a:t>AGENTUR</a:t>
            </a:r>
            <a:br>
              <a:rPr lang="fr-BE" altLang="hu-HU" sz="280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fr-BE" altLang="hu-HU" sz="2800" smtClean="0">
                <a:solidFill>
                  <a:schemeClr val="tx1"/>
                </a:solidFill>
                <a:latin typeface="Helvetica" pitchFamily="34" charset="0"/>
              </a:rPr>
              <a:t>STADTWOHNEN</a:t>
            </a:r>
            <a:br>
              <a:rPr lang="fr-BE" altLang="hu-HU" sz="2800" smtClean="0">
                <a:solidFill>
                  <a:schemeClr val="tx1"/>
                </a:solidFill>
                <a:latin typeface="Helvetica" pitchFamily="34" charset="0"/>
              </a:rPr>
            </a:br>
            <a:r>
              <a:rPr lang="fr-BE" altLang="hu-HU" sz="2800" smtClean="0">
                <a:solidFill>
                  <a:schemeClr val="tx1"/>
                </a:solidFill>
                <a:latin typeface="Helvetica" pitchFamily="34" charset="0"/>
              </a:rPr>
              <a:t>CHEMNITZ</a:t>
            </a:r>
          </a:p>
        </p:txBody>
      </p:sp>
      <p:grpSp>
        <p:nvGrpSpPr>
          <p:cNvPr id="30726" name="Gruppieren 5"/>
          <p:cNvGrpSpPr>
            <a:grpSpLocks/>
          </p:cNvGrpSpPr>
          <p:nvPr/>
        </p:nvGrpSpPr>
        <p:grpSpPr bwMode="auto">
          <a:xfrm>
            <a:off x="2565798" y="1905001"/>
            <a:ext cx="535781" cy="544513"/>
            <a:chOff x="3458094" y="1751910"/>
            <a:chExt cx="714894" cy="545175"/>
          </a:xfrm>
        </p:grpSpPr>
        <p:sp>
          <p:nvSpPr>
            <p:cNvPr id="4" name="Ecken des Rechtecks auf der gleichen Seite schneiden 3"/>
            <p:cNvSpPr/>
            <p:nvPr/>
          </p:nvSpPr>
          <p:spPr>
            <a:xfrm>
              <a:off x="3458094" y="1756679"/>
              <a:ext cx="714894" cy="540406"/>
            </a:xfrm>
            <a:prstGeom prst="snip2Same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2" name="Ecken des Rechtecks auf der gleichen Seite schneiden 11"/>
            <p:cNvSpPr/>
            <p:nvPr/>
          </p:nvSpPr>
          <p:spPr>
            <a:xfrm>
              <a:off x="3458094" y="1751910"/>
              <a:ext cx="714894" cy="90598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27" name="Gruppieren 13"/>
          <p:cNvGrpSpPr>
            <a:grpSpLocks/>
          </p:cNvGrpSpPr>
          <p:nvPr/>
        </p:nvGrpSpPr>
        <p:grpSpPr bwMode="auto">
          <a:xfrm rot="2400000">
            <a:off x="3538538" y="2474913"/>
            <a:ext cx="535781" cy="546100"/>
            <a:chOff x="3458094" y="1751910"/>
            <a:chExt cx="714894" cy="545175"/>
          </a:xfrm>
        </p:grpSpPr>
        <p:sp>
          <p:nvSpPr>
            <p:cNvPr id="15" name="Ecken des Rechtecks auf der gleichen Seite schneiden 14"/>
            <p:cNvSpPr/>
            <p:nvPr/>
          </p:nvSpPr>
          <p:spPr>
            <a:xfrm>
              <a:off x="3451694" y="1756541"/>
              <a:ext cx="714894" cy="540420"/>
            </a:xfrm>
            <a:prstGeom prst="snip2SameRect">
              <a:avLst/>
            </a:prstGeom>
            <a:solidFill>
              <a:srgbClr val="E03B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6" name="Ecken des Rechtecks auf der gleichen Seite schneiden 11"/>
            <p:cNvSpPr/>
            <p:nvPr/>
          </p:nvSpPr>
          <p:spPr>
            <a:xfrm>
              <a:off x="3453762" y="1752283"/>
              <a:ext cx="714894" cy="90334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28" name="Gruppieren 16"/>
          <p:cNvGrpSpPr>
            <a:grpSpLocks/>
          </p:cNvGrpSpPr>
          <p:nvPr/>
        </p:nvGrpSpPr>
        <p:grpSpPr bwMode="auto">
          <a:xfrm rot="6057157">
            <a:off x="4189810" y="4908551"/>
            <a:ext cx="714375" cy="409575"/>
            <a:chOff x="3458094" y="1751910"/>
            <a:chExt cx="714894" cy="545175"/>
          </a:xfrm>
        </p:grpSpPr>
        <p:sp>
          <p:nvSpPr>
            <p:cNvPr id="18" name="Ecken des Rechtecks auf der gleichen Seite schneiden 17"/>
            <p:cNvSpPr/>
            <p:nvPr/>
          </p:nvSpPr>
          <p:spPr>
            <a:xfrm>
              <a:off x="3456333" y="1761891"/>
              <a:ext cx="714894" cy="540421"/>
            </a:xfrm>
            <a:prstGeom prst="snip2SameRect">
              <a:avLst/>
            </a:prstGeom>
            <a:solidFill>
              <a:srgbClr val="8BA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9" name="Ecken des Rechtecks auf der gleichen Seite schneiden 11"/>
            <p:cNvSpPr/>
            <p:nvPr/>
          </p:nvSpPr>
          <p:spPr>
            <a:xfrm>
              <a:off x="3455886" y="1759416"/>
              <a:ext cx="714894" cy="90334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29" name="Gruppieren 19"/>
          <p:cNvGrpSpPr>
            <a:grpSpLocks/>
          </p:cNvGrpSpPr>
          <p:nvPr/>
        </p:nvGrpSpPr>
        <p:grpSpPr bwMode="auto">
          <a:xfrm rot="9600000">
            <a:off x="3108723" y="5740400"/>
            <a:ext cx="535781" cy="546100"/>
            <a:chOff x="3458094" y="1751910"/>
            <a:chExt cx="714894" cy="545175"/>
          </a:xfrm>
        </p:grpSpPr>
        <p:sp>
          <p:nvSpPr>
            <p:cNvPr id="21" name="Ecken des Rechtecks auf der gleichen Seite schneiden 20"/>
            <p:cNvSpPr/>
            <p:nvPr/>
          </p:nvSpPr>
          <p:spPr>
            <a:xfrm>
              <a:off x="3460128" y="1762615"/>
              <a:ext cx="714894" cy="540420"/>
            </a:xfrm>
            <a:prstGeom prst="snip2Same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2" name="Ecken des Rechtecks auf der gleichen Seite schneiden 11"/>
            <p:cNvSpPr/>
            <p:nvPr/>
          </p:nvSpPr>
          <p:spPr>
            <a:xfrm>
              <a:off x="3459787" y="1761541"/>
              <a:ext cx="714894" cy="90334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30" name="Gruppieren 22"/>
          <p:cNvGrpSpPr>
            <a:grpSpLocks/>
          </p:cNvGrpSpPr>
          <p:nvPr/>
        </p:nvGrpSpPr>
        <p:grpSpPr bwMode="auto">
          <a:xfrm rot="-9600000">
            <a:off x="2115742" y="5972176"/>
            <a:ext cx="535781" cy="544513"/>
            <a:chOff x="3458094" y="1751910"/>
            <a:chExt cx="714894" cy="545175"/>
          </a:xfrm>
        </p:grpSpPr>
        <p:sp>
          <p:nvSpPr>
            <p:cNvPr id="24" name="Ecken des Rechtecks auf der gleichen Seite schneiden 23"/>
            <p:cNvSpPr/>
            <p:nvPr/>
          </p:nvSpPr>
          <p:spPr>
            <a:xfrm>
              <a:off x="3459316" y="1753004"/>
              <a:ext cx="714894" cy="540406"/>
            </a:xfrm>
            <a:prstGeom prst="snip2SameRect">
              <a:avLst/>
            </a:prstGeom>
            <a:solidFill>
              <a:srgbClr val="A589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5" name="Ecken des Rechtecks auf der gleichen Seite schneiden 11"/>
            <p:cNvSpPr/>
            <p:nvPr/>
          </p:nvSpPr>
          <p:spPr>
            <a:xfrm>
              <a:off x="3458435" y="1752422"/>
              <a:ext cx="714894" cy="90597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31" name="Gruppieren 25"/>
          <p:cNvGrpSpPr>
            <a:grpSpLocks/>
          </p:cNvGrpSpPr>
          <p:nvPr/>
        </p:nvGrpSpPr>
        <p:grpSpPr bwMode="auto">
          <a:xfrm rot="-7200000">
            <a:off x="1173162" y="5131595"/>
            <a:ext cx="715963" cy="409575"/>
            <a:chOff x="3458094" y="1751910"/>
            <a:chExt cx="714894" cy="545175"/>
          </a:xfrm>
        </p:grpSpPr>
        <p:sp>
          <p:nvSpPr>
            <p:cNvPr id="27" name="Ecken des Rechtecks auf der gleichen Seite schneiden 26"/>
            <p:cNvSpPr/>
            <p:nvPr/>
          </p:nvSpPr>
          <p:spPr>
            <a:xfrm>
              <a:off x="3463402" y="1754606"/>
              <a:ext cx="714893" cy="540421"/>
            </a:xfrm>
            <a:prstGeom prst="snip2SameRect">
              <a:avLst/>
            </a:prstGeom>
            <a:solidFill>
              <a:srgbClr val="A589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28" name="Ecken des Rechtecks auf der gleichen Seite schneiden 11"/>
            <p:cNvSpPr/>
            <p:nvPr/>
          </p:nvSpPr>
          <p:spPr>
            <a:xfrm>
              <a:off x="3462841" y="1752408"/>
              <a:ext cx="714893" cy="90335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32" name="Gruppieren 28"/>
          <p:cNvGrpSpPr>
            <a:grpSpLocks/>
          </p:cNvGrpSpPr>
          <p:nvPr/>
        </p:nvGrpSpPr>
        <p:grpSpPr bwMode="auto">
          <a:xfrm rot="-4800000">
            <a:off x="994768" y="3543896"/>
            <a:ext cx="714375" cy="408385"/>
            <a:chOff x="3458094" y="1751910"/>
            <a:chExt cx="714894" cy="545175"/>
          </a:xfrm>
        </p:grpSpPr>
        <p:sp>
          <p:nvSpPr>
            <p:cNvPr id="30" name="Ecken des Rechtecks auf der gleichen Seite schneiden 29"/>
            <p:cNvSpPr/>
            <p:nvPr/>
          </p:nvSpPr>
          <p:spPr>
            <a:xfrm>
              <a:off x="3458231" y="1755076"/>
              <a:ext cx="714894" cy="540406"/>
            </a:xfrm>
            <a:prstGeom prst="snip2SameRect">
              <a:avLst/>
            </a:prstGeom>
            <a:solidFill>
              <a:srgbClr val="286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1" name="Ecken des Rechtecks auf der gleichen Seite schneiden 11"/>
            <p:cNvSpPr/>
            <p:nvPr/>
          </p:nvSpPr>
          <p:spPr>
            <a:xfrm>
              <a:off x="3458309" y="1751593"/>
              <a:ext cx="714894" cy="90598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33" name="Gruppieren 31"/>
          <p:cNvGrpSpPr>
            <a:grpSpLocks/>
          </p:cNvGrpSpPr>
          <p:nvPr/>
        </p:nvGrpSpPr>
        <p:grpSpPr bwMode="auto">
          <a:xfrm rot="-2400000">
            <a:off x="1456135" y="2228850"/>
            <a:ext cx="536972" cy="546100"/>
            <a:chOff x="3458094" y="1751910"/>
            <a:chExt cx="714894" cy="545175"/>
          </a:xfrm>
        </p:grpSpPr>
        <p:sp>
          <p:nvSpPr>
            <p:cNvPr id="33" name="Ecken des Rechtecks auf der gleichen Seite schneiden 32"/>
            <p:cNvSpPr/>
            <p:nvPr/>
          </p:nvSpPr>
          <p:spPr>
            <a:xfrm>
              <a:off x="3458798" y="1755913"/>
              <a:ext cx="714895" cy="540421"/>
            </a:xfrm>
            <a:prstGeom prst="snip2SameRect">
              <a:avLst/>
            </a:prstGeom>
            <a:solidFill>
              <a:srgbClr val="286F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4" name="Ecken des Rechtecks auf der gleichen Seite schneiden 11"/>
            <p:cNvSpPr/>
            <p:nvPr/>
          </p:nvSpPr>
          <p:spPr>
            <a:xfrm>
              <a:off x="3459988" y="1750245"/>
              <a:ext cx="714894" cy="90335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grpSp>
        <p:nvGrpSpPr>
          <p:cNvPr id="30734" name="Gruppieren 34"/>
          <p:cNvGrpSpPr>
            <a:grpSpLocks/>
          </p:cNvGrpSpPr>
          <p:nvPr/>
        </p:nvGrpSpPr>
        <p:grpSpPr bwMode="auto">
          <a:xfrm rot="4800000">
            <a:off x="3977085" y="3574257"/>
            <a:ext cx="715962" cy="409575"/>
            <a:chOff x="3458094" y="1751910"/>
            <a:chExt cx="714894" cy="545175"/>
          </a:xfrm>
        </p:grpSpPr>
        <p:sp>
          <p:nvSpPr>
            <p:cNvPr id="36" name="Ecken des Rechtecks auf der gleichen Seite schneiden 35"/>
            <p:cNvSpPr/>
            <p:nvPr/>
          </p:nvSpPr>
          <p:spPr>
            <a:xfrm>
              <a:off x="3455019" y="1762597"/>
              <a:ext cx="714895" cy="540420"/>
            </a:xfrm>
            <a:prstGeom prst="snip2SameRect">
              <a:avLst/>
            </a:prstGeom>
            <a:solidFill>
              <a:srgbClr val="8BAA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7" name="Ecken des Rechtecks auf der gleichen Seite schneiden 11"/>
            <p:cNvSpPr/>
            <p:nvPr/>
          </p:nvSpPr>
          <p:spPr>
            <a:xfrm>
              <a:off x="3454804" y="1760696"/>
              <a:ext cx="714894" cy="90335"/>
            </a:xfrm>
            <a:custGeom>
              <a:avLst/>
              <a:gdLst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714894 w 714894"/>
                <a:gd name="connsiteY4" fmla="*/ 540327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714894 w 714894"/>
                <a:gd name="connsiteY3" fmla="*/ 540327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532014 w 714894"/>
                <a:gd name="connsiteY3" fmla="*/ 166255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540327 h 540327"/>
                <a:gd name="connsiteX7" fmla="*/ 0 w 714894"/>
                <a:gd name="connsiteY7" fmla="*/ 90056 h 540327"/>
                <a:gd name="connsiteX8" fmla="*/ 90056 w 714894"/>
                <a:gd name="connsiteY8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257694 w 714894"/>
                <a:gd name="connsiteY4" fmla="*/ 157942 h 540327"/>
                <a:gd name="connsiteX5" fmla="*/ 0 w 714894"/>
                <a:gd name="connsiteY5" fmla="*/ 540327 h 540327"/>
                <a:gd name="connsiteX6" fmla="*/ 0 w 714894"/>
                <a:gd name="connsiteY6" fmla="*/ 90056 h 540327"/>
                <a:gd name="connsiteX7" fmla="*/ 90056 w 714894"/>
                <a:gd name="connsiteY7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432261 w 714894"/>
                <a:gd name="connsiteY3" fmla="*/ 108066 h 540327"/>
                <a:gd name="connsiteX4" fmla="*/ 0 w 714894"/>
                <a:gd name="connsiteY4" fmla="*/ 540327 h 540327"/>
                <a:gd name="connsiteX5" fmla="*/ 0 w 714894"/>
                <a:gd name="connsiteY5" fmla="*/ 90056 h 540327"/>
                <a:gd name="connsiteX6" fmla="*/ 90056 w 714894"/>
                <a:gd name="connsiteY6" fmla="*/ 0 h 540327"/>
                <a:gd name="connsiteX0" fmla="*/ 90056 w 714894"/>
                <a:gd name="connsiteY0" fmla="*/ 0 h 540327"/>
                <a:gd name="connsiteX1" fmla="*/ 624838 w 714894"/>
                <a:gd name="connsiteY1" fmla="*/ 0 h 540327"/>
                <a:gd name="connsiteX2" fmla="*/ 714894 w 714894"/>
                <a:gd name="connsiteY2" fmla="*/ 90056 h 540327"/>
                <a:gd name="connsiteX3" fmla="*/ 0 w 714894"/>
                <a:gd name="connsiteY3" fmla="*/ 540327 h 540327"/>
                <a:gd name="connsiteX4" fmla="*/ 0 w 714894"/>
                <a:gd name="connsiteY4" fmla="*/ 90056 h 540327"/>
                <a:gd name="connsiteX5" fmla="*/ 90056 w 714894"/>
                <a:gd name="connsiteY5" fmla="*/ 0 h 540327"/>
                <a:gd name="connsiteX0" fmla="*/ 90056 w 714894"/>
                <a:gd name="connsiteY0" fmla="*/ 0 h 90056"/>
                <a:gd name="connsiteX1" fmla="*/ 624838 w 714894"/>
                <a:gd name="connsiteY1" fmla="*/ 0 h 90056"/>
                <a:gd name="connsiteX2" fmla="*/ 714894 w 714894"/>
                <a:gd name="connsiteY2" fmla="*/ 90056 h 90056"/>
                <a:gd name="connsiteX3" fmla="*/ 0 w 714894"/>
                <a:gd name="connsiteY3" fmla="*/ 90056 h 90056"/>
                <a:gd name="connsiteX4" fmla="*/ 90056 w 714894"/>
                <a:gd name="connsiteY4" fmla="*/ 0 h 9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894" h="90056">
                  <a:moveTo>
                    <a:pt x="90056" y="0"/>
                  </a:moveTo>
                  <a:lnTo>
                    <a:pt x="624838" y="0"/>
                  </a:lnTo>
                  <a:lnTo>
                    <a:pt x="714894" y="90056"/>
                  </a:lnTo>
                  <a:lnTo>
                    <a:pt x="0" y="90056"/>
                  </a:lnTo>
                  <a:lnTo>
                    <a:pt x="9005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30735" name="Espace réservé du texte 10"/>
          <p:cNvSpPr txBox="1">
            <a:spLocks/>
          </p:cNvSpPr>
          <p:nvPr/>
        </p:nvSpPr>
        <p:spPr bwMode="auto">
          <a:xfrm>
            <a:off x="4541044" y="4178301"/>
            <a:ext cx="19050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8BAA4F"/>
              </a:buClr>
              <a:buFont typeface="Wingdings" pitchFamily="2" charset="2"/>
              <a:buChar char="§"/>
            </a:pPr>
            <a:r>
              <a:rPr lang="fr-BE" altLang="hu-HU" sz="1800"/>
              <a:t>Potential investors and users</a:t>
            </a:r>
          </a:p>
        </p:txBody>
      </p:sp>
      <p:sp>
        <p:nvSpPr>
          <p:cNvPr id="39" name="Espace réservé du texte 10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985838" y="1387475"/>
            <a:ext cx="5089922" cy="476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u="none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fr-BE" sz="1800" dirty="0" err="1"/>
              <a:t>Agentur</a:t>
            </a:r>
            <a:r>
              <a:rPr lang="fr-BE" sz="1800" dirty="0"/>
              <a:t> StadtWohnen Chemnitz (</a:t>
            </a:r>
            <a:r>
              <a:rPr lang="fr-BE" sz="1800" dirty="0" err="1"/>
              <a:t>moderator</a:t>
            </a:r>
            <a:r>
              <a:rPr lang="fr-BE" sz="1800" dirty="0"/>
              <a:t>)</a:t>
            </a:r>
          </a:p>
        </p:txBody>
      </p:sp>
      <p:sp>
        <p:nvSpPr>
          <p:cNvPr id="30737" name="Espace réservé du texte 10"/>
          <p:cNvSpPr txBox="1">
            <a:spLocks/>
          </p:cNvSpPr>
          <p:nvPr/>
        </p:nvSpPr>
        <p:spPr bwMode="auto">
          <a:xfrm>
            <a:off x="63104" y="2584450"/>
            <a:ext cx="1503759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286FB4"/>
              </a:buClr>
              <a:buFont typeface="Wingdings" pitchFamily="2" charset="2"/>
              <a:buChar char="§"/>
            </a:pPr>
            <a:r>
              <a:rPr lang="fr-BE" altLang="hu-HU" sz="1800"/>
              <a:t>Public administration</a:t>
            </a:r>
          </a:p>
        </p:txBody>
      </p:sp>
      <p:sp>
        <p:nvSpPr>
          <p:cNvPr id="41" name="Espace réservé du texte 10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3767138" y="5945188"/>
            <a:ext cx="1609725" cy="6096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u="none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fr-BE" sz="1800" dirty="0" err="1"/>
              <a:t>other</a:t>
            </a:r>
            <a:r>
              <a:rPr lang="fr-BE" sz="1800" dirty="0"/>
              <a:t> </a:t>
            </a:r>
            <a:r>
              <a:rPr lang="fr-BE" sz="1800" dirty="0" err="1"/>
              <a:t>stakeholders</a:t>
            </a:r>
            <a:endParaRPr lang="fr-BE" sz="1800" dirty="0"/>
          </a:p>
        </p:txBody>
      </p:sp>
      <p:sp>
        <p:nvSpPr>
          <p:cNvPr id="42" name="Espace réservé du texte 10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52400" y="5854700"/>
            <a:ext cx="1666875" cy="63658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u="none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897B"/>
              </a:buClr>
              <a:buFont typeface="Wingdings" panose="05000000000000000000" pitchFamily="2" charset="2"/>
              <a:buChar char="§"/>
              <a:defRPr/>
            </a:pPr>
            <a:r>
              <a:rPr lang="fr-BE" sz="1800" dirty="0"/>
              <a:t>Grant manager and </a:t>
            </a:r>
            <a:r>
              <a:rPr lang="fr-BE" sz="1800" dirty="0" err="1"/>
              <a:t>other</a:t>
            </a:r>
            <a:r>
              <a:rPr lang="fr-BE" sz="1800" dirty="0"/>
              <a:t> experts</a:t>
            </a:r>
          </a:p>
        </p:txBody>
      </p:sp>
    </p:spTree>
    <p:extLst>
      <p:ext uri="{BB962C8B-B14F-4D97-AF65-F5344CB8AC3E}">
        <p14:creationId xmlns:p14="http://schemas.microsoft.com/office/powerpoint/2010/main" val="1725983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r="19012" b="439"/>
          <a:stretch>
            <a:fillRect/>
          </a:stretch>
        </p:blipFill>
        <p:spPr bwMode="auto">
          <a:xfrm>
            <a:off x="0" y="2468564"/>
            <a:ext cx="3554016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re 6"/>
          <p:cNvSpPr txBox="1">
            <a:spLocks/>
          </p:cNvSpPr>
          <p:nvPr/>
        </p:nvSpPr>
        <p:spPr bwMode="auto">
          <a:xfrm>
            <a:off x="5954316" y="1471614"/>
            <a:ext cx="3189684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400" b="1">
                <a:solidFill>
                  <a:srgbClr val="E03B4F"/>
                </a:solidFill>
              </a:rPr>
              <a:t>PUBLICATION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950">
            <a:off x="3508773" y="1384300"/>
            <a:ext cx="2221706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07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2772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8" name="Rechteck 7"/>
          <p:cNvSpPr/>
          <p:nvPr/>
        </p:nvSpPr>
        <p:spPr>
          <a:xfrm>
            <a:off x="997744" y="4538663"/>
            <a:ext cx="4049316" cy="182562"/>
          </a:xfrm>
          <a:prstGeom prst="rect">
            <a:avLst/>
          </a:prstGeom>
          <a:solidFill>
            <a:srgbClr val="0054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277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6" y="5078413"/>
            <a:ext cx="5663804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100 apartment buildings from the Gründerzeit era (1871-1918)</a:t>
            </a:r>
          </a:p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61 listed</a:t>
            </a:r>
          </a:p>
        </p:txBody>
      </p:sp>
    </p:spTree>
    <p:extLst>
      <p:ext uri="{BB962C8B-B14F-4D97-AF65-F5344CB8AC3E}">
        <p14:creationId xmlns:p14="http://schemas.microsoft.com/office/powerpoint/2010/main" val="324279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97 buildings with owner contact</a:t>
            </a:r>
          </a:p>
        </p:txBody>
      </p:sp>
      <p:sp>
        <p:nvSpPr>
          <p:cNvPr id="33795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3798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359372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91 buildings with owner activation</a:t>
            </a:r>
          </a:p>
        </p:txBody>
      </p:sp>
      <p:sp>
        <p:nvSpPr>
          <p:cNvPr id="34819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01316" y="3429001"/>
            <a:ext cx="6007894" cy="1109663"/>
          </a:xfrm>
          <a:prstGeom prst="rect">
            <a:avLst/>
          </a:prstGeom>
          <a:solidFill>
            <a:srgbClr val="286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4823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3598998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40 buildings published on the agency’s website</a:t>
            </a:r>
          </a:p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7 on commercial real estate websites</a:t>
            </a:r>
          </a:p>
        </p:txBody>
      </p:sp>
      <p:sp>
        <p:nvSpPr>
          <p:cNvPr id="35843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01316" y="3429001"/>
            <a:ext cx="6007894" cy="1109663"/>
          </a:xfrm>
          <a:prstGeom prst="rect">
            <a:avLst/>
          </a:prstGeom>
          <a:solidFill>
            <a:srgbClr val="286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97744" y="3429001"/>
            <a:ext cx="2700338" cy="1109663"/>
          </a:xfrm>
          <a:prstGeom prst="rect">
            <a:avLst/>
          </a:prstGeom>
          <a:solidFill>
            <a:srgbClr val="FED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5848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80719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65 buildings with a change in ownership</a:t>
            </a:r>
          </a:p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10 through auction by court order</a:t>
            </a:r>
          </a:p>
        </p:txBody>
      </p:sp>
      <p:sp>
        <p:nvSpPr>
          <p:cNvPr id="36867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01316" y="3429001"/>
            <a:ext cx="6007894" cy="1109663"/>
          </a:xfrm>
          <a:prstGeom prst="rect">
            <a:avLst/>
          </a:prstGeom>
          <a:solidFill>
            <a:srgbClr val="286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97744" y="3429001"/>
            <a:ext cx="4049316" cy="1109663"/>
          </a:xfrm>
          <a:prstGeom prst="rect">
            <a:avLst/>
          </a:prstGeom>
          <a:solidFill>
            <a:srgbClr val="8BA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6872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24807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52   renovation or preparation phase</a:t>
            </a:r>
          </a:p>
        </p:txBody>
      </p:sp>
      <p:sp>
        <p:nvSpPr>
          <p:cNvPr id="37891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01316" y="3429001"/>
            <a:ext cx="6007894" cy="1109663"/>
          </a:xfrm>
          <a:prstGeom prst="rect">
            <a:avLst/>
          </a:prstGeom>
          <a:solidFill>
            <a:srgbClr val="286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97744" y="3429001"/>
            <a:ext cx="4049316" cy="1109663"/>
          </a:xfrm>
          <a:prstGeom prst="rect">
            <a:avLst/>
          </a:prstGeom>
          <a:solidFill>
            <a:srgbClr val="8BA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997744" y="3429001"/>
            <a:ext cx="3509963" cy="1109663"/>
          </a:xfrm>
          <a:prstGeom prst="rect">
            <a:avLst/>
          </a:prstGeom>
          <a:solidFill>
            <a:srgbClr val="A58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7897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74118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5078413"/>
            <a:ext cx="5350669" cy="1079500"/>
          </a:xfrm>
        </p:spPr>
        <p:txBody>
          <a:bodyPr/>
          <a:lstStyle/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15 re-used buildings after finished renovation</a:t>
            </a:r>
          </a:p>
          <a:p>
            <a:pPr eaLnBrk="1" hangingPunct="1">
              <a:buClr>
                <a:srgbClr val="E03B4F"/>
              </a:buClr>
            </a:pPr>
            <a:r>
              <a:rPr lang="fr-BE" altLang="hu-HU" smtClean="0">
                <a:latin typeface="Helvetica" pitchFamily="34" charset="0"/>
              </a:rPr>
              <a:t>(mostly dwellings)</a:t>
            </a:r>
          </a:p>
        </p:txBody>
      </p:sp>
      <p:sp>
        <p:nvSpPr>
          <p:cNvPr id="38915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/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100 BUILDINGS</a:t>
            </a:r>
          </a:p>
        </p:txBody>
      </p:sp>
      <p:sp>
        <p:nvSpPr>
          <p:cNvPr id="2" name="Rechteck 1"/>
          <p:cNvSpPr/>
          <p:nvPr/>
        </p:nvSpPr>
        <p:spPr>
          <a:xfrm>
            <a:off x="997744" y="3429001"/>
            <a:ext cx="6749654" cy="1109663"/>
          </a:xfrm>
          <a:prstGeom prst="rect">
            <a:avLst/>
          </a:prstGeom>
          <a:solidFill>
            <a:srgbClr val="9FB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544992" y="3429001"/>
            <a:ext cx="202406" cy="11096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001316" y="3429001"/>
            <a:ext cx="6007894" cy="1109663"/>
          </a:xfrm>
          <a:prstGeom prst="rect">
            <a:avLst/>
          </a:prstGeom>
          <a:solidFill>
            <a:srgbClr val="286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997744" y="3429001"/>
            <a:ext cx="4049316" cy="1109663"/>
          </a:xfrm>
          <a:prstGeom prst="rect">
            <a:avLst/>
          </a:prstGeom>
          <a:solidFill>
            <a:srgbClr val="8BA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997744" y="3429001"/>
            <a:ext cx="3509963" cy="1109663"/>
          </a:xfrm>
          <a:prstGeom prst="rect">
            <a:avLst/>
          </a:prstGeom>
          <a:solidFill>
            <a:srgbClr val="A589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997744" y="3429001"/>
            <a:ext cx="1012031" cy="1109663"/>
          </a:xfrm>
          <a:prstGeom prst="rect">
            <a:avLst/>
          </a:prstGeom>
          <a:solidFill>
            <a:srgbClr val="E0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8922" name="Titre 6"/>
          <p:cNvSpPr txBox="1">
            <a:spLocks/>
          </p:cNvSpPr>
          <p:nvPr/>
        </p:nvSpPr>
        <p:spPr bwMode="auto">
          <a:xfrm>
            <a:off x="1115616" y="3541713"/>
            <a:ext cx="9298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200" b="1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62256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138"/>
            <a:ext cx="6885385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199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12471"/>
          <a:stretch>
            <a:fillRect/>
          </a:stretch>
        </p:blipFill>
        <p:spPr bwMode="auto">
          <a:xfrm>
            <a:off x="1" y="1371600"/>
            <a:ext cx="6880622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395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18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/>
          <p:cNvSpPr>
            <a:spLocks noGrp="1"/>
          </p:cNvSpPr>
          <p:nvPr>
            <p:ph type="ctrTitle"/>
          </p:nvPr>
        </p:nvSpPr>
        <p:spPr>
          <a:xfrm>
            <a:off x="926306" y="981075"/>
            <a:ext cx="7735491" cy="1366838"/>
          </a:xfrm>
        </p:spPr>
        <p:txBody>
          <a:bodyPr/>
          <a:lstStyle/>
          <a:p>
            <a:pPr eaLnBrk="1" hangingPunct="1"/>
            <a:r>
              <a:rPr lang="hu-HU" altLang="hu-HU" smtClean="0">
                <a:latin typeface="Helvetica" pitchFamily="34" charset="0"/>
              </a:rPr>
              <a:t>Question from the critical friend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926306" y="3386139"/>
            <a:ext cx="5543550" cy="2619375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en-US" sz="3900" dirty="0"/>
              <a:t>What is the main difference between the agency and a tradition public or private agency? What are the difficulties and advantages of having this public-private structure?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101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Diagramm 4"/>
          <p:cNvGraphicFramePr>
            <a:graphicFrameLocks/>
          </p:cNvGraphicFramePr>
          <p:nvPr/>
        </p:nvGraphicFramePr>
        <p:xfrm>
          <a:off x="844154" y="2625726"/>
          <a:ext cx="6182915" cy="404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8242506" imgH="4041998" progId="Excel.Chart.8">
                  <p:embed/>
                </p:oleObj>
              </mc:Choice>
              <mc:Fallback>
                <p:oleObj r:id="rId3" imgW="8242506" imgH="404199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154" y="2625726"/>
                        <a:ext cx="6182915" cy="404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POPULATION DEVELOPMENT</a:t>
            </a:r>
            <a:br>
              <a:rPr lang="fr-BE" altLang="hu-HU" smtClean="0">
                <a:latin typeface="Helvetica" pitchFamily="34" charset="0"/>
              </a:rPr>
            </a:br>
            <a:endParaRPr lang="fr-BE" altLang="hu-HU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85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3541713"/>
            <a:ext cx="6018610" cy="261620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42 % of dwellings built before 1946</a:t>
            </a:r>
          </a:p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19,000 dwellings demolished since 2001 (through federal grants)</a:t>
            </a:r>
          </a:p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24,622 vacant flats (15.7 %)</a:t>
            </a:r>
          </a:p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non-vacant dwellings: 83% rented, 17 % owned</a:t>
            </a:r>
          </a:p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average rents: 4.50-6.50 €/m²</a:t>
            </a:r>
          </a:p>
          <a:p>
            <a:pPr marL="342900" indent="-342900" eaLnBrk="1" hangingPunct="1">
              <a:buClr>
                <a:srgbClr val="E03B4F"/>
              </a:buClr>
              <a:buFont typeface="Wingdings" pitchFamily="2" charset="2"/>
              <a:buChar char="§"/>
            </a:pPr>
            <a:r>
              <a:rPr lang="fr-BE" altLang="hu-HU" smtClean="0">
                <a:latin typeface="Helvetica" pitchFamily="34" charset="0"/>
              </a:rPr>
              <a:t>increasing number of (mainly smaller) households</a:t>
            </a:r>
          </a:p>
        </p:txBody>
      </p:sp>
      <p:sp>
        <p:nvSpPr>
          <p:cNvPr id="23555" name="Titre 6"/>
          <p:cNvSpPr>
            <a:spLocks noGrp="1"/>
          </p:cNvSpPr>
          <p:nvPr>
            <p:ph type="ctrTitle"/>
          </p:nvPr>
        </p:nvSpPr>
        <p:spPr>
          <a:xfrm>
            <a:off x="926306" y="1728789"/>
            <a:ext cx="7735491" cy="13684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BE" altLang="hu-HU" smtClean="0">
                <a:latin typeface="Helvetica" pitchFamily="34" charset="0"/>
              </a:rPr>
              <a:t>HOUSING SITUATION IN CHEMNITZ</a:t>
            </a:r>
          </a:p>
        </p:txBody>
      </p:sp>
    </p:spTree>
    <p:extLst>
      <p:ext uri="{BB962C8B-B14F-4D97-AF65-F5344CB8AC3E}">
        <p14:creationId xmlns:p14="http://schemas.microsoft.com/office/powerpoint/2010/main" val="415279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71600"/>
            <a:ext cx="6880622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80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35" y="1495426"/>
            <a:ext cx="1441847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6" r="18301"/>
          <a:stretch>
            <a:fillRect/>
          </a:stretch>
        </p:blipFill>
        <p:spPr bwMode="auto">
          <a:xfrm>
            <a:off x="0" y="4094163"/>
            <a:ext cx="1633538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1495425"/>
            <a:ext cx="2064544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"/>
          <a:stretch>
            <a:fillRect/>
          </a:stretch>
        </p:blipFill>
        <p:spPr bwMode="auto">
          <a:xfrm>
            <a:off x="0" y="1495425"/>
            <a:ext cx="32670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6" y="4094163"/>
            <a:ext cx="307657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497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2681288" y="1506538"/>
            <a:ext cx="1845469" cy="1651000"/>
          </a:xfrm>
        </p:spPr>
        <p:txBody>
          <a:bodyPr>
            <a:normAutofit fontScale="85000" lnSpcReduction="10000"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 smtClean="0">
                <a:latin typeface="Helvetica" pitchFamily="34" charset="0"/>
              </a:rPr>
              <a:t>Urban Planning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 smtClean="0">
                <a:latin typeface="Helvetica" pitchFamily="34" charset="0"/>
              </a:rPr>
              <a:t>Building Control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 smtClean="0">
                <a:latin typeface="Helvetica" pitchFamily="34" charset="0"/>
              </a:rPr>
              <a:t>Preservation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 smtClean="0">
                <a:latin typeface="Helvetica" pitchFamily="34" charset="0"/>
              </a:rPr>
              <a:t>Finance and Tax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 smtClean="0">
                <a:latin typeface="Helvetica" pitchFamily="34" charset="0"/>
              </a:rPr>
              <a:t>Public Relations …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1144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574801"/>
            <a:ext cx="2115741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Espace réservé du texte 10"/>
          <p:cNvSpPr txBox="1">
            <a:spLocks/>
          </p:cNvSpPr>
          <p:nvPr/>
        </p:nvSpPr>
        <p:spPr bwMode="auto">
          <a:xfrm>
            <a:off x="2681288" y="4743450"/>
            <a:ext cx="301942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/>
              <a:t>Urban development company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/>
              <a:t>Grant management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/>
              <a:t>Urban planning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/>
              <a:t>Strategic development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ED333"/>
              </a:buClr>
              <a:buFont typeface="Wingdings" pitchFamily="2" charset="2"/>
              <a:buChar char="§"/>
            </a:pPr>
            <a:r>
              <a:rPr lang="fr-BE" altLang="hu-HU" sz="1800"/>
              <a:t>Building management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4743451"/>
            <a:ext cx="224671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/>
          <p:cNvCxnSpPr/>
          <p:nvPr/>
        </p:nvCxnSpPr>
        <p:spPr>
          <a:xfrm>
            <a:off x="1832372" y="3100388"/>
            <a:ext cx="0" cy="1397000"/>
          </a:xfrm>
          <a:prstGeom prst="straightConnector1">
            <a:avLst/>
          </a:prstGeom>
          <a:ln w="139700">
            <a:solidFill>
              <a:srgbClr val="FED3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Titre 6"/>
          <p:cNvSpPr>
            <a:spLocks noGrp="1"/>
          </p:cNvSpPr>
          <p:nvPr>
            <p:ph type="ctrTitle"/>
          </p:nvPr>
        </p:nvSpPr>
        <p:spPr>
          <a:xfrm>
            <a:off x="2109788" y="2744789"/>
            <a:ext cx="5381625" cy="1368425"/>
          </a:xfrm>
        </p:spPr>
        <p:txBody>
          <a:bodyPr/>
          <a:lstStyle/>
          <a:p>
            <a:pPr eaLnBrk="1" hangingPunct="1"/>
            <a:r>
              <a:rPr lang="fr-BE" altLang="hu-HU" sz="2800" smtClean="0">
                <a:solidFill>
                  <a:srgbClr val="A5897B"/>
                </a:solidFill>
                <a:latin typeface="Helvetica" pitchFamily="34" charset="0"/>
              </a:rPr>
              <a:t>AGENTUR STADTWOHNEN CHEMNITZ</a:t>
            </a:r>
          </a:p>
        </p:txBody>
      </p:sp>
    </p:spTree>
    <p:extLst>
      <p:ext uri="{BB962C8B-B14F-4D97-AF65-F5344CB8AC3E}">
        <p14:creationId xmlns:p14="http://schemas.microsoft.com/office/powerpoint/2010/main" val="305694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uppieren 2"/>
          <p:cNvGrpSpPr>
            <a:grpSpLocks/>
          </p:cNvGrpSpPr>
          <p:nvPr/>
        </p:nvGrpSpPr>
        <p:grpSpPr bwMode="auto">
          <a:xfrm>
            <a:off x="0" y="1274763"/>
            <a:ext cx="6883004" cy="5300662"/>
            <a:chOff x="0" y="1576552"/>
            <a:chExt cx="9144000" cy="5281448"/>
          </a:xfrm>
        </p:grpSpPr>
        <p:pic>
          <p:nvPicPr>
            <p:cNvPr id="27653" name="Picture 2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6552"/>
              <a:ext cx="9144000" cy="528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6228865" y="5021594"/>
              <a:ext cx="88577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>
              <a:off x="6274736" y="502950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5294061" y="4434766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Ellipse 8"/>
            <p:cNvSpPr/>
            <p:nvPr/>
          </p:nvSpPr>
          <p:spPr>
            <a:xfrm>
              <a:off x="5385802" y="4464819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6336423" y="5046902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5227629" y="489347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5735365" y="4509108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5795470" y="4524926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6331678" y="4697336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5431672" y="5195586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5521831" y="4697336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5827105" y="400453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5841341" y="393335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5751182" y="3964988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886866" y="3925444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1" name="Ellipse 20"/>
            <p:cNvSpPr/>
            <p:nvPr/>
          </p:nvSpPr>
          <p:spPr>
            <a:xfrm>
              <a:off x="6948554" y="3942843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6129217" y="4314553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6091255" y="440471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6171923" y="440471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" name="Ellipse 24"/>
            <p:cNvSpPr/>
            <p:nvPr/>
          </p:nvSpPr>
          <p:spPr>
            <a:xfrm>
              <a:off x="6304788" y="4341443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6380712" y="426710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6412346" y="427659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6443981" y="428608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6475616" y="429557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6507250" y="4305063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6534140" y="4314553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6521486" y="4428439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6358567" y="4453747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5997932" y="4977305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6292135" y="3789414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6315861" y="374354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6201976" y="3822631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6111817" y="3734053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6001096" y="3699255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5869812" y="434935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6350659" y="4547070"/>
              <a:ext cx="88577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5645206" y="5108589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5857158" y="4396804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6426582" y="4724226"/>
              <a:ext cx="88577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5" name="Ellipse 44"/>
            <p:cNvSpPr/>
            <p:nvPr/>
          </p:nvSpPr>
          <p:spPr>
            <a:xfrm>
              <a:off x="6568938" y="4221231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5148542" y="2016277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5178594" y="2150725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5243446" y="213965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5309879" y="203842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>
            <a:xfrm>
              <a:off x="5295643" y="287358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5300388" y="2780260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Ellipse 51"/>
            <p:cNvSpPr/>
            <p:nvPr/>
          </p:nvSpPr>
          <p:spPr>
            <a:xfrm>
              <a:off x="5210229" y="2655302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>
            <a:xfrm>
              <a:off x="5222883" y="260152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4860667" y="2745461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4814796" y="275495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6" name="Ellipse 55"/>
            <p:cNvSpPr/>
            <p:nvPr/>
          </p:nvSpPr>
          <p:spPr>
            <a:xfrm>
              <a:off x="4770507" y="276444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7" name="Ellipse 56"/>
            <p:cNvSpPr/>
            <p:nvPr/>
          </p:nvSpPr>
          <p:spPr>
            <a:xfrm>
              <a:off x="4784743" y="2864093"/>
              <a:ext cx="88577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8" name="Ellipse 57"/>
            <p:cNvSpPr/>
            <p:nvPr/>
          </p:nvSpPr>
          <p:spPr>
            <a:xfrm>
              <a:off x="4738873" y="287358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9" name="Ellipse 58"/>
            <p:cNvSpPr/>
            <p:nvPr/>
          </p:nvSpPr>
          <p:spPr>
            <a:xfrm>
              <a:off x="4694584" y="2884655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4857503" y="2884655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4594935" y="2636322"/>
              <a:ext cx="88577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547483" y="2791333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469978" y="2647393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>
              <a:off x="4424108" y="268219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Ellipse 64"/>
            <p:cNvSpPr/>
            <p:nvPr/>
          </p:nvSpPr>
          <p:spPr>
            <a:xfrm>
              <a:off x="4643969" y="249238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4694584" y="2348444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7" name="Ellipse 66"/>
            <p:cNvSpPr/>
            <p:nvPr/>
          </p:nvSpPr>
          <p:spPr>
            <a:xfrm>
              <a:off x="4604426" y="2160216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>
              <a:off x="4283333" y="2557234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4936590" y="249238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5026748" y="254616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4514266" y="2930526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4139396" y="2996960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4123579" y="3041248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>
              <a:off x="3811977" y="307130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4898628" y="318993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>
              <a:off x="4866993" y="3283255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Ellipse 76"/>
            <p:cNvSpPr/>
            <p:nvPr/>
          </p:nvSpPr>
          <p:spPr>
            <a:xfrm>
              <a:off x="4762599" y="258254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8" name="Ellipse 77"/>
            <p:cNvSpPr/>
            <p:nvPr/>
          </p:nvSpPr>
          <p:spPr>
            <a:xfrm>
              <a:off x="4607589" y="2598360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9" name="Ellipse 78"/>
            <p:cNvSpPr/>
            <p:nvPr/>
          </p:nvSpPr>
          <p:spPr>
            <a:xfrm>
              <a:off x="1546935" y="4385732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1458358" y="4384150"/>
              <a:ext cx="88577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1" name="Ellipse 80"/>
            <p:cNvSpPr/>
            <p:nvPr/>
          </p:nvSpPr>
          <p:spPr>
            <a:xfrm>
              <a:off x="1368200" y="4380986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2" name="Ellipse 81"/>
            <p:cNvSpPr/>
            <p:nvPr/>
          </p:nvSpPr>
          <p:spPr>
            <a:xfrm>
              <a:off x="1491575" y="4384150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3" name="Ellipse 82"/>
            <p:cNvSpPr/>
            <p:nvPr/>
          </p:nvSpPr>
          <p:spPr>
            <a:xfrm>
              <a:off x="900007" y="451227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4" name="Ellipse 83"/>
            <p:cNvSpPr/>
            <p:nvPr/>
          </p:nvSpPr>
          <p:spPr>
            <a:xfrm>
              <a:off x="809847" y="4521762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5" name="Ellipse 84"/>
            <p:cNvSpPr/>
            <p:nvPr/>
          </p:nvSpPr>
          <p:spPr>
            <a:xfrm>
              <a:off x="629530" y="452967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6" name="Ellipse 85"/>
            <p:cNvSpPr/>
            <p:nvPr/>
          </p:nvSpPr>
          <p:spPr>
            <a:xfrm>
              <a:off x="539372" y="4570796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7" name="Ellipse 86"/>
            <p:cNvSpPr/>
            <p:nvPr/>
          </p:nvSpPr>
          <p:spPr>
            <a:xfrm>
              <a:off x="468193" y="4520180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8" name="Ellipse 87"/>
            <p:cNvSpPr/>
            <p:nvPr/>
          </p:nvSpPr>
          <p:spPr>
            <a:xfrm>
              <a:off x="721270" y="413265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9" name="Ellipse 88"/>
            <p:cNvSpPr/>
            <p:nvPr/>
          </p:nvSpPr>
          <p:spPr>
            <a:xfrm>
              <a:off x="1009146" y="3942843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0" name="Ellipse 89"/>
            <p:cNvSpPr/>
            <p:nvPr/>
          </p:nvSpPr>
          <p:spPr>
            <a:xfrm>
              <a:off x="963276" y="393335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1" name="Ellipse 90"/>
            <p:cNvSpPr/>
            <p:nvPr/>
          </p:nvSpPr>
          <p:spPr>
            <a:xfrm>
              <a:off x="1224261" y="4053566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2" name="Ellipse 91"/>
            <p:cNvSpPr/>
            <p:nvPr/>
          </p:nvSpPr>
          <p:spPr>
            <a:xfrm>
              <a:off x="1224261" y="3971315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3" name="Ellipse 92"/>
            <p:cNvSpPr/>
            <p:nvPr/>
          </p:nvSpPr>
          <p:spPr>
            <a:xfrm>
              <a:off x="1142011" y="4042493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4" name="Ellipse 93"/>
            <p:cNvSpPr/>
            <p:nvPr/>
          </p:nvSpPr>
          <p:spPr>
            <a:xfrm>
              <a:off x="1278040" y="4061474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5" name="Ellipse 94"/>
            <p:cNvSpPr/>
            <p:nvPr/>
          </p:nvSpPr>
          <p:spPr>
            <a:xfrm>
              <a:off x="1325492" y="4061474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6" name="Ellipse 95"/>
            <p:cNvSpPr/>
            <p:nvPr/>
          </p:nvSpPr>
          <p:spPr>
            <a:xfrm>
              <a:off x="1374527" y="4061474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>
            <a:xfrm>
              <a:off x="1330238" y="418643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>
            <a:xfrm>
              <a:off x="975930" y="4183269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9" name="Ellipse 98"/>
            <p:cNvSpPr/>
            <p:nvPr/>
          </p:nvSpPr>
          <p:spPr>
            <a:xfrm>
              <a:off x="1036036" y="4195923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0" name="Ellipse 99"/>
            <p:cNvSpPr/>
            <p:nvPr/>
          </p:nvSpPr>
          <p:spPr>
            <a:xfrm>
              <a:off x="1464685" y="4077291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1" name="Ellipse 100"/>
            <p:cNvSpPr/>
            <p:nvPr/>
          </p:nvSpPr>
          <p:spPr>
            <a:xfrm>
              <a:off x="1491575" y="4077291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2" name="Ellipse 101"/>
            <p:cNvSpPr/>
            <p:nvPr/>
          </p:nvSpPr>
          <p:spPr>
            <a:xfrm>
              <a:off x="871535" y="4385732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3" name="Ellipse 102"/>
            <p:cNvSpPr/>
            <p:nvPr/>
          </p:nvSpPr>
          <p:spPr>
            <a:xfrm>
              <a:off x="1937624" y="4110508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4" name="Ellipse 103"/>
            <p:cNvSpPr/>
            <p:nvPr/>
          </p:nvSpPr>
          <p:spPr>
            <a:xfrm>
              <a:off x="1719344" y="3284837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>
            <a:xfrm>
              <a:off x="1458358" y="2998541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>
            <a:xfrm>
              <a:off x="990165" y="2773933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>
            <a:xfrm>
              <a:off x="1034453" y="2810314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8" name="Ellipse 107"/>
            <p:cNvSpPr/>
            <p:nvPr/>
          </p:nvSpPr>
          <p:spPr>
            <a:xfrm>
              <a:off x="1168901" y="2890982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09" name="Ellipse 108"/>
            <p:cNvSpPr/>
            <p:nvPr/>
          </p:nvSpPr>
          <p:spPr>
            <a:xfrm>
              <a:off x="1246406" y="2952671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0" name="Ellipse 109"/>
            <p:cNvSpPr/>
            <p:nvPr/>
          </p:nvSpPr>
          <p:spPr>
            <a:xfrm>
              <a:off x="1214771" y="3428776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1" name="Ellipse 110"/>
            <p:cNvSpPr/>
            <p:nvPr/>
          </p:nvSpPr>
          <p:spPr>
            <a:xfrm>
              <a:off x="5273498" y="647996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5294061" y="6525833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3" name="Ellipse 112"/>
            <p:cNvSpPr/>
            <p:nvPr/>
          </p:nvSpPr>
          <p:spPr>
            <a:xfrm>
              <a:off x="5445908" y="6404040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>
            <a:xfrm>
              <a:off x="5494941" y="6449910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5" name="Ellipse 114"/>
            <p:cNvSpPr/>
            <p:nvPr/>
          </p:nvSpPr>
          <p:spPr>
            <a:xfrm>
              <a:off x="5116907" y="6165195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6" name="Ellipse 115"/>
            <p:cNvSpPr/>
            <p:nvPr/>
          </p:nvSpPr>
          <p:spPr>
            <a:xfrm>
              <a:off x="5139052" y="6207903"/>
              <a:ext cx="88577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7" name="Ellipse 116"/>
            <p:cNvSpPr/>
            <p:nvPr/>
          </p:nvSpPr>
          <p:spPr>
            <a:xfrm>
              <a:off x="4667695" y="5062719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8" name="Ellipse 117"/>
            <p:cNvSpPr/>
            <p:nvPr/>
          </p:nvSpPr>
          <p:spPr>
            <a:xfrm>
              <a:off x="5398456" y="4131071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19" name="Ellipse 118"/>
            <p:cNvSpPr/>
            <p:nvPr/>
          </p:nvSpPr>
          <p:spPr>
            <a:xfrm>
              <a:off x="6551539" y="5192422"/>
              <a:ext cx="90159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0" name="Ellipse 119"/>
            <p:cNvSpPr/>
            <p:nvPr/>
          </p:nvSpPr>
          <p:spPr>
            <a:xfrm>
              <a:off x="6475616" y="5091191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1" name="Ellipse 120"/>
            <p:cNvSpPr/>
            <p:nvPr/>
          </p:nvSpPr>
          <p:spPr>
            <a:xfrm>
              <a:off x="6548375" y="5102262"/>
              <a:ext cx="90159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2" name="Ellipse 121"/>
            <p:cNvSpPr/>
            <p:nvPr/>
          </p:nvSpPr>
          <p:spPr>
            <a:xfrm>
              <a:off x="6622717" y="5111753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3" name="Ellipse 122"/>
            <p:cNvSpPr/>
            <p:nvPr/>
          </p:nvSpPr>
          <p:spPr>
            <a:xfrm>
              <a:off x="6549958" y="4597686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4" name="Ellipse 123"/>
            <p:cNvSpPr/>
            <p:nvPr/>
          </p:nvSpPr>
          <p:spPr>
            <a:xfrm>
              <a:off x="6584756" y="4496454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5" name="Ellipse 124"/>
            <p:cNvSpPr/>
            <p:nvPr/>
          </p:nvSpPr>
          <p:spPr>
            <a:xfrm>
              <a:off x="6619554" y="4396804"/>
              <a:ext cx="90158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6" name="Ellipse 125"/>
            <p:cNvSpPr/>
            <p:nvPr/>
          </p:nvSpPr>
          <p:spPr>
            <a:xfrm>
              <a:off x="5088436" y="5137061"/>
              <a:ext cx="90158" cy="885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28" name="Ellipse 127"/>
            <p:cNvSpPr/>
            <p:nvPr/>
          </p:nvSpPr>
          <p:spPr>
            <a:xfrm>
              <a:off x="4104598" y="1940353"/>
              <a:ext cx="1576987" cy="1578582"/>
            </a:xfrm>
            <a:prstGeom prst="ellipse">
              <a:avLst/>
            </a:prstGeom>
            <a:noFill/>
            <a:ln w="28575">
              <a:solidFill>
                <a:srgbClr val="E03B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5131142" y="3484137"/>
              <a:ext cx="2032528" cy="2032543"/>
            </a:xfrm>
            <a:prstGeom prst="ellipse">
              <a:avLst/>
            </a:prstGeom>
            <a:noFill/>
            <a:ln w="28575">
              <a:solidFill>
                <a:srgbClr val="E03B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82250" y="2791333"/>
              <a:ext cx="2032528" cy="2032543"/>
            </a:xfrm>
            <a:prstGeom prst="ellipse">
              <a:avLst/>
            </a:prstGeom>
            <a:noFill/>
            <a:ln w="28575">
              <a:solidFill>
                <a:srgbClr val="E03B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5014094" y="6101926"/>
              <a:ext cx="640602" cy="639025"/>
            </a:xfrm>
            <a:prstGeom prst="ellipse">
              <a:avLst/>
            </a:prstGeom>
            <a:noFill/>
            <a:ln w="28575">
              <a:solidFill>
                <a:srgbClr val="E03B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3492467" y="3889064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4" name="Ellipse 133"/>
            <p:cNvSpPr/>
            <p:nvPr/>
          </p:nvSpPr>
          <p:spPr>
            <a:xfrm>
              <a:off x="7057693" y="1940353"/>
              <a:ext cx="90159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5" name="Ellipse 134"/>
            <p:cNvSpPr/>
            <p:nvPr/>
          </p:nvSpPr>
          <p:spPr>
            <a:xfrm>
              <a:off x="7013405" y="2005205"/>
              <a:ext cx="88577" cy="90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6" name="Ellipse 135"/>
            <p:cNvSpPr/>
            <p:nvPr/>
          </p:nvSpPr>
          <p:spPr>
            <a:xfrm>
              <a:off x="7090910" y="1772688"/>
              <a:ext cx="90158" cy="901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8" name="Ellipse 137"/>
            <p:cNvSpPr/>
            <p:nvPr/>
          </p:nvSpPr>
          <p:spPr>
            <a:xfrm>
              <a:off x="2584552" y="4724226"/>
              <a:ext cx="2032528" cy="2032543"/>
            </a:xfrm>
            <a:prstGeom prst="ellipse">
              <a:avLst/>
            </a:prstGeom>
            <a:noFill/>
            <a:ln w="28575">
              <a:solidFill>
                <a:srgbClr val="286F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7651" name="Titre 6"/>
          <p:cNvSpPr txBox="1">
            <a:spLocks/>
          </p:cNvSpPr>
          <p:nvPr/>
        </p:nvSpPr>
        <p:spPr bwMode="auto">
          <a:xfrm>
            <a:off x="7079457" y="1471614"/>
            <a:ext cx="1778794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400" b="1">
                <a:solidFill>
                  <a:srgbClr val="E03B4F"/>
                </a:solidFill>
              </a:rPr>
              <a:t>FOCUS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400" b="1">
                <a:solidFill>
                  <a:srgbClr val="E03B4F"/>
                </a:solidFill>
              </a:rPr>
              <a:t>AREAS</a:t>
            </a:r>
          </a:p>
        </p:txBody>
      </p:sp>
      <p:sp>
        <p:nvSpPr>
          <p:cNvPr id="139" name="Titre 6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018110" y="4935538"/>
            <a:ext cx="1402556" cy="1066800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A5897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BE" dirty="0">
                <a:solidFill>
                  <a:srgbClr val="286FB4"/>
                </a:solidFill>
              </a:rPr>
              <a:t>CITY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BE" dirty="0">
                <a:solidFill>
                  <a:srgbClr val="286FB4"/>
                </a:solidFill>
              </a:rPr>
              <a:t>CENTRE</a:t>
            </a:r>
          </a:p>
        </p:txBody>
      </p:sp>
    </p:spTree>
    <p:extLst>
      <p:ext uri="{BB962C8B-B14F-4D97-AF65-F5344CB8AC3E}">
        <p14:creationId xmlns:p14="http://schemas.microsoft.com/office/powerpoint/2010/main" val="89207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2356248" y="1549401"/>
            <a:ext cx="1506140" cy="16414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926306" y="2779714"/>
            <a:ext cx="56304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1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</a:t>
            </a:r>
            <a:r>
              <a:rPr lang="de-DE" altLang="hu-HU" sz="2400">
                <a:cs typeface="Helvetica" pitchFamily="34" charset="0"/>
              </a:rPr>
              <a:t>	Identification of buildings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926306" y="3321051"/>
            <a:ext cx="56304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2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</a:t>
            </a:r>
            <a:r>
              <a:rPr lang="de-DE" altLang="hu-HU" sz="2400">
                <a:cs typeface="Helvetica" pitchFamily="34" charset="0"/>
              </a:rPr>
              <a:t>	Data collection, monitoring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926306" y="3838576"/>
            <a:ext cx="563046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tabLst>
                <a:tab pos="449263" algn="l"/>
                <a:tab pos="1163638" algn="l"/>
              </a:tabLst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tabLst>
                <a:tab pos="449263" algn="l"/>
                <a:tab pos="1163638" algn="l"/>
              </a:tabLs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hu-HU" sz="2400" b="1">
                <a:cs typeface="Helvetica" pitchFamily="34" charset="0"/>
              </a:rPr>
              <a:t>3</a:t>
            </a:r>
            <a:r>
              <a:rPr lang="de-DE" altLang="hu-HU" sz="2400">
                <a:cs typeface="Helvetica" pitchFamily="34" charset="0"/>
              </a:rPr>
              <a:t>	</a:t>
            </a:r>
            <a:r>
              <a:rPr lang="de-DE" altLang="hu-HU" sz="2400">
                <a:solidFill>
                  <a:srgbClr val="E03B4F"/>
                </a:solidFill>
                <a:latin typeface="FontAwesome"/>
                <a:cs typeface="Helvetica" pitchFamily="34" charset="0"/>
              </a:rPr>
              <a:t></a:t>
            </a:r>
            <a:r>
              <a:rPr lang="de-DE" altLang="hu-HU" sz="2400">
                <a:cs typeface="Helvetica" pitchFamily="34" charset="0"/>
              </a:rPr>
              <a:t>	Owner contact and activation</a:t>
            </a:r>
          </a:p>
        </p:txBody>
      </p:sp>
      <p:sp>
        <p:nvSpPr>
          <p:cNvPr id="28678" name="Titre 6"/>
          <p:cNvSpPr txBox="1">
            <a:spLocks/>
          </p:cNvSpPr>
          <p:nvPr/>
        </p:nvSpPr>
        <p:spPr bwMode="auto">
          <a:xfrm>
            <a:off x="926306" y="1427164"/>
            <a:ext cx="7735491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defRPr sz="32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 sz="20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hu-HU" sz="4400" b="1">
                <a:solidFill>
                  <a:srgbClr val="A5897B"/>
                </a:solidFill>
              </a:rPr>
              <a:t>PROCEDURES</a:t>
            </a:r>
          </a:p>
        </p:txBody>
      </p:sp>
    </p:spTree>
    <p:extLst>
      <p:ext uri="{BB962C8B-B14F-4D97-AF65-F5344CB8AC3E}">
        <p14:creationId xmlns:p14="http://schemas.microsoft.com/office/powerpoint/2010/main" val="4880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241</Words>
  <Application>Microsoft Office PowerPoint</Application>
  <PresentationFormat>Affichage à l'écran (4:3)</PresentationFormat>
  <Paragraphs>73</Paragraphs>
  <Slides>22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Microsoft Excel-diagram</vt:lpstr>
      <vt:lpstr>Présentation PowerPoint</vt:lpstr>
      <vt:lpstr>Présentation PowerPoint</vt:lpstr>
      <vt:lpstr>POPULATION DEVELOPMENT </vt:lpstr>
      <vt:lpstr>HOUSING SITUATION IN CHEMNITZ</vt:lpstr>
      <vt:lpstr>Présentation PowerPoint</vt:lpstr>
      <vt:lpstr>Présentation PowerPoint</vt:lpstr>
      <vt:lpstr>AGENTUR STADTWOHNEN CHEMNITZ</vt:lpstr>
      <vt:lpstr>Présentation PowerPoint</vt:lpstr>
      <vt:lpstr>Présentation PowerPoint</vt:lpstr>
      <vt:lpstr>Présentation PowerPoint</vt:lpstr>
      <vt:lpstr>AGENTUR STADTWOHNEN CHEMNITZ</vt:lpstr>
      <vt:lpstr>Présentation PowerPoint</vt:lpstr>
      <vt:lpstr>100 BUILDINGS</vt:lpstr>
      <vt:lpstr>100 BUILDINGS</vt:lpstr>
      <vt:lpstr>100 BUILDINGS</vt:lpstr>
      <vt:lpstr>100 BUILDINGS</vt:lpstr>
      <vt:lpstr>100 BUILDINGS</vt:lpstr>
      <vt:lpstr>100 BUILDINGS</vt:lpstr>
      <vt:lpstr>100 BUILDINGS</vt:lpstr>
      <vt:lpstr>Présentation PowerPoint</vt:lpstr>
      <vt:lpstr>Présentation PowerPoint</vt:lpstr>
      <vt:lpstr>Question from the critical friend</vt:lpstr>
    </vt:vector>
  </TitlesOfParts>
  <Company>Datar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SCHMOCH Maike</dc:creator>
  <cp:lastModifiedBy>SCHMOCH Maike</cp:lastModifiedBy>
  <cp:revision>2</cp:revision>
  <dcterms:created xsi:type="dcterms:W3CDTF">2017-10-26T09:24:35Z</dcterms:created>
  <dcterms:modified xsi:type="dcterms:W3CDTF">2017-10-26T09:27:38Z</dcterms:modified>
</cp:coreProperties>
</file>