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4" d="100"/>
          <a:sy n="114" d="100"/>
        </p:scale>
        <p:origin x="-918" y="-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F0E3A-E0C0-45BD-BC6A-04D76405FDAB}" type="datetimeFigureOut">
              <a:rPr lang="fr-FR" smtClean="0"/>
              <a:t>26/10/2017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CB660-21E1-46C9-84BF-2D6C0390D7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7613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F0E3A-E0C0-45BD-BC6A-04D76405FDAB}" type="datetimeFigureOut">
              <a:rPr lang="fr-FR" smtClean="0"/>
              <a:t>26/10/2017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CB660-21E1-46C9-84BF-2D6C0390D7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8137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F0E3A-E0C0-45BD-BC6A-04D76405FDAB}" type="datetimeFigureOut">
              <a:rPr lang="fr-FR" smtClean="0"/>
              <a:t>26/10/2017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CB660-21E1-46C9-84BF-2D6C0390D7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32706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6757" y="980302"/>
            <a:ext cx="7735329" cy="1368127"/>
          </a:xfrm>
        </p:spPr>
        <p:txBody>
          <a:bodyPr anchor="b">
            <a:normAutofit/>
          </a:bodyPr>
          <a:lstStyle>
            <a:lvl1pPr algn="l">
              <a:defRPr sz="4200">
                <a:latin typeface="Helvetica" pitchFamily="2" charset="0"/>
              </a:defRPr>
            </a:lvl1pPr>
          </a:lstStyle>
          <a:p>
            <a:r>
              <a:rPr lang="hu-HU" smtClean="0"/>
              <a:t>Mintacím szerkesztése</a:t>
            </a:r>
            <a:endParaRPr lang="fr-BE" dirty="0"/>
          </a:p>
        </p:txBody>
      </p:sp>
      <p:sp>
        <p:nvSpPr>
          <p:cNvPr id="3" name="Sous-titre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6757" y="2547596"/>
            <a:ext cx="6858000" cy="459216"/>
          </a:xfrm>
        </p:spPr>
        <p:txBody>
          <a:bodyPr>
            <a:normAutofit/>
          </a:bodyPr>
          <a:lstStyle>
            <a:lvl1pPr marL="0" indent="0" algn="l">
              <a:buNone/>
              <a:defRPr sz="2500" b="1" u="sng"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fr-BE" dirty="0"/>
          </a:p>
        </p:txBody>
      </p:sp>
      <p:sp>
        <p:nvSpPr>
          <p:cNvPr id="8" name="Espace réservé du texte 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6757" y="3385366"/>
            <a:ext cx="5350669" cy="26193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8459981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de sec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6757" y="1729332"/>
            <a:ext cx="7735329" cy="1368127"/>
          </a:xfrm>
        </p:spPr>
        <p:txBody>
          <a:bodyPr anchor="b">
            <a:normAutofit/>
          </a:bodyPr>
          <a:lstStyle>
            <a:lvl1pPr algn="l">
              <a:defRPr sz="4200">
                <a:solidFill>
                  <a:srgbClr val="E03B4F"/>
                </a:solidFill>
                <a:latin typeface="Helvetica" pitchFamily="2" charset="0"/>
              </a:defRPr>
            </a:lvl1pPr>
          </a:lstStyle>
          <a:p>
            <a:r>
              <a:rPr lang="hu-HU" smtClean="0"/>
              <a:t>Mintacím szerkesztése</a:t>
            </a:r>
            <a:endParaRPr lang="fr-BE" dirty="0"/>
          </a:p>
        </p:txBody>
      </p:sp>
      <p:sp>
        <p:nvSpPr>
          <p:cNvPr id="8" name="Sous-titre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6757" y="3486096"/>
            <a:ext cx="6858000" cy="459216"/>
          </a:xfrm>
        </p:spPr>
        <p:txBody>
          <a:bodyPr>
            <a:normAutofit/>
          </a:bodyPr>
          <a:lstStyle>
            <a:lvl1pPr marL="0" indent="0" algn="l">
              <a:buNone/>
              <a:defRPr sz="2500" b="1" u="sng"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fr-BE" dirty="0"/>
          </a:p>
        </p:txBody>
      </p:sp>
      <p:sp>
        <p:nvSpPr>
          <p:cNvPr id="9" name="Espace réservé du texte 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6757" y="4325327"/>
            <a:ext cx="5350669" cy="1832283"/>
          </a:xfrm>
          <a:noFill/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8442252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eux contenus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2">
            <a:extLst>
              <a:ext uri="{FF2B5EF4-FFF2-40B4-BE49-F238E27FC236}"/>
            </a:extLst>
          </p:cNvPr>
          <p:cNvSpPr/>
          <p:nvPr userDrawn="1"/>
        </p:nvSpPr>
        <p:spPr>
          <a:xfrm>
            <a:off x="2372916" y="1539875"/>
            <a:ext cx="1519238" cy="161448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sp>
        <p:nvSpPr>
          <p:cNvPr id="12" name="Espace réservé pour une image  11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1206230"/>
            <a:ext cx="3762632" cy="5651770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/>
          <a:p>
            <a:pPr lvl="0"/>
            <a:endParaRPr lang="fr-BE" noProof="0" dirty="0"/>
          </a:p>
        </p:txBody>
      </p:sp>
      <p:sp>
        <p:nvSpPr>
          <p:cNvPr id="8" name="Titr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7929" y="1952925"/>
            <a:ext cx="5874093" cy="833953"/>
          </a:xfrm>
        </p:spPr>
        <p:txBody>
          <a:bodyPr>
            <a:noAutofit/>
          </a:bodyPr>
          <a:lstStyle>
            <a:lvl1pPr>
              <a:defRPr sz="4400">
                <a:solidFill>
                  <a:srgbClr val="E03B4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fr-BE" dirty="0"/>
          </a:p>
        </p:txBody>
      </p:sp>
      <p:sp>
        <p:nvSpPr>
          <p:cNvPr id="9" name="Sous-titre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4481" y="3427117"/>
            <a:ext cx="5047736" cy="533355"/>
          </a:xfrm>
        </p:spPr>
        <p:txBody>
          <a:bodyPr>
            <a:normAutofit/>
          </a:bodyPr>
          <a:lstStyle>
            <a:lvl1pPr marL="0" indent="0" algn="l">
              <a:buNone/>
              <a:defRPr sz="2000" b="1" u="sng"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fr-BE" dirty="0"/>
          </a:p>
        </p:txBody>
      </p:sp>
      <p:sp>
        <p:nvSpPr>
          <p:cNvPr id="10" name="Espace réservé du texte 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34482" y="4075417"/>
            <a:ext cx="2903838" cy="210164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5864925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 de sec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6757" y="1729332"/>
            <a:ext cx="7735329" cy="1368127"/>
          </a:xfrm>
        </p:spPr>
        <p:txBody>
          <a:bodyPr anchor="b">
            <a:normAutofit/>
          </a:bodyPr>
          <a:lstStyle>
            <a:lvl1pPr algn="l">
              <a:defRPr sz="4200">
                <a:solidFill>
                  <a:srgbClr val="E03B4F"/>
                </a:solidFill>
                <a:latin typeface="Helvetica" pitchFamily="2" charset="0"/>
              </a:defRPr>
            </a:lvl1pPr>
          </a:lstStyle>
          <a:p>
            <a:r>
              <a:rPr lang="hu-HU" smtClean="0"/>
              <a:t>Mintacím szerkesztése</a:t>
            </a:r>
            <a:endParaRPr lang="fr-BE" dirty="0"/>
          </a:p>
        </p:txBody>
      </p:sp>
      <p:sp>
        <p:nvSpPr>
          <p:cNvPr id="8" name="Sous-titre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6757" y="3486096"/>
            <a:ext cx="6858000" cy="459216"/>
          </a:xfrm>
        </p:spPr>
        <p:txBody>
          <a:bodyPr>
            <a:normAutofit/>
          </a:bodyPr>
          <a:lstStyle>
            <a:lvl1pPr marL="0" indent="0" algn="l">
              <a:buNone/>
              <a:defRPr sz="2500" b="1" u="sng"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fr-BE" dirty="0"/>
          </a:p>
        </p:txBody>
      </p:sp>
      <p:sp>
        <p:nvSpPr>
          <p:cNvPr id="9" name="Espace réservé du texte 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6757" y="4325327"/>
            <a:ext cx="5350669" cy="1832283"/>
          </a:xfrm>
          <a:noFill/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8442252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eux contenus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2">
            <a:extLst>
              <a:ext uri="{FF2B5EF4-FFF2-40B4-BE49-F238E27FC236}"/>
            </a:extLst>
          </p:cNvPr>
          <p:cNvSpPr/>
          <p:nvPr userDrawn="1"/>
        </p:nvSpPr>
        <p:spPr>
          <a:xfrm>
            <a:off x="2372916" y="1539875"/>
            <a:ext cx="1519238" cy="161448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sp>
        <p:nvSpPr>
          <p:cNvPr id="12" name="Espace réservé pour une image  11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1206230"/>
            <a:ext cx="3762632" cy="5651770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/>
          <a:p>
            <a:pPr lvl="0"/>
            <a:endParaRPr lang="fr-BE" noProof="0" dirty="0"/>
          </a:p>
        </p:txBody>
      </p:sp>
      <p:sp>
        <p:nvSpPr>
          <p:cNvPr id="8" name="Titr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7929" y="1952925"/>
            <a:ext cx="5874093" cy="833953"/>
          </a:xfrm>
        </p:spPr>
        <p:txBody>
          <a:bodyPr>
            <a:noAutofit/>
          </a:bodyPr>
          <a:lstStyle>
            <a:lvl1pPr>
              <a:defRPr sz="4400">
                <a:solidFill>
                  <a:srgbClr val="E03B4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fr-BE" dirty="0"/>
          </a:p>
        </p:txBody>
      </p:sp>
      <p:sp>
        <p:nvSpPr>
          <p:cNvPr id="9" name="Sous-titre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4481" y="3427117"/>
            <a:ext cx="5047736" cy="533355"/>
          </a:xfrm>
        </p:spPr>
        <p:txBody>
          <a:bodyPr>
            <a:normAutofit/>
          </a:bodyPr>
          <a:lstStyle>
            <a:lvl1pPr marL="0" indent="0" algn="l">
              <a:buNone/>
              <a:defRPr sz="2000" b="1" u="sng"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fr-BE" dirty="0"/>
          </a:p>
        </p:txBody>
      </p:sp>
      <p:sp>
        <p:nvSpPr>
          <p:cNvPr id="10" name="Espace réservé du texte 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34482" y="4075417"/>
            <a:ext cx="2903838" cy="210164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5864925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72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F0E3A-E0C0-45BD-BC6A-04D76405FDAB}" type="datetimeFigureOut">
              <a:rPr lang="fr-FR" smtClean="0"/>
              <a:t>26/10/2017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CB660-21E1-46C9-84BF-2D6C0390D7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4234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F0E3A-E0C0-45BD-BC6A-04D76405FDAB}" type="datetimeFigureOut">
              <a:rPr lang="fr-FR" smtClean="0"/>
              <a:t>26/10/2017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CB660-21E1-46C9-84BF-2D6C0390D7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1398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F0E3A-E0C0-45BD-BC6A-04D76405FDAB}" type="datetimeFigureOut">
              <a:rPr lang="fr-FR" smtClean="0"/>
              <a:t>26/10/2017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CB660-21E1-46C9-84BF-2D6C0390D7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2252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F0E3A-E0C0-45BD-BC6A-04D76405FDAB}" type="datetimeFigureOut">
              <a:rPr lang="fr-FR" smtClean="0"/>
              <a:t>26/10/2017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CB660-21E1-46C9-84BF-2D6C0390D7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4062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F0E3A-E0C0-45BD-BC6A-04D76405FDAB}" type="datetimeFigureOut">
              <a:rPr lang="fr-FR" smtClean="0"/>
              <a:t>26/10/2017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CB660-21E1-46C9-84BF-2D6C0390D7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9911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F0E3A-E0C0-45BD-BC6A-04D76405FDAB}" type="datetimeFigureOut">
              <a:rPr lang="fr-FR" smtClean="0"/>
              <a:t>26/10/2017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CB660-21E1-46C9-84BF-2D6C0390D7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2492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F0E3A-E0C0-45BD-BC6A-04D76405FDAB}" type="datetimeFigureOut">
              <a:rPr lang="fr-FR" smtClean="0"/>
              <a:t>26/10/2017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CB660-21E1-46C9-84BF-2D6C0390D7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0342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F0E3A-E0C0-45BD-BC6A-04D76405FDAB}" type="datetimeFigureOut">
              <a:rPr lang="fr-FR" smtClean="0"/>
              <a:t>26/10/2017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CB660-21E1-46C9-84BF-2D6C0390D7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7640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9F0E3A-E0C0-45BD-BC6A-04D76405FDAB}" type="datetimeFigureOut">
              <a:rPr lang="fr-FR" smtClean="0"/>
              <a:t>26/10/2017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CB660-21E1-46C9-84BF-2D6C0390D7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5896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ous-titre 9"/>
          <p:cNvSpPr>
            <a:spLocks noGrp="1"/>
          </p:cNvSpPr>
          <p:nvPr>
            <p:ph type="subTitle" idx="1"/>
          </p:nvPr>
        </p:nvSpPr>
        <p:spPr>
          <a:xfrm>
            <a:off x="926306" y="2547939"/>
            <a:ext cx="6858000" cy="458787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pl-PL" altLang="pl-PL" i="1" u="none" smtClean="0">
                <a:latin typeface="Times New Roman" pitchFamily="18" charset="0"/>
              </a:rPr>
              <a:t>Poznań City Hall – Anna Andersz-Jaworska </a:t>
            </a:r>
            <a:endParaRPr lang="fr-BE" altLang="pl-PL" i="1" u="none" smtClean="0">
              <a:latin typeface="Times New Roman" pitchFamily="18" charset="0"/>
            </a:endParaRPr>
          </a:p>
        </p:txBody>
      </p:sp>
      <p:graphicFrame>
        <p:nvGraphicFramePr>
          <p:cNvPr id="47107" name="Espace réservé du texte 10"/>
          <p:cNvGraphicFramePr>
            <a:graphicFrameLocks noGrp="1"/>
          </p:cNvGraphicFramePr>
          <p:nvPr>
            <p:ph type="body" sz="quarter" idx="10"/>
          </p:nvPr>
        </p:nvGraphicFramePr>
        <p:xfrm>
          <a:off x="1117997" y="3373439"/>
          <a:ext cx="3604022" cy="2890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Obraz - mapa bitowa" r:id="rId3" imgW="65142857" imgH="43428571" progId="Paint.Picture">
                  <p:embed/>
                </p:oleObj>
              </mc:Choice>
              <mc:Fallback>
                <p:oleObj name="Obraz - mapa bitowa" r:id="rId3" imgW="65142857" imgH="43428571" progId="Paint.Picture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7997" y="3373439"/>
                        <a:ext cx="3604022" cy="2890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08" name="Titre 12"/>
          <p:cNvSpPr>
            <a:spLocks noGrp="1"/>
          </p:cNvSpPr>
          <p:nvPr>
            <p:ph type="ctrTitle"/>
          </p:nvPr>
        </p:nvSpPr>
        <p:spPr>
          <a:xfrm>
            <a:off x="926306" y="981075"/>
            <a:ext cx="7735491" cy="1366838"/>
          </a:xfrm>
        </p:spPr>
        <p:txBody>
          <a:bodyPr/>
          <a:lstStyle/>
          <a:p>
            <a:pPr eaLnBrk="1" hangingPunct="1"/>
            <a:r>
              <a:rPr lang="pl-PL" altLang="pl-PL" smtClean="0">
                <a:latin typeface="Times New Roman" pitchFamily="18" charset="0"/>
              </a:rPr>
              <a:t>„Apartments for graduates”</a:t>
            </a:r>
            <a:endParaRPr lang="fr-BE" altLang="pl-PL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842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ous-titre 7"/>
          <p:cNvSpPr>
            <a:spLocks noGrp="1"/>
          </p:cNvSpPr>
          <p:nvPr>
            <p:ph type="subTitle" idx="1"/>
          </p:nvPr>
        </p:nvSpPr>
        <p:spPr>
          <a:xfrm>
            <a:off x="877491" y="4630738"/>
            <a:ext cx="4924425" cy="1052512"/>
          </a:xfrm>
        </p:spPr>
        <p:txBody>
          <a:bodyPr/>
          <a:lstStyle/>
          <a:p>
            <a:pPr eaLnBrk="1" hangingPunct="1"/>
            <a:r>
              <a:rPr lang="pl-PL" altLang="pl-PL" smtClean="0">
                <a:latin typeface="Times New Roman" pitchFamily="18" charset="0"/>
              </a:rPr>
              <a:t>Poznań</a:t>
            </a:r>
            <a:endParaRPr lang="fr-BE" altLang="pl-PL" smtClean="0">
              <a:latin typeface="Times New Roman" pitchFamily="18" charset="0"/>
            </a:endParaRPr>
          </a:p>
        </p:txBody>
      </p:sp>
      <p:sp>
        <p:nvSpPr>
          <p:cNvPr id="48131" name="Titre 9"/>
          <p:cNvSpPr>
            <a:spLocks noGrp="1"/>
          </p:cNvSpPr>
          <p:nvPr>
            <p:ph type="ctrTitle"/>
          </p:nvPr>
        </p:nvSpPr>
        <p:spPr>
          <a:xfrm>
            <a:off x="877491" y="1820864"/>
            <a:ext cx="7617619" cy="258603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pl-PL" altLang="pl-PL" sz="2800" smtClean="0">
                <a:solidFill>
                  <a:srgbClr val="286FB4"/>
                </a:solidFill>
                <a:latin typeface="Times New Roman" pitchFamily="18" charset="0"/>
              </a:rPr>
              <a:t>- </a:t>
            </a:r>
            <a:r>
              <a:rPr lang="pl-PL" altLang="pl-PL" sz="2800" smtClean="0">
                <a:solidFill>
                  <a:srgbClr val="286FB4"/>
                </a:solidFill>
                <a:latin typeface="Helvetica" pitchFamily="34" charset="0"/>
              </a:rPr>
              <a:t>Population: over half a million</a:t>
            </a:r>
            <a:r>
              <a:rPr lang="pl-PL" altLang="pl-PL" sz="2800" smtClean="0">
                <a:solidFill>
                  <a:srgbClr val="286FB4"/>
                </a:solidFill>
                <a:latin typeface="Times New Roman" pitchFamily="18" charset="0"/>
              </a:rPr>
              <a:t/>
            </a:r>
            <a:br>
              <a:rPr lang="pl-PL" altLang="pl-PL" sz="2800" smtClean="0">
                <a:solidFill>
                  <a:srgbClr val="286FB4"/>
                </a:solidFill>
                <a:latin typeface="Times New Roman" pitchFamily="18" charset="0"/>
              </a:rPr>
            </a:br>
            <a:r>
              <a:rPr lang="pl-PL" altLang="pl-PL" sz="2800" smtClean="0">
                <a:solidFill>
                  <a:srgbClr val="286FB4"/>
                </a:solidFill>
                <a:latin typeface="Times New Roman" pitchFamily="18" charset="0"/>
              </a:rPr>
              <a:t>- B</a:t>
            </a:r>
            <a:r>
              <a:rPr lang="pl-PL" altLang="pl-PL" sz="2800" smtClean="0">
                <a:solidFill>
                  <a:srgbClr val="286FB4"/>
                </a:solidFill>
                <a:latin typeface="Helvetica" pitchFamily="34" charset="0"/>
              </a:rPr>
              <a:t>etween Berlin and Warsaw</a:t>
            </a:r>
            <a:br>
              <a:rPr lang="pl-PL" altLang="pl-PL" sz="2800" smtClean="0">
                <a:solidFill>
                  <a:srgbClr val="286FB4"/>
                </a:solidFill>
                <a:latin typeface="Helvetica" pitchFamily="34" charset="0"/>
              </a:rPr>
            </a:br>
            <a:r>
              <a:rPr lang="pl-PL" altLang="pl-PL" sz="2800" smtClean="0">
                <a:solidFill>
                  <a:srgbClr val="286FB4"/>
                </a:solidFill>
                <a:latin typeface="Times New Roman" pitchFamily="18" charset="0"/>
              </a:rPr>
              <a:t>- </a:t>
            </a:r>
            <a:r>
              <a:rPr lang="pl-PL" altLang="pl-PL" sz="2800" smtClean="0">
                <a:solidFill>
                  <a:srgbClr val="286FB4"/>
                </a:solidFill>
                <a:latin typeface="Helvetica" pitchFamily="34" charset="0"/>
              </a:rPr>
              <a:t>Entrepreneurship</a:t>
            </a:r>
            <a:br>
              <a:rPr lang="pl-PL" altLang="pl-PL" sz="2800" smtClean="0">
                <a:solidFill>
                  <a:srgbClr val="286FB4"/>
                </a:solidFill>
                <a:latin typeface="Helvetica" pitchFamily="34" charset="0"/>
              </a:rPr>
            </a:br>
            <a:r>
              <a:rPr lang="pl-PL" altLang="pl-PL" sz="2800" smtClean="0">
                <a:solidFill>
                  <a:srgbClr val="286FB4"/>
                </a:solidFill>
                <a:latin typeface="Times New Roman" pitchFamily="18" charset="0"/>
              </a:rPr>
              <a:t>- </a:t>
            </a:r>
            <a:r>
              <a:rPr lang="pl-PL" altLang="pl-PL" sz="2800" smtClean="0">
                <a:solidFill>
                  <a:srgbClr val="286FB4"/>
                </a:solidFill>
                <a:latin typeface="Helvetica" pitchFamily="34" charset="0"/>
              </a:rPr>
              <a:t>Academic city</a:t>
            </a:r>
            <a:br>
              <a:rPr lang="pl-PL" altLang="pl-PL" sz="2800" smtClean="0">
                <a:solidFill>
                  <a:srgbClr val="286FB4"/>
                </a:solidFill>
                <a:latin typeface="Helvetica" pitchFamily="34" charset="0"/>
              </a:rPr>
            </a:br>
            <a:r>
              <a:rPr lang="pl-PL" altLang="pl-PL" sz="2800" smtClean="0">
                <a:solidFill>
                  <a:srgbClr val="286FB4"/>
                </a:solidFill>
                <a:latin typeface="Times New Roman" pitchFamily="18" charset="0"/>
              </a:rPr>
              <a:t>- P</a:t>
            </a:r>
            <a:r>
              <a:rPr lang="pl-PL" altLang="pl-PL" sz="2800" smtClean="0">
                <a:solidFill>
                  <a:srgbClr val="286FB4"/>
                </a:solidFill>
                <a:latin typeface="Helvetica" pitchFamily="34" charset="0"/>
              </a:rPr>
              <a:t>roblems: not enough social and affordable</a:t>
            </a:r>
            <a:r>
              <a:rPr lang="pl-PL" altLang="pl-PL" sz="2800" smtClean="0">
                <a:solidFill>
                  <a:srgbClr val="286FB4"/>
                </a:solidFill>
                <a:latin typeface="Times New Roman" pitchFamily="18" charset="0"/>
              </a:rPr>
              <a:t> </a:t>
            </a:r>
            <a:r>
              <a:rPr lang="pl-PL" altLang="pl-PL" sz="2800" smtClean="0">
                <a:solidFill>
                  <a:srgbClr val="286FB4"/>
                </a:solidFill>
                <a:latin typeface="Helvetica" pitchFamily="34" charset="0"/>
              </a:rPr>
              <a:t>housing</a:t>
            </a:r>
            <a:br>
              <a:rPr lang="pl-PL" altLang="pl-PL" sz="2800" smtClean="0">
                <a:solidFill>
                  <a:srgbClr val="286FB4"/>
                </a:solidFill>
                <a:latin typeface="Helvetica" pitchFamily="34" charset="0"/>
              </a:rPr>
            </a:br>
            <a:endParaRPr lang="fr-BE" altLang="pl-PL" sz="2800" smtClean="0">
              <a:solidFill>
                <a:srgbClr val="286FB4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5957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ous-titre 2"/>
          <p:cNvSpPr>
            <a:spLocks noGrp="1"/>
          </p:cNvSpPr>
          <p:nvPr>
            <p:ph type="subTitle" idx="1"/>
          </p:nvPr>
        </p:nvSpPr>
        <p:spPr>
          <a:xfrm>
            <a:off x="740569" y="2090739"/>
            <a:ext cx="6858000" cy="458787"/>
          </a:xfrm>
        </p:spPr>
        <p:txBody>
          <a:bodyPr>
            <a:normAutofit lnSpcReduction="10000"/>
          </a:bodyPr>
          <a:lstStyle/>
          <a:p>
            <a:pPr eaLnBrk="1" hangingPunct="1"/>
            <a:endParaRPr lang="fr-BE" altLang="pl-PL" smtClean="0">
              <a:latin typeface="Times New Roman" pitchFamily="18" charset="0"/>
            </a:endParaRPr>
          </a:p>
        </p:txBody>
      </p:sp>
      <p:sp>
        <p:nvSpPr>
          <p:cNvPr id="49155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926307" y="2693989"/>
            <a:ext cx="5350669" cy="3463925"/>
          </a:xfrm>
        </p:spPr>
        <p:txBody>
          <a:bodyPr/>
          <a:lstStyle/>
          <a:p>
            <a:pPr eaLnBrk="1" hangingPunct="1"/>
            <a:r>
              <a:rPr lang="pl-PL" altLang="pl-PL" sz="2400" smtClean="0">
                <a:latin typeface="Times New Roman" pitchFamily="18" charset="0"/>
              </a:rPr>
              <a:t>- </a:t>
            </a:r>
            <a:r>
              <a:rPr lang="pl-PL" altLang="pl-PL" sz="2400" smtClean="0">
                <a:latin typeface="Helvetica" pitchFamily="34" charset="0"/>
              </a:rPr>
              <a:t>University graduates (5 years)</a:t>
            </a:r>
          </a:p>
          <a:p>
            <a:pPr eaLnBrk="1" hangingPunct="1"/>
            <a:r>
              <a:rPr lang="pl-PL" altLang="pl-PL" sz="2400" smtClean="0">
                <a:latin typeface="Times New Roman" pitchFamily="18" charset="0"/>
              </a:rPr>
              <a:t>- </a:t>
            </a:r>
            <a:r>
              <a:rPr lang="pl-PL" altLang="pl-PL" sz="2400" smtClean="0">
                <a:latin typeface="Helvetica" pitchFamily="34" charset="0"/>
              </a:rPr>
              <a:t>Not more than 36 years old</a:t>
            </a:r>
          </a:p>
          <a:p>
            <a:pPr eaLnBrk="1" hangingPunct="1"/>
            <a:r>
              <a:rPr lang="pl-PL" altLang="pl-PL" sz="2400" smtClean="0">
                <a:latin typeface="Times New Roman" pitchFamily="18" charset="0"/>
              </a:rPr>
              <a:t>- </a:t>
            </a:r>
            <a:r>
              <a:rPr lang="pl-PL" altLang="pl-PL" sz="2400" smtClean="0">
                <a:latin typeface="Helvetica" pitchFamily="34" charset="0"/>
              </a:rPr>
              <a:t>Income</a:t>
            </a:r>
          </a:p>
          <a:p>
            <a:pPr eaLnBrk="1" hangingPunct="1"/>
            <a:r>
              <a:rPr lang="pl-PL" altLang="pl-PL" sz="2400" smtClean="0">
                <a:latin typeface="Times New Roman" pitchFamily="18" charset="0"/>
              </a:rPr>
              <a:t>- </a:t>
            </a:r>
            <a:r>
              <a:rPr lang="pl-PL" altLang="pl-PL" sz="2400" smtClean="0">
                <a:latin typeface="Helvetica" pitchFamily="34" charset="0"/>
              </a:rPr>
              <a:t>Pay taxes in Poznań</a:t>
            </a:r>
          </a:p>
          <a:p>
            <a:pPr eaLnBrk="1" hangingPunct="1"/>
            <a:r>
              <a:rPr lang="pl-PL" altLang="pl-PL" sz="2400" smtClean="0">
                <a:latin typeface="Times New Roman" pitchFamily="18" charset="0"/>
              </a:rPr>
              <a:t>- </a:t>
            </a:r>
            <a:r>
              <a:rPr lang="pl-PL" altLang="pl-PL" sz="2400" smtClean="0">
                <a:latin typeface="Helvetica" pitchFamily="34" charset="0"/>
              </a:rPr>
              <a:t>Rental for up to 10 years</a:t>
            </a:r>
          </a:p>
          <a:p>
            <a:pPr eaLnBrk="1" hangingPunct="1"/>
            <a:r>
              <a:rPr lang="pl-PL" altLang="pl-PL" sz="2400" smtClean="0">
                <a:latin typeface="Times New Roman" pitchFamily="18" charset="0"/>
              </a:rPr>
              <a:t>- </a:t>
            </a:r>
            <a:r>
              <a:rPr lang="pl-PL" altLang="pl-PL" sz="2400" smtClean="0">
                <a:latin typeface="Helvetica" pitchFamily="34" charset="0"/>
              </a:rPr>
              <a:t>Affordable pricing &amp; good conditions</a:t>
            </a:r>
          </a:p>
          <a:p>
            <a:pPr eaLnBrk="1" hangingPunct="1"/>
            <a:endParaRPr lang="fr-BE" altLang="pl-PL" smtClean="0">
              <a:latin typeface="Helvetica" pitchFamily="34" charset="0"/>
            </a:endParaRPr>
          </a:p>
        </p:txBody>
      </p:sp>
      <p:sp>
        <p:nvSpPr>
          <p:cNvPr id="11267" name="Titre 6"/>
          <p:cNvSpPr>
            <a:spLocks noGrp="1"/>
          </p:cNvSpPr>
          <p:nvPr>
            <p:ph type="ctrTitle"/>
          </p:nvPr>
        </p:nvSpPr>
        <p:spPr>
          <a:xfrm>
            <a:off x="935831" y="1889125"/>
            <a:ext cx="7735491" cy="8382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pl-PL" altLang="pl-PL" sz="5200" b="0" u="sng" smtClean="0">
                <a:solidFill>
                  <a:srgbClr val="286FB4"/>
                </a:solidFill>
                <a:latin typeface="Times New Roman" panose="02020603050405020304" pitchFamily="18" charset="0"/>
              </a:rPr>
              <a:t>Apartments for Graduates</a:t>
            </a:r>
            <a:r>
              <a:rPr lang="fr-BE" altLang="pl-PL" sz="5200" b="0" u="sng" smtClean="0">
                <a:solidFill>
                  <a:srgbClr val="286FB4"/>
                </a:solidFill>
                <a:latin typeface="Times New Roman" panose="02020603050405020304" pitchFamily="18" charset="0"/>
              </a:rPr>
              <a:t/>
            </a:r>
            <a:br>
              <a:rPr lang="fr-BE" altLang="pl-PL" sz="5200" b="0" u="sng" smtClean="0">
                <a:solidFill>
                  <a:srgbClr val="286FB4"/>
                </a:solidFill>
                <a:latin typeface="Times New Roman" panose="02020603050405020304" pitchFamily="18" charset="0"/>
              </a:rPr>
            </a:br>
            <a:endParaRPr lang="fr-BE" altLang="pl-PL" sz="5200" b="0" u="sng" smtClean="0">
              <a:solidFill>
                <a:srgbClr val="286FB4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600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/>
            </a:extLst>
          </p:cNvPr>
          <p:cNvSpPr/>
          <p:nvPr/>
        </p:nvSpPr>
        <p:spPr>
          <a:xfrm>
            <a:off x="2356248" y="1549401"/>
            <a:ext cx="1506140" cy="164147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sp>
        <p:nvSpPr>
          <p:cNvPr id="50179" name="Espace réservé du texte 5"/>
          <p:cNvSpPr>
            <a:spLocks noGrp="1"/>
          </p:cNvSpPr>
          <p:nvPr>
            <p:ph type="body" sz="quarter" idx="10"/>
          </p:nvPr>
        </p:nvSpPr>
        <p:spPr>
          <a:xfrm>
            <a:off x="3863134" y="2708920"/>
            <a:ext cx="4626769" cy="304165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pl-PL" altLang="pl-PL" sz="2400" dirty="0" smtClean="0">
                <a:latin typeface="Times New Roman" pitchFamily="18" charset="0"/>
              </a:rPr>
              <a:t>- </a:t>
            </a:r>
            <a:r>
              <a:rPr lang="pl-PL" altLang="pl-PL" sz="2400" dirty="0" smtClean="0">
                <a:latin typeface="Helvetica" pitchFamily="34" charset="0"/>
              </a:rPr>
              <a:t>Income – in affordable housing programmes minimum and maximum</a:t>
            </a:r>
          </a:p>
          <a:p>
            <a:pPr eaLnBrk="1" hangingPunct="1"/>
            <a:r>
              <a:rPr lang="pl-PL" altLang="pl-PL" sz="2400" dirty="0" smtClean="0">
                <a:latin typeface="Times New Roman" pitchFamily="18" charset="0"/>
              </a:rPr>
              <a:t>- </a:t>
            </a:r>
            <a:r>
              <a:rPr lang="pl-PL" altLang="pl-PL" sz="2400" dirty="0" smtClean="0">
                <a:latin typeface="Helvetica" pitchFamily="34" charset="0"/>
              </a:rPr>
              <a:t>Social – guaranteed by Polish law in case of evictions</a:t>
            </a:r>
          </a:p>
          <a:p>
            <a:pPr eaLnBrk="1" hangingPunct="1"/>
            <a:r>
              <a:rPr lang="pl-PL" altLang="pl-PL" sz="2400" dirty="0" smtClean="0">
                <a:latin typeface="Times New Roman" pitchFamily="18" charset="0"/>
              </a:rPr>
              <a:t>- </a:t>
            </a:r>
            <a:r>
              <a:rPr lang="pl-PL" altLang="pl-PL" sz="2400" dirty="0" smtClean="0">
                <a:latin typeface="Helvetica" pitchFamily="34" charset="0"/>
              </a:rPr>
              <a:t>Affordable – designed for groups: graduates, elderly, general programme</a:t>
            </a:r>
            <a:endParaRPr lang="fr-BE" altLang="pl-PL" sz="2400" dirty="0" smtClean="0">
              <a:latin typeface="Helvetica" pitchFamily="34" charset="0"/>
            </a:endParaRPr>
          </a:p>
        </p:txBody>
      </p:sp>
      <p:sp>
        <p:nvSpPr>
          <p:cNvPr id="50180" name="Titre 8"/>
          <p:cNvSpPr>
            <a:spLocks noGrp="1"/>
          </p:cNvSpPr>
          <p:nvPr>
            <p:ph type="title"/>
          </p:nvPr>
        </p:nvSpPr>
        <p:spPr>
          <a:xfrm>
            <a:off x="611560" y="1628800"/>
            <a:ext cx="8056712" cy="835025"/>
          </a:xfrm>
        </p:spPr>
        <p:txBody>
          <a:bodyPr/>
          <a:lstStyle/>
          <a:p>
            <a:pPr eaLnBrk="1" hangingPunct="1"/>
            <a:r>
              <a:rPr lang="pl-PL" altLang="pl-PL" sz="4800" dirty="0" smtClean="0">
                <a:solidFill>
                  <a:srgbClr val="286FB4"/>
                </a:solidFill>
                <a:latin typeface="Helvetica" pitchFamily="34" charset="0"/>
              </a:rPr>
              <a:t>Social vs affordable housing</a:t>
            </a:r>
            <a:endParaRPr lang="fr-BE" altLang="pl-PL" sz="4800" dirty="0" smtClean="0">
              <a:solidFill>
                <a:srgbClr val="286FB4"/>
              </a:solidFill>
              <a:latin typeface="Helvetica" pitchFamily="34" charset="0"/>
            </a:endParaRPr>
          </a:p>
        </p:txBody>
      </p:sp>
      <p:sp>
        <p:nvSpPr>
          <p:cNvPr id="50181" name="Espace réservé pour une image  6"/>
          <p:cNvSpPr>
            <a:spLocks/>
          </p:cNvSpPr>
          <p:nvPr/>
        </p:nvSpPr>
        <p:spPr bwMode="auto">
          <a:xfrm>
            <a:off x="0" y="3233738"/>
            <a:ext cx="3762375" cy="3624262"/>
          </a:xfrm>
          <a:prstGeom prst="rect">
            <a:avLst/>
          </a:pr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pl-PL" altLang="pl-PL"/>
          </a:p>
        </p:txBody>
      </p:sp>
      <p:graphicFrame>
        <p:nvGraphicFramePr>
          <p:cNvPr id="50182" name="Object 8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435769" y="3619501"/>
          <a:ext cx="3108722" cy="2765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Obraz - mapa bitowa" r:id="rId3" imgW="9752381" imgH="6504762" progId="Paint.Picture">
                  <p:embed/>
                </p:oleObj>
              </mc:Choice>
              <mc:Fallback>
                <p:oleObj name="Obraz - mapa bitowa" r:id="rId3" imgW="9752381" imgH="650476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769" y="3619501"/>
                        <a:ext cx="3108722" cy="2765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637023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ytuł 1"/>
          <p:cNvSpPr>
            <a:spLocks noGrp="1"/>
          </p:cNvSpPr>
          <p:nvPr>
            <p:ph type="ctrTitle"/>
          </p:nvPr>
        </p:nvSpPr>
        <p:spPr>
          <a:xfrm>
            <a:off x="926306" y="1390650"/>
            <a:ext cx="7735491" cy="7794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pl-PL" altLang="pl-PL" smtClean="0">
                <a:latin typeface="Helvetica" pitchFamily="34" charset="0"/>
              </a:rPr>
              <a:t>					</a:t>
            </a:r>
            <a:r>
              <a:rPr lang="pl-PL" altLang="pl-PL" smtClean="0">
                <a:solidFill>
                  <a:srgbClr val="286FB4"/>
                </a:solidFill>
                <a:latin typeface="Helvetica" pitchFamily="34" charset="0"/>
              </a:rPr>
              <a:t>Management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10"/>
          </p:nvPr>
        </p:nvSpPr>
        <p:spPr>
          <a:xfrm>
            <a:off x="926307" y="2170114"/>
            <a:ext cx="6028135" cy="4256087"/>
          </a:xfrm>
        </p:spPr>
        <p:txBody>
          <a:bodyPr/>
          <a:lstStyle/>
          <a:p>
            <a:pPr eaLnBrk="1" hangingPunct="1">
              <a:defRPr/>
            </a:pPr>
            <a:r>
              <a:rPr lang="pl-PL" dirty="0" smtClean="0"/>
              <a:t>2 </a:t>
            </a:r>
            <a:r>
              <a:rPr lang="pl-PL" dirty="0" err="1" smtClean="0"/>
              <a:t>city</a:t>
            </a:r>
            <a:r>
              <a:rPr lang="pl-PL" dirty="0" smtClean="0"/>
              <a:t>-run </a:t>
            </a:r>
            <a:r>
              <a:rPr lang="pl-PL" dirty="0" err="1" smtClean="0"/>
              <a:t>companies</a:t>
            </a:r>
            <a:r>
              <a:rPr lang="pl-PL" dirty="0" smtClean="0"/>
              <a:t>:</a:t>
            </a:r>
          </a:p>
          <a:p>
            <a:pPr eaLnBrk="1" hangingPunct="1">
              <a:defRPr/>
            </a:pPr>
            <a:endParaRPr lang="pl-PL" dirty="0" smtClean="0"/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pl-PL" dirty="0" smtClean="0"/>
              <a:t>ZKZL – </a:t>
            </a:r>
            <a:r>
              <a:rPr lang="pl-PL" dirty="0" err="1" smtClean="0"/>
              <a:t>manages</a:t>
            </a:r>
            <a:r>
              <a:rPr lang="pl-PL" dirty="0" smtClean="0"/>
              <a:t> </a:t>
            </a:r>
            <a:r>
              <a:rPr lang="pl-PL" dirty="0" err="1" smtClean="0"/>
              <a:t>social</a:t>
            </a:r>
            <a:r>
              <a:rPr lang="pl-PL" dirty="0" smtClean="0"/>
              <a:t> </a:t>
            </a:r>
            <a:r>
              <a:rPr lang="pl-PL" dirty="0" err="1" smtClean="0"/>
              <a:t>housing</a:t>
            </a:r>
            <a:endParaRPr lang="pl-PL" dirty="0" smtClean="0"/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pl-PL" dirty="0" smtClean="0"/>
              <a:t>PTBS – </a:t>
            </a:r>
            <a:r>
              <a:rPr lang="pl-PL" dirty="0" err="1" smtClean="0"/>
              <a:t>manages</a:t>
            </a:r>
            <a:r>
              <a:rPr lang="pl-PL" dirty="0" smtClean="0"/>
              <a:t> </a:t>
            </a:r>
            <a:r>
              <a:rPr lang="pl-PL" dirty="0" err="1" smtClean="0"/>
              <a:t>affordable</a:t>
            </a:r>
            <a:r>
              <a:rPr lang="pl-PL" dirty="0" smtClean="0"/>
              <a:t> </a:t>
            </a:r>
            <a:r>
              <a:rPr lang="pl-PL" dirty="0" err="1" smtClean="0"/>
              <a:t>housing</a:t>
            </a:r>
            <a:endParaRPr lang="pl-PL" dirty="0" smtClean="0"/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endParaRPr lang="pl-PL" dirty="0"/>
          </a:p>
          <a:p>
            <a:pPr eaLnBrk="1" hangingPunct="1">
              <a:defRPr/>
            </a:pPr>
            <a:r>
              <a:rPr lang="pl-PL" dirty="0" err="1" smtClean="0"/>
              <a:t>Subsidies</a:t>
            </a:r>
            <a:r>
              <a:rPr lang="pl-PL" dirty="0" smtClean="0"/>
              <a:t>:</a:t>
            </a:r>
          </a:p>
          <a:p>
            <a:pPr marL="342900" indent="-342900" eaLnBrk="1" hangingPunct="1">
              <a:buFontTx/>
              <a:buChar char="-"/>
              <a:defRPr/>
            </a:pPr>
            <a:r>
              <a:rPr lang="pl-PL" dirty="0" smtClean="0"/>
              <a:t>PCŚ (</a:t>
            </a:r>
            <a:r>
              <a:rPr lang="pl-PL" dirty="0" err="1" smtClean="0"/>
              <a:t>city</a:t>
            </a:r>
            <a:r>
              <a:rPr lang="pl-PL" dirty="0" smtClean="0"/>
              <a:t> </a:t>
            </a:r>
            <a:r>
              <a:rPr lang="pl-PL" dirty="0" err="1" smtClean="0"/>
              <a:t>institution</a:t>
            </a:r>
            <a:r>
              <a:rPr lang="pl-PL" dirty="0" smtClean="0"/>
              <a:t>)</a:t>
            </a:r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pl-PL" dirty="0" err="1" smtClean="0"/>
              <a:t>Rental</a:t>
            </a:r>
            <a:r>
              <a:rPr lang="pl-PL" dirty="0" smtClean="0"/>
              <a:t> </a:t>
            </a:r>
            <a:r>
              <a:rPr lang="pl-PL" dirty="0" err="1" smtClean="0"/>
              <a:t>subsidy</a:t>
            </a:r>
            <a:endParaRPr lang="pl-PL" dirty="0" smtClean="0"/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pl-PL" dirty="0" err="1" smtClean="0"/>
              <a:t>Electricity</a:t>
            </a:r>
            <a:r>
              <a:rPr lang="pl-PL" dirty="0" smtClean="0"/>
              <a:t> </a:t>
            </a:r>
            <a:r>
              <a:rPr lang="pl-PL" dirty="0" err="1" smtClean="0"/>
              <a:t>subsidy</a:t>
            </a:r>
            <a:endParaRPr lang="pl-PL" dirty="0" smtClean="0"/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r>
              <a:rPr lang="pl-PL" dirty="0" smtClean="0"/>
              <a:t>Rent </a:t>
            </a:r>
            <a:r>
              <a:rPr lang="pl-PL" dirty="0" err="1" smtClean="0"/>
              <a:t>reduction</a:t>
            </a:r>
            <a:endParaRPr lang="pl-PL" dirty="0" smtClean="0"/>
          </a:p>
          <a:p>
            <a:pPr marL="342900" indent="-342900" eaLnBrk="1" hangingPunct="1">
              <a:buFont typeface="Arial" pitchFamily="34" charset="0"/>
              <a:buChar char="•"/>
              <a:defRPr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514405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ous-titre 2"/>
          <p:cNvSpPr>
            <a:spLocks noGrp="1"/>
          </p:cNvSpPr>
          <p:nvPr>
            <p:ph type="subTitle" idx="4294967295"/>
          </p:nvPr>
        </p:nvSpPr>
        <p:spPr>
          <a:xfrm>
            <a:off x="740569" y="2090739"/>
            <a:ext cx="6858000" cy="458787"/>
          </a:xfrm>
        </p:spPr>
        <p:txBody>
          <a:bodyPr>
            <a:normAutofit lnSpcReduction="10000"/>
          </a:bodyPr>
          <a:lstStyle/>
          <a:p>
            <a:pPr eaLnBrk="1" hangingPunct="1"/>
            <a:endParaRPr lang="fr-BE" altLang="pl-PL" sz="2500" b="1" u="sng" smtClean="0">
              <a:latin typeface="Times New Roman" pitchFamily="18" charset="0"/>
            </a:endParaRPr>
          </a:p>
        </p:txBody>
      </p:sp>
      <p:sp>
        <p:nvSpPr>
          <p:cNvPr id="52227" name="Espace réservé du texte 3"/>
          <p:cNvSpPr>
            <a:spLocks noGrp="1"/>
          </p:cNvSpPr>
          <p:nvPr>
            <p:ph type="body" sz="quarter" idx="4294967295"/>
          </p:nvPr>
        </p:nvSpPr>
        <p:spPr>
          <a:xfrm>
            <a:off x="926307" y="2693989"/>
            <a:ext cx="5350669" cy="3463925"/>
          </a:xfrm>
        </p:spPr>
        <p:txBody>
          <a:bodyPr>
            <a:normAutofit fontScale="92500"/>
          </a:bodyPr>
          <a:lstStyle/>
          <a:p>
            <a:pPr eaLnBrk="1" hangingPunct="1"/>
            <a:r>
              <a:rPr lang="pl-PL" altLang="pl-PL" sz="2400" smtClean="0">
                <a:latin typeface="Times New Roman" pitchFamily="18" charset="0"/>
              </a:rPr>
              <a:t>- </a:t>
            </a:r>
            <a:r>
              <a:rPr lang="pl-PL" altLang="pl-PL" sz="2400" smtClean="0">
                <a:latin typeface="Helvetica" pitchFamily="34" charset="0"/>
              </a:rPr>
              <a:t>Localisations in different parts of the city</a:t>
            </a:r>
          </a:p>
          <a:p>
            <a:pPr eaLnBrk="1" hangingPunct="1"/>
            <a:r>
              <a:rPr lang="pl-PL" altLang="pl-PL" sz="2400" smtClean="0">
                <a:latin typeface="Times New Roman" pitchFamily="18" charset="0"/>
              </a:rPr>
              <a:t>- </a:t>
            </a:r>
            <a:r>
              <a:rPr lang="pl-PL" altLang="pl-PL" sz="2400" smtClean="0">
                <a:latin typeface="Helvetica" pitchFamily="34" charset="0"/>
              </a:rPr>
              <a:t>Kindegarten in the building for elderly</a:t>
            </a:r>
          </a:p>
          <a:p>
            <a:pPr eaLnBrk="1" hangingPunct="1"/>
            <a:r>
              <a:rPr lang="pl-PL" altLang="pl-PL" sz="2400" smtClean="0">
                <a:latin typeface="Times New Roman" pitchFamily="18" charset="0"/>
              </a:rPr>
              <a:t>- </a:t>
            </a:r>
            <a:r>
              <a:rPr lang="pl-PL" altLang="pl-PL" sz="2400" smtClean="0">
                <a:latin typeface="Helvetica" pitchFamily="34" charset="0"/>
              </a:rPr>
              <a:t>Buildings, not whole neighbourhoods</a:t>
            </a:r>
          </a:p>
          <a:p>
            <a:pPr eaLnBrk="1" hangingPunct="1"/>
            <a:r>
              <a:rPr lang="pl-PL" altLang="pl-PL" sz="2400" smtClean="0">
                <a:latin typeface="Times New Roman" pitchFamily="18" charset="0"/>
              </a:rPr>
              <a:t>- </a:t>
            </a:r>
            <a:r>
              <a:rPr lang="pl-PL" altLang="pl-PL" sz="2400" smtClean="0">
                <a:latin typeface="Helvetica" pitchFamily="34" charset="0"/>
              </a:rPr>
              <a:t>Project: free time activities in the building of social housing that can also be attended by children from affordable housing</a:t>
            </a:r>
          </a:p>
          <a:p>
            <a:pPr eaLnBrk="1" hangingPunct="1"/>
            <a:endParaRPr lang="pl-PL" altLang="pl-PL" sz="2400" smtClean="0">
              <a:latin typeface="Helvetica" pitchFamily="34" charset="0"/>
            </a:endParaRPr>
          </a:p>
          <a:p>
            <a:pPr eaLnBrk="1" hangingPunct="1"/>
            <a:endParaRPr lang="fr-BE" altLang="pl-PL" sz="2000" smtClean="0">
              <a:latin typeface="Helvetica" pitchFamily="34" charset="0"/>
            </a:endParaRPr>
          </a:p>
        </p:txBody>
      </p:sp>
      <p:sp>
        <p:nvSpPr>
          <p:cNvPr id="52228" name="Titre 6"/>
          <p:cNvSpPr>
            <a:spLocks noGrp="1"/>
          </p:cNvSpPr>
          <p:nvPr>
            <p:ph type="ctrTitle" idx="4294967295"/>
          </p:nvPr>
        </p:nvSpPr>
        <p:spPr>
          <a:xfrm>
            <a:off x="935831" y="1889126"/>
            <a:ext cx="7735491" cy="530225"/>
          </a:xfrm>
        </p:spPr>
        <p:txBody>
          <a:bodyPr anchor="b">
            <a:normAutofit fontScale="90000"/>
          </a:bodyPr>
          <a:lstStyle/>
          <a:p>
            <a:pPr eaLnBrk="1" hangingPunct="1"/>
            <a:r>
              <a:rPr lang="pl-PL" altLang="pl-PL" smtClean="0">
                <a:latin typeface="Helvetica" pitchFamily="34" charset="0"/>
              </a:rPr>
              <a:t>Avoiding segregation</a:t>
            </a:r>
            <a:endParaRPr lang="fr-BE" altLang="pl-PL" smtClean="0"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8277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77330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166</Words>
  <Application>Microsoft Office PowerPoint</Application>
  <PresentationFormat>Affichage à l'écran (4:3)</PresentationFormat>
  <Paragraphs>31</Paragraphs>
  <Slides>7</Slides>
  <Notes>0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9" baseType="lpstr">
      <vt:lpstr>Thème Office</vt:lpstr>
      <vt:lpstr>Obraz - mapa bitowa</vt:lpstr>
      <vt:lpstr>„Apartments for graduates”</vt:lpstr>
      <vt:lpstr>- Population: over half a million - Between Berlin and Warsaw - Entrepreneurship - Academic city - Problems: not enough social and affordable housing </vt:lpstr>
      <vt:lpstr>Apartments for Graduates </vt:lpstr>
      <vt:lpstr>Social vs affordable housing</vt:lpstr>
      <vt:lpstr>     Management</vt:lpstr>
      <vt:lpstr>Avoiding segregation</vt:lpstr>
      <vt:lpstr>Présentation PowerPoint</vt:lpstr>
    </vt:vector>
  </TitlesOfParts>
  <Company>Datar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„Apartments for graduates”</dc:title>
  <dc:creator>CORDERO Perrine</dc:creator>
  <cp:lastModifiedBy>CORDERO Perrine</cp:lastModifiedBy>
  <cp:revision>2</cp:revision>
  <dcterms:created xsi:type="dcterms:W3CDTF">2017-10-26T09:10:05Z</dcterms:created>
  <dcterms:modified xsi:type="dcterms:W3CDTF">2017-10-26T09:30:42Z</dcterms:modified>
</cp:coreProperties>
</file>