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FB4"/>
    <a:srgbClr val="E03B4F"/>
    <a:srgbClr val="8BAA4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35D923-9E04-43C6-BB8F-598CDE63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1DBD548-3549-42D0-9DFD-1178CCB7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5FE9C33-BF25-46EE-B139-BBB7B8D8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9D57FF-9F71-4298-915F-5950E998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ED00605-C12A-42DD-858C-F4D0951A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8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D526EC0-0014-40C0-A03F-2A02B0B9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F25416C-FBFB-4E0C-A17D-3D9E48BBA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F714E5-D341-4051-A873-9F58595C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C5F51C-E4B5-4B60-B03E-096C8A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55A3E1-CFF2-4D3B-A3A7-81B7E775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7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585DDD-F93A-428F-B612-9AC413E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CE0FB8-3827-42C4-A753-0E2F03DE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50C99F-22E7-43F2-A14A-AAA1D031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DB77ADD-3982-4946-8466-294DCA65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5A5CAE1-4D5A-4CFF-BC9F-42B343AC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6D29ED-C0B9-4F27-8BF9-D99AD851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60B9BB-6B8B-42B9-AE01-C7BD3096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D6E1E2-3BE2-4567-ACCE-440CE78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52A0EBB-138D-4F1E-B78E-5C6163CF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B60B1F-5B8A-421E-BA06-56B4611F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6A2CAA-E3C0-492A-8AF3-73CFF85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99E4000-D71F-4363-A0BC-BA2EA6DA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643C330-41DC-4F38-A940-DF8991F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4552F5-8AF4-44F7-818D-811C84E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599850A-9341-46A0-82B4-C7370573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904BF2C-D6BF-4E77-A845-CD75584A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E91612-5CBA-4CBE-B160-BE901E1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7E4C490-72E0-4D68-9EF3-4A960301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626C181-D77A-42A1-A925-F2536F26D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83C79CD-CC6A-4CAB-864B-CB3BA6052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42D680-C7A0-4DD6-B4B4-42993CDE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EB5CB23-F317-47CB-9669-088DC04F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C4613ED-7C2A-44FE-98CB-B1EFFB5D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3F2EDF6-B41B-46B4-AE6C-2C5010B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0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60E6C7-1894-4A56-A75C-7F62331B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0A70C49-4D45-470B-BA9A-A128386A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824FB7D-BFDA-49C1-9EB1-F712725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7B5C9B9-4CEF-497B-B580-89AA3A1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8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0278A37-CE5F-469C-AA51-B8F0EBC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9496550-072A-4B14-BD07-D29FC01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6CD1C-7A42-483D-A524-941596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8117A4-0820-4B84-887E-951877A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DFAABFA-C991-4C61-AF96-5DF5A921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FFBA6CD-76AE-4EAB-8534-D945E3B8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1D0CB51-5563-4C8A-A7E9-A29DB13C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647DF6-0DD6-41C0-AD59-148242E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CC2D202-07DF-4A76-BBB1-4B5A8504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7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ADE86B-78CB-4075-93F9-35D888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D59F2A8-DF8E-497D-97E5-27105DF5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CB3BBD-E665-4AF3-8B6A-F7E72A9C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13E780E-D692-4AFC-AA56-A732C9A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195C2A-CEE0-4AF7-B8FB-631252C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F28405D-9E22-47EB-9E07-7B3C4E0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1A2505-FF91-4AFD-9044-10D5251C0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2D06BE-86D4-4048-A397-3A6668F2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22803FE-A97D-4DE3-AD79-BEE74B74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E25B9B6-373C-49AD-90C6-6322AF85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CA2524A8-5E04-46BA-AEB5-F80D8CBA6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200" b="1" baseline="30000" dirty="0">
                <a:solidFill>
                  <a:srgbClr val="286FB4"/>
                </a:solidFill>
                <a:latin typeface="Helvetica" pitchFamily="2" charset="0"/>
              </a:rPr>
              <a:t>PLACEMENT POUR LE TITRE</a:t>
            </a:r>
            <a:br>
              <a:rPr lang="fr-BE" sz="6200" b="1" baseline="30000" dirty="0">
                <a:solidFill>
                  <a:srgbClr val="286FB4"/>
                </a:solidFill>
                <a:latin typeface="Helvetica" pitchFamily="2" charset="0"/>
              </a:rPr>
            </a:br>
            <a:r>
              <a:rPr lang="fr-BE" sz="6200" b="1" baseline="30000" dirty="0">
                <a:solidFill>
                  <a:srgbClr val="286FB4"/>
                </a:solidFill>
                <a:latin typeface="Helvetica" pitchFamily="2" charset="0"/>
              </a:rPr>
              <a:t>DU SLIDE MÊME SI IL EST LONG.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0735462E-338D-4337-9379-10998422F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604777"/>
            <a:ext cx="9144000" cy="602062"/>
          </a:xfrm>
        </p:spPr>
        <p:txBody>
          <a:bodyPr>
            <a:normAutofit/>
          </a:bodyPr>
          <a:lstStyle/>
          <a:p>
            <a:pPr algn="l"/>
            <a:r>
              <a:rPr lang="en-US" sz="2500" b="1" u="sng" dirty="0">
                <a:latin typeface="Helvetica" pitchFamily="2" charset="0"/>
              </a:rPr>
              <a:t>SOUS-TITRE EVENTUEL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9FC281B-9FC6-4A59-AD23-0541CFB18AC5}"/>
              </a:ext>
            </a:extLst>
          </p:cNvPr>
          <p:cNvSpPr txBox="1"/>
          <p:nvPr/>
        </p:nvSpPr>
        <p:spPr>
          <a:xfrm>
            <a:off x="1234831" y="3496756"/>
            <a:ext cx="7773245" cy="166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200" baseline="30000" dirty="0" err="1">
                <a:latin typeface="Helvetica" pitchFamily="2" charset="0"/>
              </a:rPr>
              <a:t>Eporum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dit</a:t>
            </a:r>
            <a:r>
              <a:rPr lang="en-US" sz="3200" baseline="30000" dirty="0">
                <a:latin typeface="Helvetica" pitchFamily="2" charset="0"/>
              </a:rPr>
              <a:t>, </a:t>
            </a:r>
            <a:r>
              <a:rPr lang="en-US" sz="3200" baseline="30000" dirty="0" err="1">
                <a:latin typeface="Helvetica" pitchFamily="2" charset="0"/>
              </a:rPr>
              <a:t>Castant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risquam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posulissimum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inte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horemoe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ntemque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nocatre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vivercerem</a:t>
            </a:r>
            <a:r>
              <a:rPr lang="en-US" sz="3200" baseline="30000" dirty="0">
                <a:latin typeface="Helvetica" pitchFamily="2" charset="0"/>
              </a:rPr>
              <a:t> is </a:t>
            </a:r>
            <a:r>
              <a:rPr lang="en-US" sz="3200" baseline="30000" dirty="0" err="1">
                <a:latin typeface="Helvetica" pitchFamily="2" charset="0"/>
              </a:rPr>
              <a:t>iam</a:t>
            </a:r>
            <a:r>
              <a:rPr lang="en-US" sz="3200" baseline="30000" dirty="0">
                <a:latin typeface="Helvetica" pitchFamily="2" charset="0"/>
              </a:rPr>
              <a:t> vis </a:t>
            </a:r>
            <a:r>
              <a:rPr lang="en-US" sz="3200" baseline="30000" dirty="0" err="1">
                <a:latin typeface="Helvetica" pitchFamily="2" charset="0"/>
              </a:rPr>
              <a:t>hostasdam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iam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pertem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essi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prareo</a:t>
            </a:r>
            <a:r>
              <a:rPr lang="en-US" sz="3200" baseline="30000" dirty="0">
                <a:latin typeface="Helvetica" pitchFamily="2" charset="0"/>
              </a:rPr>
              <a:t>, </a:t>
            </a:r>
            <a:r>
              <a:rPr lang="en-US" sz="3200" baseline="30000" dirty="0" err="1">
                <a:latin typeface="Helvetica" pitchFamily="2" charset="0"/>
              </a:rPr>
              <a:t>ste</a:t>
            </a:r>
            <a:r>
              <a:rPr lang="en-US" sz="3200" baseline="30000" dirty="0">
                <a:latin typeface="Helvetica" pitchFamily="2" charset="0"/>
              </a:rPr>
              <a:t>, </a:t>
            </a:r>
            <a:r>
              <a:rPr lang="en-US" sz="3200" baseline="30000" dirty="0" err="1">
                <a:latin typeface="Helvetica" pitchFamily="2" charset="0"/>
              </a:rPr>
              <a:t>crem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patquis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opterendium</a:t>
            </a:r>
            <a:r>
              <a:rPr lang="en-US" sz="3200" baseline="30000" dirty="0">
                <a:latin typeface="Helvetica" pitchFamily="2" charset="0"/>
              </a:rPr>
              <a:t>. </a:t>
            </a:r>
            <a:r>
              <a:rPr lang="en-US" sz="3200" baseline="30000" dirty="0" err="1">
                <a:latin typeface="Helvetica" pitchFamily="2" charset="0"/>
              </a:rPr>
              <a:t>Onstre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derem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porende</a:t>
            </a:r>
            <a:r>
              <a:rPr lang="en-US" sz="3200" baseline="30000" dirty="0">
                <a:latin typeface="Helvetica" pitchFamily="2" charset="0"/>
              </a:rPr>
              <a:t> tam </a:t>
            </a:r>
            <a:r>
              <a:rPr lang="en-US" sz="3200" baseline="30000" dirty="0" err="1">
                <a:latin typeface="Helvetica" pitchFamily="2" charset="0"/>
              </a:rPr>
              <a:t>potemed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atrum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Romneque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iae</a:t>
            </a:r>
            <a:r>
              <a:rPr lang="en-US" sz="3200" baseline="30000" dirty="0">
                <a:latin typeface="Helvetica" pitchFamily="2" charset="0"/>
              </a:rPr>
              <a:t> </a:t>
            </a:r>
            <a:r>
              <a:rPr lang="en-US" sz="3200" baseline="30000" dirty="0" err="1">
                <a:latin typeface="Helvetica" pitchFamily="2" charset="0"/>
              </a:rPr>
              <a:t>poris</a:t>
            </a:r>
            <a:r>
              <a:rPr lang="en-US" sz="3200" baseline="30000" dirty="0">
                <a:latin typeface="Helvetica" pitchFamily="2" charset="0"/>
              </a:rPr>
              <a:t>.</a:t>
            </a:r>
          </a:p>
          <a:p>
            <a:pPr>
              <a:lnSpc>
                <a:spcPts val="2400"/>
              </a:lnSpc>
            </a:pPr>
            <a:endParaRPr lang="fr-BE" sz="3200" dirty="0">
              <a:latin typeface="Helvetica" pitchFamily="2" charset="0"/>
            </a:endParaRPr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xmlns="" id="{B2E9F8CD-1606-436C-9C34-7668FAC6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23" b="1"/>
          <a:stretch>
            <a:fillRect/>
          </a:stretch>
        </p:blipFill>
        <p:spPr>
          <a:xfrm>
            <a:off x="18" y="0"/>
            <a:ext cx="12191978" cy="686956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29FC99EF-85A1-43EF-BA1B-6BE9ED405A89}"/>
              </a:ext>
            </a:extLst>
          </p:cNvPr>
          <p:cNvCxnSpPr>
            <a:cxnSpLocks noMove="1" noResize="1"/>
          </p:cNvCxnSpPr>
          <p:nvPr/>
        </p:nvCxnSpPr>
        <p:spPr>
          <a:xfrm>
            <a:off x="9480334" y="5123794"/>
            <a:ext cx="935413" cy="0"/>
          </a:xfrm>
          <a:prstGeom prst="straightConnector1">
            <a:avLst/>
          </a:prstGeom>
          <a:noFill/>
          <a:ln w="25402" cap="sq">
            <a:solidFill>
              <a:srgbClr val="262626"/>
            </a:solidFill>
            <a:prstDash val="solid"/>
            <a:bevel/>
          </a:ln>
        </p:spPr>
      </p:cxnSp>
      <p:sp>
        <p:nvSpPr>
          <p:cNvPr id="8" name="Tåre 7">
            <a:extLst>
              <a:ext uri="{FF2B5EF4-FFF2-40B4-BE49-F238E27FC236}">
                <a16:creationId xmlns:a16="http://schemas.microsoft.com/office/drawing/2014/main" xmlns="" id="{6652AED8-E113-487B-8BA1-AE2FEC014770}"/>
              </a:ext>
            </a:extLst>
          </p:cNvPr>
          <p:cNvSpPr>
            <a:spLocks noChangeAspect="1"/>
          </p:cNvSpPr>
          <p:nvPr/>
        </p:nvSpPr>
        <p:spPr>
          <a:xfrm rot="13193831">
            <a:off x="5307469" y="2189201"/>
            <a:ext cx="2986116" cy="3086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sqrt 2"/>
              <a:gd name="f9" fmla="val 100000"/>
              <a:gd name="f10" fmla="+- 0 0 -180"/>
              <a:gd name="f11" fmla="+- 0 0 -360"/>
              <a:gd name="f12" fmla="abs f3"/>
              <a:gd name="f13" fmla="abs f4"/>
              <a:gd name="f14" fmla="abs f5"/>
              <a:gd name="f15" fmla="+- 2700000 f1 0"/>
              <a:gd name="f16" fmla="*/ f10 f0 1"/>
              <a:gd name="f17" fmla="*/ f11 f0 1"/>
              <a:gd name="f18" fmla="?: f12 f3 1"/>
              <a:gd name="f19" fmla="?: f13 f4 1"/>
              <a:gd name="f20" fmla="?: f14 f5 1"/>
              <a:gd name="f21" fmla="+- f15 0 f1"/>
              <a:gd name="f22" fmla="*/ f16 1 f2"/>
              <a:gd name="f23" fmla="*/ f17 1 f2"/>
              <a:gd name="f24" fmla="*/ f18 1 21600"/>
              <a:gd name="f25" fmla="*/ f19 1 21600"/>
              <a:gd name="f26" fmla="*/ 21600 f18 1"/>
              <a:gd name="f27" fmla="*/ 21600 f19 1"/>
              <a:gd name="f28" fmla="+- f21 f1 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*/ f28 f7 1"/>
              <a:gd name="f35" fmla="val f32"/>
              <a:gd name="f36" fmla="val f33"/>
              <a:gd name="f37" fmla="*/ f34 1 f0"/>
              <a:gd name="f38" fmla="*/ f6 f31 1"/>
              <a:gd name="f39" fmla="+- f36 0 f6"/>
              <a:gd name="f40" fmla="+- f35 0 f6"/>
              <a:gd name="f41" fmla="+- 0 0 f37"/>
              <a:gd name="f42" fmla="*/ f35 f31 1"/>
              <a:gd name="f43" fmla="*/ f39 1 2"/>
              <a:gd name="f44" fmla="*/ f40 1 2"/>
              <a:gd name="f45" fmla="+- 0 0 f41"/>
              <a:gd name="f46" fmla="+- f6 f43 0"/>
              <a:gd name="f47" fmla="+- f6 f44 0"/>
              <a:gd name="f48" fmla="*/ f44 f8 1"/>
              <a:gd name="f49" fmla="*/ f43 f8 1"/>
              <a:gd name="f50" fmla="*/ f45 f0 1"/>
              <a:gd name="f51" fmla="*/ f44 f31 1"/>
              <a:gd name="f52" fmla="*/ f43 f31 1"/>
              <a:gd name="f53" fmla="*/ f48 f9 1"/>
              <a:gd name="f54" fmla="*/ f49 f9 1"/>
              <a:gd name="f55" fmla="*/ f50 1 f7"/>
              <a:gd name="f56" fmla="*/ f46 f31 1"/>
              <a:gd name="f57" fmla="+- f55 0 f1"/>
              <a:gd name="f58" fmla="*/ f53 1 100000"/>
              <a:gd name="f59" fmla="*/ f54 1 100000"/>
              <a:gd name="f60" fmla="cos 1 f57"/>
              <a:gd name="f61" fmla="sin 1 f57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*/ f66 f58 1"/>
              <a:gd name="f69" fmla="*/ f67 f59 1"/>
              <a:gd name="f70" fmla="*/ f66 f44 1"/>
              <a:gd name="f71" fmla="*/ f67 f43 1"/>
              <a:gd name="f72" fmla="+- f47 f68 0"/>
              <a:gd name="f73" fmla="+- f46 0 f69"/>
              <a:gd name="f74" fmla="+- f47 0 f70"/>
              <a:gd name="f75" fmla="+- f47 f70 0"/>
              <a:gd name="f76" fmla="+- f46 0 f71"/>
              <a:gd name="f77" fmla="+- f46 f71 0"/>
              <a:gd name="f78" fmla="+- f47 f72 0"/>
              <a:gd name="f79" fmla="+- f46 f73 0"/>
              <a:gd name="f80" fmla="*/ f74 f31 1"/>
              <a:gd name="f81" fmla="*/ f76 f31 1"/>
              <a:gd name="f82" fmla="*/ f75 f31 1"/>
              <a:gd name="f83" fmla="*/ f77 f31 1"/>
              <a:gd name="f84" fmla="*/ f72 f31 1"/>
              <a:gd name="f85" fmla="*/ f73 f31 1"/>
              <a:gd name="f86" fmla="*/ f78 1 2"/>
              <a:gd name="f87" fmla="*/ f79 1 2"/>
              <a:gd name="f88" fmla="*/ f86 f31 1"/>
              <a:gd name="f89" fmla="*/ f87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82" y="f83"/>
              </a:cxn>
              <a:cxn ang="f29">
                <a:pos x="f80" y="f83"/>
              </a:cxn>
              <a:cxn ang="f30">
                <a:pos x="f80" y="f81"/>
              </a:cxn>
              <a:cxn ang="f30">
                <a:pos x="f84" y="f85"/>
              </a:cxn>
            </a:cxnLst>
            <a:rect l="f80" t="f81" r="f82" b="f83"/>
            <a:pathLst>
              <a:path>
                <a:moveTo>
                  <a:pt x="f38" y="f56"/>
                </a:moveTo>
                <a:arcTo wR="f51" hR="f52" stAng="f0" swAng="f1"/>
                <a:quadBezTo>
                  <a:pt x="f88" y="f38"/>
                  <a:pt x="f84" y="f85"/>
                </a:quadBezTo>
                <a:quadBezTo>
                  <a:pt x="f42" y="f89"/>
                  <a:pt x="f42" y="f56"/>
                </a:quadBezTo>
                <a:arcTo wR="f51" hR="f52" stAng="f6" swAng="f0"/>
                <a:close/>
              </a:path>
            </a:pathLst>
          </a:custGeom>
          <a:solidFill>
            <a:srgbClr val="000000">
              <a:alpha val="20000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4ED90CE0-2324-428B-AD76-711C6FBB47DE}"/>
              </a:ext>
            </a:extLst>
          </p:cNvPr>
          <p:cNvSpPr txBox="1">
            <a:spLocks/>
          </p:cNvSpPr>
          <p:nvPr/>
        </p:nvSpPr>
        <p:spPr>
          <a:xfrm>
            <a:off x="4597119" y="2803056"/>
            <a:ext cx="3852038" cy="673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/>
              <a:t>Aarhus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xmlns="" id="{1B256556-DBE4-4ED1-B59B-9ECD59D58D6F}"/>
              </a:ext>
            </a:extLst>
          </p:cNvPr>
          <p:cNvSpPr txBox="1">
            <a:spLocks/>
          </p:cNvSpPr>
          <p:nvPr/>
        </p:nvSpPr>
        <p:spPr>
          <a:xfrm>
            <a:off x="4741064" y="3740828"/>
            <a:ext cx="3656658" cy="79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dirty="0"/>
              <a:t>Culture as the intermediary</a:t>
            </a:r>
            <a:endParaRPr lang="da-DK" sz="1900" b="1" dirty="0"/>
          </a:p>
        </p:txBody>
      </p:sp>
      <p:pic>
        <p:nvPicPr>
          <p:cNvPr id="15" name="Grafik 5" descr="Forstørrelsesglas">
            <a:extLst>
              <a:ext uri="{FF2B5EF4-FFF2-40B4-BE49-F238E27FC236}">
                <a16:creationId xmlns:a16="http://schemas.microsoft.com/office/drawing/2014/main" xmlns="" id="{254E9465-B2B8-40D8-852F-3BF4FDA5F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346676">
            <a:off x="3194529" y="3220653"/>
            <a:ext cx="1271016" cy="12710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605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3">
            <a:extLst>
              <a:ext uri="{FF2B5EF4-FFF2-40B4-BE49-F238E27FC236}">
                <a16:creationId xmlns:a16="http://schemas.microsoft.com/office/drawing/2014/main" xmlns="" id="{01A9C642-3CF7-4BAA-93EE-28A0111B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0" y="1219142"/>
            <a:ext cx="4017260" cy="26639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illede 4">
            <a:extLst>
              <a:ext uri="{FF2B5EF4-FFF2-40B4-BE49-F238E27FC236}">
                <a16:creationId xmlns:a16="http://schemas.microsoft.com/office/drawing/2014/main" xmlns="" id="{93A6C4DB-64CA-47FC-A0ED-3EC7FF86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89" y="3428999"/>
            <a:ext cx="4610002" cy="30663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DC9C9790-12BB-495B-B6AB-5EF82E365202}"/>
              </a:ext>
            </a:extLst>
          </p:cNvPr>
          <p:cNvSpPr/>
          <p:nvPr/>
        </p:nvSpPr>
        <p:spPr>
          <a:xfrm>
            <a:off x="-24384" y="230799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“Culture is a</a:t>
            </a:r>
            <a:r>
              <a:rPr lang="da-DK" dirty="0">
                <a:solidFill>
                  <a:srgbClr val="000000"/>
                </a:solidFill>
              </a:rPr>
              <a:t> core asset, </a:t>
            </a:r>
            <a:r>
              <a:rPr lang="da-DK" dirty="0" err="1">
                <a:solidFill>
                  <a:srgbClr val="000000"/>
                </a:solidFill>
              </a:rPr>
              <a:t>which</a:t>
            </a:r>
            <a:r>
              <a:rPr lang="da-DK" dirty="0">
                <a:solidFill>
                  <a:srgbClr val="000000"/>
                </a:solidFill>
              </a:rPr>
              <a:t> is </a:t>
            </a:r>
            <a:r>
              <a:rPr lang="da-DK" dirty="0" err="1">
                <a:solidFill>
                  <a:srgbClr val="000000"/>
                </a:solidFill>
              </a:rPr>
              <a:t>strategically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used</a:t>
            </a:r>
            <a:r>
              <a:rPr lang="da-DK" dirty="0">
                <a:solidFill>
                  <a:srgbClr val="000000"/>
                </a:solidFill>
              </a:rPr>
              <a:t> to </a:t>
            </a:r>
            <a:r>
              <a:rPr lang="da-DK" dirty="0" err="1">
                <a:solidFill>
                  <a:srgbClr val="000000"/>
                </a:solidFill>
              </a:rPr>
              <a:t>build</a:t>
            </a:r>
            <a:r>
              <a:rPr lang="da-DK" dirty="0">
                <a:solidFill>
                  <a:srgbClr val="000000"/>
                </a:solidFill>
              </a:rPr>
              <a:t> bridges </a:t>
            </a:r>
            <a:r>
              <a:rPr lang="da-DK" dirty="0" err="1">
                <a:solidFill>
                  <a:srgbClr val="000000"/>
                </a:solidFill>
              </a:rPr>
              <a:t>between</a:t>
            </a:r>
            <a:r>
              <a:rPr lang="da-DK" dirty="0">
                <a:solidFill>
                  <a:srgbClr val="000000"/>
                </a:solidFill>
              </a:rPr>
              <a:t> the </a:t>
            </a:r>
            <a:r>
              <a:rPr lang="da-DK" dirty="0" err="1">
                <a:solidFill>
                  <a:srgbClr val="000000"/>
                </a:solidFill>
              </a:rPr>
              <a:t>municipality</a:t>
            </a:r>
            <a:r>
              <a:rPr lang="da-DK" dirty="0">
                <a:solidFill>
                  <a:srgbClr val="000000"/>
                </a:solidFill>
              </a:rPr>
              <a:t> and </a:t>
            </a:r>
            <a:r>
              <a:rPr lang="da-DK" dirty="0" err="1">
                <a:solidFill>
                  <a:srgbClr val="000000"/>
                </a:solidFill>
              </a:rPr>
              <a:t>citizens</a:t>
            </a:r>
            <a:r>
              <a:rPr lang="da-DK" dirty="0">
                <a:solidFill>
                  <a:srgbClr val="000000"/>
                </a:solidFill>
              </a:rPr>
              <a:t>, </a:t>
            </a:r>
            <a:r>
              <a:rPr lang="da-DK" dirty="0" err="1">
                <a:solidFill>
                  <a:srgbClr val="000000"/>
                </a:solidFill>
              </a:rPr>
              <a:t>thus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facilitating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dialogue</a:t>
            </a:r>
            <a:r>
              <a:rPr lang="da-DK" dirty="0">
                <a:solidFill>
                  <a:srgbClr val="000000"/>
                </a:solidFill>
              </a:rPr>
              <a:t>.”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dirty="0">
              <a:solidFill>
                <a:srgbClr val="000000"/>
              </a:solidFill>
            </a:endParaRP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dirty="0">
                <a:solidFill>
                  <a:srgbClr val="000000"/>
                </a:solidFill>
              </a:rPr>
              <a:t>Buildings/</a:t>
            </a:r>
            <a:r>
              <a:rPr lang="da-DK" dirty="0" err="1">
                <a:solidFill>
                  <a:srgbClr val="000000"/>
                </a:solidFill>
              </a:rPr>
              <a:t>empty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spaces</a:t>
            </a:r>
            <a:r>
              <a:rPr lang="da-DK" dirty="0">
                <a:solidFill>
                  <a:srgbClr val="000000"/>
                </a:solidFill>
              </a:rPr>
              <a:t> and </a:t>
            </a:r>
            <a:r>
              <a:rPr lang="da-DK" dirty="0" err="1">
                <a:solidFill>
                  <a:srgbClr val="000000"/>
                </a:solidFill>
              </a:rPr>
              <a:t>skills</a:t>
            </a:r>
            <a:r>
              <a:rPr lang="da-DK" dirty="0">
                <a:solidFill>
                  <a:srgbClr val="000000"/>
                </a:solidFill>
              </a:rPr>
              <a:t> by </a:t>
            </a:r>
            <a:r>
              <a:rPr lang="da-DK" dirty="0" err="1">
                <a:solidFill>
                  <a:srgbClr val="000000"/>
                </a:solidFill>
              </a:rPr>
              <a:t>employees</a:t>
            </a:r>
            <a:r>
              <a:rPr lang="da-DK" dirty="0">
                <a:solidFill>
                  <a:srgbClr val="000000"/>
                </a:solidFill>
              </a:rPr>
              <a:t> of the </a:t>
            </a:r>
            <a:r>
              <a:rPr lang="da-DK" dirty="0" err="1">
                <a:solidFill>
                  <a:srgbClr val="000000"/>
                </a:solidFill>
              </a:rPr>
              <a:t>municipality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are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da-DK" dirty="0" err="1">
                <a:solidFill>
                  <a:srgbClr val="000000"/>
                </a:solidFill>
              </a:rPr>
              <a:t>combined</a:t>
            </a:r>
            <a:r>
              <a:rPr lang="da-DK" dirty="0">
                <a:solidFill>
                  <a:srgbClr val="000000"/>
                </a:solidFill>
              </a:rPr>
              <a:t> in new </a:t>
            </a:r>
            <a:r>
              <a:rPr lang="da-DK" dirty="0" err="1">
                <a:solidFill>
                  <a:srgbClr val="000000"/>
                </a:solidFill>
              </a:rPr>
              <a:t>ways</a:t>
            </a:r>
            <a:r>
              <a:rPr lang="da-DK" dirty="0">
                <a:solidFill>
                  <a:srgbClr val="000000"/>
                </a:solidFill>
              </a:rPr>
              <a:t>.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2" name="Billede 5">
            <a:extLst>
              <a:ext uri="{FF2B5EF4-FFF2-40B4-BE49-F238E27FC236}">
                <a16:creationId xmlns:a16="http://schemas.microsoft.com/office/drawing/2014/main" xmlns="" id="{5FE384F2-EC37-45BB-AF7C-A64881E4F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203" y="4146190"/>
            <a:ext cx="4073843" cy="26746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Billede 7">
            <a:extLst>
              <a:ext uri="{FF2B5EF4-FFF2-40B4-BE49-F238E27FC236}">
                <a16:creationId xmlns:a16="http://schemas.microsoft.com/office/drawing/2014/main" xmlns="" id="{E35FE19F-3482-45E1-8687-E64CA4411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08" y="1340306"/>
            <a:ext cx="4755163" cy="892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7">
            <a:extLst>
              <a:ext uri="{FF2B5EF4-FFF2-40B4-BE49-F238E27FC236}">
                <a16:creationId xmlns:a16="http://schemas.microsoft.com/office/drawing/2014/main" xmlns="" id="{FD0D832C-13EF-46A5-846B-4536D3B4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1376882"/>
            <a:ext cx="4755163" cy="892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B3B43E47-D5CA-433B-89BC-84A65B67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06" y="1895246"/>
            <a:ext cx="6419088" cy="40967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D31431F4-95F9-4EC4-8DFD-5D60695F371D}"/>
              </a:ext>
            </a:extLst>
          </p:cNvPr>
          <p:cNvSpPr/>
          <p:nvPr/>
        </p:nvSpPr>
        <p:spPr>
          <a:xfrm>
            <a:off x="170688" y="2412367"/>
            <a:ext cx="4035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Youth community </a:t>
            </a:r>
            <a:r>
              <a:rPr lang="en-US" dirty="0" err="1">
                <a:solidFill>
                  <a:srgbClr val="000000"/>
                </a:solidFill>
              </a:rPr>
              <a:t>centre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dirty="0">
              <a:solidFill>
                <a:srgbClr val="000000"/>
              </a:solidFill>
            </a:endParaRP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Participation around culture is the integrated and leading strategy facing c</a:t>
            </a:r>
            <a:r>
              <a:rPr lang="da-DK" dirty="0" err="1">
                <a:solidFill>
                  <a:srgbClr val="000000"/>
                </a:solidFill>
              </a:rPr>
              <a:t>omplex</a:t>
            </a:r>
            <a:r>
              <a:rPr lang="da-DK" dirty="0">
                <a:solidFill>
                  <a:srgbClr val="000000"/>
                </a:solidFill>
              </a:rPr>
              <a:t> problems  </a:t>
            </a:r>
            <a:r>
              <a:rPr lang="da-DK" dirty="0" err="1">
                <a:solidFill>
                  <a:srgbClr val="000000"/>
                </a:solidFill>
              </a:rPr>
              <a:t>such</a:t>
            </a:r>
            <a:r>
              <a:rPr lang="da-DK" dirty="0">
                <a:solidFill>
                  <a:srgbClr val="000000"/>
                </a:solidFill>
              </a:rPr>
              <a:t> as </a:t>
            </a:r>
            <a:r>
              <a:rPr lang="da-DK" dirty="0" err="1">
                <a:solidFill>
                  <a:srgbClr val="000000"/>
                </a:solidFill>
              </a:rPr>
              <a:t>loneliness</a:t>
            </a:r>
            <a:r>
              <a:rPr lang="da-DK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inclusion of vulnerable young people and youth unemployment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Flexibility: Trying out things in practice and in a temporary context, rather than working with permanent solutions</a:t>
            </a:r>
          </a:p>
        </p:txBody>
      </p:sp>
    </p:spTree>
    <p:extLst>
      <p:ext uri="{BB962C8B-B14F-4D97-AF65-F5344CB8AC3E}">
        <p14:creationId xmlns:p14="http://schemas.microsoft.com/office/powerpoint/2010/main" val="9139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5">
            <a:extLst>
              <a:ext uri="{FF2B5EF4-FFF2-40B4-BE49-F238E27FC236}">
                <a16:creationId xmlns:a16="http://schemas.microsoft.com/office/drawing/2014/main" xmlns="" id="{01E11E79-301B-4847-B786-E824F274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96" y="1405853"/>
            <a:ext cx="5263899" cy="52219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74B81D8F-B251-471D-9828-3C804A598582}"/>
              </a:ext>
            </a:extLst>
          </p:cNvPr>
          <p:cNvSpPr/>
          <p:nvPr/>
        </p:nvSpPr>
        <p:spPr>
          <a:xfrm>
            <a:off x="170688" y="2412367"/>
            <a:ext cx="4035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Youth community </a:t>
            </a:r>
            <a:r>
              <a:rPr lang="en-US" dirty="0" err="1">
                <a:solidFill>
                  <a:srgbClr val="000000"/>
                </a:solidFill>
              </a:rPr>
              <a:t>centre</a:t>
            </a:r>
            <a:r>
              <a:rPr lang="en-US" dirty="0">
                <a:solidFill>
                  <a:srgbClr val="000000"/>
                </a:solidFill>
              </a:rPr>
              <a:t> – conclusion from the evaluation in 2017: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Co-creation is important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Inclusion and diversity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/>
              <a:t>Temporality, uncertainty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Focus on coping life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Entrepreneurship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Democracy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Artistic an cultural communities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Billede 7">
            <a:extLst>
              <a:ext uri="{FF2B5EF4-FFF2-40B4-BE49-F238E27FC236}">
                <a16:creationId xmlns:a16="http://schemas.microsoft.com/office/drawing/2014/main" xmlns="" id="{930A5125-5BDE-498B-A58A-4266D491D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84" y="1340306"/>
            <a:ext cx="4755163" cy="892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3542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7D86E579-8CEA-421B-BBA9-4900BB1E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57" y="1233298"/>
            <a:ext cx="4390263" cy="53541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EA90869B-F8BF-42AB-A100-EFA70A149F4A}"/>
              </a:ext>
            </a:extLst>
          </p:cNvPr>
          <p:cNvSpPr/>
          <p:nvPr/>
        </p:nvSpPr>
        <p:spPr>
          <a:xfrm>
            <a:off x="48768" y="230799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The essence of our good practices is that culture in itself build bridges between municipal subject areas, where we need to find solutions in collaboration with citizens.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It is a strategic element in the cultural policy of Aarhus and has been adopted in the strategy of the development of the city: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b="1" dirty="0">
                <a:solidFill>
                  <a:srgbClr val="000000"/>
                </a:solidFill>
              </a:rPr>
              <a:t>City ​​life before urban spaces and urban spaces before buildings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Billede 7">
            <a:extLst>
              <a:ext uri="{FF2B5EF4-FFF2-40B4-BE49-F238E27FC236}">
                <a16:creationId xmlns:a16="http://schemas.microsoft.com/office/drawing/2014/main" xmlns="" id="{C6DFE96A-332E-4E29-ADBC-5B7D3408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8" y="1340306"/>
            <a:ext cx="4755163" cy="892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0060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230</Words>
  <Application>Microsoft Office PowerPoint</Application>
  <PresentationFormat>Personnalisé</PresentationFormat>
  <Paragraphs>29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PLACEMENT POUR LE TITRE DU SLIDE MÊME SI IL EST LONG.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Nuala MORGAN</cp:lastModifiedBy>
  <cp:revision>24</cp:revision>
  <dcterms:created xsi:type="dcterms:W3CDTF">2017-09-14T12:10:12Z</dcterms:created>
  <dcterms:modified xsi:type="dcterms:W3CDTF">2017-09-29T08:05:08Z</dcterms:modified>
</cp:coreProperties>
</file>