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6" name="Shape 6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e de titr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xfrm>
            <a:off x="1235676" y="980301"/>
            <a:ext cx="10313773" cy="1368127"/>
          </a:xfrm>
          <a:prstGeom prst="rect">
            <a:avLst/>
          </a:prstGeom>
        </p:spPr>
        <p:txBody>
          <a:bodyPr anchor="b"/>
          <a:lstStyle>
            <a:lvl1pPr>
              <a:defRPr sz="4200"/>
            </a:lvl1pPr>
          </a:lstStyle>
          <a:p>
            <a:pPr/>
            <a:r>
              <a:t>Title Text</a:t>
            </a:r>
          </a:p>
        </p:txBody>
      </p:sp>
      <p:sp>
        <p:nvSpPr>
          <p:cNvPr id="19" name="Shape 19"/>
          <p:cNvSpPr/>
          <p:nvPr>
            <p:ph type="body" sz="quarter" idx="1"/>
          </p:nvPr>
        </p:nvSpPr>
        <p:spPr>
          <a:xfrm>
            <a:off x="1235676" y="2547596"/>
            <a:ext cx="9144001" cy="459217"/>
          </a:xfrm>
          <a:prstGeom prst="rect">
            <a:avLst/>
          </a:prstGeom>
        </p:spPr>
        <p:txBody>
          <a:bodyPr/>
          <a:lstStyle>
            <a:lvl1pPr>
              <a:defRPr b="1" sz="2500" u="sng"/>
            </a:lvl1pPr>
            <a:lvl2pPr>
              <a:defRPr b="1" sz="2500" u="sng"/>
            </a:lvl2pPr>
            <a:lvl3pPr>
              <a:defRPr b="1" sz="2500" u="sng"/>
            </a:lvl3pPr>
            <a:lvl4pPr>
              <a:defRPr b="1" sz="2500" u="sng"/>
            </a:lvl4pPr>
            <a:lvl5pPr>
              <a:defRPr b="1" sz="2500" u="sng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hape 20"/>
          <p:cNvSpPr/>
          <p:nvPr>
            <p:ph type="body" sz="half" idx="13"/>
          </p:nvPr>
        </p:nvSpPr>
        <p:spPr>
          <a:xfrm>
            <a:off x="1235676" y="3385365"/>
            <a:ext cx="7134226" cy="2619376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1169774" y="1820122"/>
            <a:ext cx="10157254" cy="2587326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E03B4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9" name="Shape 29"/>
          <p:cNvSpPr/>
          <p:nvPr>
            <p:ph type="body" sz="quarter" idx="1"/>
          </p:nvPr>
        </p:nvSpPr>
        <p:spPr>
          <a:xfrm>
            <a:off x="1169774" y="4631330"/>
            <a:ext cx="6565556" cy="1052341"/>
          </a:xfrm>
          <a:prstGeom prst="rect">
            <a:avLst/>
          </a:prstGeom>
        </p:spPr>
        <p:txBody>
          <a:bodyPr/>
          <a:lstStyle>
            <a:lvl1pPr>
              <a:defRPr b="1" sz="2500">
                <a:solidFill>
                  <a:srgbClr val="808080"/>
                </a:solidFill>
              </a:defRPr>
            </a:lvl1pPr>
            <a:lvl2pPr>
              <a:defRPr b="1" sz="2500">
                <a:solidFill>
                  <a:srgbClr val="808080"/>
                </a:solidFill>
              </a:defRPr>
            </a:lvl2pPr>
            <a:lvl3pPr>
              <a:defRPr b="1" sz="2500">
                <a:solidFill>
                  <a:srgbClr val="808080"/>
                </a:solidFill>
              </a:defRPr>
            </a:lvl3pPr>
            <a:lvl4pPr>
              <a:defRPr b="1" sz="2500">
                <a:solidFill>
                  <a:srgbClr val="808080"/>
                </a:solidFill>
              </a:defRPr>
            </a:lvl4pPr>
            <a:lvl5pPr>
              <a:defRPr b="1" sz="2500">
                <a:solidFill>
                  <a:srgbClr val="80808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de section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1235676" y="1729331"/>
            <a:ext cx="10313773" cy="1368128"/>
          </a:xfrm>
          <a:prstGeom prst="rect">
            <a:avLst/>
          </a:prstGeom>
        </p:spPr>
        <p:txBody>
          <a:bodyPr anchor="b"/>
          <a:lstStyle>
            <a:lvl1pPr>
              <a:defRPr sz="4200">
                <a:solidFill>
                  <a:srgbClr val="E03B4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1235676" y="3486096"/>
            <a:ext cx="9144001" cy="459217"/>
          </a:xfrm>
          <a:prstGeom prst="rect">
            <a:avLst/>
          </a:prstGeom>
        </p:spPr>
        <p:txBody>
          <a:bodyPr/>
          <a:lstStyle>
            <a:lvl1pPr>
              <a:defRPr b="1" sz="2500" u="sng"/>
            </a:lvl1pPr>
            <a:lvl2pPr>
              <a:defRPr b="1" sz="2500" u="sng"/>
            </a:lvl2pPr>
            <a:lvl3pPr>
              <a:defRPr b="1" sz="2500" u="sng"/>
            </a:lvl3pPr>
            <a:lvl4pPr>
              <a:defRPr b="1" sz="2500" u="sng"/>
            </a:lvl4pPr>
            <a:lvl5pPr>
              <a:defRPr b="1" sz="2500" u="sng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/>
          <p:nvPr>
            <p:ph type="body" sz="quarter" idx="13"/>
          </p:nvPr>
        </p:nvSpPr>
        <p:spPr>
          <a:xfrm>
            <a:off x="1235676" y="4325325"/>
            <a:ext cx="7134226" cy="1832283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ux contenu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pic" sz="half" idx="13"/>
          </p:nvPr>
        </p:nvSpPr>
        <p:spPr>
          <a:xfrm>
            <a:off x="0" y="1206229"/>
            <a:ext cx="5016844" cy="56517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48" name="Shape 48"/>
          <p:cNvSpPr/>
          <p:nvPr/>
        </p:nvSpPr>
        <p:spPr>
          <a:xfrm>
            <a:off x="3163329" y="1539231"/>
            <a:ext cx="2026510" cy="1614616"/>
          </a:xfrm>
          <a:prstGeom prst="rect">
            <a:avLst/>
          </a:prstGeom>
          <a:solidFill>
            <a:srgbClr val="FFFFFF">
              <a:alpha val="6499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Shape 49"/>
          <p:cNvSpPr/>
          <p:nvPr>
            <p:ph type="title"/>
          </p:nvPr>
        </p:nvSpPr>
        <p:spPr>
          <a:xfrm>
            <a:off x="3437237" y="1952924"/>
            <a:ext cx="7832126" cy="833953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E03B4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5379308" y="3427116"/>
            <a:ext cx="6730315" cy="533355"/>
          </a:xfrm>
          <a:prstGeom prst="rect">
            <a:avLst/>
          </a:prstGeom>
        </p:spPr>
        <p:txBody>
          <a:bodyPr/>
          <a:lstStyle>
            <a:lvl1pPr>
              <a:defRPr b="1" sz="2000" u="sng"/>
            </a:lvl1pPr>
            <a:lvl2pPr>
              <a:defRPr b="1" sz="2000" u="sng"/>
            </a:lvl2pPr>
            <a:lvl3pPr>
              <a:defRPr b="1" sz="2000" u="sng"/>
            </a:lvl3pPr>
            <a:lvl4pPr>
              <a:defRPr b="1" sz="2000" u="sng"/>
            </a:lvl4pPr>
            <a:lvl5pPr>
              <a:defRPr b="1" sz="2000" u="sng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hape 51"/>
          <p:cNvSpPr/>
          <p:nvPr>
            <p:ph type="body" sz="quarter" idx="14"/>
          </p:nvPr>
        </p:nvSpPr>
        <p:spPr>
          <a:xfrm>
            <a:off x="5379308" y="4075417"/>
            <a:ext cx="3871784" cy="2101649"/>
          </a:xfrm>
          <a:prstGeom prst="rect">
            <a:avLst/>
          </a:prstGeom>
        </p:spPr>
        <p:txBody>
          <a:bodyPr/>
          <a:lstStyle/>
          <a:p>
            <a:pPr>
              <a:defRPr sz="1400"/>
            </a:pPr>
          </a:p>
        </p:txBody>
      </p:sp>
      <p:sp>
        <p:nvSpPr>
          <p:cNvPr id="52" name="Shape 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Disposition personnalisé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286FB4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286FB4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286FB4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286FB4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286FB4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286FB4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286FB4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286FB4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6200" u="none">
          <a:ln>
            <a:noFill/>
          </a:ln>
          <a:solidFill>
            <a:srgbClr val="286FB4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4572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914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1371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1828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26924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31496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36068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40640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body" sz="quarter" idx="1"/>
          </p:nvPr>
        </p:nvSpPr>
        <p:spPr>
          <a:xfrm>
            <a:off x="1208014" y="2760584"/>
            <a:ext cx="6351148" cy="821515"/>
          </a:xfrm>
          <a:prstGeom prst="rect">
            <a:avLst/>
          </a:prstGeom>
        </p:spPr>
        <p:txBody>
          <a:bodyPr/>
          <a:lstStyle/>
          <a:p>
            <a:pPr/>
            <a:r>
              <a:t>Professor, University of Macedonia, Greece</a:t>
            </a:r>
          </a:p>
        </p:txBody>
      </p:sp>
      <p:sp>
        <p:nvSpPr>
          <p:cNvPr id="70" name="Shape 70"/>
          <p:cNvSpPr/>
          <p:nvPr>
            <p:ph type="title"/>
          </p:nvPr>
        </p:nvSpPr>
        <p:spPr>
          <a:xfrm>
            <a:off x="1169774" y="1820123"/>
            <a:ext cx="10157254" cy="772076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Konstantinos Tsitselikis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sz="quarter" idx="1"/>
          </p:nvPr>
        </p:nvSpPr>
        <p:spPr>
          <a:xfrm>
            <a:off x="1235676" y="3486096"/>
            <a:ext cx="9144001" cy="459217"/>
          </a:xfrm>
          <a:prstGeom prst="rect">
            <a:avLst/>
          </a:prstGeom>
        </p:spPr>
        <p:txBody>
          <a:bodyPr/>
          <a:lstStyle>
            <a:lvl1pPr defTabSz="877823">
              <a:spcBef>
                <a:spcPts val="900"/>
              </a:spcBef>
              <a:defRPr sz="2400"/>
            </a:lvl1pPr>
          </a:lstStyle>
          <a:p>
            <a:pPr/>
            <a:r>
              <a:t>Legal and political volatility harms integration</a:t>
            </a:r>
          </a:p>
        </p:txBody>
      </p:sp>
      <p:sp>
        <p:nvSpPr>
          <p:cNvPr id="73" name="Shape 73"/>
          <p:cNvSpPr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>
              <a:defRPr sz="2000"/>
            </a:pPr>
            <a:r>
              <a:t>The road towards the West:</a:t>
            </a:r>
          </a:p>
          <a:p>
            <a:pPr>
              <a:defRPr sz="2000"/>
            </a:pPr>
            <a:r>
              <a:t>- Family reunification</a:t>
            </a:r>
          </a:p>
          <a:p>
            <a:pPr marL="342900" indent="-342900">
              <a:buSzPct val="100000"/>
              <a:buChar char="-"/>
              <a:defRPr sz="2000"/>
            </a:pPr>
            <a:r>
              <a:t>Relocation</a:t>
            </a:r>
          </a:p>
          <a:p>
            <a:pPr marL="342900" indent="-342900">
              <a:buSzPct val="100000"/>
              <a:buChar char="-"/>
              <a:defRPr sz="2000"/>
            </a:pPr>
            <a:r>
              <a:t>The EU-Turkey (non-) agreement</a:t>
            </a:r>
          </a:p>
        </p:txBody>
      </p:sp>
      <p:sp>
        <p:nvSpPr>
          <p:cNvPr id="74" name="Shape 74"/>
          <p:cNvSpPr/>
          <p:nvPr>
            <p:ph type="title"/>
          </p:nvPr>
        </p:nvSpPr>
        <p:spPr>
          <a:xfrm>
            <a:off x="1235676" y="1729331"/>
            <a:ext cx="10313773" cy="1368128"/>
          </a:xfrm>
          <a:prstGeom prst="rect">
            <a:avLst/>
          </a:prstGeom>
        </p:spPr>
        <p:txBody>
          <a:bodyPr/>
          <a:lstStyle/>
          <a:p>
            <a:pPr/>
            <a:r>
              <a:t>What durable solutions amidst uncertainties?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2186086" y="1871067"/>
            <a:ext cx="7157493" cy="341039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7" name="Shape 77"/>
          <p:cNvSpPr/>
          <p:nvPr/>
        </p:nvSpPr>
        <p:spPr>
          <a:xfrm>
            <a:off x="44957" y="-351283"/>
            <a:ext cx="12700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78" name="unknown.pdf"/>
          <p:cNvPicPr>
            <a:picLocks noChangeAspect="1"/>
          </p:cNvPicPr>
          <p:nvPr/>
        </p:nvPicPr>
        <p:blipFill>
          <a:blip r:embed="rId3">
            <a:extLst/>
          </a:blip>
          <a:srcRect l="0" t="0" r="1755" b="0"/>
          <a:stretch>
            <a:fillRect/>
          </a:stretch>
        </p:blipFill>
        <p:spPr>
          <a:xfrm>
            <a:off x="1143002" y="-402369"/>
            <a:ext cx="10146790" cy="7302989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749807" y="-351283"/>
            <a:ext cx="12700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