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4" r:id="rId6"/>
    <p:sldId id="267" r:id="rId7"/>
    <p:sldId id="268" r:id="rId8"/>
    <p:sldId id="265" r:id="rId9"/>
    <p:sldId id="272" r:id="rId10"/>
    <p:sldId id="274" r:id="rId11"/>
    <p:sldId id="280" r:id="rId12"/>
    <p:sldId id="276" r:id="rId13"/>
    <p:sldId id="277" r:id="rId14"/>
    <p:sldId id="260" r:id="rId15"/>
    <p:sldId id="26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B4F"/>
    <a:srgbClr val="A5897B"/>
    <a:srgbClr val="808080"/>
    <a:srgbClr val="286FB4"/>
    <a:srgbClr val="FED333"/>
    <a:srgbClr val="8B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81" d="100"/>
          <a:sy n="81" d="100"/>
        </p:scale>
        <p:origin x="-13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</a:t>
            </a:r>
            <a:r>
              <a:rPr lang="en-US" baseline="0" dirty="0" smtClean="0"/>
              <a:t> of a</a:t>
            </a:r>
            <a:r>
              <a:rPr lang="en-US" dirty="0" smtClean="0"/>
              <a:t>sylum applications in Belgium</a:t>
            </a:r>
            <a:endParaRPr lang="en-US" dirty="0"/>
          </a:p>
        </c:rich>
      </c:tx>
      <c:layout>
        <c:manualLayout>
          <c:xMode val="edge"/>
          <c:yMode val="edge"/>
          <c:x val="0.19344525098425197"/>
          <c:y val="3.28124979815146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Blad1!$B$2:$B$5</c:f>
              <c:numCache>
                <c:formatCode>#,##0</c:formatCode>
                <c:ptCount val="4"/>
                <c:pt idx="0">
                  <c:v>17213</c:v>
                </c:pt>
                <c:pt idx="1">
                  <c:v>35476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647808"/>
        <c:axId val="182919936"/>
        <c:axId val="0"/>
      </c:bar3DChart>
      <c:catAx>
        <c:axId val="1826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l-BE"/>
          </a:p>
        </c:txPr>
        <c:crossAx val="182919936"/>
        <c:crosses val="autoZero"/>
        <c:auto val="1"/>
        <c:lblAlgn val="ctr"/>
        <c:lblOffset val="100"/>
        <c:noMultiLvlLbl val="0"/>
      </c:catAx>
      <c:valAx>
        <c:axId val="182919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26478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820122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E03B4F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631330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172933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E03B4F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34860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4325326"/>
            <a:ext cx="7134225" cy="1832283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06230"/>
            <a:ext cx="5016843" cy="5651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1AD1D8-C770-42F7-A8AC-113542332C2D}"/>
              </a:ext>
            </a:extLst>
          </p:cNvPr>
          <p:cNvSpPr/>
          <p:nvPr userDrawn="1"/>
        </p:nvSpPr>
        <p:spPr>
          <a:xfrm>
            <a:off x="3163330" y="1539231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952924"/>
            <a:ext cx="7832124" cy="833953"/>
          </a:xfrm>
        </p:spPr>
        <p:txBody>
          <a:bodyPr>
            <a:noAutofit/>
          </a:bodyPr>
          <a:lstStyle>
            <a:lvl1pPr>
              <a:defRPr sz="4400">
                <a:solidFill>
                  <a:srgbClr val="E03B4F"/>
                </a:solidFill>
              </a:defRPr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3427116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4075417"/>
            <a:ext cx="3871784" cy="2101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ir.stad.gent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d.gent/refugeetaskforce" TargetMode="External"/><Relationship Id="rId2" Type="http://schemas.openxmlformats.org/officeDocument/2006/relationships/hyperlink" Target="mailto:kathleen.vandekerckhove@stad.gen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hyperlink" Target="http://urbact.eu/refugee-solidarit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5" y="1388833"/>
            <a:ext cx="5849815" cy="3770701"/>
          </a:xfrm>
          <a:prstGeom prst="rect">
            <a:avLst/>
          </a:prstGeom>
        </p:spPr>
      </p:pic>
      <p:sp>
        <p:nvSpPr>
          <p:cNvPr id="10" name="Tijdelijke aanduiding voor tekst 8"/>
          <p:cNvSpPr txBox="1">
            <a:spLocks/>
          </p:cNvSpPr>
          <p:nvPr/>
        </p:nvSpPr>
        <p:spPr>
          <a:xfrm>
            <a:off x="199292" y="2545436"/>
            <a:ext cx="5873261" cy="3880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03B4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GB" sz="23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GIVING SUPPORT TO VOLUNTEERS</a:t>
            </a:r>
            <a:r>
              <a:rPr lang="en-GB" sz="2300" b="1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300" b="1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3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  a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 give-away shop was set up by an alliance of charities (+ possibility to socialize ) </a:t>
            </a:r>
            <a:endParaRPr lang="en-GB" sz="2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  o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rganizing workshops, trainings based on the needs of volunteers </a:t>
            </a:r>
            <a:endParaRPr lang="en-GB" sz="2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  a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ligning buddy initiatives </a:t>
            </a:r>
            <a:endParaRPr lang="en-GB" sz="2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  an 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online platform </a:t>
            </a:r>
            <a:r>
              <a:rPr lang="en-GB" sz="2300" dirty="0" err="1">
                <a:latin typeface="Helvetica" panose="020B0604020202020204" pitchFamily="34" charset="0"/>
                <a:cs typeface="Helvetica" panose="020B0604020202020204" pitchFamily="34" charset="0"/>
              </a:rPr>
              <a:t>solidair.stad.gent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 was set up (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https://solidair.stad.gent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b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  </a:t>
            </a:r>
            <a:r>
              <a:rPr lang="en-GB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Initiatives </a:t>
            </a:r>
            <a:r>
              <a:rPr lang="en-GB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citizens are </a:t>
            </a:r>
            <a:r>
              <a:rPr lang="en-GB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taken </a:t>
            </a:r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in all possible domains: housing, work, </a:t>
            </a:r>
            <a:r>
              <a:rPr lang="en-GB" sz="2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education, sports, …</a:t>
            </a:r>
            <a:endParaRPr lang="nl-BE" sz="2300" kern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3250956"/>
            <a:ext cx="5779477" cy="38559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6828"/>
            <a:ext cx="6428748" cy="4289180"/>
          </a:xfrm>
          <a:prstGeom prst="rect">
            <a:avLst/>
          </a:prstGeom>
        </p:spPr>
      </p:pic>
      <p:pic>
        <p:nvPicPr>
          <p:cNvPr id="7" name="Picture 2" descr="C:\Users\kerckhka\Pictures\foto%20kapper%20r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55941"/>
            <a:ext cx="6412522" cy="641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0"/>
            <a:ext cx="5779478" cy="32509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8" y="2910988"/>
            <a:ext cx="3469373" cy="24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1808250"/>
            <a:ext cx="11221202" cy="1368127"/>
          </a:xfrm>
        </p:spPr>
        <p:txBody>
          <a:bodyPr>
            <a:normAutofit fontScale="90000"/>
          </a:bodyPr>
          <a:lstStyle/>
          <a:p>
            <a:r>
              <a:rPr lang="nl-BE" sz="6000" dirty="0" smtClean="0"/>
              <a:t> </a:t>
            </a:r>
            <a:r>
              <a:rPr lang="en-GB" sz="6600" dirty="0" smtClean="0">
                <a:solidFill>
                  <a:schemeClr val="tx1"/>
                </a:solidFill>
              </a:rPr>
              <a:t/>
            </a:r>
            <a:br>
              <a:rPr lang="en-GB" sz="6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9" y="156504"/>
            <a:ext cx="11676183" cy="6701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4" y="156504"/>
            <a:ext cx="12637475" cy="710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1808250"/>
            <a:ext cx="11221202" cy="1368127"/>
          </a:xfrm>
        </p:spPr>
        <p:txBody>
          <a:bodyPr>
            <a:normAutofit fontScale="90000"/>
          </a:bodyPr>
          <a:lstStyle/>
          <a:p>
            <a:r>
              <a:rPr lang="nl-BE" sz="6000" dirty="0" smtClean="0"/>
              <a:t> </a:t>
            </a:r>
            <a:r>
              <a:rPr lang="en-GB" sz="6600" dirty="0" smtClean="0">
                <a:solidFill>
                  <a:schemeClr val="tx1"/>
                </a:solidFill>
              </a:rPr>
              <a:t/>
            </a:r>
            <a:br>
              <a:rPr lang="en-GB" sz="6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23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7C81815-8C15-4C2F-A1E7-F16C81E1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462" y="2805791"/>
            <a:ext cx="6730314" cy="1906884"/>
          </a:xfrm>
        </p:spPr>
        <p:txBody>
          <a:bodyPr>
            <a:normAutofit fontScale="92500" lnSpcReduction="20000"/>
          </a:bodyPr>
          <a:lstStyle/>
          <a:p>
            <a:r>
              <a:rPr lang="fr-BE" sz="2500" b="0" dirty="0" err="1" smtClean="0">
                <a:hlinkClick r:id="rId2"/>
              </a:rPr>
              <a:t>kathleen.vandekerckhove@stad.gent</a:t>
            </a:r>
            <a:r>
              <a:rPr lang="fr-BE" sz="2500" b="0" dirty="0" smtClean="0"/>
              <a:t> </a:t>
            </a:r>
            <a:endParaRPr lang="fr-BE" sz="2500" b="0" dirty="0"/>
          </a:p>
          <a:p>
            <a:endParaRPr lang="fr-BE" sz="2500" b="0" dirty="0" smtClean="0">
              <a:hlinkClick r:id="rId3"/>
            </a:endParaRPr>
          </a:p>
          <a:p>
            <a:r>
              <a:rPr lang="fr-BE" sz="2500" b="0" dirty="0" smtClean="0">
                <a:hlinkClick r:id="rId3"/>
              </a:rPr>
              <a:t>www.stad.gent/refugeetaskforce</a:t>
            </a:r>
            <a:endParaRPr lang="fr-BE" sz="2500" b="0" dirty="0" smtClean="0"/>
          </a:p>
          <a:p>
            <a:endParaRPr lang="fr-BE" sz="2500" b="0" dirty="0"/>
          </a:p>
          <a:p>
            <a:r>
              <a:rPr lang="fr-BE" sz="2500" b="0" dirty="0">
                <a:hlinkClick r:id="rId4"/>
              </a:rPr>
              <a:t>http://</a:t>
            </a:r>
            <a:r>
              <a:rPr lang="fr-BE" sz="2500" b="0" dirty="0" smtClean="0">
                <a:hlinkClick r:id="rId4"/>
              </a:rPr>
              <a:t>urbact.eu/refugee-solidarity</a:t>
            </a:r>
            <a:endParaRPr lang="fr-BE" sz="2500" b="0" dirty="0" smtClean="0"/>
          </a:p>
          <a:p>
            <a:endParaRPr lang="fr-BE" sz="2300" b="0" dirty="0" smtClean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FF2184F3-FE49-4D25-99B8-0CD8EDBD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410" y="1413662"/>
            <a:ext cx="6017424" cy="833953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More information?</a:t>
            </a:r>
            <a:endParaRPr lang="fr-BE" dirty="0"/>
          </a:p>
        </p:txBody>
      </p:sp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0389"/>
          <a:stretch>
            <a:fillRect/>
          </a:stretch>
        </p:blipFill>
        <p:spPr>
          <a:xfrm>
            <a:off x="0" y="1206230"/>
            <a:ext cx="4935415" cy="565177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938953" y="844064"/>
            <a:ext cx="835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Linking</a:t>
            </a:r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refugees</a:t>
            </a:r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</a:t>
            </a:r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receiving</a:t>
            </a:r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community </a:t>
            </a:r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scratch on = a win-win</a:t>
            </a:r>
            <a:endParaRPr lang="nl-BE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2579077"/>
            <a:ext cx="6253236" cy="4161528"/>
          </a:xfrm>
          <a:prstGeom prst="rect">
            <a:avLst/>
          </a:prstGeom>
        </p:spPr>
      </p:pic>
      <p:sp>
        <p:nvSpPr>
          <p:cNvPr id="10" name="Sous-titre 9">
            <a:extLst>
              <a:ext uri="{FF2B5EF4-FFF2-40B4-BE49-F238E27FC236}">
                <a16:creationId xmlns:a16="http://schemas.microsoft.com/office/drawing/2014/main" xmlns="" id="{16859BB9-4CB2-41B6-A264-D8F866F4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16" y="1703534"/>
            <a:ext cx="9144000" cy="459216"/>
          </a:xfrm>
        </p:spPr>
        <p:txBody>
          <a:bodyPr>
            <a:normAutofit fontScale="25000" lnSpcReduction="20000"/>
          </a:bodyPr>
          <a:lstStyle/>
          <a:p>
            <a:r>
              <a:rPr lang="nl-BE" sz="10000" u="none" dirty="0"/>
              <a:t>A </a:t>
            </a:r>
            <a:r>
              <a:rPr lang="nl-BE" sz="10000" u="none" dirty="0" err="1"/>
              <a:t>pro-active</a:t>
            </a:r>
            <a:r>
              <a:rPr lang="nl-BE" sz="10000" u="none" dirty="0"/>
              <a:t> approach </a:t>
            </a:r>
            <a:r>
              <a:rPr lang="nl-BE" sz="10000" u="none" dirty="0" err="1"/>
              <a:t>for</a:t>
            </a:r>
            <a:r>
              <a:rPr lang="nl-BE" sz="10000" u="none" dirty="0"/>
              <a:t> </a:t>
            </a:r>
            <a:r>
              <a:rPr lang="nl-BE" sz="10000" u="none" dirty="0" err="1"/>
              <a:t>welcoming</a:t>
            </a:r>
            <a:r>
              <a:rPr lang="nl-BE" sz="10000" u="none" dirty="0"/>
              <a:t> </a:t>
            </a:r>
            <a:r>
              <a:rPr lang="nl-BE" sz="10000" u="none" dirty="0" err="1"/>
              <a:t>refugees</a:t>
            </a:r>
            <a:r>
              <a:rPr lang="nl-BE" sz="10000" u="none" dirty="0"/>
              <a:t>, </a:t>
            </a:r>
            <a:r>
              <a:rPr lang="nl-BE" sz="10000" u="none" dirty="0" err="1"/>
              <a:t>starting</a:t>
            </a:r>
            <a:r>
              <a:rPr lang="nl-BE" sz="10000" u="none" dirty="0"/>
              <a:t> </a:t>
            </a:r>
            <a:r>
              <a:rPr lang="nl-BE" sz="10000" u="none" dirty="0" smtClean="0"/>
              <a:t>the </a:t>
            </a:r>
            <a:r>
              <a:rPr lang="nl-BE" sz="10000" u="none" dirty="0" err="1"/>
              <a:t>integration</a:t>
            </a:r>
            <a:r>
              <a:rPr lang="nl-BE" sz="10000" u="none" dirty="0"/>
              <a:t> </a:t>
            </a:r>
            <a:r>
              <a:rPr lang="nl-BE" sz="10000" u="none" dirty="0" err="1"/>
              <a:t>process</a:t>
            </a:r>
            <a:r>
              <a:rPr lang="nl-BE" sz="10000" u="none" dirty="0"/>
              <a:t> </a:t>
            </a:r>
            <a:r>
              <a:rPr lang="nl-BE" sz="10000" u="none" dirty="0" err="1"/>
              <a:t>from</a:t>
            </a:r>
            <a:r>
              <a:rPr lang="nl-BE" sz="10000" u="none" dirty="0"/>
              <a:t> </a:t>
            </a:r>
            <a:r>
              <a:rPr lang="nl-BE" sz="10000" u="none" dirty="0" err="1"/>
              <a:t>day</a:t>
            </a:r>
            <a:r>
              <a:rPr lang="nl-BE" sz="10000" u="none" dirty="0"/>
              <a:t> </a:t>
            </a:r>
            <a:r>
              <a:rPr lang="nl-BE" sz="10000" u="none" dirty="0" err="1"/>
              <a:t>one</a:t>
            </a:r>
            <a:r>
              <a:rPr lang="nl-BE" sz="10000" u="none" dirty="0"/>
              <a:t>.</a:t>
            </a:r>
          </a:p>
          <a:p>
            <a:r>
              <a:rPr lang="nl-BE" sz="6300" u="none" dirty="0" smtClean="0"/>
              <a:t> </a:t>
            </a:r>
            <a:endParaRPr lang="nl-BE" sz="6300" u="none" dirty="0"/>
          </a:p>
          <a:p>
            <a:endParaRPr lang="fr-BE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7A106E69-ADDF-4D79-AF53-C5A9AEF5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904" y="6327693"/>
            <a:ext cx="7134225" cy="412912"/>
          </a:xfrm>
        </p:spPr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Ghent</a:t>
            </a:r>
            <a:r>
              <a:rPr lang="nl-BE" dirty="0">
                <a:solidFill>
                  <a:schemeClr val="bg1"/>
                </a:solidFill>
              </a:rPr>
              <a:t> / </a:t>
            </a:r>
            <a:r>
              <a:rPr lang="nl-BE" dirty="0" smtClean="0">
                <a:solidFill>
                  <a:schemeClr val="bg1"/>
                </a:solidFill>
              </a:rPr>
              <a:t>Belgium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xmlns="" id="{92790FB7-7313-4DC7-9C7C-A50D57A3C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39" y="511377"/>
            <a:ext cx="10313772" cy="1368127"/>
          </a:xfrm>
        </p:spPr>
        <p:txBody>
          <a:bodyPr/>
          <a:lstStyle/>
          <a:p>
            <a:r>
              <a:rPr lang="nl-BE" dirty="0" err="1"/>
              <a:t>Refugee</a:t>
            </a:r>
            <a:r>
              <a:rPr lang="nl-BE" dirty="0"/>
              <a:t> </a:t>
            </a:r>
            <a:r>
              <a:rPr lang="nl-BE" dirty="0" err="1"/>
              <a:t>Solidarity</a:t>
            </a:r>
            <a:r>
              <a:rPr lang="nl-BE" dirty="0"/>
              <a:t/>
            </a:r>
            <a:br>
              <a:rPr lang="nl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9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E817E6BE-B9D9-4D1C-9CFC-0F7FC2F5E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59" y="4493438"/>
            <a:ext cx="6565556" cy="1052340"/>
          </a:xfrm>
        </p:spPr>
        <p:txBody>
          <a:bodyPr/>
          <a:lstStyle/>
          <a:p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Refugee</a:t>
            </a:r>
            <a:r>
              <a:rPr lang="fr-BE" dirty="0" smtClean="0"/>
              <a:t> Taskforce</a:t>
            </a:r>
          </a:p>
          <a:p>
            <a:r>
              <a:rPr lang="fr-BE" dirty="0" smtClean="0"/>
              <a:t>City of </a:t>
            </a:r>
            <a:r>
              <a:rPr lang="fr-BE" dirty="0" err="1" smtClean="0"/>
              <a:t>Ghent</a:t>
            </a:r>
            <a:endParaRPr lang="fr-BE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0B7EEE3-886E-4EB2-B986-7B0EAEAD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635" y="1585660"/>
            <a:ext cx="10157254" cy="2587325"/>
          </a:xfrm>
        </p:spPr>
        <p:txBody>
          <a:bodyPr/>
          <a:lstStyle/>
          <a:p>
            <a:r>
              <a:rPr lang="fr-BE" dirty="0" smtClean="0"/>
              <a:t>Kathleen Van de Kerckhove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316523" y="4689232"/>
            <a:ext cx="5779477" cy="173501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2500" dirty="0" smtClean="0">
                <a:solidFill>
                  <a:schemeClr val="tx1"/>
                </a:solidFill>
              </a:rPr>
              <a:t/>
            </a:r>
            <a:br>
              <a:rPr lang="en-GB" sz="2500" dirty="0" smtClean="0">
                <a:solidFill>
                  <a:schemeClr val="tx1"/>
                </a:solidFill>
              </a:rPr>
            </a:br>
            <a:r>
              <a:rPr lang="en-GB" sz="2500" dirty="0">
                <a:solidFill>
                  <a:schemeClr val="tx1"/>
                </a:solidFill>
              </a:rPr>
              <a:t/>
            </a:r>
            <a:br>
              <a:rPr lang="en-GB" sz="2500" dirty="0">
                <a:solidFill>
                  <a:schemeClr val="tx1"/>
                </a:solidFill>
              </a:rPr>
            </a:br>
            <a:r>
              <a:rPr lang="en-GB" sz="2500" dirty="0" smtClean="0">
                <a:solidFill>
                  <a:schemeClr val="tx1"/>
                </a:solidFill>
              </a:rPr>
              <a:t/>
            </a:r>
            <a:br>
              <a:rPr lang="en-GB" sz="2500" dirty="0" smtClean="0">
                <a:solidFill>
                  <a:schemeClr val="tx1"/>
                </a:solidFill>
              </a:rPr>
            </a:br>
            <a:r>
              <a:rPr lang="en-GB" sz="2500" dirty="0">
                <a:solidFill>
                  <a:schemeClr val="tx1"/>
                </a:solidFill>
              </a:rPr>
              <a:t/>
            </a:r>
            <a:br>
              <a:rPr lang="en-GB" sz="2500" dirty="0">
                <a:solidFill>
                  <a:schemeClr val="tx1"/>
                </a:solidFill>
              </a:rPr>
            </a:br>
            <a:r>
              <a:rPr lang="en-GB" sz="2500" dirty="0" smtClean="0">
                <a:solidFill>
                  <a:schemeClr val="tx1"/>
                </a:solidFill>
              </a:rPr>
              <a:t>CHALLENGES:</a:t>
            </a:r>
          </a:p>
          <a:p>
            <a:pPr marL="0" indent="0">
              <a:buNone/>
            </a:pPr>
            <a:endParaRPr lang="en-GB" sz="2500" b="0" dirty="0" smtClean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en-GB" sz="2400" b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500" b="0" dirty="0" smtClean="0">
                <a:solidFill>
                  <a:schemeClr val="tx1"/>
                </a:solidFill>
              </a:rPr>
              <a:t>provide appropriate accommodation (during asylum procedure) </a:t>
            </a:r>
            <a:br>
              <a:rPr lang="en-GB" sz="2500" b="0" dirty="0" smtClean="0">
                <a:solidFill>
                  <a:schemeClr val="tx1"/>
                </a:solidFill>
              </a:rPr>
            </a:br>
            <a:endParaRPr lang="en-GB" sz="2500" b="0" dirty="0" smtClean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en-GB" sz="2400" b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500" b="0" dirty="0" smtClean="0">
                <a:solidFill>
                  <a:schemeClr val="tx1"/>
                </a:solidFill>
              </a:rPr>
              <a:t>integration of recognised refugees </a:t>
            </a:r>
            <a:br>
              <a:rPr lang="en-GB" sz="2500" b="0" dirty="0" smtClean="0">
                <a:solidFill>
                  <a:schemeClr val="tx1"/>
                </a:solidFill>
              </a:rPr>
            </a:br>
            <a:r>
              <a:rPr lang="en-GB" sz="2500" b="0" dirty="0">
                <a:solidFill>
                  <a:schemeClr val="tx1"/>
                </a:solidFill>
              </a:rPr>
              <a:t/>
            </a:r>
            <a:br>
              <a:rPr lang="en-GB" sz="2500" b="0" dirty="0">
                <a:solidFill>
                  <a:schemeClr val="tx1"/>
                </a:solidFill>
              </a:rPr>
            </a:br>
            <a:r>
              <a:rPr lang="en-GB" sz="2500" b="0" dirty="0" smtClean="0">
                <a:solidFill>
                  <a:schemeClr val="tx1"/>
                </a:solidFill>
              </a:rPr>
              <a:t>+ pro-active approach (60% rate of recognition)</a:t>
            </a:r>
            <a:br>
              <a:rPr lang="en-GB" sz="2500" b="0" dirty="0" smtClean="0">
                <a:solidFill>
                  <a:schemeClr val="tx1"/>
                </a:solidFill>
              </a:rPr>
            </a:br>
            <a:endParaRPr lang="en-GB" sz="25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</a:t>
            </a:r>
            <a:r>
              <a:rPr lang="en-GB" sz="2500" dirty="0" smtClean="0">
                <a:solidFill>
                  <a:schemeClr val="tx1"/>
                </a:solidFill>
              </a:rPr>
              <a:t> starting </a:t>
            </a:r>
            <a:r>
              <a:rPr lang="en-GB" sz="2500" b="0" dirty="0" smtClean="0">
                <a:solidFill>
                  <a:schemeClr val="tx1"/>
                </a:solidFill>
              </a:rPr>
              <a:t>the </a:t>
            </a:r>
            <a:r>
              <a:rPr lang="en-GB" sz="2500" dirty="0" smtClean="0">
                <a:solidFill>
                  <a:schemeClr val="tx1"/>
                </a:solidFill>
              </a:rPr>
              <a:t>integration </a:t>
            </a:r>
            <a:r>
              <a:rPr lang="en-GB" sz="2500" b="0" dirty="0" smtClean="0">
                <a:solidFill>
                  <a:schemeClr val="tx1"/>
                </a:solidFill>
              </a:rPr>
              <a:t>process </a:t>
            </a:r>
            <a:r>
              <a:rPr lang="en-GB" sz="2500" dirty="0" smtClean="0">
                <a:solidFill>
                  <a:schemeClr val="tx1"/>
                </a:solidFill>
              </a:rPr>
              <a:t/>
            </a:r>
            <a:br>
              <a:rPr lang="en-GB" sz="2500" dirty="0" smtClean="0">
                <a:solidFill>
                  <a:schemeClr val="tx1"/>
                </a:solidFill>
              </a:rPr>
            </a:br>
            <a:r>
              <a:rPr lang="en-GB" sz="2500" dirty="0">
                <a:solidFill>
                  <a:schemeClr val="tx1"/>
                </a:solidFill>
              </a:rPr>
              <a:t> </a:t>
            </a:r>
            <a:r>
              <a:rPr lang="en-GB" sz="2500" dirty="0" smtClean="0">
                <a:solidFill>
                  <a:schemeClr val="tx1"/>
                </a:solidFill>
              </a:rPr>
              <a:t>   from day one</a:t>
            </a:r>
            <a:endParaRPr lang="nl-BE" sz="2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1528380102"/>
              </p:ext>
            </p:extLst>
          </p:nvPr>
        </p:nvGraphicFramePr>
        <p:xfrm>
          <a:off x="5580184" y="1465385"/>
          <a:ext cx="6424246" cy="399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9A45A4E-751E-4027-A7C4-49F0C035A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1261" y="2063262"/>
            <a:ext cx="2919047" cy="1617785"/>
          </a:xfrm>
        </p:spPr>
        <p:txBody>
          <a:bodyPr>
            <a:normAutofit/>
          </a:bodyPr>
          <a:lstStyle/>
          <a:p>
            <a:pPr algn="r"/>
            <a:r>
              <a:rPr lang="en-GB" sz="1600" b="1" dirty="0"/>
              <a:t>Main countries of origin:</a:t>
            </a:r>
            <a:r>
              <a:rPr lang="en-GB" dirty="0"/>
              <a:t> </a:t>
            </a:r>
            <a:endParaRPr lang="en-GB" dirty="0" smtClean="0"/>
          </a:p>
          <a:p>
            <a:pPr algn="r"/>
            <a:r>
              <a:rPr lang="en-GB" sz="1500" dirty="0" smtClean="0"/>
              <a:t>Afghanistan</a:t>
            </a:r>
          </a:p>
          <a:p>
            <a:pPr algn="r"/>
            <a:r>
              <a:rPr lang="en-GB" sz="1500" dirty="0" smtClean="0"/>
              <a:t>Syria</a:t>
            </a:r>
          </a:p>
          <a:p>
            <a:pPr algn="r"/>
            <a:r>
              <a:rPr lang="en-GB" sz="1500" dirty="0" smtClean="0"/>
              <a:t>Iraq</a:t>
            </a:r>
            <a:endParaRPr lang="fr-BE" sz="1500" dirty="0"/>
          </a:p>
        </p:txBody>
      </p:sp>
    </p:spTree>
    <p:extLst>
      <p:ext uri="{BB962C8B-B14F-4D97-AF65-F5344CB8AC3E}">
        <p14:creationId xmlns:p14="http://schemas.microsoft.com/office/powerpoint/2010/main" val="9139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410309" y="2497018"/>
            <a:ext cx="5404338" cy="388033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tx1"/>
                </a:solidFill>
              </a:rPr>
              <a:t>SOLUTION: REFUGEE TASKFORCE</a:t>
            </a:r>
          </a:p>
          <a:p>
            <a:pPr marL="0" indent="0">
              <a:buNone/>
            </a:pPr>
            <a:endParaRPr lang="en-GB" sz="2200" b="0" dirty="0" smtClean="0">
              <a:solidFill>
                <a:schemeClr val="tx1"/>
              </a:solidFill>
            </a:endParaRPr>
          </a:p>
          <a:p>
            <a:r>
              <a:rPr lang="en-GB" sz="28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en-GB" sz="2600" b="0" dirty="0" smtClean="0"/>
              <a:t>coordinate </a:t>
            </a:r>
            <a:r>
              <a:rPr lang="en-GB" sz="2600" b="0" dirty="0"/>
              <a:t>cooperation </a:t>
            </a:r>
            <a:r>
              <a:rPr lang="en-GB" sz="2600" b="0" dirty="0" smtClean="0">
                <a:solidFill>
                  <a:schemeClr val="tx1"/>
                </a:solidFill>
              </a:rPr>
              <a:t>between 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1100" b="0" dirty="0">
                <a:solidFill>
                  <a:schemeClr val="tx1"/>
                </a:solidFill>
              </a:rPr>
              <a:t>	</a:t>
            </a:r>
            <a:r>
              <a:rPr lang="en-GB" sz="2600" b="0" dirty="0" smtClean="0">
                <a:solidFill>
                  <a:schemeClr val="tx1"/>
                </a:solidFill>
              </a:rPr>
              <a:t/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>         - city services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>         - public service </a:t>
            </a:r>
            <a:r>
              <a:rPr lang="en-GB" sz="2600" b="0" dirty="0">
                <a:solidFill>
                  <a:schemeClr val="tx1"/>
                </a:solidFill>
              </a:rPr>
              <a:t>for </a:t>
            </a:r>
            <a:r>
              <a:rPr lang="en-GB" sz="2600" b="0" dirty="0" smtClean="0">
                <a:solidFill>
                  <a:schemeClr val="tx1"/>
                </a:solidFill>
              </a:rPr>
              <a:t>social welfare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</a:rPr>
              <a:t> </a:t>
            </a:r>
            <a:r>
              <a:rPr lang="en-GB" sz="2600" b="0" dirty="0" smtClean="0">
                <a:solidFill>
                  <a:schemeClr val="tx1"/>
                </a:solidFill>
              </a:rPr>
              <a:t>        - local NGO’s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>         - volunteers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1100" b="0" dirty="0" smtClean="0">
                <a:solidFill>
                  <a:schemeClr val="tx1"/>
                </a:solidFill>
              </a:rPr>
              <a:t/>
            </a:r>
            <a:br>
              <a:rPr lang="en-GB" sz="11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  3 </a:t>
            </a:r>
            <a:r>
              <a:rPr lang="en-GB" sz="2600" b="0" dirty="0" smtClean="0">
                <a:sym typeface="Wingdings"/>
              </a:rPr>
              <a:t>working groups</a:t>
            </a: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: shelter, integration,  </a:t>
            </a:r>
            <a:br>
              <a:rPr lang="en-GB" sz="2600" b="0" dirty="0" smtClean="0">
                <a:solidFill>
                  <a:schemeClr val="tx1"/>
                </a:solidFill>
                <a:sym typeface="Wingdings"/>
              </a:rPr>
            </a:br>
            <a:r>
              <a:rPr lang="en-GB" sz="26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   volunteers and public awareness</a:t>
            </a:r>
            <a:br>
              <a:rPr lang="en-GB" sz="2600" b="0" dirty="0" smtClean="0">
                <a:solidFill>
                  <a:schemeClr val="tx1"/>
                </a:solidFill>
                <a:sym typeface="Wingdings"/>
              </a:rPr>
            </a:br>
            <a:r>
              <a:rPr lang="en-GB" sz="1100" b="0" dirty="0" smtClean="0">
                <a:solidFill>
                  <a:schemeClr val="tx1"/>
                </a:solidFill>
              </a:rPr>
              <a:t/>
            </a:r>
            <a:br>
              <a:rPr lang="en-GB" sz="1100" b="0" dirty="0" smtClean="0">
                <a:solidFill>
                  <a:schemeClr val="tx1"/>
                </a:solidFill>
              </a:rPr>
            </a:br>
            <a:r>
              <a:rPr lang="en-GB" sz="2400" b="0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en-GB" sz="2400" b="0" dirty="0" smtClean="0">
                <a:solidFill>
                  <a:schemeClr val="tx1"/>
                </a:solidFill>
                <a:sym typeface="Wingdings"/>
              </a:rPr>
              <a:t>  </a:t>
            </a:r>
            <a:r>
              <a:rPr lang="en-GB" sz="2400" b="0" dirty="0" smtClean="0">
                <a:sym typeface="Wingdings"/>
              </a:rPr>
              <a:t>mission</a:t>
            </a:r>
            <a:r>
              <a:rPr lang="en-GB" sz="24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400" b="0" dirty="0" smtClean="0">
                <a:solidFill>
                  <a:schemeClr val="tx1"/>
                </a:solidFill>
                <a:sym typeface="Wingdings"/>
              </a:rPr>
              <a:t>to </a:t>
            </a:r>
            <a:r>
              <a:rPr lang="en-GB" sz="2400" b="0" dirty="0" smtClean="0">
                <a:solidFill>
                  <a:schemeClr val="tx1"/>
                </a:solidFill>
              </a:rPr>
              <a:t>provide </a:t>
            </a:r>
            <a:r>
              <a:rPr lang="en-GB" sz="2400" b="0" dirty="0">
                <a:solidFill>
                  <a:schemeClr val="tx1"/>
                </a:solidFill>
              </a:rPr>
              <a:t>asylum seekers and 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smtClean="0">
                <a:solidFill>
                  <a:schemeClr val="tx1"/>
                </a:solidFill>
              </a:rPr>
              <a:t>    refugees </a:t>
            </a:r>
            <a:r>
              <a:rPr lang="en-GB" sz="2400" b="0" dirty="0">
                <a:solidFill>
                  <a:schemeClr val="tx1"/>
                </a:solidFill>
              </a:rPr>
              <a:t>easier </a:t>
            </a:r>
            <a:r>
              <a:rPr lang="en-GB" sz="2400" b="0" dirty="0" smtClean="0">
                <a:solidFill>
                  <a:schemeClr val="tx1"/>
                </a:solidFill>
              </a:rPr>
              <a:t>access to </a:t>
            </a:r>
            <a:r>
              <a:rPr lang="en-GB" sz="2400" b="0" dirty="0">
                <a:solidFill>
                  <a:schemeClr val="tx1"/>
                </a:solidFill>
              </a:rPr>
              <a:t>social </a:t>
            </a:r>
            <a:r>
              <a:rPr lang="en-GB" sz="2400" b="0" dirty="0" smtClean="0">
                <a:solidFill>
                  <a:schemeClr val="tx1"/>
                </a:solidFill>
              </a:rPr>
              <a:t>rights</a:t>
            </a:r>
            <a:r>
              <a:rPr lang="en-GB" sz="2600" b="0" dirty="0" smtClean="0">
                <a:solidFill>
                  <a:schemeClr val="tx1"/>
                </a:solidFill>
              </a:rPr>
              <a:t/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  <a:sym typeface="Wingdings" panose="05000000000000000000" pitchFamily="2" charset="2"/>
              </a:rPr>
              <a:t></a:t>
            </a:r>
            <a:r>
              <a:rPr lang="en-GB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GB" sz="2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 the </a:t>
            </a:r>
            <a:r>
              <a:rPr lang="en-GB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relevant stakeholders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0" dirty="0" smtClean="0">
                <a:solidFill>
                  <a:schemeClr val="tx1"/>
                </a:solidFill>
              </a:rPr>
              <a:t>are 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    involved from scratch on</a:t>
            </a:r>
            <a:endParaRPr lang="nl-BE" sz="2600" dirty="0" smtClean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7" y="1375624"/>
            <a:ext cx="6213230" cy="414670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814647" y="5075330"/>
            <a:ext cx="574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 cooperation private shelter </a:t>
            </a:r>
            <a:r>
              <a:rPr lang="nl-BE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initiative</a:t>
            </a:r>
            <a:endParaRPr lang="nl-BE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246185" y="2473571"/>
            <a:ext cx="5603630" cy="388033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600" dirty="0" smtClean="0">
                <a:solidFill>
                  <a:schemeClr val="tx1"/>
                </a:solidFill>
              </a:rPr>
              <a:t>SHELTER</a:t>
            </a:r>
          </a:p>
          <a:p>
            <a:pPr marL="0" indent="0">
              <a:buNone/>
            </a:pPr>
            <a:endParaRPr lang="en-GB" sz="2600" b="0" dirty="0" smtClean="0">
              <a:solidFill>
                <a:schemeClr val="tx1"/>
              </a:solidFill>
            </a:endParaRPr>
          </a:p>
          <a:p>
            <a:pPr lvl="1"/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en-GB" sz="2600" b="0" dirty="0" smtClean="0">
                <a:solidFill>
                  <a:schemeClr val="tx1"/>
                </a:solidFill>
              </a:rPr>
              <a:t>3 different shelter initiatives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</a:rPr>
              <a:t/>
            </a:r>
            <a:br>
              <a:rPr lang="en-GB" sz="2600" b="0" dirty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>   </a:t>
            </a:r>
            <a:r>
              <a:rPr lang="en-GB" sz="2600" dirty="0" smtClean="0">
                <a:solidFill>
                  <a:schemeClr val="tx1"/>
                </a:solidFill>
              </a:rPr>
              <a:t>- </a:t>
            </a:r>
            <a:r>
              <a:rPr lang="en-GB" sz="2600" dirty="0"/>
              <a:t>u</a:t>
            </a:r>
            <a:r>
              <a:rPr lang="en-GB" sz="2600" dirty="0" smtClean="0"/>
              <a:t>rban shelter, site 1 &amp; 2       </a:t>
            </a:r>
            <a:r>
              <a:rPr lang="en-GB" sz="2600" dirty="0" smtClean="0">
                <a:solidFill>
                  <a:srgbClr val="E03B4F"/>
                </a:solidFill>
              </a:rPr>
              <a:t>85 places</a:t>
            </a:r>
            <a:br>
              <a:rPr lang="en-GB" sz="2600" dirty="0" smtClean="0">
                <a:solidFill>
                  <a:srgbClr val="E03B4F"/>
                </a:solidFill>
              </a:rPr>
            </a:br>
            <a:r>
              <a:rPr lang="en-GB" sz="2600" dirty="0" smtClean="0">
                <a:solidFill>
                  <a:srgbClr val="E03B4F"/>
                </a:solidFill>
              </a:rPr>
              <a:t>   </a:t>
            </a:r>
            <a:r>
              <a:rPr lang="en-GB" sz="2600" dirty="0" smtClean="0"/>
              <a:t>- shelter of NGO: </a:t>
            </a:r>
            <a:r>
              <a:rPr lang="en-GB" sz="2600" dirty="0"/>
              <a:t> </a:t>
            </a:r>
            <a:r>
              <a:rPr lang="en-GB" sz="2600" dirty="0" smtClean="0"/>
              <a:t>                  </a:t>
            </a:r>
            <a:r>
              <a:rPr lang="en-GB" sz="2600" dirty="0" smtClean="0">
                <a:solidFill>
                  <a:srgbClr val="E03B4F"/>
                </a:solidFill>
              </a:rPr>
              <a:t>28 places</a:t>
            </a:r>
            <a:br>
              <a:rPr lang="en-GB" sz="2600" dirty="0" smtClean="0">
                <a:solidFill>
                  <a:srgbClr val="E03B4F"/>
                </a:solidFill>
              </a:rPr>
            </a:br>
            <a:r>
              <a:rPr lang="en-GB" sz="2600" dirty="0" smtClean="0">
                <a:solidFill>
                  <a:srgbClr val="E03B4F"/>
                </a:solidFill>
              </a:rPr>
              <a:t>   </a:t>
            </a:r>
            <a:r>
              <a:rPr lang="en-GB" sz="2600" dirty="0" smtClean="0"/>
              <a:t>- private shelter:                    </a:t>
            </a:r>
            <a:r>
              <a:rPr lang="en-GB" sz="2600" dirty="0" smtClean="0">
                <a:solidFill>
                  <a:srgbClr val="E03B4F"/>
                </a:solidFill>
              </a:rPr>
              <a:t>250 places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   Total in Gent 2016: </a:t>
            </a:r>
            <a:r>
              <a:rPr lang="en-GB" sz="2600" b="1" dirty="0" smtClean="0">
                <a:solidFill>
                  <a:srgbClr val="FF0000"/>
                </a:solidFill>
              </a:rPr>
              <a:t>363 </a:t>
            </a:r>
            <a:r>
              <a:rPr lang="en-GB" sz="2600" dirty="0" smtClean="0"/>
              <a:t>places for     </a:t>
            </a:r>
            <a:br>
              <a:rPr lang="en-GB" sz="2600" dirty="0" smtClean="0"/>
            </a:br>
            <a:r>
              <a:rPr lang="en-GB" sz="2600" dirty="0"/>
              <a:t> </a:t>
            </a:r>
            <a:r>
              <a:rPr lang="en-GB" sz="2600" dirty="0" smtClean="0"/>
              <a:t>  asylum seekers (</a:t>
            </a:r>
            <a:r>
              <a:rPr lang="en-GB" sz="2600" dirty="0" smtClean="0">
                <a:solidFill>
                  <a:srgbClr val="FF0000"/>
                </a:solidFill>
              </a:rPr>
              <a:t>50</a:t>
            </a:r>
            <a:r>
              <a:rPr lang="en-GB" sz="2600" dirty="0" smtClean="0"/>
              <a:t>: 2014)</a:t>
            </a:r>
            <a:r>
              <a:rPr lang="en-GB" sz="2600" b="0" dirty="0" smtClean="0">
                <a:solidFill>
                  <a:schemeClr val="tx1"/>
                </a:solidFill>
              </a:rPr>
              <a:t>	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/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</a:rPr>
              <a:t/>
            </a:r>
            <a:br>
              <a:rPr lang="en-GB" sz="2600" b="0" dirty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 </a:t>
            </a:r>
            <a:r>
              <a:rPr lang="en-GB" sz="2600" b="1" dirty="0" smtClean="0"/>
              <a:t>exchange </a:t>
            </a:r>
            <a:r>
              <a:rPr lang="en-GB" sz="2600" dirty="0"/>
              <a:t>information, </a:t>
            </a:r>
            <a:r>
              <a:rPr lang="en-GB" sz="2600" dirty="0" smtClean="0"/>
              <a:t>experiences </a:t>
            </a:r>
            <a:r>
              <a:rPr lang="en-GB" sz="2600" dirty="0"/>
              <a:t>and good </a:t>
            </a:r>
            <a:r>
              <a:rPr lang="en-GB" sz="2600" dirty="0" smtClean="0"/>
              <a:t>practices </a:t>
            </a:r>
            <a:r>
              <a:rPr lang="en-GB" sz="1100" b="0" dirty="0" smtClean="0">
                <a:solidFill>
                  <a:schemeClr val="tx1"/>
                </a:solidFill>
              </a:rPr>
              <a:t>	</a:t>
            </a:r>
            <a:endParaRPr lang="nl-BE" sz="2600" b="0" dirty="0" smtClean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1287561"/>
            <a:ext cx="6101114" cy="40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304801" y="2239109"/>
            <a:ext cx="5416061" cy="388033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600" dirty="0" smtClean="0">
                <a:solidFill>
                  <a:schemeClr val="tx1"/>
                </a:solidFill>
              </a:rPr>
              <a:t>INTEGRATION FROM DAY ONE</a:t>
            </a:r>
            <a:r>
              <a:rPr lang="en-GB" sz="2600" dirty="0">
                <a:solidFill>
                  <a:schemeClr val="tx1"/>
                </a:solidFill>
              </a:rPr>
              <a:t/>
            </a:r>
            <a:br>
              <a:rPr lang="en-GB" sz="2600" dirty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/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/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en-GB" sz="2600" b="0" dirty="0" smtClean="0">
                <a:sym typeface="Wingdings"/>
              </a:rPr>
              <a:t>immediately</a:t>
            </a: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 bringing asylum seekers  </a:t>
            </a:r>
            <a:br>
              <a:rPr lang="en-GB" sz="2600" b="0" dirty="0" smtClean="0">
                <a:solidFill>
                  <a:schemeClr val="tx1"/>
                </a:solidFill>
                <a:sym typeface="Wingdings"/>
              </a:rPr>
            </a:br>
            <a:r>
              <a:rPr lang="en-GB" sz="26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   </a:t>
            </a:r>
            <a:r>
              <a:rPr lang="nl-BE" sz="2600" b="0" dirty="0" err="1" smtClean="0">
                <a:solidFill>
                  <a:schemeClr val="tx1"/>
                </a:solidFill>
              </a:rPr>
              <a:t>into</a:t>
            </a:r>
            <a:r>
              <a:rPr lang="nl-BE" sz="2600" b="0" dirty="0" smtClean="0">
                <a:solidFill>
                  <a:schemeClr val="tx1"/>
                </a:solidFill>
              </a:rPr>
              <a:t> contact </a:t>
            </a:r>
            <a:r>
              <a:rPr lang="nl-BE" sz="2600" b="0" dirty="0" err="1" smtClean="0">
                <a:solidFill>
                  <a:schemeClr val="tx1"/>
                </a:solidFill>
              </a:rPr>
              <a:t>with</a:t>
            </a:r>
            <a:r>
              <a:rPr lang="nl-BE" sz="2600" b="0" dirty="0" smtClean="0">
                <a:solidFill>
                  <a:schemeClr val="tx1"/>
                </a:solidFill>
              </a:rPr>
              <a:t> relevant     </a:t>
            </a:r>
            <a:br>
              <a:rPr lang="nl-BE" sz="2600" b="0" dirty="0" smtClean="0">
                <a:solidFill>
                  <a:schemeClr val="tx1"/>
                </a:solidFill>
              </a:rPr>
            </a:br>
            <a:r>
              <a:rPr lang="nl-BE" sz="2600" b="0" dirty="0">
                <a:solidFill>
                  <a:schemeClr val="tx1"/>
                </a:solidFill>
              </a:rPr>
              <a:t> </a:t>
            </a:r>
            <a:r>
              <a:rPr lang="nl-BE" sz="2600" b="0" dirty="0" smtClean="0">
                <a:solidFill>
                  <a:schemeClr val="tx1"/>
                </a:solidFill>
              </a:rPr>
              <a:t>   </a:t>
            </a:r>
            <a:r>
              <a:rPr lang="nl-BE" sz="2600" b="0" dirty="0" err="1" smtClean="0">
                <a:solidFill>
                  <a:schemeClr val="tx1"/>
                </a:solidFill>
              </a:rPr>
              <a:t>organisations</a:t>
            </a:r>
            <a:r>
              <a:rPr lang="nl-BE" sz="2600" b="0" dirty="0" smtClean="0">
                <a:solidFill>
                  <a:schemeClr val="tx1"/>
                </a:solidFill>
              </a:rPr>
              <a:t/>
            </a:r>
            <a:br>
              <a:rPr lang="nl-BE" sz="2600" b="0" dirty="0" smtClean="0">
                <a:solidFill>
                  <a:schemeClr val="tx1"/>
                </a:solidFill>
              </a:rPr>
            </a:br>
            <a:r>
              <a:rPr lang="nl-BE" sz="2600" b="0" dirty="0">
                <a:solidFill>
                  <a:schemeClr val="tx1"/>
                </a:solidFill>
              </a:rPr>
              <a:t/>
            </a:r>
            <a:br>
              <a:rPr lang="nl-BE" sz="2600" b="0" dirty="0">
                <a:solidFill>
                  <a:schemeClr val="tx1"/>
                </a:solidFill>
              </a:rPr>
            </a:br>
            <a:r>
              <a:rPr lang="nl-BE" sz="26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nl-BE" sz="2600" b="0" dirty="0" err="1" smtClean="0">
                <a:solidFill>
                  <a:schemeClr val="tx1"/>
                </a:solidFill>
              </a:rPr>
              <a:t>allowing</a:t>
            </a:r>
            <a:r>
              <a:rPr lang="nl-BE" sz="2600" b="0" dirty="0" smtClean="0">
                <a:solidFill>
                  <a:schemeClr val="tx1"/>
                </a:solidFill>
              </a:rPr>
              <a:t> </a:t>
            </a:r>
            <a:r>
              <a:rPr lang="nl-BE" sz="2600" b="0" dirty="0" err="1" smtClean="0">
                <a:solidFill>
                  <a:schemeClr val="tx1"/>
                </a:solidFill>
              </a:rPr>
              <a:t>organisations</a:t>
            </a:r>
            <a:r>
              <a:rPr lang="nl-BE" sz="2600" b="0" dirty="0" smtClean="0">
                <a:solidFill>
                  <a:schemeClr val="tx1"/>
                </a:solidFill>
              </a:rPr>
              <a:t> </a:t>
            </a:r>
            <a:r>
              <a:rPr lang="nl-BE" sz="2600" b="0" dirty="0" err="1" smtClean="0">
                <a:solidFill>
                  <a:schemeClr val="tx1"/>
                </a:solidFill>
              </a:rPr>
              <a:t>and</a:t>
            </a:r>
            <a:r>
              <a:rPr lang="nl-BE" sz="2600" b="0" dirty="0" smtClean="0">
                <a:solidFill>
                  <a:schemeClr val="tx1"/>
                </a:solidFill>
              </a:rPr>
              <a:t> </a:t>
            </a:r>
            <a:r>
              <a:rPr lang="nl-BE" sz="2600" b="0" dirty="0" err="1" smtClean="0">
                <a:solidFill>
                  <a:schemeClr val="tx1"/>
                </a:solidFill>
              </a:rPr>
              <a:t>citizens</a:t>
            </a:r>
            <a:r>
              <a:rPr lang="nl-BE" sz="2600" b="0" dirty="0" smtClean="0">
                <a:solidFill>
                  <a:schemeClr val="tx1"/>
                </a:solidFill>
              </a:rPr>
              <a:t> </a:t>
            </a:r>
            <a:r>
              <a:rPr lang="nl-BE" sz="2600" b="0" dirty="0" err="1" smtClean="0">
                <a:solidFill>
                  <a:schemeClr val="tx1"/>
                </a:solidFill>
              </a:rPr>
              <a:t>to</a:t>
            </a:r>
            <a:r>
              <a:rPr lang="nl-BE" sz="2600" b="0" dirty="0" smtClean="0">
                <a:solidFill>
                  <a:schemeClr val="tx1"/>
                </a:solidFill>
              </a:rPr>
              <a:t> </a:t>
            </a:r>
            <a:br>
              <a:rPr lang="nl-BE" sz="2600" b="0" dirty="0" smtClean="0">
                <a:solidFill>
                  <a:schemeClr val="tx1"/>
                </a:solidFill>
              </a:rPr>
            </a:br>
            <a:r>
              <a:rPr lang="nl-BE" sz="2600" b="0" dirty="0">
                <a:solidFill>
                  <a:schemeClr val="tx1"/>
                </a:solidFill>
              </a:rPr>
              <a:t> </a:t>
            </a:r>
            <a:r>
              <a:rPr lang="nl-BE" sz="2600" b="0" dirty="0" smtClean="0">
                <a:solidFill>
                  <a:schemeClr val="tx1"/>
                </a:solidFill>
              </a:rPr>
              <a:t>   </a:t>
            </a:r>
            <a:r>
              <a:rPr lang="nl-BE" sz="2600" b="0" dirty="0" smtClean="0"/>
              <a:t>get </a:t>
            </a:r>
            <a:r>
              <a:rPr lang="nl-BE" sz="2600" b="0" dirty="0" err="1" smtClean="0"/>
              <a:t>to</a:t>
            </a:r>
            <a:r>
              <a:rPr lang="nl-BE" sz="2600" b="0" dirty="0" smtClean="0"/>
              <a:t> </a:t>
            </a:r>
            <a:r>
              <a:rPr lang="nl-BE" sz="2600" b="0" dirty="0" err="1" smtClean="0"/>
              <a:t>know</a:t>
            </a:r>
            <a:r>
              <a:rPr lang="nl-BE" sz="2600" b="0" dirty="0" smtClean="0"/>
              <a:t> </a:t>
            </a:r>
            <a:r>
              <a:rPr lang="nl-BE" sz="2600" b="0" dirty="0" err="1" smtClean="0">
                <a:solidFill>
                  <a:schemeClr val="tx1"/>
                </a:solidFill>
              </a:rPr>
              <a:t>newcomers</a:t>
            </a:r>
            <a:r>
              <a:rPr lang="nl-BE" sz="2600" b="0" dirty="0" smtClean="0">
                <a:solidFill>
                  <a:schemeClr val="tx1"/>
                </a:solidFill>
              </a:rPr>
              <a:t>. </a:t>
            </a:r>
            <a:br>
              <a:rPr lang="nl-BE" sz="2600" b="0" dirty="0" smtClean="0">
                <a:solidFill>
                  <a:schemeClr val="tx1"/>
                </a:solidFill>
              </a:rPr>
            </a:br>
            <a:r>
              <a:rPr lang="nl-BE" sz="2000" b="0" dirty="0" smtClean="0">
                <a:solidFill>
                  <a:schemeClr val="tx1"/>
                </a:solidFill>
              </a:rPr>
              <a:t/>
            </a:r>
            <a:br>
              <a:rPr lang="nl-BE" sz="2000" b="0" dirty="0" smtClean="0">
                <a:solidFill>
                  <a:schemeClr val="tx1"/>
                </a:solidFill>
              </a:rPr>
            </a:br>
            <a:r>
              <a:rPr lang="nl-BE" sz="2000" b="0" dirty="0" smtClean="0">
                <a:solidFill>
                  <a:schemeClr val="tx1"/>
                </a:solidFill>
              </a:rPr>
              <a:t/>
            </a:r>
            <a:br>
              <a:rPr lang="nl-BE" sz="2000" b="0" dirty="0" smtClean="0">
                <a:solidFill>
                  <a:schemeClr val="tx1"/>
                </a:solidFill>
              </a:rPr>
            </a:br>
            <a:r>
              <a:rPr lang="nl-BE" sz="2000" b="0" dirty="0" smtClean="0">
                <a:solidFill>
                  <a:schemeClr val="tx1"/>
                </a:solidFill>
              </a:rPr>
              <a:t/>
            </a:r>
            <a:br>
              <a:rPr lang="nl-BE" sz="2000" b="0" dirty="0" smtClean="0">
                <a:solidFill>
                  <a:schemeClr val="tx1"/>
                </a:solidFill>
              </a:rPr>
            </a:br>
            <a:r>
              <a:rPr lang="nl-BE" sz="2000" b="0" dirty="0">
                <a:solidFill>
                  <a:schemeClr val="tx1"/>
                </a:solidFill>
              </a:rPr>
              <a:t/>
            </a:r>
            <a:br>
              <a:rPr lang="nl-BE" sz="2000" b="0" dirty="0">
                <a:solidFill>
                  <a:schemeClr val="tx1"/>
                </a:solidFill>
              </a:rPr>
            </a:br>
            <a:r>
              <a:rPr lang="nl-BE" sz="2000" dirty="0" smtClean="0">
                <a:solidFill>
                  <a:schemeClr val="tx1"/>
                </a:solidFill>
              </a:rPr>
              <a:t/>
            </a:r>
            <a:br>
              <a:rPr lang="nl-BE" sz="200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 </a:t>
            </a:r>
            <a:r>
              <a:rPr lang="nl-BE" sz="2400" b="0" dirty="0">
                <a:solidFill>
                  <a:schemeClr val="tx1"/>
                </a:solidFill>
              </a:rPr>
              <a:t>a </a:t>
            </a:r>
            <a:r>
              <a:rPr lang="nl-BE" sz="2400" b="1" dirty="0" err="1">
                <a:solidFill>
                  <a:schemeClr val="tx1"/>
                </a:solidFill>
              </a:rPr>
              <a:t>two-sided</a:t>
            </a:r>
            <a:r>
              <a:rPr lang="nl-BE" sz="2400" b="1" dirty="0">
                <a:solidFill>
                  <a:schemeClr val="tx1"/>
                </a:solidFill>
              </a:rPr>
              <a:t> approach </a:t>
            </a:r>
            <a:r>
              <a:rPr lang="nl-BE" sz="2400" b="1" dirty="0" err="1">
                <a:solidFill>
                  <a:schemeClr val="tx1"/>
                </a:solidFill>
              </a:rPr>
              <a:t>speeding</a:t>
            </a:r>
            <a:r>
              <a:rPr lang="nl-BE" sz="2400" b="1" dirty="0">
                <a:solidFill>
                  <a:schemeClr val="tx1"/>
                </a:solidFill>
              </a:rPr>
              <a:t> up </a:t>
            </a:r>
            <a:r>
              <a:rPr lang="nl-BE" sz="2400" b="0" dirty="0">
                <a:solidFill>
                  <a:schemeClr val="tx1"/>
                </a:solidFill>
              </a:rPr>
              <a:t>the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integration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b="0" dirty="0" err="1" smtClean="0">
                <a:solidFill>
                  <a:schemeClr val="tx1"/>
                </a:solidFill>
              </a:rPr>
              <a:t>process</a:t>
            </a:r>
            <a:endParaRPr lang="nl-BE" sz="2600" b="0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1796"/>
            <a:ext cx="5917401" cy="40605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46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316522" y="2269812"/>
            <a:ext cx="5556739" cy="388033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600" dirty="0" smtClean="0">
                <a:solidFill>
                  <a:schemeClr val="tx1"/>
                </a:solidFill>
              </a:rPr>
              <a:t>VOLUNTEERS AND PUBLIC AWARENESS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/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</a:rPr>
              <a:t/>
            </a:r>
            <a:br>
              <a:rPr lang="en-GB" sz="2600" b="0" dirty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en-GB" sz="2600" b="0" dirty="0" smtClean="0"/>
              <a:t>Involving</a:t>
            </a:r>
            <a:r>
              <a:rPr lang="en-GB" sz="2600" b="0" dirty="0" smtClean="0">
                <a:solidFill>
                  <a:schemeClr val="tx1"/>
                </a:solidFill>
              </a:rPr>
              <a:t> citizens from scratch on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</a:rPr>
              <a:t>	</a:t>
            </a:r>
            <a:br>
              <a:rPr lang="en-GB" sz="2600" b="0" dirty="0">
                <a:solidFill>
                  <a:schemeClr val="tx1"/>
                </a:solidFill>
              </a:rPr>
            </a:br>
            <a:r>
              <a:rPr lang="en-GB" sz="2600" b="0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en-GB" sz="2600" b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2600" b="0" dirty="0" smtClean="0">
                <a:sym typeface="Wingdings"/>
              </a:rPr>
              <a:t>Giving s</a:t>
            </a:r>
            <a:r>
              <a:rPr lang="en-GB" sz="2600" b="0" dirty="0" smtClean="0"/>
              <a:t>upport </a:t>
            </a:r>
            <a:r>
              <a:rPr lang="en-GB" sz="2600" b="0" dirty="0" smtClean="0">
                <a:solidFill>
                  <a:schemeClr val="tx1"/>
                </a:solidFill>
              </a:rPr>
              <a:t>to volunteers</a:t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/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</a:rPr>
              <a:t/>
            </a:r>
            <a:br>
              <a:rPr lang="en-GB" sz="2600" b="0" dirty="0" smtClean="0">
                <a:solidFill>
                  <a:schemeClr val="tx1"/>
                </a:solidFill>
              </a:rPr>
            </a:br>
            <a:r>
              <a:rPr lang="en-GB" sz="2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  </a:t>
            </a:r>
            <a:r>
              <a:rPr lang="nl-BE" sz="2400" dirty="0" err="1" smtClean="0">
                <a:solidFill>
                  <a:schemeClr val="tx1"/>
                </a:solidFill>
              </a:rPr>
              <a:t>negative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stereotypes </a:t>
            </a:r>
            <a:r>
              <a:rPr lang="nl-BE" sz="2400" b="0" dirty="0" err="1">
                <a:solidFill>
                  <a:schemeClr val="tx1"/>
                </a:solidFill>
              </a:rPr>
              <a:t>and</a:t>
            </a:r>
            <a:r>
              <a:rPr lang="nl-BE" sz="2400" b="0" dirty="0">
                <a:solidFill>
                  <a:schemeClr val="tx1"/>
                </a:solidFill>
              </a:rPr>
              <a:t> </a:t>
            </a:r>
            <a:r>
              <a:rPr lang="nl-BE" sz="2400" b="0" dirty="0" err="1">
                <a:solidFill>
                  <a:schemeClr val="tx1"/>
                </a:solidFill>
              </a:rPr>
              <a:t>prejudices</a:t>
            </a:r>
            <a:r>
              <a:rPr lang="nl-BE" sz="2400" b="0" dirty="0">
                <a:solidFill>
                  <a:schemeClr val="tx1"/>
                </a:solidFill>
              </a:rPr>
              <a:t> </a:t>
            </a:r>
            <a:r>
              <a:rPr lang="nl-BE" sz="2400" b="0" dirty="0" err="1">
                <a:solidFill>
                  <a:schemeClr val="tx1"/>
                </a:solidFill>
              </a:rPr>
              <a:t>against</a:t>
            </a:r>
            <a:r>
              <a:rPr lang="nl-BE" sz="2400" b="0" dirty="0">
                <a:solidFill>
                  <a:schemeClr val="tx1"/>
                </a:solidFill>
              </a:rPr>
              <a:t> </a:t>
            </a:r>
            <a:r>
              <a:rPr lang="nl-BE" sz="2400" b="0" dirty="0" err="1" smtClean="0">
                <a:solidFill>
                  <a:schemeClr val="tx1"/>
                </a:solidFill>
              </a:rPr>
              <a:t>refugees</a:t>
            </a:r>
            <a:r>
              <a:rPr lang="nl-BE" sz="2400" b="0" dirty="0" smtClean="0">
                <a:solidFill>
                  <a:schemeClr val="tx1"/>
                </a:solidFill>
              </a:rPr>
              <a:t> </a:t>
            </a:r>
            <a:r>
              <a:rPr lang="nl-BE" sz="2400" dirty="0" smtClean="0">
                <a:solidFill>
                  <a:schemeClr val="tx1"/>
                </a:solidFill>
              </a:rPr>
              <a:t>are </a:t>
            </a:r>
            <a:r>
              <a:rPr lang="nl-BE" sz="2400" dirty="0" err="1" smtClean="0">
                <a:solidFill>
                  <a:schemeClr val="tx1"/>
                </a:solidFill>
              </a:rPr>
              <a:t>addressed</a:t>
            </a:r>
            <a:r>
              <a:rPr lang="nl-BE" sz="2400" dirty="0"/>
              <a:t/>
            </a:r>
            <a:br>
              <a:rPr lang="nl-BE" sz="2400" dirty="0"/>
            </a:br>
            <a:endParaRPr lang="nl-BE" sz="2600" b="0" dirty="0" smtClean="0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67" y="1455514"/>
            <a:ext cx="4131279" cy="46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/>
          <p:cNvSpPr>
            <a:spLocks noGrp="1"/>
          </p:cNvSpPr>
          <p:nvPr>
            <p:ph type="ctrTitle"/>
          </p:nvPr>
        </p:nvSpPr>
        <p:spPr>
          <a:xfrm>
            <a:off x="234462" y="2473570"/>
            <a:ext cx="6178061" cy="3880338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INVOLVING CITIZENS FROM SCRATCH ON</a:t>
            </a:r>
            <a:br>
              <a:rPr lang="en-GB" sz="2300" b="1" dirty="0" smtClean="0">
                <a:solidFill>
                  <a:schemeClr val="tx1"/>
                </a:solidFill>
              </a:rPr>
            </a:br>
            <a:r>
              <a:rPr lang="en-GB" sz="2300" b="0" dirty="0">
                <a:solidFill>
                  <a:schemeClr val="tx1"/>
                </a:solidFill>
              </a:rPr>
              <a:t/>
            </a:r>
            <a:br>
              <a:rPr lang="en-GB" sz="2300" b="0" dirty="0">
                <a:solidFill>
                  <a:schemeClr val="tx1"/>
                </a:solidFill>
              </a:rPr>
            </a:br>
            <a:r>
              <a:rPr lang="en-GB" sz="2300" b="0" dirty="0" smtClean="0">
                <a:solidFill>
                  <a:schemeClr val="tx1"/>
                </a:solidFill>
                <a:sym typeface="Wingdings"/>
              </a:rPr>
              <a:t>  </a:t>
            </a:r>
            <a: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Open </a:t>
            </a:r>
            <a:r>
              <a:rPr lang="en-GB" sz="2300" b="0" dirty="0">
                <a:solidFill>
                  <a:schemeClr val="tx1"/>
                </a:solidFill>
                <a:sym typeface="Wingdings" panose="05000000000000000000" pitchFamily="2" charset="2"/>
              </a:rPr>
              <a:t>and transparent </a:t>
            </a:r>
            <a:r>
              <a:rPr lang="en-GB" sz="2300" b="0" dirty="0">
                <a:solidFill>
                  <a:srgbClr val="E03B4F"/>
                </a:solidFill>
                <a:sym typeface="Wingdings" panose="05000000000000000000" pitchFamily="2" charset="2"/>
              </a:rPr>
              <a:t>communication</a:t>
            </a:r>
            <a:r>
              <a:rPr lang="en-GB" sz="23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1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GB" sz="10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3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- website</a:t>
            </a:r>
            <a:b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- city magazine</a:t>
            </a:r>
            <a:br>
              <a:rPr lang="en-GB" sz="2300" b="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- neighbourhood </a:t>
            </a:r>
            <a:r>
              <a:rPr lang="en-GB" sz="23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information </a:t>
            </a: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session</a:t>
            </a:r>
            <a: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  Citizens want to be </a:t>
            </a:r>
            <a:r>
              <a:rPr lang="en-GB" sz="2300" b="0" dirty="0" smtClean="0">
                <a:solidFill>
                  <a:srgbClr val="E03B4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involved</a:t>
            </a: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10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10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- </a:t>
            </a:r>
            <a: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volunteer event was hosted </a:t>
            </a:r>
            <a:b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- </a:t>
            </a: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guiding tours in the new shelter</a:t>
            </a:r>
            <a:b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- brainstorm</a:t>
            </a:r>
            <a: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/>
            </a:r>
            <a:b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en-GB" sz="23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  </a:t>
            </a:r>
            <a:r>
              <a:rPr lang="en-GB" sz="23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Raising awareness </a:t>
            </a:r>
            <a: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about this group of newcomers and</a:t>
            </a:r>
            <a:r>
              <a:rPr lang="en-GB" sz="23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fostering solidarity </a:t>
            </a:r>
            <a:r>
              <a:rPr lang="en-GB" sz="23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with other vulnerable </a:t>
            </a:r>
            <a:r>
              <a:rPr lang="en-GB" sz="23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groups</a:t>
            </a:r>
            <a:endParaRPr lang="nl-BE" sz="23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27" y="1401845"/>
            <a:ext cx="5505927" cy="36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90</Words>
  <Application>Microsoft Office PowerPoint</Application>
  <PresentationFormat>Aangepast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Thème Office</vt:lpstr>
      <vt:lpstr>PowerPoint-presentatie</vt:lpstr>
      <vt:lpstr>Refugee Solidarity </vt:lpstr>
      <vt:lpstr>Kathleen Van de Kerckhove</vt:lpstr>
      <vt:lpstr>    CHALLENGES:    provide appropriate accommodation (during asylum procedure)     integration of recognised refugees   + pro-active approach (60% rate of recognition)   starting the integration process      from day one</vt:lpstr>
      <vt:lpstr>SOLUTION: REFUGEE TASKFORCE    coordinate cooperation between             - city services          - public service for social welfare          - local NGO’s          - volunteers    3 working groups: shelter, integration,       volunteers and public awareness     mission to provide asylum seekers and       refugees easier access to social rights     all the relevant stakeholders are        involved from scratch on</vt:lpstr>
      <vt:lpstr>   SHELTER    3 different shelter initiatives     - urban shelter, site 1 &amp; 2       85 places    - shelter of NGO:                    28 places    - private shelter:                    250 places     Total in Gent 2016: 363 places for         asylum seekers (50: 2014)     exchange information, experiences and good practices  </vt:lpstr>
      <vt:lpstr>    INTEGRATION FROM DAY ONE     immediately bringing asylum seekers       into contact with relevant          organisations    allowing organisations and citizens to      get to know newcomers.        a two-sided approach speeding up the integration process</vt:lpstr>
      <vt:lpstr>VOLUNTEERS AND PUBLIC AWARENESS     Involving citizens from scratch on     Giving support to volunteers     negative stereotypes and prejudices against refugees are addressed </vt:lpstr>
      <vt:lpstr>INVOLVING CITIZENS FROM SCRATCH ON    Open and transparent communication         - website       - city magazine       - neighbourhood information session    Citizens want to be involved        - a volunteer event was hosted        - guiding tours in the new shelter       - brainstorm    Raising awareness about this group of newcomers and fostering solidarity with other vulnerable groups</vt:lpstr>
      <vt:lpstr>PowerPoint-presentatie</vt:lpstr>
      <vt:lpstr>PowerPoint-presentatie</vt:lpstr>
      <vt:lpstr>   </vt:lpstr>
      <vt:lpstr>   </vt:lpstr>
      <vt:lpstr> More information?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Van de Kerckhove Kathleen</cp:lastModifiedBy>
  <cp:revision>49</cp:revision>
  <dcterms:created xsi:type="dcterms:W3CDTF">2017-09-14T12:10:12Z</dcterms:created>
  <dcterms:modified xsi:type="dcterms:W3CDTF">2017-10-01T20:56:45Z</dcterms:modified>
</cp:coreProperties>
</file>