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Masters/slideMaster8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0" r:id="rId2"/>
    <p:sldMasterId id="2147483688" r:id="rId3"/>
    <p:sldMasterId id="2147483691" r:id="rId4"/>
    <p:sldMasterId id="2147483703" r:id="rId5"/>
    <p:sldMasterId id="2147483716" r:id="rId6"/>
    <p:sldMasterId id="2147483718" r:id="rId7"/>
    <p:sldMasterId id="2147483731" r:id="rId8"/>
  </p:sldMasterIdLst>
  <p:notesMasterIdLst>
    <p:notesMasterId r:id="rId37"/>
  </p:notesMasterIdLst>
  <p:handoutMasterIdLst>
    <p:handoutMasterId r:id="rId38"/>
  </p:handoutMasterIdLst>
  <p:sldIdLst>
    <p:sldId id="313" r:id="rId9"/>
    <p:sldId id="272" r:id="rId10"/>
    <p:sldId id="294" r:id="rId11"/>
    <p:sldId id="296" r:id="rId12"/>
    <p:sldId id="295" r:id="rId13"/>
    <p:sldId id="297" r:id="rId14"/>
    <p:sldId id="298" r:id="rId15"/>
    <p:sldId id="318" r:id="rId16"/>
    <p:sldId id="293" r:id="rId17"/>
    <p:sldId id="278" r:id="rId18"/>
    <p:sldId id="299" r:id="rId19"/>
    <p:sldId id="291" r:id="rId20"/>
    <p:sldId id="300" r:id="rId21"/>
    <p:sldId id="306" r:id="rId22"/>
    <p:sldId id="305" r:id="rId23"/>
    <p:sldId id="309" r:id="rId24"/>
    <p:sldId id="292" r:id="rId25"/>
    <p:sldId id="310" r:id="rId26"/>
    <p:sldId id="311" r:id="rId27"/>
    <p:sldId id="320" r:id="rId28"/>
    <p:sldId id="308" r:id="rId29"/>
    <p:sldId id="275" r:id="rId30"/>
    <p:sldId id="312" r:id="rId31"/>
    <p:sldId id="302" r:id="rId32"/>
    <p:sldId id="304" r:id="rId33"/>
    <p:sldId id="301" r:id="rId34"/>
    <p:sldId id="321" r:id="rId35"/>
    <p:sldId id="264" r:id="rId36"/>
  </p:sldIdLst>
  <p:sldSz cx="9144000" cy="6858000" type="screen4x3"/>
  <p:notesSz cx="6797675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ＭＳ Ｐゴシック"/>
        <a:cs typeface="ＭＳ Ｐゴシック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ＭＳ Ｐゴシック"/>
        <a:cs typeface="ＭＳ Ｐゴシック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ＭＳ Ｐゴシック"/>
        <a:cs typeface="ＭＳ Ｐゴシック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ＭＳ Ｐゴシック"/>
        <a:cs typeface="ＭＳ Ｐゴシック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000000"/>
    <a:srgbClr val="FF3300"/>
    <a:srgbClr val="000066"/>
    <a:srgbClr val="FFFF66"/>
    <a:srgbClr val="FFFF99"/>
    <a:srgbClr val="1E1E8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4" autoAdjust="0"/>
    <p:restoredTop sz="94660"/>
  </p:normalViewPr>
  <p:slideViewPr>
    <p:cSldViewPr>
      <p:cViewPr>
        <p:scale>
          <a:sx n="75" d="100"/>
          <a:sy n="75" d="100"/>
        </p:scale>
        <p:origin x="-2664" y="-85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176FD6E-09FA-48C1-99FB-FC709E32420C}" type="datetimeFigureOut">
              <a:rPr lang="fr-FR"/>
              <a:pPr>
                <a:defRPr/>
              </a:pPr>
              <a:t>10/11/2014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B8AEFD6-E8F1-4ED0-A29E-F97AC1619C88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92871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  <p:sp>
        <p:nvSpPr>
          <p:cNvPr id="25607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59350" cy="3719512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3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906463" y="4714875"/>
            <a:ext cx="4979987" cy="44640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5400" tIns="47880" rIns="95400" bIns="4788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0" y="9432925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51275" y="9432925"/>
            <a:ext cx="2941638" cy="4905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5400" tIns="47880" rIns="95400" bIns="47880" numCol="1" anchor="b" anchorCtr="0" compatLnSpc="1">
            <a:prstTxWarp prst="textNoShape">
              <a:avLst/>
            </a:prstTxWarp>
          </a:bodyPr>
          <a:lstStyle>
            <a:lvl1pPr algn="r" eaLnBrk="1" hangingPunct="0">
              <a:spcBef>
                <a:spcPct val="0"/>
              </a:spcBef>
              <a:buClrTx/>
              <a:buSzPct val="16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3AF7AFD-3EB6-4A3F-A02E-9BFEE5BEAC68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23173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D7330C-4C3F-4235-9B5A-802ECD465F3D}" type="slidenum">
              <a:rPr lang="fr-FR" smtClean="0">
                <a:ea typeface="ＭＳ Ｐゴシック"/>
                <a:cs typeface="ＭＳ Ｐゴシック"/>
              </a:rPr>
              <a:pPr/>
              <a:t>2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30723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5939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03F1D4A-60E9-43BD-9AE6-5CCD28B5EEA6}" type="slidenum">
              <a:rPr lang="fr-FR" smtClean="0">
                <a:ea typeface="ＭＳ Ｐゴシック"/>
                <a:cs typeface="ＭＳ Ｐゴシック"/>
              </a:rPr>
              <a:pPr/>
              <a:t>11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47107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5939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3ECB913-AE3D-4370-9D03-669817D5E601}" type="slidenum">
              <a:rPr lang="fr-FR" smtClean="0">
                <a:ea typeface="ＭＳ Ｐゴシック"/>
                <a:cs typeface="ＭＳ Ｐゴシック"/>
              </a:rPr>
              <a:pPr/>
              <a:t>12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49155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6349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0F99C3-78FB-45F9-BAE4-85A9586B1E57}" type="slidenum">
              <a:rPr lang="fr-FR" smtClean="0">
                <a:ea typeface="ＭＳ Ｐゴシック"/>
                <a:cs typeface="ＭＳ Ｐゴシック"/>
              </a:rPr>
              <a:pPr/>
              <a:t>13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51203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6349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FC72FF-3F98-4284-ABEB-D2CB73AE4620}" type="slidenum">
              <a:rPr lang="fr-FR" smtClean="0">
                <a:ea typeface="ＭＳ Ｐゴシック"/>
                <a:cs typeface="ＭＳ Ｐゴシック"/>
              </a:rPr>
              <a:pPr/>
              <a:t>14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53251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6349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98C15E6-29AF-41CC-9DD0-A3AD06A6810A}" type="slidenum">
              <a:rPr lang="fr-FR" smtClean="0">
                <a:ea typeface="ＭＳ Ｐゴシック"/>
                <a:cs typeface="ＭＳ Ｐゴシック"/>
              </a:rPr>
              <a:pPr/>
              <a:t>15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55299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6349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9"/>
          <p:cNvSpPr txBox="1">
            <a:spLocks noGrp="1" noChangeArrowheads="1"/>
          </p:cNvSpPr>
          <p:nvPr/>
        </p:nvSpPr>
        <p:spPr bwMode="auto">
          <a:xfrm>
            <a:off x="3851275" y="9432925"/>
            <a:ext cx="29416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00" tIns="47880" rIns="95400" bIns="47880" anchor="b"/>
          <a:lstStyle/>
          <a:p>
            <a:pPr algn="r" hangingPunct="0">
              <a:buSzPct val="16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B05DD4CD-7D01-4074-A5BC-988C9AE41FFA}" type="slidenum">
              <a:rPr lang="fr-FR" sz="1200">
                <a:solidFill>
                  <a:srgbClr val="000000"/>
                </a:solidFill>
                <a:latin typeface="Times New Roman" pitchFamily="18" charset="0"/>
              </a:rPr>
              <a:pPr algn="r" hangingPunct="0">
                <a:buSzPct val="160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16</a:t>
            </a:fld>
            <a:endParaRPr lang="fr-FR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7347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6349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8B52CC-5387-4B35-B7E0-952718B67598}" type="slidenum">
              <a:rPr lang="fr-FR" smtClean="0">
                <a:ea typeface="ＭＳ Ｐゴシック"/>
                <a:cs typeface="ＭＳ Ｐゴシック"/>
              </a:rPr>
              <a:pPr/>
              <a:t>17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59395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6349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9"/>
          <p:cNvSpPr txBox="1">
            <a:spLocks noGrp="1" noChangeArrowheads="1"/>
          </p:cNvSpPr>
          <p:nvPr/>
        </p:nvSpPr>
        <p:spPr bwMode="auto">
          <a:xfrm>
            <a:off x="3851275" y="9432925"/>
            <a:ext cx="29416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00" tIns="47880" rIns="95400" bIns="47880" anchor="b"/>
          <a:lstStyle/>
          <a:p>
            <a:pPr algn="r" hangingPunct="0">
              <a:buSzPct val="16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1AC51C20-0EBA-457E-BBED-D16E8B68C9FA}" type="slidenum">
              <a:rPr lang="fr-FR" sz="1200">
                <a:solidFill>
                  <a:srgbClr val="000000"/>
                </a:solidFill>
                <a:latin typeface="Times New Roman" pitchFamily="18" charset="0"/>
              </a:rPr>
              <a:pPr algn="r" hangingPunct="0">
                <a:buSzPct val="160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18</a:t>
            </a:fld>
            <a:endParaRPr lang="fr-FR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3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6349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9"/>
          <p:cNvSpPr txBox="1">
            <a:spLocks noGrp="1" noChangeArrowheads="1"/>
          </p:cNvSpPr>
          <p:nvPr/>
        </p:nvSpPr>
        <p:spPr bwMode="auto">
          <a:xfrm>
            <a:off x="3851275" y="9432925"/>
            <a:ext cx="29416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00" tIns="47880" rIns="95400" bIns="47880" anchor="b"/>
          <a:lstStyle/>
          <a:p>
            <a:pPr algn="r" hangingPunct="0">
              <a:buSzPct val="16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E74EEDEC-77EE-4DED-A4F4-073E38788AAC}" type="slidenum">
              <a:rPr lang="fr-FR" sz="1200">
                <a:solidFill>
                  <a:srgbClr val="000000"/>
                </a:solidFill>
                <a:latin typeface="Times New Roman" pitchFamily="18" charset="0"/>
              </a:rPr>
              <a:pPr algn="r" hangingPunct="0">
                <a:buSzPct val="160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19</a:t>
            </a:fld>
            <a:endParaRPr lang="fr-FR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491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2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</p:spPr>
        <p:txBody>
          <a:bodyPr wrap="none" lIns="95400" tIns="47880" rIns="95400" bIns="47880" anchor="ctr"/>
          <a:lstStyle/>
          <a:p>
            <a:pPr>
              <a:buFont typeface="Times New Roman" charset="0"/>
              <a:buNone/>
              <a:defRPr/>
            </a:pPr>
            <a:endParaRPr lang="fr-FR" dirty="0" smtClean="0">
              <a:cs typeface="+mn-cs"/>
            </a:endParaRPr>
          </a:p>
        </p:txBody>
      </p:sp>
      <p:sp>
        <p:nvSpPr>
          <p:cNvPr id="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  <a:noFill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CEC863-2C1C-42E1-9231-DAFF3D8FF569}" type="slidenum">
              <a:rPr lang="fr-FR" smtClean="0">
                <a:ea typeface="ＭＳ Ｐゴシック"/>
                <a:cs typeface="ＭＳ Ｐゴシック"/>
              </a:rPr>
              <a:pPr/>
              <a:t>21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71683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2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  <p:sp>
        <p:nvSpPr>
          <p:cNvPr id="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E5B4D83-BCEC-476C-9D26-23BC6BB82C16}" type="slidenum">
              <a:rPr lang="fr-FR" smtClean="0">
                <a:ea typeface="ＭＳ Ｐゴシック"/>
                <a:cs typeface="ＭＳ Ｐゴシック"/>
              </a:rPr>
              <a:pPr/>
              <a:t>3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32771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5939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18F47D-32BE-424D-99F7-84B63E97AD07}" type="slidenum">
              <a:rPr lang="fr-FR" smtClean="0">
                <a:ea typeface="ＭＳ Ｐゴシック"/>
                <a:cs typeface="ＭＳ Ｐゴシック"/>
              </a:rPr>
              <a:pPr/>
              <a:t>22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69635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6553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9"/>
          <p:cNvSpPr txBox="1">
            <a:spLocks noGrp="1" noChangeArrowheads="1"/>
          </p:cNvSpPr>
          <p:nvPr/>
        </p:nvSpPr>
        <p:spPr bwMode="auto">
          <a:xfrm>
            <a:off x="3851275" y="9432925"/>
            <a:ext cx="29416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00" tIns="47880" rIns="95400" bIns="47880" anchor="b"/>
          <a:lstStyle/>
          <a:p>
            <a:pPr algn="r" hangingPunct="0">
              <a:buSzPct val="160000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F4D26D3-3BEE-4363-93B9-794FE84F7BA5}" type="slidenum">
              <a:rPr lang="fr-FR" sz="1200">
                <a:solidFill>
                  <a:srgbClr val="000000"/>
                </a:solidFill>
                <a:latin typeface="Times New Roman" pitchFamily="18" charset="0"/>
              </a:rPr>
              <a:pPr algn="r" hangingPunct="0">
                <a:buSzPct val="160000"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23</a:t>
            </a:fld>
            <a:endParaRPr lang="fr-FR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7827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2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  <p:sp>
        <p:nvSpPr>
          <p:cNvPr id="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11CB100-57D7-4650-A3E8-794EEDEC2830}" type="slidenum">
              <a:rPr lang="fr-FR" smtClean="0">
                <a:ea typeface="ＭＳ Ｐゴシック"/>
                <a:cs typeface="ＭＳ Ｐゴシック"/>
              </a:rPr>
              <a:pPr/>
              <a:t>24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73731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6553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D488C8-9E27-4920-BDDA-1A20377102BC}" type="slidenum">
              <a:rPr lang="fr-FR" smtClean="0">
                <a:ea typeface="ＭＳ Ｐゴシック"/>
                <a:cs typeface="ＭＳ Ｐゴシック"/>
              </a:rPr>
              <a:pPr/>
              <a:t>25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65539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6349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0BA56C-1C2B-4E5D-B430-5CB4C8C7A8B5}" type="slidenum">
              <a:rPr lang="fr-FR" smtClean="0">
                <a:ea typeface="ＭＳ Ｐゴシック"/>
                <a:cs typeface="ＭＳ Ｐゴシック"/>
              </a:rPr>
              <a:pPr/>
              <a:t>26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67587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6349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1D649A6-0F94-4A65-B6E4-A94619D6635B}" type="slidenum">
              <a:rPr lang="fr-FR" smtClean="0">
                <a:ea typeface="ＭＳ Ｐゴシック"/>
                <a:cs typeface="ＭＳ Ｐゴシック"/>
              </a:rPr>
              <a:pPr/>
              <a:t>28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7577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5988" y="744538"/>
            <a:ext cx="4967287" cy="3724275"/>
          </a:xfrm>
          <a:solidFill>
            <a:srgbClr val="FFFFFF"/>
          </a:solidFill>
          <a:ln/>
        </p:spPr>
      </p:sp>
      <p:sp>
        <p:nvSpPr>
          <p:cNvPr id="2253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70400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  <p:sp>
        <p:nvSpPr>
          <p:cNvPr id="75781" name="Text Box 3"/>
          <p:cNvSpPr txBox="1">
            <a:spLocks noChangeArrowheads="1"/>
          </p:cNvSpPr>
          <p:nvPr/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00" tIns="47880" rIns="95400" bIns="47880" anchor="b"/>
          <a:lstStyle/>
          <a:p>
            <a:pPr algn="r" eaLnBrk="0" hangingPunct="0">
              <a:buSzPct val="1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8AD8FFC-155B-4501-8161-B332EC7D1B1C}" type="slidenum">
              <a:rPr lang="fr-FR" sz="1200" b="0">
                <a:solidFill>
                  <a:srgbClr val="000000"/>
                </a:solidFill>
              </a:rPr>
              <a:pPr algn="r" eaLnBrk="0" hangingPunct="0">
                <a:buSzPct val="16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28</a:t>
            </a:fld>
            <a:endParaRPr lang="fr-FR" sz="12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58BF83-27B3-475F-B6F2-9A6C882BF0E6}" type="slidenum">
              <a:rPr lang="fr-FR" smtClean="0">
                <a:ea typeface="ＭＳ Ｐゴシック"/>
                <a:cs typeface="ＭＳ Ｐゴシック"/>
              </a:rPr>
              <a:pPr/>
              <a:t>4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34819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5939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363B6EB-7AF6-4137-BDF2-3F8174643D04}" type="slidenum">
              <a:rPr lang="fr-FR" smtClean="0">
                <a:ea typeface="ＭＳ Ｐゴシック"/>
                <a:cs typeface="ＭＳ Ｐゴシック"/>
              </a:rPr>
              <a:pPr/>
              <a:t>5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36867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5939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CFD48CA-4B44-49C9-95C4-2F704FCE3265}" type="slidenum">
              <a:rPr lang="fr-FR" smtClean="0">
                <a:ea typeface="ＭＳ Ｐゴシック"/>
                <a:cs typeface="ＭＳ Ｐゴシック"/>
              </a:rPr>
              <a:pPr/>
              <a:t>6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38915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5939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A61BEA1-8D4E-4081-BCCF-4561AEE2EC91}" type="slidenum">
              <a:rPr lang="fr-FR" smtClean="0">
                <a:ea typeface="ＭＳ Ｐゴシック"/>
                <a:cs typeface="ＭＳ Ｐゴシック"/>
              </a:rPr>
              <a:pPr/>
              <a:t>7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40963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5939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5B3C3F83-3357-4140-AB16-358921AF3F0A}" type="slidenum">
              <a:rPr lang="fr-FR" sz="1200">
                <a:solidFill>
                  <a:srgbClr val="000000"/>
                </a:solidFill>
                <a:latin typeface="Times New Roman" pitchFamily="18" charset="0"/>
              </a:rPr>
              <a:pPr/>
              <a:t>8</a:t>
            </a:fld>
            <a:endParaRPr lang="fr-FR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solidFill>
            <a:srgbClr val="FFFFFF"/>
          </a:solidFill>
          <a:ln/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704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BC9B8CA-1B85-4D92-9610-273B9B8E4FD8}" type="slidenum">
              <a:rPr lang="fr-FR" smtClean="0">
                <a:ea typeface="ＭＳ Ｐゴシック"/>
                <a:cs typeface="ＭＳ Ｐゴシック"/>
              </a:rPr>
              <a:pPr/>
              <a:t>9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43011" name="Text Box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5939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CB43241-A11E-481A-9D3D-34751D72A44C}" type="slidenum">
              <a:rPr lang="fr-FR" smtClean="0">
                <a:ea typeface="ＭＳ Ｐゴシック"/>
                <a:cs typeface="ＭＳ Ｐゴシック"/>
              </a:rPr>
              <a:pPr/>
              <a:t>10</a:t>
            </a:fld>
            <a:endParaRPr lang="fr-FR" smtClean="0">
              <a:ea typeface="ＭＳ Ｐゴシック"/>
              <a:cs typeface="ＭＳ Ｐゴシック"/>
            </a:endParaRPr>
          </a:p>
        </p:txBody>
      </p:sp>
      <p:sp>
        <p:nvSpPr>
          <p:cNvPr id="4505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1536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3162" cy="44672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8" descr="image matto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-15875" y="0"/>
            <a:ext cx="9213850" cy="6858000"/>
            <a:chOff x="-10" y="0"/>
            <a:chExt cx="5804" cy="4320"/>
          </a:xfrm>
        </p:grpSpPr>
        <p:pic>
          <p:nvPicPr>
            <p:cNvPr id="6" name="Picture 46" descr="Txt_couv_v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020"/>
              <a:ext cx="914" cy="2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Freeform 15"/>
            <p:cNvSpPr>
              <a:spLocks/>
            </p:cNvSpPr>
            <p:nvPr userDrawn="1"/>
          </p:nvSpPr>
          <p:spPr bwMode="gray">
            <a:xfrm>
              <a:off x="0" y="0"/>
              <a:ext cx="5760" cy="1508"/>
            </a:xfrm>
            <a:custGeom>
              <a:avLst/>
              <a:gdLst>
                <a:gd name="T0" fmla="*/ 0 w 5760"/>
                <a:gd name="T1" fmla="*/ 0 h 1508"/>
                <a:gd name="T2" fmla="*/ 0 w 5760"/>
                <a:gd name="T3" fmla="*/ 1508 h 1508"/>
                <a:gd name="T4" fmla="*/ 5760 w 5760"/>
                <a:gd name="T5" fmla="*/ 924 h 1508"/>
                <a:gd name="T6" fmla="*/ 5760 w 5760"/>
                <a:gd name="T7" fmla="*/ 0 h 1508"/>
                <a:gd name="T8" fmla="*/ 0 w 5760"/>
                <a:gd name="T9" fmla="*/ 0 h 1508"/>
                <a:gd name="T10" fmla="*/ 0 w 5760"/>
                <a:gd name="T11" fmla="*/ 0 h 1508"/>
                <a:gd name="T12" fmla="*/ 0 w 5760"/>
                <a:gd name="T13" fmla="*/ 0 h 15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60" h="1508">
                  <a:moveTo>
                    <a:pt x="0" y="0"/>
                  </a:moveTo>
                  <a:lnTo>
                    <a:pt x="0" y="1508"/>
                  </a:lnTo>
                  <a:cubicBezTo>
                    <a:pt x="0" y="1508"/>
                    <a:pt x="2187" y="955"/>
                    <a:pt x="5760" y="924"/>
                  </a:cubicBezTo>
                  <a:cubicBezTo>
                    <a:pt x="5760" y="462"/>
                    <a:pt x="5760" y="0"/>
                    <a:pt x="576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19"/>
            <p:cNvSpPr>
              <a:spLocks/>
            </p:cNvSpPr>
            <p:nvPr userDrawn="1"/>
          </p:nvSpPr>
          <p:spPr bwMode="gray">
            <a:xfrm>
              <a:off x="3072" y="2688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20"/>
            <p:cNvSpPr>
              <a:spLocks/>
            </p:cNvSpPr>
            <p:nvPr userDrawn="1"/>
          </p:nvSpPr>
          <p:spPr bwMode="gray">
            <a:xfrm>
              <a:off x="2462" y="2504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21"/>
            <p:cNvSpPr>
              <a:spLocks noChangeArrowheads="1"/>
            </p:cNvSpPr>
            <p:nvPr userDrawn="1"/>
          </p:nvSpPr>
          <p:spPr bwMode="gray">
            <a:xfrm>
              <a:off x="1922" y="2718"/>
              <a:ext cx="1172" cy="851"/>
            </a:xfrm>
            <a:custGeom>
              <a:avLst/>
              <a:gdLst>
                <a:gd name="T0" fmla="*/ 1172 w 1172"/>
                <a:gd name="T1" fmla="*/ 0 h 851"/>
                <a:gd name="T2" fmla="*/ 0 w 1172"/>
                <a:gd name="T3" fmla="*/ 851 h 8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72" h="851">
                  <a:moveTo>
                    <a:pt x="1172" y="0"/>
                  </a:moveTo>
                  <a:cubicBezTo>
                    <a:pt x="1172" y="0"/>
                    <a:pt x="526" y="397"/>
                    <a:pt x="0" y="85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22"/>
            <p:cNvSpPr>
              <a:spLocks noChangeArrowheads="1"/>
            </p:cNvSpPr>
            <p:nvPr userDrawn="1"/>
          </p:nvSpPr>
          <p:spPr bwMode="gray">
            <a:xfrm>
              <a:off x="3312" y="2383"/>
              <a:ext cx="1760" cy="1174"/>
            </a:xfrm>
            <a:custGeom>
              <a:avLst/>
              <a:gdLst>
                <a:gd name="T0" fmla="*/ 1760 w 1760"/>
                <a:gd name="T1" fmla="*/ 0 h 1174"/>
                <a:gd name="T2" fmla="*/ 0 w 1760"/>
                <a:gd name="T3" fmla="*/ 1174 h 1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60" h="1174">
                  <a:moveTo>
                    <a:pt x="1760" y="0"/>
                  </a:moveTo>
                  <a:cubicBezTo>
                    <a:pt x="1760" y="0"/>
                    <a:pt x="789" y="492"/>
                    <a:pt x="0" y="117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23"/>
            <p:cNvSpPr>
              <a:spLocks noChangeArrowheads="1"/>
            </p:cNvSpPr>
            <p:nvPr userDrawn="1"/>
          </p:nvSpPr>
          <p:spPr bwMode="gray">
            <a:xfrm>
              <a:off x="-10" y="2262"/>
              <a:ext cx="5804" cy="1077"/>
            </a:xfrm>
            <a:custGeom>
              <a:avLst/>
              <a:gdLst>
                <a:gd name="T0" fmla="*/ 0 w 5804"/>
                <a:gd name="T1" fmla="*/ 1077 h 1077"/>
                <a:gd name="T2" fmla="*/ 5804 w 5804"/>
                <a:gd name="T3" fmla="*/ 0 h 10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804" h="1077">
                  <a:moveTo>
                    <a:pt x="0" y="1077"/>
                  </a:moveTo>
                  <a:cubicBezTo>
                    <a:pt x="2373" y="533"/>
                    <a:pt x="5804" y="0"/>
                    <a:pt x="580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24"/>
            <p:cNvSpPr>
              <a:spLocks noChangeArrowheads="1"/>
            </p:cNvSpPr>
            <p:nvPr userDrawn="1"/>
          </p:nvSpPr>
          <p:spPr bwMode="gray">
            <a:xfrm>
              <a:off x="339" y="2989"/>
              <a:ext cx="1296" cy="572"/>
            </a:xfrm>
            <a:custGeom>
              <a:avLst/>
              <a:gdLst>
                <a:gd name="T0" fmla="*/ 0 w 1296"/>
                <a:gd name="T1" fmla="*/ 572 h 572"/>
                <a:gd name="T2" fmla="*/ 1296 w 1296"/>
                <a:gd name="T3" fmla="*/ 0 h 5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96" h="572">
                  <a:moveTo>
                    <a:pt x="0" y="572"/>
                  </a:moveTo>
                  <a:cubicBezTo>
                    <a:pt x="610" y="275"/>
                    <a:pt x="1296" y="0"/>
                    <a:pt x="12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25"/>
            <p:cNvSpPr>
              <a:spLocks noChangeArrowheads="1"/>
            </p:cNvSpPr>
            <p:nvPr userDrawn="1"/>
          </p:nvSpPr>
          <p:spPr bwMode="gray">
            <a:xfrm>
              <a:off x="-9" y="2689"/>
              <a:ext cx="4037" cy="857"/>
            </a:xfrm>
            <a:custGeom>
              <a:avLst/>
              <a:gdLst>
                <a:gd name="T0" fmla="*/ 4037 w 4037"/>
                <a:gd name="T1" fmla="*/ 857 h 857"/>
                <a:gd name="T2" fmla="*/ 0 w 4037"/>
                <a:gd name="T3" fmla="*/ 0 h 85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37" h="857">
                  <a:moveTo>
                    <a:pt x="4037" y="857"/>
                  </a:moveTo>
                  <a:cubicBezTo>
                    <a:pt x="1806" y="271"/>
                    <a:pt x="0" y="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26"/>
            <p:cNvSpPr>
              <a:spLocks noChangeArrowheads="1"/>
            </p:cNvSpPr>
            <p:nvPr userDrawn="1"/>
          </p:nvSpPr>
          <p:spPr bwMode="gray">
            <a:xfrm>
              <a:off x="-10" y="2528"/>
              <a:ext cx="2496" cy="804"/>
            </a:xfrm>
            <a:custGeom>
              <a:avLst/>
              <a:gdLst>
                <a:gd name="T0" fmla="*/ 0 w 2496"/>
                <a:gd name="T1" fmla="*/ 804 h 804"/>
                <a:gd name="T2" fmla="*/ 2496 w 2496"/>
                <a:gd name="T3" fmla="*/ 0 h 80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96" h="804">
                  <a:moveTo>
                    <a:pt x="0" y="804"/>
                  </a:moveTo>
                  <a:cubicBezTo>
                    <a:pt x="0" y="804"/>
                    <a:pt x="911" y="421"/>
                    <a:pt x="24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27"/>
            <p:cNvSpPr>
              <a:spLocks/>
            </p:cNvSpPr>
            <p:nvPr userDrawn="1"/>
          </p:nvSpPr>
          <p:spPr bwMode="gray">
            <a:xfrm>
              <a:off x="1623" y="2963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28"/>
            <p:cNvSpPr>
              <a:spLocks/>
            </p:cNvSpPr>
            <p:nvPr userDrawn="1"/>
          </p:nvSpPr>
          <p:spPr bwMode="gray">
            <a:xfrm>
              <a:off x="1192" y="2873"/>
              <a:ext cx="48" cy="50"/>
            </a:xfrm>
            <a:custGeom>
              <a:avLst/>
              <a:gdLst>
                <a:gd name="T0" fmla="*/ 48 w 48"/>
                <a:gd name="T1" fmla="*/ 50 h 50"/>
                <a:gd name="T2" fmla="*/ 0 w 48"/>
                <a:gd name="T3" fmla="*/ 50 h 50"/>
                <a:gd name="T4" fmla="*/ 0 w 48"/>
                <a:gd name="T5" fmla="*/ 0 h 50"/>
                <a:gd name="T6" fmla="*/ 48 w 48"/>
                <a:gd name="T7" fmla="*/ 0 h 50"/>
                <a:gd name="T8" fmla="*/ 48 w 48"/>
                <a:gd name="T9" fmla="*/ 50 h 50"/>
                <a:gd name="T10" fmla="*/ 48 w 48"/>
                <a:gd name="T11" fmla="*/ 50 h 50"/>
                <a:gd name="T12" fmla="*/ 48 w 48"/>
                <a:gd name="T13" fmla="*/ 5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50">
                  <a:moveTo>
                    <a:pt x="48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5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29"/>
            <p:cNvSpPr>
              <a:spLocks/>
            </p:cNvSpPr>
            <p:nvPr userDrawn="1"/>
          </p:nvSpPr>
          <p:spPr bwMode="gray">
            <a:xfrm>
              <a:off x="2422" y="3134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30"/>
            <p:cNvSpPr>
              <a:spLocks/>
            </p:cNvSpPr>
            <p:nvPr userDrawn="1"/>
          </p:nvSpPr>
          <p:spPr bwMode="gray">
            <a:xfrm>
              <a:off x="3469" y="3386"/>
              <a:ext cx="48" cy="49"/>
            </a:xfrm>
            <a:custGeom>
              <a:avLst/>
              <a:gdLst>
                <a:gd name="T0" fmla="*/ 48 w 48"/>
                <a:gd name="T1" fmla="*/ 49 h 49"/>
                <a:gd name="T2" fmla="*/ 0 w 48"/>
                <a:gd name="T3" fmla="*/ 49 h 49"/>
                <a:gd name="T4" fmla="*/ 0 w 48"/>
                <a:gd name="T5" fmla="*/ 0 h 49"/>
                <a:gd name="T6" fmla="*/ 48 w 48"/>
                <a:gd name="T7" fmla="*/ 0 h 49"/>
                <a:gd name="T8" fmla="*/ 48 w 48"/>
                <a:gd name="T9" fmla="*/ 49 h 49"/>
                <a:gd name="T10" fmla="*/ 48 w 48"/>
                <a:gd name="T11" fmla="*/ 49 h 49"/>
                <a:gd name="T12" fmla="*/ 48 w 48"/>
                <a:gd name="T13" fmla="*/ 49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9">
                  <a:moveTo>
                    <a:pt x="48" y="49"/>
                  </a:moveTo>
                  <a:lnTo>
                    <a:pt x="0" y="49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31"/>
            <p:cNvSpPr>
              <a:spLocks/>
            </p:cNvSpPr>
            <p:nvPr userDrawn="1"/>
          </p:nvSpPr>
          <p:spPr bwMode="gray">
            <a:xfrm>
              <a:off x="5050" y="2353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32"/>
            <p:cNvSpPr>
              <a:spLocks noChangeArrowheads="1"/>
            </p:cNvSpPr>
            <p:nvPr userDrawn="1"/>
          </p:nvSpPr>
          <p:spPr bwMode="gray">
            <a:xfrm>
              <a:off x="3094" y="2720"/>
              <a:ext cx="483" cy="851"/>
            </a:xfrm>
            <a:custGeom>
              <a:avLst/>
              <a:gdLst>
                <a:gd name="T0" fmla="*/ 0 w 483"/>
                <a:gd name="T1" fmla="*/ 0 h 851"/>
                <a:gd name="T2" fmla="*/ 483 w 483"/>
                <a:gd name="T3" fmla="*/ 851 h 8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3" h="851">
                  <a:moveTo>
                    <a:pt x="0" y="0"/>
                  </a:moveTo>
                  <a:cubicBezTo>
                    <a:pt x="0" y="0"/>
                    <a:pt x="261" y="437"/>
                    <a:pt x="483" y="85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Rectangle 34"/>
            <p:cNvSpPr>
              <a:spLocks noChangeArrowheads="1"/>
            </p:cNvSpPr>
            <p:nvPr userDrawn="1"/>
          </p:nvSpPr>
          <p:spPr bwMode="gray">
            <a:xfrm>
              <a:off x="0" y="3532"/>
              <a:ext cx="5760" cy="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GB" altLang="fr-FR" smtClean="0"/>
            </a:p>
          </p:txBody>
        </p:sp>
        <p:sp>
          <p:nvSpPr>
            <p:cNvPr id="23" name="Rectangle 13" descr="Logo_EU_couv"/>
            <p:cNvSpPr>
              <a:spLocks noChangeArrowheads="1"/>
            </p:cNvSpPr>
            <p:nvPr userDrawn="1"/>
          </p:nvSpPr>
          <p:spPr bwMode="gray">
            <a:xfrm>
              <a:off x="218" y="3635"/>
              <a:ext cx="851" cy="638"/>
            </a:xfrm>
            <a:prstGeom prst="rect">
              <a:avLst/>
            </a:prstGeom>
            <a:blipFill dpi="0" rotWithShape="0">
              <a:blip r:embed="rId4" cstate="print"/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GB" altLang="fr-FR" smtClean="0"/>
            </a:p>
          </p:txBody>
        </p:sp>
        <p:sp>
          <p:nvSpPr>
            <p:cNvPr id="24" name="Rectangle 14" descr="Logo_Urbact_couv"/>
            <p:cNvSpPr>
              <a:spLocks noChangeArrowheads="1"/>
            </p:cNvSpPr>
            <p:nvPr userDrawn="1"/>
          </p:nvSpPr>
          <p:spPr bwMode="gray">
            <a:xfrm>
              <a:off x="3970" y="3562"/>
              <a:ext cx="1641" cy="730"/>
            </a:xfrm>
            <a:prstGeom prst="rect">
              <a:avLst/>
            </a:prstGeom>
            <a:blipFill dpi="0" rotWithShape="0">
              <a:blip r:embed="rId5" cstate="print"/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GB" altLang="fr-FR" smtClean="0"/>
            </a:p>
          </p:txBody>
        </p:sp>
      </p:grp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42942" y="352425"/>
            <a:ext cx="8043863" cy="10668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42942" y="1182688"/>
            <a:ext cx="8043863" cy="8747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 b="0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1672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Extending the partnership I Monday, 21 May 2012 I Page 2</a:t>
            </a:r>
          </a:p>
        </p:txBody>
      </p:sp>
    </p:spTree>
    <p:extLst>
      <p:ext uri="{BB962C8B-B14F-4D97-AF65-F5344CB8AC3E}">
        <p14:creationId xmlns:p14="http://schemas.microsoft.com/office/powerpoint/2010/main" xmlns="" val="595101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8" descr="image matto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-15875" y="0"/>
            <a:ext cx="9213850" cy="6858000"/>
            <a:chOff x="-10" y="0"/>
            <a:chExt cx="5804" cy="4320"/>
          </a:xfrm>
        </p:grpSpPr>
        <p:pic>
          <p:nvPicPr>
            <p:cNvPr id="6" name="Picture 46" descr="Txt_couv_v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020"/>
              <a:ext cx="914" cy="2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Freeform 15"/>
            <p:cNvSpPr>
              <a:spLocks/>
            </p:cNvSpPr>
            <p:nvPr userDrawn="1"/>
          </p:nvSpPr>
          <p:spPr bwMode="gray">
            <a:xfrm>
              <a:off x="0" y="0"/>
              <a:ext cx="5760" cy="1508"/>
            </a:xfrm>
            <a:custGeom>
              <a:avLst/>
              <a:gdLst>
                <a:gd name="T0" fmla="*/ 0 w 5760"/>
                <a:gd name="T1" fmla="*/ 0 h 1508"/>
                <a:gd name="T2" fmla="*/ 0 w 5760"/>
                <a:gd name="T3" fmla="*/ 1508 h 1508"/>
                <a:gd name="T4" fmla="*/ 5760 w 5760"/>
                <a:gd name="T5" fmla="*/ 924 h 1508"/>
                <a:gd name="T6" fmla="*/ 5760 w 5760"/>
                <a:gd name="T7" fmla="*/ 0 h 1508"/>
                <a:gd name="T8" fmla="*/ 0 w 5760"/>
                <a:gd name="T9" fmla="*/ 0 h 1508"/>
                <a:gd name="T10" fmla="*/ 0 w 5760"/>
                <a:gd name="T11" fmla="*/ 0 h 1508"/>
                <a:gd name="T12" fmla="*/ 0 w 5760"/>
                <a:gd name="T13" fmla="*/ 0 h 15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60" h="1508">
                  <a:moveTo>
                    <a:pt x="0" y="0"/>
                  </a:moveTo>
                  <a:lnTo>
                    <a:pt x="0" y="1508"/>
                  </a:lnTo>
                  <a:cubicBezTo>
                    <a:pt x="0" y="1508"/>
                    <a:pt x="2187" y="955"/>
                    <a:pt x="5760" y="924"/>
                  </a:cubicBezTo>
                  <a:cubicBezTo>
                    <a:pt x="5760" y="462"/>
                    <a:pt x="5760" y="0"/>
                    <a:pt x="576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8" name="Freeform 19"/>
            <p:cNvSpPr>
              <a:spLocks/>
            </p:cNvSpPr>
            <p:nvPr userDrawn="1"/>
          </p:nvSpPr>
          <p:spPr bwMode="gray">
            <a:xfrm>
              <a:off x="3072" y="2688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9" name="Freeform 20"/>
            <p:cNvSpPr>
              <a:spLocks/>
            </p:cNvSpPr>
            <p:nvPr userDrawn="1"/>
          </p:nvSpPr>
          <p:spPr bwMode="gray">
            <a:xfrm>
              <a:off x="2462" y="2504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10" name="Freeform 21"/>
            <p:cNvSpPr>
              <a:spLocks noChangeArrowheads="1"/>
            </p:cNvSpPr>
            <p:nvPr userDrawn="1"/>
          </p:nvSpPr>
          <p:spPr bwMode="gray">
            <a:xfrm>
              <a:off x="1922" y="2718"/>
              <a:ext cx="1172" cy="851"/>
            </a:xfrm>
            <a:custGeom>
              <a:avLst/>
              <a:gdLst>
                <a:gd name="T0" fmla="*/ 1172 w 1172"/>
                <a:gd name="T1" fmla="*/ 0 h 851"/>
                <a:gd name="T2" fmla="*/ 0 w 1172"/>
                <a:gd name="T3" fmla="*/ 851 h 8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72" h="851">
                  <a:moveTo>
                    <a:pt x="1172" y="0"/>
                  </a:moveTo>
                  <a:cubicBezTo>
                    <a:pt x="1172" y="0"/>
                    <a:pt x="526" y="397"/>
                    <a:pt x="0" y="85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11" name="Freeform 22"/>
            <p:cNvSpPr>
              <a:spLocks noChangeArrowheads="1"/>
            </p:cNvSpPr>
            <p:nvPr userDrawn="1"/>
          </p:nvSpPr>
          <p:spPr bwMode="gray">
            <a:xfrm>
              <a:off x="3312" y="2383"/>
              <a:ext cx="1760" cy="1174"/>
            </a:xfrm>
            <a:custGeom>
              <a:avLst/>
              <a:gdLst>
                <a:gd name="T0" fmla="*/ 1760 w 1760"/>
                <a:gd name="T1" fmla="*/ 0 h 1174"/>
                <a:gd name="T2" fmla="*/ 0 w 1760"/>
                <a:gd name="T3" fmla="*/ 1174 h 1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60" h="1174">
                  <a:moveTo>
                    <a:pt x="1760" y="0"/>
                  </a:moveTo>
                  <a:cubicBezTo>
                    <a:pt x="1760" y="0"/>
                    <a:pt x="789" y="492"/>
                    <a:pt x="0" y="117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12" name="Freeform 23"/>
            <p:cNvSpPr>
              <a:spLocks noChangeArrowheads="1"/>
            </p:cNvSpPr>
            <p:nvPr userDrawn="1"/>
          </p:nvSpPr>
          <p:spPr bwMode="gray">
            <a:xfrm>
              <a:off x="-10" y="2262"/>
              <a:ext cx="5804" cy="1077"/>
            </a:xfrm>
            <a:custGeom>
              <a:avLst/>
              <a:gdLst>
                <a:gd name="T0" fmla="*/ 0 w 5804"/>
                <a:gd name="T1" fmla="*/ 1077 h 1077"/>
                <a:gd name="T2" fmla="*/ 5804 w 5804"/>
                <a:gd name="T3" fmla="*/ 0 h 10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804" h="1077">
                  <a:moveTo>
                    <a:pt x="0" y="1077"/>
                  </a:moveTo>
                  <a:cubicBezTo>
                    <a:pt x="2373" y="533"/>
                    <a:pt x="5804" y="0"/>
                    <a:pt x="580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13" name="Freeform 24"/>
            <p:cNvSpPr>
              <a:spLocks noChangeArrowheads="1"/>
            </p:cNvSpPr>
            <p:nvPr userDrawn="1"/>
          </p:nvSpPr>
          <p:spPr bwMode="gray">
            <a:xfrm>
              <a:off x="339" y="2989"/>
              <a:ext cx="1296" cy="572"/>
            </a:xfrm>
            <a:custGeom>
              <a:avLst/>
              <a:gdLst>
                <a:gd name="T0" fmla="*/ 0 w 1296"/>
                <a:gd name="T1" fmla="*/ 572 h 572"/>
                <a:gd name="T2" fmla="*/ 1296 w 1296"/>
                <a:gd name="T3" fmla="*/ 0 h 5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96" h="572">
                  <a:moveTo>
                    <a:pt x="0" y="572"/>
                  </a:moveTo>
                  <a:cubicBezTo>
                    <a:pt x="610" y="275"/>
                    <a:pt x="1296" y="0"/>
                    <a:pt x="12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14" name="Freeform 25"/>
            <p:cNvSpPr>
              <a:spLocks noChangeArrowheads="1"/>
            </p:cNvSpPr>
            <p:nvPr userDrawn="1"/>
          </p:nvSpPr>
          <p:spPr bwMode="gray">
            <a:xfrm>
              <a:off x="-9" y="2689"/>
              <a:ext cx="4037" cy="857"/>
            </a:xfrm>
            <a:custGeom>
              <a:avLst/>
              <a:gdLst>
                <a:gd name="T0" fmla="*/ 4037 w 4037"/>
                <a:gd name="T1" fmla="*/ 857 h 857"/>
                <a:gd name="T2" fmla="*/ 0 w 4037"/>
                <a:gd name="T3" fmla="*/ 0 h 85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37" h="857">
                  <a:moveTo>
                    <a:pt x="4037" y="857"/>
                  </a:moveTo>
                  <a:cubicBezTo>
                    <a:pt x="1806" y="271"/>
                    <a:pt x="0" y="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15" name="Freeform 26"/>
            <p:cNvSpPr>
              <a:spLocks noChangeArrowheads="1"/>
            </p:cNvSpPr>
            <p:nvPr userDrawn="1"/>
          </p:nvSpPr>
          <p:spPr bwMode="gray">
            <a:xfrm>
              <a:off x="-10" y="2528"/>
              <a:ext cx="2496" cy="804"/>
            </a:xfrm>
            <a:custGeom>
              <a:avLst/>
              <a:gdLst>
                <a:gd name="T0" fmla="*/ 0 w 2496"/>
                <a:gd name="T1" fmla="*/ 804 h 804"/>
                <a:gd name="T2" fmla="*/ 2496 w 2496"/>
                <a:gd name="T3" fmla="*/ 0 h 80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96" h="804">
                  <a:moveTo>
                    <a:pt x="0" y="804"/>
                  </a:moveTo>
                  <a:cubicBezTo>
                    <a:pt x="0" y="804"/>
                    <a:pt x="911" y="421"/>
                    <a:pt x="24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 userDrawn="1"/>
          </p:nvSpPr>
          <p:spPr bwMode="gray">
            <a:xfrm>
              <a:off x="1623" y="2963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17" name="Freeform 28"/>
            <p:cNvSpPr>
              <a:spLocks/>
            </p:cNvSpPr>
            <p:nvPr userDrawn="1"/>
          </p:nvSpPr>
          <p:spPr bwMode="gray">
            <a:xfrm>
              <a:off x="1192" y="2873"/>
              <a:ext cx="48" cy="50"/>
            </a:xfrm>
            <a:custGeom>
              <a:avLst/>
              <a:gdLst>
                <a:gd name="T0" fmla="*/ 48 w 48"/>
                <a:gd name="T1" fmla="*/ 50 h 50"/>
                <a:gd name="T2" fmla="*/ 0 w 48"/>
                <a:gd name="T3" fmla="*/ 50 h 50"/>
                <a:gd name="T4" fmla="*/ 0 w 48"/>
                <a:gd name="T5" fmla="*/ 0 h 50"/>
                <a:gd name="T6" fmla="*/ 48 w 48"/>
                <a:gd name="T7" fmla="*/ 0 h 50"/>
                <a:gd name="T8" fmla="*/ 48 w 48"/>
                <a:gd name="T9" fmla="*/ 50 h 50"/>
                <a:gd name="T10" fmla="*/ 48 w 48"/>
                <a:gd name="T11" fmla="*/ 50 h 50"/>
                <a:gd name="T12" fmla="*/ 48 w 48"/>
                <a:gd name="T13" fmla="*/ 5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50">
                  <a:moveTo>
                    <a:pt x="48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5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18" name="Freeform 29"/>
            <p:cNvSpPr>
              <a:spLocks/>
            </p:cNvSpPr>
            <p:nvPr userDrawn="1"/>
          </p:nvSpPr>
          <p:spPr bwMode="gray">
            <a:xfrm>
              <a:off x="2422" y="3134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19" name="Freeform 30"/>
            <p:cNvSpPr>
              <a:spLocks/>
            </p:cNvSpPr>
            <p:nvPr userDrawn="1"/>
          </p:nvSpPr>
          <p:spPr bwMode="gray">
            <a:xfrm>
              <a:off x="3469" y="3386"/>
              <a:ext cx="48" cy="49"/>
            </a:xfrm>
            <a:custGeom>
              <a:avLst/>
              <a:gdLst>
                <a:gd name="T0" fmla="*/ 48 w 48"/>
                <a:gd name="T1" fmla="*/ 49 h 49"/>
                <a:gd name="T2" fmla="*/ 0 w 48"/>
                <a:gd name="T3" fmla="*/ 49 h 49"/>
                <a:gd name="T4" fmla="*/ 0 w 48"/>
                <a:gd name="T5" fmla="*/ 0 h 49"/>
                <a:gd name="T6" fmla="*/ 48 w 48"/>
                <a:gd name="T7" fmla="*/ 0 h 49"/>
                <a:gd name="T8" fmla="*/ 48 w 48"/>
                <a:gd name="T9" fmla="*/ 49 h 49"/>
                <a:gd name="T10" fmla="*/ 48 w 48"/>
                <a:gd name="T11" fmla="*/ 49 h 49"/>
                <a:gd name="T12" fmla="*/ 48 w 48"/>
                <a:gd name="T13" fmla="*/ 49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9">
                  <a:moveTo>
                    <a:pt x="48" y="49"/>
                  </a:moveTo>
                  <a:lnTo>
                    <a:pt x="0" y="49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20" name="Freeform 31"/>
            <p:cNvSpPr>
              <a:spLocks/>
            </p:cNvSpPr>
            <p:nvPr userDrawn="1"/>
          </p:nvSpPr>
          <p:spPr bwMode="gray">
            <a:xfrm>
              <a:off x="5050" y="2353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21" name="Freeform 32"/>
            <p:cNvSpPr>
              <a:spLocks noChangeArrowheads="1"/>
            </p:cNvSpPr>
            <p:nvPr userDrawn="1"/>
          </p:nvSpPr>
          <p:spPr bwMode="gray">
            <a:xfrm>
              <a:off x="3094" y="2720"/>
              <a:ext cx="483" cy="851"/>
            </a:xfrm>
            <a:custGeom>
              <a:avLst/>
              <a:gdLst>
                <a:gd name="T0" fmla="*/ 0 w 483"/>
                <a:gd name="T1" fmla="*/ 0 h 851"/>
                <a:gd name="T2" fmla="*/ 483 w 483"/>
                <a:gd name="T3" fmla="*/ 851 h 8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3" h="851">
                  <a:moveTo>
                    <a:pt x="0" y="0"/>
                  </a:moveTo>
                  <a:cubicBezTo>
                    <a:pt x="0" y="0"/>
                    <a:pt x="261" y="437"/>
                    <a:pt x="483" y="85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22" name="Rectangle 34"/>
            <p:cNvSpPr>
              <a:spLocks noChangeArrowheads="1"/>
            </p:cNvSpPr>
            <p:nvPr userDrawn="1"/>
          </p:nvSpPr>
          <p:spPr bwMode="gray">
            <a:xfrm>
              <a:off x="0" y="3532"/>
              <a:ext cx="5760" cy="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0" hangingPunct="0">
                <a:defRPr/>
              </a:pPr>
              <a:endParaRPr lang="en-GB" altLang="fr-FR" b="0" smtClean="0">
                <a:solidFill>
                  <a:srgbClr val="FFD73C"/>
                </a:solidFill>
              </a:endParaRPr>
            </a:p>
          </p:txBody>
        </p:sp>
        <p:sp>
          <p:nvSpPr>
            <p:cNvPr id="23" name="Rectangle 13" descr="Logo_EU_couv"/>
            <p:cNvSpPr>
              <a:spLocks noChangeArrowheads="1"/>
            </p:cNvSpPr>
            <p:nvPr userDrawn="1"/>
          </p:nvSpPr>
          <p:spPr bwMode="gray">
            <a:xfrm>
              <a:off x="218" y="3635"/>
              <a:ext cx="851" cy="638"/>
            </a:xfrm>
            <a:prstGeom prst="rect">
              <a:avLst/>
            </a:prstGeom>
            <a:blipFill dpi="0" rotWithShape="0">
              <a:blip r:embed="rId4" cstate="print"/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0" hangingPunct="0">
                <a:defRPr/>
              </a:pPr>
              <a:endParaRPr lang="en-GB" altLang="fr-FR" b="0" smtClean="0">
                <a:solidFill>
                  <a:srgbClr val="FFD73C"/>
                </a:solidFill>
              </a:endParaRPr>
            </a:p>
          </p:txBody>
        </p:sp>
        <p:sp>
          <p:nvSpPr>
            <p:cNvPr id="24" name="Rectangle 14" descr="Logo_Urbact_couv"/>
            <p:cNvSpPr>
              <a:spLocks noChangeArrowheads="1"/>
            </p:cNvSpPr>
            <p:nvPr userDrawn="1"/>
          </p:nvSpPr>
          <p:spPr bwMode="gray">
            <a:xfrm>
              <a:off x="3970" y="3562"/>
              <a:ext cx="1641" cy="730"/>
            </a:xfrm>
            <a:prstGeom prst="rect">
              <a:avLst/>
            </a:prstGeom>
            <a:blipFill dpi="0" rotWithShape="0">
              <a:blip r:embed="rId5" cstate="print"/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0" hangingPunct="0">
                <a:defRPr/>
              </a:pPr>
              <a:endParaRPr lang="en-GB" altLang="fr-FR" b="0" smtClean="0">
                <a:solidFill>
                  <a:srgbClr val="FFD73C"/>
                </a:solidFill>
              </a:endParaRPr>
            </a:p>
          </p:txBody>
        </p:sp>
      </p:grp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42938" y="352425"/>
            <a:ext cx="8043862" cy="10668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42938" y="1182688"/>
            <a:ext cx="8043862" cy="874712"/>
          </a:xfrm>
        </p:spPr>
        <p:txBody>
          <a:bodyPr/>
          <a:lstStyle>
            <a:lvl1pPr marL="0" indent="0">
              <a:buFontTx/>
              <a:buNone/>
              <a:defRPr sz="1500" b="0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115243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50816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43955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196975"/>
            <a:ext cx="3543300" cy="467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196975"/>
            <a:ext cx="3543300" cy="467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98156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88062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00468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84092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15087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21044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011089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457200"/>
            <a:ext cx="18097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457200"/>
            <a:ext cx="52768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04388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3950"/>
            <a:ext cx="8229600" cy="920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6450" y="2090738"/>
            <a:ext cx="3678238" cy="3643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7088" y="2090738"/>
            <a:ext cx="3679825" cy="174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7088" y="3987800"/>
            <a:ext cx="3679825" cy="1746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73C"/>
                </a:solidFill>
                <a:latin typeface="Arial" charset="0"/>
              </a:defRPr>
            </a:lvl1pPr>
          </a:lstStyle>
          <a:p>
            <a:pPr defTabSz="914400" eaLnBrk="0" hangingPunct="0">
              <a:defRPr/>
            </a:pPr>
            <a:endParaRPr lang="de-DE" sz="2400" b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URBACT III Brussels Consultation 19th February 2014</a:t>
            </a:r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D73C"/>
                </a:solidFill>
              </a:defRPr>
            </a:lvl1pPr>
          </a:lstStyle>
          <a:p>
            <a:pPr defTabSz="914400" eaLnBrk="0" hangingPunct="0">
              <a:defRPr/>
            </a:pPr>
            <a:fld id="{4C830E0C-55AA-4462-B346-BA0F79E930AC}" type="slidenum">
              <a:rPr lang="de-DE" sz="2400" b="0"/>
              <a:pPr defTabSz="914400" eaLnBrk="0" hangingPunct="0">
                <a:defRPr/>
              </a:pPr>
              <a:t>‹nr.›</a:t>
            </a:fld>
            <a:endParaRPr lang="de-DE" sz="2400" b="0"/>
          </a:p>
        </p:txBody>
      </p:sp>
    </p:spTree>
    <p:extLst>
      <p:ext uri="{BB962C8B-B14F-4D97-AF65-F5344CB8AC3E}">
        <p14:creationId xmlns:p14="http://schemas.microsoft.com/office/powerpoint/2010/main" xmlns="" val="3524492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8" descr="image matto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-15875" y="0"/>
            <a:ext cx="9213850" cy="6858000"/>
            <a:chOff x="-10" y="0"/>
            <a:chExt cx="5804" cy="4320"/>
          </a:xfrm>
        </p:grpSpPr>
        <p:pic>
          <p:nvPicPr>
            <p:cNvPr id="6" name="Picture 46" descr="Txt_couv_v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020"/>
              <a:ext cx="914" cy="2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Freeform 15"/>
            <p:cNvSpPr>
              <a:spLocks/>
            </p:cNvSpPr>
            <p:nvPr userDrawn="1"/>
          </p:nvSpPr>
          <p:spPr bwMode="gray">
            <a:xfrm>
              <a:off x="0" y="0"/>
              <a:ext cx="5760" cy="1508"/>
            </a:xfrm>
            <a:custGeom>
              <a:avLst/>
              <a:gdLst>
                <a:gd name="T0" fmla="*/ 0 w 5760"/>
                <a:gd name="T1" fmla="*/ 0 h 1508"/>
                <a:gd name="T2" fmla="*/ 0 w 5760"/>
                <a:gd name="T3" fmla="*/ 1508 h 1508"/>
                <a:gd name="T4" fmla="*/ 5760 w 5760"/>
                <a:gd name="T5" fmla="*/ 924 h 1508"/>
                <a:gd name="T6" fmla="*/ 5760 w 5760"/>
                <a:gd name="T7" fmla="*/ 0 h 1508"/>
                <a:gd name="T8" fmla="*/ 0 w 5760"/>
                <a:gd name="T9" fmla="*/ 0 h 1508"/>
                <a:gd name="T10" fmla="*/ 0 w 5760"/>
                <a:gd name="T11" fmla="*/ 0 h 1508"/>
                <a:gd name="T12" fmla="*/ 0 w 5760"/>
                <a:gd name="T13" fmla="*/ 0 h 15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60" h="1508">
                  <a:moveTo>
                    <a:pt x="0" y="0"/>
                  </a:moveTo>
                  <a:lnTo>
                    <a:pt x="0" y="1508"/>
                  </a:lnTo>
                  <a:cubicBezTo>
                    <a:pt x="0" y="1508"/>
                    <a:pt x="2187" y="955"/>
                    <a:pt x="5760" y="924"/>
                  </a:cubicBezTo>
                  <a:cubicBezTo>
                    <a:pt x="5760" y="462"/>
                    <a:pt x="5760" y="0"/>
                    <a:pt x="576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8" name="Freeform 19"/>
            <p:cNvSpPr>
              <a:spLocks/>
            </p:cNvSpPr>
            <p:nvPr userDrawn="1"/>
          </p:nvSpPr>
          <p:spPr bwMode="gray">
            <a:xfrm>
              <a:off x="3072" y="2688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9" name="Freeform 20"/>
            <p:cNvSpPr>
              <a:spLocks/>
            </p:cNvSpPr>
            <p:nvPr userDrawn="1"/>
          </p:nvSpPr>
          <p:spPr bwMode="gray">
            <a:xfrm>
              <a:off x="2462" y="2504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10" name="Freeform 21"/>
            <p:cNvSpPr>
              <a:spLocks noChangeArrowheads="1"/>
            </p:cNvSpPr>
            <p:nvPr userDrawn="1"/>
          </p:nvSpPr>
          <p:spPr bwMode="gray">
            <a:xfrm>
              <a:off x="1922" y="2718"/>
              <a:ext cx="1172" cy="851"/>
            </a:xfrm>
            <a:custGeom>
              <a:avLst/>
              <a:gdLst>
                <a:gd name="T0" fmla="*/ 1172 w 1172"/>
                <a:gd name="T1" fmla="*/ 0 h 851"/>
                <a:gd name="T2" fmla="*/ 0 w 1172"/>
                <a:gd name="T3" fmla="*/ 851 h 8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72" h="851">
                  <a:moveTo>
                    <a:pt x="1172" y="0"/>
                  </a:moveTo>
                  <a:cubicBezTo>
                    <a:pt x="1172" y="0"/>
                    <a:pt x="526" y="397"/>
                    <a:pt x="0" y="85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11" name="Freeform 22"/>
            <p:cNvSpPr>
              <a:spLocks noChangeArrowheads="1"/>
            </p:cNvSpPr>
            <p:nvPr userDrawn="1"/>
          </p:nvSpPr>
          <p:spPr bwMode="gray">
            <a:xfrm>
              <a:off x="3312" y="2383"/>
              <a:ext cx="1760" cy="1174"/>
            </a:xfrm>
            <a:custGeom>
              <a:avLst/>
              <a:gdLst>
                <a:gd name="T0" fmla="*/ 1760 w 1760"/>
                <a:gd name="T1" fmla="*/ 0 h 1174"/>
                <a:gd name="T2" fmla="*/ 0 w 1760"/>
                <a:gd name="T3" fmla="*/ 1174 h 1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60" h="1174">
                  <a:moveTo>
                    <a:pt x="1760" y="0"/>
                  </a:moveTo>
                  <a:cubicBezTo>
                    <a:pt x="1760" y="0"/>
                    <a:pt x="789" y="492"/>
                    <a:pt x="0" y="117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12" name="Freeform 23"/>
            <p:cNvSpPr>
              <a:spLocks noChangeArrowheads="1"/>
            </p:cNvSpPr>
            <p:nvPr userDrawn="1"/>
          </p:nvSpPr>
          <p:spPr bwMode="gray">
            <a:xfrm>
              <a:off x="-10" y="2262"/>
              <a:ext cx="5804" cy="1077"/>
            </a:xfrm>
            <a:custGeom>
              <a:avLst/>
              <a:gdLst>
                <a:gd name="T0" fmla="*/ 0 w 5804"/>
                <a:gd name="T1" fmla="*/ 1077 h 1077"/>
                <a:gd name="T2" fmla="*/ 5804 w 5804"/>
                <a:gd name="T3" fmla="*/ 0 h 107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804" h="1077">
                  <a:moveTo>
                    <a:pt x="0" y="1077"/>
                  </a:moveTo>
                  <a:cubicBezTo>
                    <a:pt x="2373" y="533"/>
                    <a:pt x="5804" y="0"/>
                    <a:pt x="580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13" name="Freeform 24"/>
            <p:cNvSpPr>
              <a:spLocks noChangeArrowheads="1"/>
            </p:cNvSpPr>
            <p:nvPr userDrawn="1"/>
          </p:nvSpPr>
          <p:spPr bwMode="gray">
            <a:xfrm>
              <a:off x="339" y="2989"/>
              <a:ext cx="1296" cy="572"/>
            </a:xfrm>
            <a:custGeom>
              <a:avLst/>
              <a:gdLst>
                <a:gd name="T0" fmla="*/ 0 w 1296"/>
                <a:gd name="T1" fmla="*/ 572 h 572"/>
                <a:gd name="T2" fmla="*/ 1296 w 1296"/>
                <a:gd name="T3" fmla="*/ 0 h 5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96" h="572">
                  <a:moveTo>
                    <a:pt x="0" y="572"/>
                  </a:moveTo>
                  <a:cubicBezTo>
                    <a:pt x="610" y="275"/>
                    <a:pt x="1296" y="0"/>
                    <a:pt x="12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14" name="Freeform 25"/>
            <p:cNvSpPr>
              <a:spLocks noChangeArrowheads="1"/>
            </p:cNvSpPr>
            <p:nvPr userDrawn="1"/>
          </p:nvSpPr>
          <p:spPr bwMode="gray">
            <a:xfrm>
              <a:off x="-9" y="2689"/>
              <a:ext cx="4037" cy="857"/>
            </a:xfrm>
            <a:custGeom>
              <a:avLst/>
              <a:gdLst>
                <a:gd name="T0" fmla="*/ 4037 w 4037"/>
                <a:gd name="T1" fmla="*/ 857 h 857"/>
                <a:gd name="T2" fmla="*/ 0 w 4037"/>
                <a:gd name="T3" fmla="*/ 0 h 85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37" h="857">
                  <a:moveTo>
                    <a:pt x="4037" y="857"/>
                  </a:moveTo>
                  <a:cubicBezTo>
                    <a:pt x="1806" y="271"/>
                    <a:pt x="0" y="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15" name="Freeform 26"/>
            <p:cNvSpPr>
              <a:spLocks noChangeArrowheads="1"/>
            </p:cNvSpPr>
            <p:nvPr userDrawn="1"/>
          </p:nvSpPr>
          <p:spPr bwMode="gray">
            <a:xfrm>
              <a:off x="-10" y="2528"/>
              <a:ext cx="2496" cy="804"/>
            </a:xfrm>
            <a:custGeom>
              <a:avLst/>
              <a:gdLst>
                <a:gd name="T0" fmla="*/ 0 w 2496"/>
                <a:gd name="T1" fmla="*/ 804 h 804"/>
                <a:gd name="T2" fmla="*/ 2496 w 2496"/>
                <a:gd name="T3" fmla="*/ 0 h 80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96" h="804">
                  <a:moveTo>
                    <a:pt x="0" y="804"/>
                  </a:moveTo>
                  <a:cubicBezTo>
                    <a:pt x="0" y="804"/>
                    <a:pt x="911" y="421"/>
                    <a:pt x="249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 userDrawn="1"/>
          </p:nvSpPr>
          <p:spPr bwMode="gray">
            <a:xfrm>
              <a:off x="1623" y="2963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17" name="Freeform 28"/>
            <p:cNvSpPr>
              <a:spLocks/>
            </p:cNvSpPr>
            <p:nvPr userDrawn="1"/>
          </p:nvSpPr>
          <p:spPr bwMode="gray">
            <a:xfrm>
              <a:off x="1192" y="2873"/>
              <a:ext cx="48" cy="50"/>
            </a:xfrm>
            <a:custGeom>
              <a:avLst/>
              <a:gdLst>
                <a:gd name="T0" fmla="*/ 48 w 48"/>
                <a:gd name="T1" fmla="*/ 50 h 50"/>
                <a:gd name="T2" fmla="*/ 0 w 48"/>
                <a:gd name="T3" fmla="*/ 50 h 50"/>
                <a:gd name="T4" fmla="*/ 0 w 48"/>
                <a:gd name="T5" fmla="*/ 0 h 50"/>
                <a:gd name="T6" fmla="*/ 48 w 48"/>
                <a:gd name="T7" fmla="*/ 0 h 50"/>
                <a:gd name="T8" fmla="*/ 48 w 48"/>
                <a:gd name="T9" fmla="*/ 50 h 50"/>
                <a:gd name="T10" fmla="*/ 48 w 48"/>
                <a:gd name="T11" fmla="*/ 50 h 50"/>
                <a:gd name="T12" fmla="*/ 48 w 48"/>
                <a:gd name="T13" fmla="*/ 5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50">
                  <a:moveTo>
                    <a:pt x="48" y="50"/>
                  </a:moveTo>
                  <a:lnTo>
                    <a:pt x="0" y="5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5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18" name="Freeform 29"/>
            <p:cNvSpPr>
              <a:spLocks/>
            </p:cNvSpPr>
            <p:nvPr userDrawn="1"/>
          </p:nvSpPr>
          <p:spPr bwMode="gray">
            <a:xfrm>
              <a:off x="2422" y="3134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19" name="Freeform 30"/>
            <p:cNvSpPr>
              <a:spLocks/>
            </p:cNvSpPr>
            <p:nvPr userDrawn="1"/>
          </p:nvSpPr>
          <p:spPr bwMode="gray">
            <a:xfrm>
              <a:off x="3469" y="3386"/>
              <a:ext cx="48" cy="49"/>
            </a:xfrm>
            <a:custGeom>
              <a:avLst/>
              <a:gdLst>
                <a:gd name="T0" fmla="*/ 48 w 48"/>
                <a:gd name="T1" fmla="*/ 49 h 49"/>
                <a:gd name="T2" fmla="*/ 0 w 48"/>
                <a:gd name="T3" fmla="*/ 49 h 49"/>
                <a:gd name="T4" fmla="*/ 0 w 48"/>
                <a:gd name="T5" fmla="*/ 0 h 49"/>
                <a:gd name="T6" fmla="*/ 48 w 48"/>
                <a:gd name="T7" fmla="*/ 0 h 49"/>
                <a:gd name="T8" fmla="*/ 48 w 48"/>
                <a:gd name="T9" fmla="*/ 49 h 49"/>
                <a:gd name="T10" fmla="*/ 48 w 48"/>
                <a:gd name="T11" fmla="*/ 49 h 49"/>
                <a:gd name="T12" fmla="*/ 48 w 48"/>
                <a:gd name="T13" fmla="*/ 49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9">
                  <a:moveTo>
                    <a:pt x="48" y="49"/>
                  </a:moveTo>
                  <a:lnTo>
                    <a:pt x="0" y="49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20" name="Freeform 31"/>
            <p:cNvSpPr>
              <a:spLocks/>
            </p:cNvSpPr>
            <p:nvPr userDrawn="1"/>
          </p:nvSpPr>
          <p:spPr bwMode="gray">
            <a:xfrm>
              <a:off x="5050" y="2353"/>
              <a:ext cx="48" cy="48"/>
            </a:xfrm>
            <a:custGeom>
              <a:avLst/>
              <a:gdLst>
                <a:gd name="T0" fmla="*/ 48 w 48"/>
                <a:gd name="T1" fmla="*/ 48 h 48"/>
                <a:gd name="T2" fmla="*/ 0 w 48"/>
                <a:gd name="T3" fmla="*/ 48 h 48"/>
                <a:gd name="T4" fmla="*/ 0 w 48"/>
                <a:gd name="T5" fmla="*/ 0 h 48"/>
                <a:gd name="T6" fmla="*/ 48 w 48"/>
                <a:gd name="T7" fmla="*/ 0 h 48"/>
                <a:gd name="T8" fmla="*/ 48 w 48"/>
                <a:gd name="T9" fmla="*/ 48 h 48"/>
                <a:gd name="T10" fmla="*/ 48 w 48"/>
                <a:gd name="T11" fmla="*/ 48 h 48"/>
                <a:gd name="T12" fmla="*/ 48 w 48"/>
                <a:gd name="T13" fmla="*/ 4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48">
                  <a:moveTo>
                    <a:pt x="4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21" name="Freeform 32"/>
            <p:cNvSpPr>
              <a:spLocks noChangeArrowheads="1"/>
            </p:cNvSpPr>
            <p:nvPr userDrawn="1"/>
          </p:nvSpPr>
          <p:spPr bwMode="gray">
            <a:xfrm>
              <a:off x="3094" y="2720"/>
              <a:ext cx="483" cy="851"/>
            </a:xfrm>
            <a:custGeom>
              <a:avLst/>
              <a:gdLst>
                <a:gd name="T0" fmla="*/ 0 w 483"/>
                <a:gd name="T1" fmla="*/ 0 h 851"/>
                <a:gd name="T2" fmla="*/ 483 w 483"/>
                <a:gd name="T3" fmla="*/ 851 h 85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3" h="851">
                  <a:moveTo>
                    <a:pt x="0" y="0"/>
                  </a:moveTo>
                  <a:cubicBezTo>
                    <a:pt x="0" y="0"/>
                    <a:pt x="261" y="437"/>
                    <a:pt x="483" y="85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rgbClr val="FFD73C"/>
                </a:solidFill>
              </a:endParaRPr>
            </a:p>
          </p:txBody>
        </p:sp>
        <p:sp>
          <p:nvSpPr>
            <p:cNvPr id="22" name="Rectangle 34"/>
            <p:cNvSpPr>
              <a:spLocks noChangeArrowheads="1"/>
            </p:cNvSpPr>
            <p:nvPr userDrawn="1"/>
          </p:nvSpPr>
          <p:spPr bwMode="gray">
            <a:xfrm>
              <a:off x="0" y="3532"/>
              <a:ext cx="5760" cy="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0" hangingPunct="0">
                <a:defRPr/>
              </a:pPr>
              <a:endParaRPr lang="en-GB" altLang="fr-FR" b="0" smtClean="0">
                <a:solidFill>
                  <a:srgbClr val="FFD73C"/>
                </a:solidFill>
              </a:endParaRPr>
            </a:p>
          </p:txBody>
        </p:sp>
        <p:sp>
          <p:nvSpPr>
            <p:cNvPr id="23" name="Rectangle 13" descr="Logo_EU_couv"/>
            <p:cNvSpPr>
              <a:spLocks noChangeArrowheads="1"/>
            </p:cNvSpPr>
            <p:nvPr userDrawn="1"/>
          </p:nvSpPr>
          <p:spPr bwMode="gray">
            <a:xfrm>
              <a:off x="218" y="3635"/>
              <a:ext cx="851" cy="638"/>
            </a:xfrm>
            <a:prstGeom prst="rect">
              <a:avLst/>
            </a:prstGeom>
            <a:blipFill dpi="0" rotWithShape="0">
              <a:blip r:embed="rId4" cstate="print"/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0" hangingPunct="0">
                <a:defRPr/>
              </a:pPr>
              <a:endParaRPr lang="en-GB" altLang="fr-FR" b="0" smtClean="0">
                <a:solidFill>
                  <a:srgbClr val="FFD73C"/>
                </a:solidFill>
              </a:endParaRPr>
            </a:p>
          </p:txBody>
        </p:sp>
        <p:sp>
          <p:nvSpPr>
            <p:cNvPr id="24" name="Rectangle 14" descr="Logo_Urbact_couv"/>
            <p:cNvSpPr>
              <a:spLocks noChangeArrowheads="1"/>
            </p:cNvSpPr>
            <p:nvPr userDrawn="1"/>
          </p:nvSpPr>
          <p:spPr bwMode="gray">
            <a:xfrm>
              <a:off x="3970" y="3562"/>
              <a:ext cx="1641" cy="730"/>
            </a:xfrm>
            <a:prstGeom prst="rect">
              <a:avLst/>
            </a:prstGeom>
            <a:blipFill dpi="0" rotWithShape="0">
              <a:blip r:embed="rId5" cstate="print"/>
              <a:srcRect/>
              <a:stretch>
                <a:fillRect/>
              </a:stretch>
            </a:blip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eaLnBrk="0" hangingPunct="0">
                <a:defRPr/>
              </a:pPr>
              <a:endParaRPr lang="en-GB" altLang="fr-FR" b="0" smtClean="0">
                <a:solidFill>
                  <a:srgbClr val="FFD73C"/>
                </a:solidFill>
              </a:endParaRPr>
            </a:p>
          </p:txBody>
        </p:sp>
      </p:grp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42942" y="352425"/>
            <a:ext cx="8043863" cy="10668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42942" y="1182688"/>
            <a:ext cx="8043863" cy="874712"/>
          </a:xfrm>
        </p:spPr>
        <p:txBody>
          <a:bodyPr/>
          <a:lstStyle>
            <a:lvl1pPr marL="0" indent="0">
              <a:buFontTx/>
              <a:buNone/>
              <a:defRPr sz="1500" b="0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3962635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>
                <a:solidFill>
                  <a:srgbClr val="000000"/>
                </a:solidFill>
              </a:rPr>
              <a:t>Title of presentation I </a:t>
            </a:r>
            <a:fld id="{96AA3C4E-9D2C-41AE-8E73-EE1FF0D7DDD5}" type="datetime2">
              <a:rPr lang="en-GB" altLang="fr-FR">
                <a:solidFill>
                  <a:srgbClr val="000000"/>
                </a:solidFill>
              </a:rPr>
              <a:pPr>
                <a:defRPr/>
              </a:pPr>
              <a:t>Monday, 10 November 2014</a:t>
            </a:fld>
            <a:r>
              <a:rPr lang="en-GB" altLang="fr-FR">
                <a:solidFill>
                  <a:srgbClr val="000000"/>
                </a:solidFill>
              </a:rPr>
              <a:t> I Page </a:t>
            </a:r>
            <a:fld id="{FFF41077-2D41-45CE-8035-241524FA6765}" type="slidenum">
              <a:rPr lang="en-GB" altLang="fr-FR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9777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>
                <a:solidFill>
                  <a:srgbClr val="000000"/>
                </a:solidFill>
              </a:rPr>
              <a:t>Title of presentation I </a:t>
            </a:r>
            <a:fld id="{96AA3C4E-9D2C-41AE-8E73-EE1FF0D7DDD5}" type="datetime2">
              <a:rPr lang="en-GB" altLang="fr-FR">
                <a:solidFill>
                  <a:srgbClr val="000000"/>
                </a:solidFill>
              </a:rPr>
              <a:pPr>
                <a:defRPr/>
              </a:pPr>
              <a:t>Monday, 10 November 2014</a:t>
            </a:fld>
            <a:r>
              <a:rPr lang="en-GB" altLang="fr-FR">
                <a:solidFill>
                  <a:srgbClr val="000000"/>
                </a:solidFill>
              </a:rPr>
              <a:t> I Page </a:t>
            </a:r>
            <a:fld id="{57B78CF5-10AB-4EF1-BB72-3091ECDECB7F}" type="slidenum">
              <a:rPr lang="en-GB" altLang="fr-FR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65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3" y="1196979"/>
            <a:ext cx="3543300" cy="467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3" y="1196979"/>
            <a:ext cx="3543300" cy="467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>
                <a:solidFill>
                  <a:srgbClr val="000000"/>
                </a:solidFill>
              </a:rPr>
              <a:t>Title of presentation I </a:t>
            </a:r>
            <a:fld id="{96AA3C4E-9D2C-41AE-8E73-EE1FF0D7DDD5}" type="datetime2">
              <a:rPr lang="en-GB" altLang="fr-FR">
                <a:solidFill>
                  <a:srgbClr val="000000"/>
                </a:solidFill>
              </a:rPr>
              <a:pPr>
                <a:defRPr/>
              </a:pPr>
              <a:t>Monday, 10 November 2014</a:t>
            </a:fld>
            <a:r>
              <a:rPr lang="en-GB" altLang="fr-FR">
                <a:solidFill>
                  <a:srgbClr val="000000"/>
                </a:solidFill>
              </a:rPr>
              <a:t> I Page </a:t>
            </a:r>
            <a:fld id="{A49E6C0D-CB41-41C9-8881-8DEA48FECFE5}" type="slidenum">
              <a:rPr lang="en-GB" altLang="fr-FR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37146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>
                <a:solidFill>
                  <a:srgbClr val="000000"/>
                </a:solidFill>
              </a:rPr>
              <a:t>Title of presentation I </a:t>
            </a:r>
            <a:fld id="{96AA3C4E-9D2C-41AE-8E73-EE1FF0D7DDD5}" type="datetime2">
              <a:rPr lang="en-GB" altLang="fr-FR">
                <a:solidFill>
                  <a:srgbClr val="000000"/>
                </a:solidFill>
              </a:rPr>
              <a:pPr>
                <a:defRPr/>
              </a:pPr>
              <a:t>Monday, 10 November 2014</a:t>
            </a:fld>
            <a:r>
              <a:rPr lang="en-GB" altLang="fr-FR">
                <a:solidFill>
                  <a:srgbClr val="000000"/>
                </a:solidFill>
              </a:rPr>
              <a:t> I Page </a:t>
            </a:r>
            <a:fld id="{AB9CEADC-A0BC-4865-8790-C715D0BFB5F3}" type="slidenum">
              <a:rPr lang="en-GB" altLang="fr-FR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1705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>
                <a:solidFill>
                  <a:srgbClr val="000000"/>
                </a:solidFill>
              </a:rPr>
              <a:t>Title of presentation I </a:t>
            </a:r>
            <a:fld id="{96AA3C4E-9D2C-41AE-8E73-EE1FF0D7DDD5}" type="datetime2">
              <a:rPr lang="en-GB" altLang="fr-FR">
                <a:solidFill>
                  <a:srgbClr val="000000"/>
                </a:solidFill>
              </a:rPr>
              <a:pPr>
                <a:defRPr/>
              </a:pPr>
              <a:t>Monday, 10 November 2014</a:t>
            </a:fld>
            <a:r>
              <a:rPr lang="en-GB" altLang="fr-FR">
                <a:solidFill>
                  <a:srgbClr val="000000"/>
                </a:solidFill>
              </a:rPr>
              <a:t> I Page </a:t>
            </a:r>
            <a:fld id="{56A1D1FF-F86B-4206-8B7E-16996F7F47D9}" type="slidenum">
              <a:rPr lang="en-GB" altLang="fr-FR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81414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>
                <a:solidFill>
                  <a:srgbClr val="000000"/>
                </a:solidFill>
              </a:rPr>
              <a:t>Title of presentation I </a:t>
            </a:r>
            <a:fld id="{96AA3C4E-9D2C-41AE-8E73-EE1FF0D7DDD5}" type="datetime2">
              <a:rPr lang="en-GB" altLang="fr-FR">
                <a:solidFill>
                  <a:srgbClr val="000000"/>
                </a:solidFill>
              </a:rPr>
              <a:pPr>
                <a:defRPr/>
              </a:pPr>
              <a:t>Monday, 10 November 2014</a:t>
            </a:fld>
            <a:r>
              <a:rPr lang="en-GB" altLang="fr-FR">
                <a:solidFill>
                  <a:srgbClr val="000000"/>
                </a:solidFill>
              </a:rPr>
              <a:t> I Page </a:t>
            </a:r>
            <a:fld id="{C6BA204D-31BC-43A2-B29A-AC0A49503300}" type="slidenum">
              <a:rPr lang="en-GB" altLang="fr-FR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8109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>
                <a:solidFill>
                  <a:srgbClr val="000000"/>
                </a:solidFill>
              </a:rPr>
              <a:t>Title of presentation I </a:t>
            </a:r>
            <a:fld id="{96AA3C4E-9D2C-41AE-8E73-EE1FF0D7DDD5}" type="datetime2">
              <a:rPr lang="en-GB" altLang="fr-FR">
                <a:solidFill>
                  <a:srgbClr val="000000"/>
                </a:solidFill>
              </a:rPr>
              <a:pPr>
                <a:defRPr/>
              </a:pPr>
              <a:t>Monday, 10 November 2014</a:t>
            </a:fld>
            <a:r>
              <a:rPr lang="en-GB" altLang="fr-FR">
                <a:solidFill>
                  <a:srgbClr val="000000"/>
                </a:solidFill>
              </a:rPr>
              <a:t> I Page </a:t>
            </a:r>
            <a:fld id="{9418176A-EEC5-408D-B0B6-23DA7975A967}" type="slidenum">
              <a:rPr lang="en-GB" altLang="fr-FR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393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>
                <a:solidFill>
                  <a:srgbClr val="000000"/>
                </a:solidFill>
              </a:rPr>
              <a:t>Title of presentation I </a:t>
            </a:r>
            <a:fld id="{96AA3C4E-9D2C-41AE-8E73-EE1FF0D7DDD5}" type="datetime2">
              <a:rPr lang="en-GB" altLang="fr-FR">
                <a:solidFill>
                  <a:srgbClr val="000000"/>
                </a:solidFill>
              </a:rPr>
              <a:pPr>
                <a:defRPr/>
              </a:pPr>
              <a:t>Monday, 10 November 2014</a:t>
            </a:fld>
            <a:r>
              <a:rPr lang="en-GB" altLang="fr-FR">
                <a:solidFill>
                  <a:srgbClr val="000000"/>
                </a:solidFill>
              </a:rPr>
              <a:t> I Page </a:t>
            </a:r>
            <a:fld id="{27367C5D-C5D6-4C60-AC61-B533956E993A}" type="slidenum">
              <a:rPr lang="en-GB" altLang="fr-FR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9820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>
                <a:solidFill>
                  <a:srgbClr val="000000"/>
                </a:solidFill>
              </a:rPr>
              <a:t>Title of presentation I </a:t>
            </a:r>
            <a:fld id="{96AA3C4E-9D2C-41AE-8E73-EE1FF0D7DDD5}" type="datetime2">
              <a:rPr lang="en-GB" altLang="fr-FR">
                <a:solidFill>
                  <a:srgbClr val="000000"/>
                </a:solidFill>
              </a:rPr>
              <a:pPr>
                <a:defRPr/>
              </a:pPr>
              <a:t>Monday, 10 November 2014</a:t>
            </a:fld>
            <a:r>
              <a:rPr lang="en-GB" altLang="fr-FR">
                <a:solidFill>
                  <a:srgbClr val="000000"/>
                </a:solidFill>
              </a:rPr>
              <a:t> I Page </a:t>
            </a:r>
            <a:fld id="{02F8B261-83C8-46AE-8C4E-C314E8901A16}" type="slidenum">
              <a:rPr lang="en-GB" altLang="fr-FR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73546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4" y="457200"/>
            <a:ext cx="1809751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1" y="457200"/>
            <a:ext cx="5276851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fr-FR">
                <a:solidFill>
                  <a:srgbClr val="000000"/>
                </a:solidFill>
              </a:rPr>
              <a:t>Title of presentation I </a:t>
            </a:r>
            <a:fld id="{96AA3C4E-9D2C-41AE-8E73-EE1FF0D7DDD5}" type="datetime2">
              <a:rPr lang="en-GB" altLang="fr-FR">
                <a:solidFill>
                  <a:srgbClr val="000000"/>
                </a:solidFill>
              </a:rPr>
              <a:pPr>
                <a:defRPr/>
              </a:pPr>
              <a:t>Monday, 10 November 2014</a:t>
            </a:fld>
            <a:r>
              <a:rPr lang="en-GB" altLang="fr-FR">
                <a:solidFill>
                  <a:srgbClr val="000000"/>
                </a:solidFill>
              </a:rPr>
              <a:t> I Page </a:t>
            </a:r>
            <a:fld id="{5E63CB22-2F17-42A8-B7C3-241354E6ED41}" type="slidenum">
              <a:rPr lang="en-GB" altLang="fr-FR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GB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62490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3951"/>
            <a:ext cx="8229600" cy="920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6454" y="2090738"/>
            <a:ext cx="3678239" cy="3643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7093" y="2090738"/>
            <a:ext cx="3679825" cy="174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7093" y="3987801"/>
            <a:ext cx="3679825" cy="1746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914400" eaLnBrk="0" hangingPunct="0">
              <a:defRPr/>
            </a:pPr>
            <a:endParaRPr lang="de-DE" sz="2400" b="0">
              <a:solidFill>
                <a:srgbClr val="FFD73C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eaLnBrk="0" hangingPunct="0">
              <a:defRPr/>
            </a:pPr>
            <a:fld id="{948541D3-E915-4C14-A41C-D346CEBC7E05}" type="slidenum">
              <a:rPr lang="de-DE" altLang="fr-FR" sz="2400" b="0">
                <a:solidFill>
                  <a:srgbClr val="FFD73C"/>
                </a:solidFill>
              </a:rPr>
              <a:pPr defTabSz="914400" eaLnBrk="0" hangingPunct="0">
                <a:defRPr/>
              </a:pPr>
              <a:t>‹nr.›</a:t>
            </a:fld>
            <a:endParaRPr lang="de-DE" altLang="fr-FR" sz="2400" b="0">
              <a:solidFill>
                <a:srgbClr val="FFD7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791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6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2" r:id="rId12"/>
    <p:sldLayoutId id="2147483663" r:id="rId13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2396"/>
          </a:solidFill>
          <a:latin typeface="+mj-lt"/>
          <a:ea typeface="+mj-ea"/>
          <a:cs typeface="ＭＳ Ｐゴシック" charset="0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2396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2396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2396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2396"/>
          </a:solidFill>
          <a:latin typeface="Arial" charset="0"/>
          <a:ea typeface="ＭＳ Ｐゴシック" charset="0"/>
          <a:cs typeface="ＭＳ Ｐゴシック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2396"/>
          </a:solidFill>
          <a:latin typeface="Arial" charset="0"/>
          <a:ea typeface="ＭＳ Ｐゴシック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2396"/>
          </a:solidFill>
          <a:latin typeface="Arial" charset="0"/>
          <a:ea typeface="ＭＳ Ｐゴシック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2396"/>
          </a:solidFill>
          <a:latin typeface="Arial" charset="0"/>
          <a:ea typeface="ＭＳ Ｐゴシック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2396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000000"/>
          </a:solidFill>
          <a:latin typeface="+mn-lt"/>
          <a:ea typeface="+mn-ea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ＭＳ Ｐゴシック"/>
        </a:defRPr>
      </a:lvl2pPr>
      <a:lvl3pPr marL="1143000" indent="-228600" algn="l" defTabSz="449263" rtl="0" eaLnBrk="0" fontAlgn="base" hangingPunct="0">
        <a:spcBef>
          <a:spcPts val="4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700">
          <a:solidFill>
            <a:srgbClr val="002396"/>
          </a:solidFill>
          <a:latin typeface="+mn-lt"/>
          <a:ea typeface="+mn-ea"/>
          <a:cs typeface="ＭＳ Ｐゴシック"/>
        </a:defRPr>
      </a:lvl3pPr>
      <a:lvl4pPr marL="1600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2396"/>
          </a:solidFill>
          <a:latin typeface="+mn-lt"/>
          <a:ea typeface="+mn-ea"/>
          <a:cs typeface="ＭＳ Ｐゴシック"/>
        </a:defRPr>
      </a:lvl4pPr>
      <a:lvl5pPr marL="2057400" indent="-228600" algn="l" defTabSz="449263" rtl="0" eaLnBrk="0" fontAlgn="base" hangingPunct="0">
        <a:spcBef>
          <a:spcPts val="2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100">
          <a:solidFill>
            <a:srgbClr val="002396"/>
          </a:solidFill>
          <a:latin typeface="+mn-lt"/>
          <a:ea typeface="+mn-ea"/>
          <a:cs typeface="ＭＳ Ｐゴシック"/>
        </a:defRPr>
      </a:lvl5pPr>
      <a:lvl6pPr marL="2514600" indent="-228600" algn="l" defTabSz="449263" rtl="0" eaLnBrk="0" fontAlgn="base" hangingPunct="0">
        <a:spcBef>
          <a:spcPts val="2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100">
          <a:solidFill>
            <a:srgbClr val="002396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2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100">
          <a:solidFill>
            <a:srgbClr val="002396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2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100">
          <a:solidFill>
            <a:srgbClr val="002396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2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100">
          <a:solidFill>
            <a:srgbClr val="002396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9D153-B187-46F6-8897-33A9C9DBAFE8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015E6-EAF3-42ED-9926-9B5E1D46F8AA}" type="slidenum">
              <a:rPr lang="fr-FR" smtClean="0"/>
              <a:pPr/>
              <a:t>‹nr.›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25E46-AAD0-4173-BF7A-BA247873BDC8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F21AD-1684-4ED6-9504-F37E5DEAD850}" type="slidenum">
              <a:rPr lang="fr-FR" smtClean="0"/>
              <a:pPr/>
              <a:t>‹nr.›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269E6-FA47-4C00-81E6-AA0DE46DA2C3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B1DF6-E62D-47D7-A991-F14811140D56}" type="slidenum">
              <a:rPr lang="fr-FR" smtClean="0"/>
              <a:pPr/>
              <a:t>‹nr.›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F3330-C422-4CE0-BA7D-CB4EEF4F91D1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640BD-6FCA-4F27-A9FA-CBE54E5088FD}" type="slidenum">
              <a:rPr lang="fr-FR" smtClean="0"/>
              <a:pPr/>
              <a:t>‹nr.›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B8ED3-B96B-4781-B3FA-DA43E8A7BF0B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538D1-F624-455B-A5A5-D5206B100A7C}" type="slidenum">
              <a:rPr lang="fr-FR" smtClean="0"/>
              <a:pPr/>
              <a:t>‹nr.›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447800" y="457200"/>
            <a:ext cx="7239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447800" y="1196975"/>
            <a:ext cx="7239000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Master text styles</a:t>
            </a:r>
          </a:p>
          <a:p>
            <a:pPr lvl="1"/>
            <a:r>
              <a:rPr lang="en-GB" altLang="fr-FR" smtClean="0"/>
              <a:t>Second level</a:t>
            </a:r>
          </a:p>
          <a:p>
            <a:pPr lvl="2"/>
            <a:r>
              <a:rPr lang="en-GB" altLang="fr-FR" smtClean="0"/>
              <a:t>Third level</a:t>
            </a:r>
          </a:p>
          <a:p>
            <a:pPr lvl="3"/>
            <a:r>
              <a:rPr lang="en-GB" altLang="fr-FR" smtClean="0"/>
              <a:t>Fourth level</a:t>
            </a:r>
          </a:p>
          <a:p>
            <a:pPr lvl="4"/>
            <a:r>
              <a:rPr lang="en-GB" altLang="fr-FR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905000" y="6477000"/>
            <a:ext cx="51816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4400" eaLnBrk="0" hangingPunct="0">
              <a:defRPr/>
            </a:pPr>
            <a:r>
              <a:rPr lang="en-US" b="0"/>
              <a:t>URBACT III Brussels Consultation 19th February 2014</a:t>
            </a:r>
            <a:endParaRPr lang="en-GB" b="0"/>
          </a:p>
        </p:txBody>
      </p:sp>
    </p:spTree>
    <p:extLst>
      <p:ext uri="{BB962C8B-B14F-4D97-AF65-F5344CB8AC3E}">
        <p14:creationId xmlns:p14="http://schemas.microsoft.com/office/powerpoint/2010/main" xmlns="" val="30741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49238" indent="-249238" algn="l" rtl="0" eaLnBrk="0" fontAlgn="base" hangingPunct="0">
        <a:spcBef>
          <a:spcPct val="20000"/>
        </a:spcBef>
        <a:spcAft>
          <a:spcPct val="0"/>
        </a:spcAft>
        <a:buSzPct val="160000"/>
        <a:buChar char="›"/>
        <a:defRPr sz="2000" b="1">
          <a:solidFill>
            <a:schemeClr val="bg2"/>
          </a:solidFill>
          <a:latin typeface="+mn-lt"/>
          <a:ea typeface="+mn-ea"/>
          <a:cs typeface="+mn-cs"/>
        </a:defRPr>
      </a:lvl1pPr>
      <a:lvl2pPr marL="250825" indent="1588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defRPr sz="2000">
          <a:solidFill>
            <a:schemeClr val="bg2"/>
          </a:solidFill>
          <a:latin typeface="+mn-lt"/>
        </a:defRPr>
      </a:lvl2pPr>
      <a:lvl3pPr marL="482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1700">
          <a:solidFill>
            <a:schemeClr val="tx2"/>
          </a:solidFill>
          <a:latin typeface="+mn-lt"/>
        </a:defRPr>
      </a:lvl3pPr>
      <a:lvl4pPr marL="7127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</a:defRPr>
      </a:lvl4pPr>
      <a:lvl5pPr marL="1139825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5pPr>
      <a:lvl6pPr marL="1597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6pPr>
      <a:lvl7pPr marL="2054225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7pPr>
      <a:lvl8pPr marL="2511425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8pPr>
      <a:lvl9pPr marL="2968625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447800" y="457200"/>
            <a:ext cx="7239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447800" y="1196975"/>
            <a:ext cx="7239000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Master text styles</a:t>
            </a:r>
          </a:p>
          <a:p>
            <a:pPr lvl="1"/>
            <a:r>
              <a:rPr lang="en-GB" altLang="fr-FR" smtClean="0"/>
              <a:t>Second level</a:t>
            </a:r>
          </a:p>
          <a:p>
            <a:pPr lvl="2"/>
            <a:r>
              <a:rPr lang="en-GB" altLang="fr-FR" smtClean="0"/>
              <a:t>Third level</a:t>
            </a:r>
          </a:p>
          <a:p>
            <a:pPr lvl="3"/>
            <a:r>
              <a:rPr lang="en-GB" altLang="fr-FR" smtClean="0"/>
              <a:t>Fourth level</a:t>
            </a:r>
          </a:p>
          <a:p>
            <a:pPr lvl="4"/>
            <a:r>
              <a:rPr lang="en-GB" altLang="fr-FR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905000" y="6477000"/>
            <a:ext cx="51816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</a:defRPr>
            </a:lvl1pPr>
          </a:lstStyle>
          <a:p>
            <a:pPr defTabSz="914400" eaLnBrk="0" hangingPunct="0">
              <a:defRPr/>
            </a:pPr>
            <a:r>
              <a:rPr lang="en-GB" altLang="fr-FR" b="0">
                <a:solidFill>
                  <a:srgbClr val="000000"/>
                </a:solidFill>
              </a:rPr>
              <a:t>Title of presentation I </a:t>
            </a:r>
            <a:fld id="{96AA3C4E-9D2C-41AE-8E73-EE1FF0D7DDD5}" type="datetime2">
              <a:rPr lang="en-GB" altLang="fr-FR" b="0">
                <a:solidFill>
                  <a:srgbClr val="000000"/>
                </a:solidFill>
              </a:rPr>
              <a:pPr defTabSz="914400" eaLnBrk="0" hangingPunct="0">
                <a:defRPr/>
              </a:pPr>
              <a:t>Monday, 10 November 2014</a:t>
            </a:fld>
            <a:r>
              <a:rPr lang="en-GB" altLang="fr-FR" b="0">
                <a:solidFill>
                  <a:srgbClr val="000000"/>
                </a:solidFill>
              </a:rPr>
              <a:t> I Page </a:t>
            </a:r>
            <a:fld id="{86C54160-F4F6-4D1A-9A6B-78D07C0C207D}" type="slidenum">
              <a:rPr lang="en-GB" altLang="fr-FR" b="0">
                <a:solidFill>
                  <a:srgbClr val="000000"/>
                </a:solidFill>
              </a:rPr>
              <a:pPr defTabSz="914400" eaLnBrk="0" hangingPunct="0">
                <a:defRPr/>
              </a:pPr>
              <a:t>‹nr.›</a:t>
            </a:fld>
            <a:endParaRPr lang="en-GB" altLang="fr-FR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882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49238" indent="-249238" algn="l" rtl="0" eaLnBrk="0" fontAlgn="base" hangingPunct="0">
        <a:spcBef>
          <a:spcPct val="20000"/>
        </a:spcBef>
        <a:spcAft>
          <a:spcPct val="0"/>
        </a:spcAft>
        <a:buSzPct val="160000"/>
        <a:buChar char="›"/>
        <a:defRPr sz="2000" b="1">
          <a:solidFill>
            <a:schemeClr val="bg2"/>
          </a:solidFill>
          <a:latin typeface="+mn-lt"/>
          <a:ea typeface="+mn-ea"/>
          <a:cs typeface="+mn-cs"/>
        </a:defRPr>
      </a:lvl1pPr>
      <a:lvl2pPr marL="250825" indent="1588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defRPr sz="2000">
          <a:solidFill>
            <a:schemeClr val="bg2"/>
          </a:solidFill>
          <a:latin typeface="+mn-lt"/>
        </a:defRPr>
      </a:lvl2pPr>
      <a:lvl3pPr marL="482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1700">
          <a:solidFill>
            <a:schemeClr val="tx2"/>
          </a:solidFill>
          <a:latin typeface="+mn-lt"/>
        </a:defRPr>
      </a:lvl3pPr>
      <a:lvl4pPr marL="7127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</a:defRPr>
      </a:lvl4pPr>
      <a:lvl5pPr marL="1139825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5pPr>
      <a:lvl6pPr marL="1597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6pPr>
      <a:lvl7pPr marL="2054225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7pPr>
      <a:lvl8pPr marL="2511425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8pPr>
      <a:lvl9pPr marL="2968625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97-2003_Worksheet1.xls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142852"/>
            <a:ext cx="8404225" cy="1668451"/>
          </a:xfrm>
        </p:spPr>
        <p:txBody>
          <a:bodyPr/>
          <a:lstStyle/>
          <a:p>
            <a:r>
              <a:rPr lang="en-GB" altLang="fr-FR" sz="2800" b="1" dirty="0" smtClean="0">
                <a:latin typeface="Verdana" pitchFamily="34" charset="0"/>
              </a:rPr>
              <a:t>URBACT </a:t>
            </a:r>
            <a:r>
              <a:rPr lang="en-GB" altLang="fr-FR" sz="2800" b="1" smtClean="0">
                <a:latin typeface="Verdana" pitchFamily="34" charset="0"/>
              </a:rPr>
              <a:t>INFODAYS </a:t>
            </a:r>
            <a:r>
              <a:rPr lang="en-GB" altLang="fr-FR" sz="2800" b="1" smtClean="0">
                <a:latin typeface="Verdana" pitchFamily="34" charset="0"/>
              </a:rPr>
              <a:t>THE </a:t>
            </a:r>
            <a:r>
              <a:rPr lang="en-GB" altLang="fr-FR" sz="2800" b="1" smtClean="0">
                <a:latin typeface="Verdana" pitchFamily="34" charset="0"/>
              </a:rPr>
              <a:t>NETHERLANDS </a:t>
            </a:r>
            <a:r>
              <a:rPr lang="en-GB" altLang="fr-FR" sz="2800" b="1" dirty="0" smtClean="0">
                <a:latin typeface="Verdana" pitchFamily="34" charset="0"/>
              </a:rPr>
              <a:t/>
            </a:r>
            <a:br>
              <a:rPr lang="en-GB" altLang="fr-FR" sz="2800" b="1" dirty="0" smtClean="0">
                <a:latin typeface="Verdana" pitchFamily="34" charset="0"/>
              </a:rPr>
            </a:br>
            <a:r>
              <a:rPr lang="en-GB" sz="2800" b="1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TOWARDS URBACT </a:t>
            </a:r>
            <a:r>
              <a:rPr lang="en-GB" sz="2800" b="1" dirty="0" smtClean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</a:t>
            </a:r>
            <a:br>
              <a:rPr lang="en-GB" sz="2800" b="1" dirty="0" smtClean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800" b="1" dirty="0" smtClean="0">
                <a:latin typeface="Verdana" pitchFamily="34" charset="0"/>
                <a:cs typeface="Verdana" panose="020B0604030504040204" pitchFamily="34" charset="0"/>
              </a:rPr>
              <a:t>The </a:t>
            </a:r>
            <a:r>
              <a:rPr lang="en-GB" sz="2800" b="1" dirty="0" smtClean="0">
                <a:latin typeface="Verdana" pitchFamily="34" charset="0"/>
                <a:cs typeface="Verdana" panose="020B0604030504040204" pitchFamily="34" charset="0"/>
              </a:rPr>
              <a:t>Hague </a:t>
            </a:r>
            <a:r>
              <a:rPr lang="en-GB" sz="2800" b="1" dirty="0" smtClean="0">
                <a:latin typeface="Verdana" pitchFamily="34" charset="0"/>
                <a:cs typeface="Verdana" panose="020B0604030504040204" pitchFamily="34" charset="0"/>
              </a:rPr>
              <a:t>11 November</a:t>
            </a:r>
            <a:r>
              <a:rPr lang="en-GB" altLang="fr-FR" sz="2800" b="1" dirty="0" smtClean="0">
                <a:latin typeface="Verdana" pitchFamily="34" charset="0"/>
              </a:rPr>
              <a:t> 2014 </a:t>
            </a:r>
            <a:r>
              <a:rPr lang="en-GB" sz="2800" b="1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2800" b="1" dirty="0">
                <a:solidFill>
                  <a:srgbClr val="FF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altLang="fr-FR" sz="2800" b="1" dirty="0" smtClean="0">
                <a:latin typeface="Verdana" pitchFamily="34" charset="0"/>
              </a:rPr>
              <a:t/>
            </a:r>
            <a:br>
              <a:rPr lang="en-GB" altLang="fr-FR" sz="2800" b="1" dirty="0" smtClean="0">
                <a:latin typeface="Verdana" pitchFamily="34" charset="0"/>
              </a:rPr>
            </a:br>
            <a:r>
              <a:rPr lang="en-GB" altLang="fr-FR" sz="2800" b="1" dirty="0" smtClean="0">
                <a:latin typeface="Verdana" pitchFamily="34" charset="0"/>
              </a:rPr>
              <a:t/>
            </a:r>
            <a:br>
              <a:rPr lang="en-GB" altLang="fr-FR" sz="2800" b="1" dirty="0" smtClean="0">
                <a:latin typeface="Verdana" pitchFamily="34" charset="0"/>
              </a:rPr>
            </a:br>
            <a:endParaRPr lang="en-GB" altLang="fr-FR" sz="1800" b="1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531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276225"/>
            <a:ext cx="7237412" cy="503238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dirty="0" smtClean="0">
                <a:solidFill>
                  <a:srgbClr val="000066"/>
                </a:solidFill>
                <a:latin typeface="Verdana" charset="0"/>
                <a:cs typeface="+mj-cs"/>
              </a:rPr>
              <a:t>URBACT III – 4 </a:t>
            </a:r>
            <a:r>
              <a:rPr lang="it-IT" b="1" dirty="0" err="1" smtClean="0">
                <a:solidFill>
                  <a:srgbClr val="000066"/>
                </a:solidFill>
                <a:latin typeface="Verdana" charset="0"/>
                <a:cs typeface="+mj-cs"/>
              </a:rPr>
              <a:t>main</a:t>
            </a:r>
            <a:r>
              <a:rPr lang="it-IT" b="1" dirty="0" smtClean="0">
                <a:solidFill>
                  <a:srgbClr val="000066"/>
                </a:solidFill>
                <a:latin typeface="Verdana" charset="0"/>
                <a:cs typeface="+mj-cs"/>
              </a:rPr>
              <a:t> objectives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052513"/>
            <a:ext cx="8101012" cy="5113337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indent="-339725"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smtClean="0">
                <a:solidFill>
                  <a:srgbClr val="000080"/>
                </a:solidFill>
                <a:cs typeface="ＭＳ Ｐゴシック"/>
              </a:rPr>
              <a:t>To improve the </a:t>
            </a:r>
            <a:r>
              <a:rPr lang="en-GB" sz="2400" smtClean="0">
                <a:solidFill>
                  <a:srgbClr val="FF3300"/>
                </a:solidFill>
                <a:cs typeface="ＭＳ Ｐゴシック"/>
              </a:rPr>
              <a:t>capacity</a:t>
            </a:r>
            <a:r>
              <a:rPr lang="en-GB" sz="2400" smtClean="0">
                <a:solidFill>
                  <a:srgbClr val="000080"/>
                </a:solidFill>
                <a:cs typeface="ＭＳ Ｐゴシック"/>
              </a:rPr>
              <a:t> of cities to manage sustainable urban policies and practices in an integrated and participative way</a:t>
            </a:r>
          </a:p>
          <a:p>
            <a:pPr indent="-339725">
              <a:buClr>
                <a:srgbClr val="FF3300"/>
              </a:buClr>
              <a:buSzPct val="2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smtClean="0">
                <a:cs typeface="ＭＳ Ｐゴシック"/>
              </a:rPr>
              <a:t> </a:t>
            </a:r>
            <a:endParaRPr lang="it-IT" sz="2400" smtClean="0">
              <a:solidFill>
                <a:srgbClr val="000080"/>
              </a:solidFill>
              <a:cs typeface="ＭＳ Ｐゴシック"/>
            </a:endParaRPr>
          </a:p>
          <a:p>
            <a:pPr indent="-339725"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smtClean="0">
                <a:solidFill>
                  <a:srgbClr val="000080"/>
                </a:solidFill>
                <a:cs typeface="ＭＳ Ｐゴシック"/>
              </a:rPr>
              <a:t>To improve the </a:t>
            </a:r>
            <a:r>
              <a:rPr lang="it-IT" sz="2400" smtClean="0">
                <a:solidFill>
                  <a:srgbClr val="FF3300"/>
                </a:solidFill>
                <a:cs typeface="ＭＳ Ｐゴシック"/>
              </a:rPr>
              <a:t>design</a:t>
            </a:r>
            <a:r>
              <a:rPr lang="it-IT" sz="2400" smtClean="0">
                <a:solidFill>
                  <a:srgbClr val="000080"/>
                </a:solidFill>
                <a:cs typeface="ＭＳ Ｐゴシック"/>
              </a:rPr>
              <a:t> </a:t>
            </a:r>
            <a:r>
              <a:rPr lang="it-IT" sz="2400" smtClean="0">
                <a:solidFill>
                  <a:srgbClr val="FF3300"/>
                </a:solidFill>
                <a:cs typeface="ＭＳ Ｐゴシック"/>
              </a:rPr>
              <a:t>and implementation</a:t>
            </a:r>
            <a:r>
              <a:rPr lang="it-IT" sz="2400" smtClean="0">
                <a:solidFill>
                  <a:srgbClr val="000080"/>
                </a:solidFill>
                <a:cs typeface="ＭＳ Ｐゴシック"/>
              </a:rPr>
              <a:t> of integrated urban sust strategies/ action plans in cities</a:t>
            </a:r>
          </a:p>
          <a:p>
            <a:pPr indent="-339725">
              <a:buClr>
                <a:srgbClr val="FF3300"/>
              </a:buClr>
              <a:buSzPct val="2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smtClean="0">
              <a:solidFill>
                <a:srgbClr val="000080"/>
              </a:solidFill>
              <a:cs typeface="ＭＳ Ｐゴシック"/>
            </a:endParaRPr>
          </a:p>
          <a:p>
            <a:pPr indent="-339725"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ja-JP" sz="2400" smtClean="0">
                <a:solidFill>
                  <a:srgbClr val="000066"/>
                </a:solidFill>
                <a:cs typeface="ＭＳ Ｐゴシック"/>
              </a:rPr>
              <a:t>To ensure that practitioners and decision makers at all levels have </a:t>
            </a:r>
            <a:r>
              <a:rPr lang="en-GB" altLang="ja-JP" sz="2400" smtClean="0">
                <a:solidFill>
                  <a:srgbClr val="FF3300"/>
                </a:solidFill>
                <a:cs typeface="ＭＳ Ｐゴシック"/>
              </a:rPr>
              <a:t>access to knowledge</a:t>
            </a:r>
            <a:r>
              <a:rPr lang="en-GB" altLang="ja-JP" sz="2400" smtClean="0">
                <a:solidFill>
                  <a:srgbClr val="FF6600"/>
                </a:solidFill>
                <a:cs typeface="ＭＳ Ｐゴシック"/>
              </a:rPr>
              <a:t> </a:t>
            </a:r>
            <a:r>
              <a:rPr lang="en-GB" altLang="ja-JP" sz="2400" smtClean="0">
                <a:solidFill>
                  <a:srgbClr val="000066"/>
                </a:solidFill>
                <a:cs typeface="ＭＳ Ｐゴシック"/>
              </a:rPr>
              <a:t>and share know-how on all aspects of sustainable urban development</a:t>
            </a:r>
            <a:endParaRPr lang="it-IT" sz="2400" smtClean="0">
              <a:solidFill>
                <a:srgbClr val="000080"/>
              </a:solidFill>
              <a:cs typeface="ＭＳ Ｐゴシック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14313"/>
            <a:ext cx="7308850" cy="593725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dirty="0" smtClean="0">
                <a:solidFill>
                  <a:srgbClr val="000066"/>
                </a:solidFill>
                <a:latin typeface="Verdana" charset="0"/>
                <a:cs typeface="+mj-cs"/>
              </a:rPr>
              <a:t>3 MAIN STRANDS OF ACTIVITIES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142976" y="1428736"/>
            <a:ext cx="2428892" cy="3857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1E1E87"/>
            </a:solidFill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defTabSz="914400" eaLnBrk="0" hangingPunct="0">
              <a:defRPr/>
            </a:pPr>
            <a:r>
              <a:rPr lang="fr-FR" sz="1800" dirty="0">
                <a:solidFill>
                  <a:srgbClr val="000066"/>
                </a:solidFill>
              </a:rPr>
              <a:t>TRANSNATIONAL NETWORKS</a:t>
            </a:r>
          </a:p>
          <a:p>
            <a:pPr algn="ctr" defTabSz="914400" eaLnBrk="0" hangingPunct="0">
              <a:defRPr/>
            </a:pPr>
            <a:endParaRPr lang="fr-FR" sz="1800" dirty="0">
              <a:solidFill>
                <a:srgbClr val="000066"/>
              </a:solidFill>
            </a:endParaRPr>
          </a:p>
          <a:p>
            <a: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altLang="fr-FR" sz="1800" dirty="0">
                <a:solidFill>
                  <a:srgbClr val="000066"/>
                </a:solidFill>
              </a:rPr>
              <a:t>Allowing cities to share experiences/ problems/ solutions, to learn from one another, identify good practices to </a:t>
            </a:r>
            <a:r>
              <a:rPr lang="en-GB" altLang="fr-FR" sz="1800" u="sng" dirty="0">
                <a:solidFill>
                  <a:srgbClr val="000066"/>
                </a:solidFill>
              </a:rPr>
              <a:t>design &amp; implement </a:t>
            </a:r>
            <a:r>
              <a:rPr lang="en-GB" altLang="fr-FR" sz="1800" dirty="0">
                <a:solidFill>
                  <a:srgbClr val="000066"/>
                </a:solidFill>
              </a:rPr>
              <a:t>integrated urban policies</a:t>
            </a:r>
            <a:endParaRPr lang="fr-FR" sz="1800" dirty="0">
              <a:solidFill>
                <a:srgbClr val="000066"/>
              </a:solidFill>
            </a:endParaRPr>
          </a:p>
          <a:p>
            <a:pPr algn="ctr" defTabSz="914400" eaLnBrk="0" hangingPunct="0">
              <a:defRPr/>
            </a:pPr>
            <a:endParaRPr lang="fr-FR" sz="1800" dirty="0">
              <a:solidFill>
                <a:srgbClr val="000066"/>
              </a:solidFill>
            </a:endParaRPr>
          </a:p>
          <a:p>
            <a:pPr algn="ctr" defTabSz="914400" eaLnBrk="0" hangingPunct="0">
              <a:defRPr/>
            </a:pPr>
            <a:endParaRPr lang="fr-FR" sz="1800" dirty="0">
              <a:solidFill>
                <a:srgbClr val="000066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832220" y="1428736"/>
            <a:ext cx="2428892" cy="3857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1E1E87"/>
            </a:solidFill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defTabSz="914400" eaLnBrk="0" hangingPunct="0">
              <a:defRPr/>
            </a:pPr>
            <a:r>
              <a:rPr lang="fr-FR" sz="1800" dirty="0">
                <a:solidFill>
                  <a:srgbClr val="000066"/>
                </a:solidFill>
              </a:rPr>
              <a:t>CAPACITY-BUILDING</a:t>
            </a:r>
          </a:p>
          <a:p>
            <a:pPr algn="ctr" defTabSz="914400" eaLnBrk="0" hangingPunct="0">
              <a:defRPr/>
            </a:pPr>
            <a:endParaRPr lang="fr-FR" sz="1800" dirty="0">
              <a:solidFill>
                <a:schemeClr val="bg1"/>
              </a:solidFill>
            </a:endParaRPr>
          </a:p>
          <a:p>
            <a: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fr-FR" sz="1800" dirty="0">
                <a:solidFill>
                  <a:srgbClr val="000066"/>
                </a:solidFill>
              </a:rPr>
              <a:t>Enhancing the capacities of urban practitioners and policy-makers to develop integrated and participatory approaches to urban development</a:t>
            </a:r>
            <a:endParaRPr lang="fr-FR" sz="1800" dirty="0">
              <a:solidFill>
                <a:srgbClr val="000066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500826" y="1428736"/>
            <a:ext cx="2428892" cy="3857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1E1E87"/>
            </a:solidFill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defTabSz="914400" eaLnBrk="0" hangingPunct="0">
              <a:defRPr/>
            </a:pPr>
            <a:r>
              <a:rPr lang="fr-FR" sz="1800" dirty="0">
                <a:solidFill>
                  <a:srgbClr val="000066"/>
                </a:solidFill>
              </a:rPr>
              <a:t>CAPITALISATION</a:t>
            </a:r>
          </a:p>
          <a:p>
            <a:pPr algn="ctr" defTabSz="914400" eaLnBrk="0" hangingPunct="0">
              <a:defRPr/>
            </a:pPr>
            <a:r>
              <a:rPr lang="fr-FR" sz="1800" dirty="0">
                <a:solidFill>
                  <a:srgbClr val="000066"/>
                </a:solidFill>
              </a:rPr>
              <a:t>DISSEMINATION</a:t>
            </a:r>
          </a:p>
          <a:p>
            <a:pPr defTabSz="914400" eaLnBrk="0" hangingPunct="0">
              <a:defRPr/>
            </a:pPr>
            <a:endParaRPr lang="fr-FR" sz="1800" dirty="0">
              <a:solidFill>
                <a:srgbClr val="000066"/>
              </a:solidFill>
            </a:endParaRPr>
          </a:p>
          <a:p>
            <a: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fr-FR" sz="1800" dirty="0">
                <a:solidFill>
                  <a:srgbClr val="000066"/>
                </a:solidFill>
              </a:rPr>
              <a:t>Capitalizing and disseminating urban knowledge, practices, policy recommendations to a wider audience of policy-makers and practitioners</a:t>
            </a:r>
            <a:endParaRPr lang="fr-FR" sz="18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0125" y="276225"/>
            <a:ext cx="7858125" cy="503238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b="1" dirty="0" smtClean="0">
                <a:solidFill>
                  <a:srgbClr val="000066"/>
                </a:solidFill>
                <a:latin typeface="Verdana" charset="0"/>
                <a:cs typeface="+mj-cs"/>
              </a:rPr>
              <a:t>URBACT III Networks – a diversified offer</a:t>
            </a:r>
          </a:p>
        </p:txBody>
      </p:sp>
      <p:sp>
        <p:nvSpPr>
          <p:cNvPr id="48131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1285875" y="1000125"/>
            <a:ext cx="7239000" cy="46704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chemeClr val="tx2"/>
              </a:solidFill>
              <a:cs typeface="ＭＳ Ｐゴシック"/>
            </a:endParaRPr>
          </a:p>
          <a:p>
            <a:r>
              <a:rPr lang="en-US" smtClean="0">
                <a:solidFill>
                  <a:srgbClr val="000066"/>
                </a:solidFill>
                <a:cs typeface="ＭＳ Ｐゴシック"/>
              </a:rPr>
              <a:t>3 types of networks proposed</a:t>
            </a:r>
          </a:p>
          <a:p>
            <a:endParaRPr lang="en-US" sz="1600" smtClean="0">
              <a:solidFill>
                <a:srgbClr val="000066"/>
              </a:solidFill>
              <a:cs typeface="ＭＳ Ｐゴシック"/>
            </a:endParaRPr>
          </a:p>
          <a:p>
            <a:endParaRPr lang="en-US" sz="1600" smtClean="0">
              <a:solidFill>
                <a:srgbClr val="000066"/>
              </a:solidFill>
              <a:cs typeface="ＭＳ Ｐゴシック"/>
            </a:endParaRPr>
          </a:p>
          <a:p>
            <a:pPr>
              <a:buClr>
                <a:srgbClr val="FF3300"/>
              </a:buClr>
              <a:buSzPct val="130000"/>
              <a:buFont typeface="Wingdings" pitchFamily="2" charset="2"/>
              <a:buChar char="§"/>
            </a:pPr>
            <a:r>
              <a:rPr lang="en-US" sz="1800" smtClean="0">
                <a:solidFill>
                  <a:srgbClr val="000066"/>
                </a:solidFill>
                <a:cs typeface="ＭＳ Ｐゴシック"/>
              </a:rPr>
              <a:t>Action Planning Networks</a:t>
            </a:r>
          </a:p>
          <a:p>
            <a:pPr>
              <a:buClr>
                <a:srgbClr val="FF3300"/>
              </a:buClr>
              <a:buSzPct val="130000"/>
              <a:buFont typeface="Wingdings" pitchFamily="2" charset="2"/>
              <a:buChar char="§"/>
            </a:pPr>
            <a:endParaRPr lang="en-US" sz="1800" smtClean="0">
              <a:solidFill>
                <a:srgbClr val="000066"/>
              </a:solidFill>
              <a:cs typeface="ＭＳ Ｐゴシック"/>
            </a:endParaRPr>
          </a:p>
          <a:p>
            <a:pPr>
              <a:buClr>
                <a:srgbClr val="FF3300"/>
              </a:buClr>
              <a:buSzPct val="130000"/>
              <a:buFont typeface="Wingdings" pitchFamily="2" charset="2"/>
              <a:buChar char="§"/>
            </a:pPr>
            <a:r>
              <a:rPr lang="en-US" sz="1800" smtClean="0">
                <a:solidFill>
                  <a:srgbClr val="000066"/>
                </a:solidFill>
                <a:cs typeface="ＭＳ Ｐゴシック"/>
              </a:rPr>
              <a:t>Implementation Networks</a:t>
            </a:r>
          </a:p>
          <a:p>
            <a:pPr>
              <a:buClr>
                <a:srgbClr val="FF3300"/>
              </a:buClr>
              <a:buSzPct val="130000"/>
              <a:buFont typeface="Wingdings" pitchFamily="2" charset="2"/>
              <a:buChar char="§"/>
            </a:pPr>
            <a:endParaRPr lang="en-US" sz="1800" smtClean="0">
              <a:solidFill>
                <a:srgbClr val="000066"/>
              </a:solidFill>
              <a:cs typeface="ＭＳ Ｐゴシック"/>
            </a:endParaRPr>
          </a:p>
          <a:p>
            <a:pPr>
              <a:buClr>
                <a:srgbClr val="FF3300"/>
              </a:buClr>
              <a:buSzPct val="130000"/>
              <a:buFont typeface="Wingdings" pitchFamily="2" charset="2"/>
              <a:buChar char="§"/>
            </a:pPr>
            <a:r>
              <a:rPr lang="en-US" sz="1800" smtClean="0">
                <a:solidFill>
                  <a:srgbClr val="000066"/>
                </a:solidFill>
                <a:cs typeface="ＭＳ Ｐゴシック"/>
              </a:rPr>
              <a:t>Transfer Networks</a:t>
            </a:r>
          </a:p>
          <a:p>
            <a:endParaRPr lang="fr-FR" sz="1400" smtClean="0">
              <a:cs typeface="ＭＳ Ｐゴシック"/>
            </a:endParaRPr>
          </a:p>
          <a:p>
            <a:endParaRPr lang="fr-FR" sz="1400" smtClean="0">
              <a:cs typeface="ＭＳ Ｐゴシック"/>
            </a:endParaRPr>
          </a:p>
        </p:txBody>
      </p:sp>
      <p:pic>
        <p:nvPicPr>
          <p:cNvPr id="18436" name="Picture 2" descr="http://www.text100.com/hypertext/wp-content/uploads/2013/09/shutterstock_1206145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7401" y="2786058"/>
            <a:ext cx="444659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0125" y="276225"/>
            <a:ext cx="7858125" cy="503238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b="1" dirty="0" smtClean="0">
                <a:solidFill>
                  <a:srgbClr val="000066"/>
                </a:solidFill>
                <a:latin typeface="Verdana" charset="0"/>
                <a:cs typeface="+mj-cs"/>
              </a:rPr>
              <a:t>Action-planning networks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4438" y="981075"/>
            <a:ext cx="7678737" cy="4760913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FF3300"/>
                </a:solidFill>
                <a:cs typeface="ＭＳ Ｐゴシック"/>
              </a:rPr>
              <a:t>Main purpose</a:t>
            </a:r>
          </a:p>
          <a:p>
            <a:r>
              <a:rPr lang="en-US" b="0" smtClean="0">
                <a:solidFill>
                  <a:srgbClr val="000066"/>
                </a:solidFill>
                <a:cs typeface="ＭＳ Ｐゴシック"/>
              </a:rPr>
              <a:t>   	</a:t>
            </a:r>
            <a:r>
              <a:rPr lang="en-US" sz="1600" smtClean="0">
                <a:solidFill>
                  <a:srgbClr val="000066"/>
                </a:solidFill>
                <a:cs typeface="ＭＳ Ｐゴシック"/>
              </a:rPr>
              <a:t>To support cities with the design of integrated sustainable urban strategies/ action plans</a:t>
            </a:r>
            <a:endParaRPr lang="en-US" sz="1600" i="1" smtClean="0">
              <a:solidFill>
                <a:srgbClr val="000066"/>
              </a:solidFill>
              <a:cs typeface="ＭＳ Ｐゴシック"/>
            </a:endParaRPr>
          </a:p>
          <a:p>
            <a:endParaRPr lang="en-US" smtClean="0">
              <a:solidFill>
                <a:srgbClr val="000066"/>
              </a:solidFill>
              <a:cs typeface="ＭＳ Ｐゴシック"/>
            </a:endParaRPr>
          </a:p>
          <a:p>
            <a:r>
              <a:rPr lang="en-US" smtClean="0">
                <a:solidFill>
                  <a:srgbClr val="FF3300"/>
                </a:solidFill>
                <a:cs typeface="ＭＳ Ｐゴシック"/>
              </a:rPr>
              <a:t>Who?</a:t>
            </a:r>
          </a:p>
          <a:p>
            <a:r>
              <a:rPr lang="en-US" smtClean="0">
                <a:solidFill>
                  <a:srgbClr val="000066"/>
                </a:solidFill>
                <a:cs typeface="ＭＳ Ｐゴシック"/>
              </a:rPr>
              <a:t>   	</a:t>
            </a:r>
            <a:r>
              <a:rPr lang="en-US" sz="1600" smtClean="0">
                <a:solidFill>
                  <a:srgbClr val="000066"/>
                </a:solidFill>
                <a:cs typeface="ＭＳ Ｐゴシック"/>
              </a:rPr>
              <a:t>Cities sharing common  urban challenges and willing to address them by developing integrated solutions</a:t>
            </a:r>
          </a:p>
          <a:p>
            <a:endParaRPr lang="en-US" smtClean="0">
              <a:solidFill>
                <a:srgbClr val="000066"/>
              </a:solidFill>
              <a:cs typeface="ＭＳ Ｐゴシック"/>
            </a:endParaRPr>
          </a:p>
          <a:p>
            <a:r>
              <a:rPr lang="en-US" smtClean="0">
                <a:solidFill>
                  <a:srgbClr val="FF3300"/>
                </a:solidFill>
                <a:cs typeface="ＭＳ Ｐゴシック"/>
              </a:rPr>
              <a:t>Expected outcomes</a:t>
            </a:r>
          </a:p>
          <a:p>
            <a:pPr>
              <a:buClr>
                <a:srgbClr val="FF6600"/>
              </a:buClr>
              <a:buFont typeface="Arial" charset="0"/>
              <a:buChar char="•"/>
            </a:pPr>
            <a:r>
              <a:rPr lang="en-US" sz="1600" smtClean="0">
                <a:solidFill>
                  <a:srgbClr val="000066"/>
                </a:solidFill>
                <a:cs typeface="ＭＳ Ｐゴシック"/>
              </a:rPr>
              <a:t>Integrated strategies for sustainable urban development</a:t>
            </a:r>
          </a:p>
          <a:p>
            <a:pPr>
              <a:buClr>
                <a:srgbClr val="FF6600"/>
              </a:buClr>
              <a:buFont typeface="Arial" charset="0"/>
              <a:buChar char="•"/>
            </a:pPr>
            <a:r>
              <a:rPr lang="en-US" sz="1600" smtClean="0">
                <a:solidFill>
                  <a:srgbClr val="000066"/>
                </a:solidFill>
                <a:cs typeface="ＭＳ Ｐゴシック"/>
              </a:rPr>
              <a:t>Integrated action plans on one or several policy areas (to operationalise an existing strategy)</a:t>
            </a:r>
          </a:p>
          <a:p>
            <a:pPr>
              <a:buClr>
                <a:srgbClr val="FF6600"/>
              </a:buClr>
              <a:buFont typeface="Arial" charset="0"/>
              <a:buChar char="•"/>
            </a:pPr>
            <a:r>
              <a:rPr lang="en-US" sz="1600" smtClean="0">
                <a:solidFill>
                  <a:srgbClr val="000066"/>
                </a:solidFill>
                <a:cs typeface="ＭＳ Ｐゴシック"/>
              </a:rPr>
              <a:t>Learning and recommendations for EU cities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0125" y="142875"/>
            <a:ext cx="7858125" cy="503238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b="1" dirty="0" smtClean="0">
                <a:solidFill>
                  <a:srgbClr val="000066"/>
                </a:solidFill>
                <a:latin typeface="Verdana" charset="0"/>
                <a:cs typeface="+mj-cs"/>
              </a:rPr>
              <a:t>Implementation networks</a:t>
            </a:r>
          </a:p>
        </p:txBody>
      </p:sp>
      <p:sp>
        <p:nvSpPr>
          <p:cNvPr id="52227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1143000" y="714375"/>
            <a:ext cx="7239000" cy="542925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>
                <a:solidFill>
                  <a:srgbClr val="FF3300"/>
                </a:solidFill>
                <a:cs typeface="ＭＳ Ｐゴシック"/>
              </a:rPr>
              <a:t>Main purpose</a:t>
            </a:r>
          </a:p>
          <a:p>
            <a:r>
              <a:rPr lang="en-US" b="0" smtClean="0">
                <a:solidFill>
                  <a:srgbClr val="000066"/>
                </a:solidFill>
                <a:cs typeface="ＭＳ Ｐゴシック"/>
              </a:rPr>
              <a:t>   </a:t>
            </a:r>
            <a:r>
              <a:rPr lang="en-US" sz="1600" b="0" smtClean="0">
                <a:solidFill>
                  <a:srgbClr val="000066"/>
                </a:solidFill>
                <a:cs typeface="ＭＳ Ｐゴシック"/>
              </a:rPr>
              <a:t> </a:t>
            </a:r>
            <a:r>
              <a:rPr lang="en-US" sz="1600" smtClean="0">
                <a:solidFill>
                  <a:srgbClr val="000066"/>
                </a:solidFill>
                <a:cs typeface="ＭＳ Ｐゴシック"/>
              </a:rPr>
              <a:t>To support cities with the implementation of integrated sustainable urban strategies/  action plan</a:t>
            </a:r>
            <a:endParaRPr lang="fr-FR" sz="1600" i="1" smtClean="0">
              <a:solidFill>
                <a:srgbClr val="000066"/>
              </a:solidFill>
              <a:cs typeface="ＭＳ Ｐゴシック"/>
            </a:endParaRPr>
          </a:p>
          <a:p>
            <a:endParaRPr lang="fr-FR" smtClean="0">
              <a:solidFill>
                <a:srgbClr val="000066"/>
              </a:solidFill>
              <a:cs typeface="ＭＳ Ｐゴシック"/>
            </a:endParaRPr>
          </a:p>
          <a:p>
            <a:r>
              <a:rPr lang="fr-FR" smtClean="0">
                <a:solidFill>
                  <a:srgbClr val="FF3300"/>
                </a:solidFill>
                <a:cs typeface="ＭＳ Ｐゴシック"/>
              </a:rPr>
              <a:t>Who?</a:t>
            </a:r>
          </a:p>
          <a:p>
            <a:r>
              <a:rPr lang="en-US" sz="1800" b="0" smtClean="0">
                <a:solidFill>
                  <a:srgbClr val="000066"/>
                </a:solidFill>
                <a:latin typeface="Verdana" pitchFamily="34" charset="0"/>
                <a:cs typeface="ＭＳ Ｐゴシック"/>
              </a:rPr>
              <a:t> </a:t>
            </a:r>
            <a:r>
              <a:rPr lang="en-US" sz="1600" b="0" smtClean="0">
                <a:solidFill>
                  <a:srgbClr val="000066"/>
                </a:solidFill>
                <a:latin typeface="Verdana" pitchFamily="34" charset="0"/>
                <a:cs typeface="ＭＳ Ｐゴシック"/>
              </a:rPr>
              <a:t>  	</a:t>
            </a:r>
            <a:r>
              <a:rPr lang="en-US" sz="1600" smtClean="0">
                <a:solidFill>
                  <a:srgbClr val="000066"/>
                </a:solidFill>
                <a:cs typeface="ＭＳ Ｐゴシック"/>
              </a:rPr>
              <a:t>Cities implementing integrated strategies and action plans having secured different types of funding, including cities implementing integrated urban strategies and actions under article 7 (eg ITI, CLLD)</a:t>
            </a:r>
            <a:endParaRPr lang="fr-FR" sz="1600" smtClean="0">
              <a:solidFill>
                <a:srgbClr val="000066"/>
              </a:solidFill>
              <a:cs typeface="ＭＳ Ｐゴシック"/>
            </a:endParaRPr>
          </a:p>
          <a:p>
            <a:endParaRPr lang="fr-FR" smtClean="0">
              <a:solidFill>
                <a:srgbClr val="000066"/>
              </a:solidFill>
              <a:cs typeface="ＭＳ Ｐゴシック"/>
            </a:endParaRPr>
          </a:p>
          <a:p>
            <a:r>
              <a:rPr lang="en-US" smtClean="0">
                <a:solidFill>
                  <a:srgbClr val="FF3300"/>
                </a:solidFill>
                <a:cs typeface="ＭＳ Ｐゴシック"/>
              </a:rPr>
              <a:t>Expected outcomes</a:t>
            </a:r>
          </a:p>
          <a:p>
            <a:pPr>
              <a:buClr>
                <a:srgbClr val="FF6600"/>
              </a:buClr>
              <a:buFont typeface="Arial" charset="0"/>
              <a:buChar char="•"/>
            </a:pPr>
            <a:r>
              <a:rPr lang="en-US" sz="1600" smtClean="0">
                <a:solidFill>
                  <a:srgbClr val="000066"/>
                </a:solidFill>
                <a:cs typeface="ＭＳ Ｐゴシック"/>
              </a:rPr>
              <a:t>Enhanced implementation of integrated strategies/ action plans for sustainable urban development (monitoring, timely delivery of actions, etc.)</a:t>
            </a:r>
          </a:p>
          <a:p>
            <a:pPr>
              <a:buClr>
                <a:srgbClr val="FF6600"/>
              </a:buClr>
              <a:buFont typeface="Arial" charset="0"/>
              <a:buChar char="•"/>
            </a:pPr>
            <a:r>
              <a:rPr lang="en-US" sz="1600" smtClean="0">
                <a:solidFill>
                  <a:srgbClr val="000066"/>
                </a:solidFill>
                <a:cs typeface="ＭＳ Ｐゴシック"/>
              </a:rPr>
              <a:t>Learning and recommendations for EU cities</a:t>
            </a:r>
          </a:p>
          <a:p>
            <a:endParaRPr lang="fr-FR" smtClean="0">
              <a:solidFill>
                <a:srgbClr val="000066"/>
              </a:solidFill>
              <a:cs typeface="ＭＳ Ｐゴシック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0125" y="276225"/>
            <a:ext cx="7858125" cy="503238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b="1" dirty="0" smtClean="0">
                <a:solidFill>
                  <a:srgbClr val="000066"/>
                </a:solidFill>
                <a:latin typeface="Verdana" charset="0"/>
                <a:cs typeface="+mj-cs"/>
              </a:rPr>
              <a:t>Transfer networks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5875" y="857250"/>
            <a:ext cx="7239000" cy="4670425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FF3300"/>
                </a:solidFill>
                <a:cs typeface="ＭＳ Ｐゴシック"/>
              </a:rPr>
              <a:t>Main purpose</a:t>
            </a:r>
          </a:p>
          <a:p>
            <a:pPr algn="just"/>
            <a:r>
              <a:rPr lang="en-US" b="0" smtClean="0">
                <a:solidFill>
                  <a:srgbClr val="000066"/>
                </a:solidFill>
                <a:latin typeface="Verdana" pitchFamily="34" charset="0"/>
                <a:cs typeface="ＭＳ Ｐゴシック"/>
              </a:rPr>
              <a:t>   	</a:t>
            </a:r>
            <a:r>
              <a:rPr lang="en-US" sz="1600" smtClean="0">
                <a:solidFill>
                  <a:srgbClr val="000066"/>
                </a:solidFill>
                <a:cs typeface="ＭＳ Ｐゴシック"/>
              </a:rPr>
              <a:t>To support cities with the transfer of good practice so as to improve the implementation of integrated sustainable urban strategies/ action plans</a:t>
            </a:r>
          </a:p>
          <a:p>
            <a:pPr algn="just"/>
            <a:endParaRPr lang="en-US" smtClean="0">
              <a:solidFill>
                <a:srgbClr val="000066"/>
              </a:solidFill>
              <a:cs typeface="ＭＳ Ｐゴシック"/>
            </a:endParaRPr>
          </a:p>
          <a:p>
            <a:r>
              <a:rPr lang="en-US" smtClean="0">
                <a:solidFill>
                  <a:srgbClr val="FF3300"/>
                </a:solidFill>
                <a:cs typeface="ＭＳ Ｐゴシック"/>
              </a:rPr>
              <a:t>Who?</a:t>
            </a:r>
          </a:p>
          <a:p>
            <a:r>
              <a:rPr lang="en-US" sz="1600" smtClean="0">
                <a:solidFill>
                  <a:srgbClr val="000066"/>
                </a:solidFill>
                <a:cs typeface="ＭＳ Ｐゴシック"/>
              </a:rPr>
              <a:t>	Cities willing to transfer locally practices of integrated urban development identified in other EU cities  </a:t>
            </a:r>
          </a:p>
          <a:p>
            <a:endParaRPr lang="en-US" sz="1600" smtClean="0">
              <a:solidFill>
                <a:srgbClr val="000066"/>
              </a:solidFill>
              <a:cs typeface="ＭＳ Ｐゴシック"/>
            </a:endParaRPr>
          </a:p>
          <a:p>
            <a:r>
              <a:rPr lang="en-US" smtClean="0">
                <a:solidFill>
                  <a:srgbClr val="FF3300"/>
                </a:solidFill>
                <a:cs typeface="ＭＳ Ｐゴシック"/>
              </a:rPr>
              <a:t>Expected outcomes</a:t>
            </a:r>
          </a:p>
          <a:p>
            <a:pPr>
              <a:buClr>
                <a:srgbClr val="FF6600"/>
              </a:buClr>
              <a:buFont typeface="Arial" charset="0"/>
              <a:buChar char="•"/>
            </a:pPr>
            <a:r>
              <a:rPr lang="en-US" sz="1600" smtClean="0">
                <a:solidFill>
                  <a:srgbClr val="000066"/>
                </a:solidFill>
                <a:cs typeface="ＭＳ Ｐゴシック"/>
              </a:rPr>
              <a:t>Transferred good practice in receiving cities</a:t>
            </a:r>
          </a:p>
          <a:p>
            <a:pPr>
              <a:buClr>
                <a:srgbClr val="FF6600"/>
              </a:buClr>
              <a:buFont typeface="Arial" charset="0"/>
              <a:buChar char="•"/>
            </a:pPr>
            <a:r>
              <a:rPr lang="en-US" sz="1600" smtClean="0">
                <a:solidFill>
                  <a:srgbClr val="000066"/>
                </a:solidFill>
                <a:cs typeface="ＭＳ Ｐゴシック"/>
              </a:rPr>
              <a:t>Enhanced good practice</a:t>
            </a:r>
          </a:p>
          <a:p>
            <a:pPr>
              <a:buClr>
                <a:srgbClr val="FF6600"/>
              </a:buClr>
              <a:buFont typeface="Arial" charset="0"/>
              <a:buChar char="•"/>
            </a:pPr>
            <a:r>
              <a:rPr lang="en-US" sz="1600" smtClean="0">
                <a:solidFill>
                  <a:srgbClr val="000066"/>
                </a:solidFill>
                <a:cs typeface="ＭＳ Ｐゴシック"/>
              </a:rPr>
              <a:t>Learning and recommendations for EU cities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00125" y="276225"/>
            <a:ext cx="7858125" cy="5032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smtClean="0">
                <a:solidFill>
                  <a:srgbClr val="000066"/>
                </a:solidFill>
                <a:latin typeface="Verdana" pitchFamily="34" charset="0"/>
                <a:cs typeface="ＭＳ Ｐゴシック"/>
              </a:rPr>
              <a:t>Common features of URBACT networks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916238" y="1773238"/>
            <a:ext cx="4248150" cy="2571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indent="-339725"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smtClean="0">
                <a:solidFill>
                  <a:srgbClr val="000066"/>
                </a:solidFill>
                <a:latin typeface="Verdana" pitchFamily="34" charset="0"/>
                <a:cs typeface="ＭＳ Ｐゴシック"/>
              </a:rPr>
              <a:t>Beneficiaries</a:t>
            </a:r>
          </a:p>
          <a:p>
            <a:pPr indent="-339725"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800" smtClean="0">
              <a:solidFill>
                <a:srgbClr val="000066"/>
              </a:solidFill>
              <a:latin typeface="Verdana" pitchFamily="34" charset="0"/>
              <a:cs typeface="ＭＳ Ｐゴシック"/>
            </a:endParaRPr>
          </a:p>
          <a:p>
            <a:pPr indent="-339725"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smtClean="0">
                <a:solidFill>
                  <a:srgbClr val="000066"/>
                </a:solidFill>
                <a:latin typeface="Verdana" pitchFamily="34" charset="0"/>
                <a:cs typeface="ＭＳ Ｐゴシック"/>
              </a:rPr>
              <a:t>Partnerships</a:t>
            </a:r>
          </a:p>
          <a:p>
            <a:pPr indent="-339725"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smtClean="0">
              <a:solidFill>
                <a:srgbClr val="000066"/>
              </a:solidFill>
              <a:latin typeface="Verdana" pitchFamily="34" charset="0"/>
              <a:cs typeface="ＭＳ Ｐゴシック"/>
            </a:endParaRPr>
          </a:p>
          <a:p>
            <a:pPr indent="-339725"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smtClean="0">
                <a:solidFill>
                  <a:srgbClr val="000066"/>
                </a:solidFill>
                <a:latin typeface="Verdana" pitchFamily="34" charset="0"/>
                <a:cs typeface="ＭＳ Ｐゴシック"/>
                <a:sym typeface="Wingdings" pitchFamily="2" charset="2"/>
              </a:rPr>
              <a:t>Funding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276225"/>
            <a:ext cx="7237412" cy="503238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dirty="0" smtClean="0">
                <a:solidFill>
                  <a:srgbClr val="000066"/>
                </a:solidFill>
                <a:latin typeface="Verdana" charset="0"/>
                <a:cs typeface="+mj-cs"/>
              </a:rPr>
              <a:t>MAIN BENEFICIARIES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331913" y="981075"/>
            <a:ext cx="7812087" cy="4670425"/>
          </a:xfrm>
        </p:spPr>
        <p:txBody>
          <a:bodyPr/>
          <a:lstStyle/>
          <a:p>
            <a:pPr>
              <a:buClr>
                <a:srgbClr val="FF6600"/>
              </a:buClr>
              <a:buSzPct val="150000"/>
              <a:buFont typeface="Wingdings" charset="2"/>
              <a:buChar char="§"/>
              <a:defRPr/>
            </a:pPr>
            <a:r>
              <a:rPr lang="en-US" altLang="fr-FR" sz="2400" dirty="0" smtClean="0">
                <a:solidFill>
                  <a:srgbClr val="000066"/>
                </a:solidFill>
              </a:rPr>
              <a:t>Main beneficiaries</a:t>
            </a:r>
          </a:p>
          <a:p>
            <a:pPr>
              <a:buFont typeface="Times New Roman" charset="0"/>
              <a:buNone/>
              <a:defRPr/>
            </a:pPr>
            <a:r>
              <a:rPr lang="en-US" altLang="fr-FR" sz="1800" b="0" dirty="0" smtClean="0">
                <a:solidFill>
                  <a:srgbClr val="000066"/>
                </a:solidFill>
              </a:rPr>
              <a:t>	Cities from EU 28 Member States, Norway &amp; Switzerland  including:</a:t>
            </a:r>
          </a:p>
          <a:p>
            <a:pPr lvl="4"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altLang="fr-FR" sz="1800" dirty="0" smtClean="0">
                <a:solidFill>
                  <a:srgbClr val="000066"/>
                </a:solidFill>
                <a:sym typeface="Wingdings" panose="05000000000000000000" pitchFamily="2" charset="2"/>
              </a:rPr>
              <a:t>Cities, municipalities, towns without limit of size</a:t>
            </a:r>
          </a:p>
          <a:p>
            <a:pPr lvl="4"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altLang="fr-FR" sz="1800" dirty="0" smtClean="0">
                <a:solidFill>
                  <a:srgbClr val="000066"/>
                </a:solidFill>
                <a:sym typeface="Wingdings" panose="05000000000000000000" pitchFamily="2" charset="2"/>
              </a:rPr>
              <a:t>Infra-municipal tiers of government</a:t>
            </a:r>
          </a:p>
          <a:p>
            <a:pPr lvl="4"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altLang="fr-FR" sz="1800" dirty="0" smtClean="0">
                <a:solidFill>
                  <a:srgbClr val="000066"/>
                </a:solidFill>
                <a:sym typeface="Wingdings" panose="05000000000000000000" pitchFamily="2" charset="2"/>
              </a:rPr>
              <a:t>Metropolitan authorities &amp; organized agglomerations</a:t>
            </a:r>
          </a:p>
          <a:p>
            <a:pPr marL="1828800" lvl="4" indent="0">
              <a:buFont typeface="Times New Roman" charset="0"/>
              <a:buNone/>
              <a:defRPr/>
            </a:pPr>
            <a:endParaRPr lang="en-US" altLang="fr-FR" sz="1800" dirty="0" smtClean="0">
              <a:solidFill>
                <a:srgbClr val="000066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buClr>
                <a:srgbClr val="FF3300"/>
              </a:buClr>
              <a:buSzPct val="150000"/>
              <a:buFont typeface="Wingdings" charset="2"/>
              <a:buChar char="§"/>
              <a:defRPr/>
            </a:pPr>
            <a:r>
              <a:rPr lang="en-US" altLang="fr-FR" sz="2400" dirty="0" smtClean="0">
                <a:solidFill>
                  <a:srgbClr val="000066"/>
                </a:solidFill>
                <a:sym typeface="Wingdings" panose="05000000000000000000" pitchFamily="2" charset="2"/>
              </a:rPr>
              <a:t>Other beneficiaries</a:t>
            </a:r>
          </a:p>
          <a:p>
            <a:pPr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altLang="fr-FR" sz="1800" b="0" dirty="0" smtClean="0">
                <a:solidFill>
                  <a:srgbClr val="000066"/>
                </a:solidFill>
              </a:rPr>
              <a:t>Local agencies</a:t>
            </a:r>
          </a:p>
          <a:p>
            <a:pPr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altLang="fr-FR" sz="1800" b="0" dirty="0" smtClean="0">
                <a:solidFill>
                  <a:srgbClr val="000066"/>
                </a:solidFill>
              </a:rPr>
              <a:t>Provincial, regional and national authorities</a:t>
            </a:r>
          </a:p>
          <a:p>
            <a:pPr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altLang="fr-FR" sz="1800" b="0" dirty="0" smtClean="0">
                <a:solidFill>
                  <a:srgbClr val="000066"/>
                </a:solidFill>
              </a:rPr>
              <a:t>Universities and </a:t>
            </a:r>
            <a:r>
              <a:rPr lang="en-US" altLang="fr-FR" sz="1800" b="0" smtClean="0">
                <a:solidFill>
                  <a:srgbClr val="000066"/>
                </a:solidFill>
              </a:rPr>
              <a:t>research centers</a:t>
            </a:r>
            <a:endParaRPr lang="en-US" altLang="fr-FR" sz="1800" b="0" dirty="0" smtClean="0">
              <a:solidFill>
                <a:srgbClr val="000066"/>
              </a:solidFill>
            </a:endParaRPr>
          </a:p>
          <a:p>
            <a:pPr>
              <a:buFont typeface="Times New Roman" charset="0"/>
              <a:buNone/>
              <a:defRPr/>
            </a:pPr>
            <a:endParaRPr lang="en-US" altLang="fr-FR" sz="1800" b="0" dirty="0">
              <a:solidFill>
                <a:srgbClr val="000066"/>
              </a:solidFill>
            </a:endParaRPr>
          </a:p>
          <a:p>
            <a:pPr marL="0" indent="0" algn="ctr">
              <a:buFont typeface="Times New Roman" charset="0"/>
              <a:buNone/>
              <a:defRPr/>
            </a:pPr>
            <a:r>
              <a:rPr lang="en-US" altLang="fr-FR" dirty="0" smtClean="0">
                <a:solidFill>
                  <a:srgbClr val="000066"/>
                </a:solidFill>
              </a:rPr>
              <a:t>All beneficiaries shall be public or public equivalent bodies</a:t>
            </a:r>
          </a:p>
          <a:p>
            <a:pPr>
              <a:buFont typeface="Times New Roman" charset="0"/>
              <a:buNone/>
              <a:defRPr/>
            </a:pPr>
            <a:endParaRPr lang="en-US" altLang="fr-FR" dirty="0" smtClean="0">
              <a:solidFill>
                <a:srgbClr val="000066"/>
              </a:solidFill>
              <a:latin typeface="Verdana" pitchFamily="34" charset="0"/>
            </a:endParaRPr>
          </a:p>
          <a:p>
            <a:pPr>
              <a:buFont typeface="Times New Roman" charset="0"/>
              <a:buNone/>
              <a:defRPr/>
            </a:pPr>
            <a:endParaRPr lang="fr-FR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331913" y="276225"/>
            <a:ext cx="7237412" cy="5032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smtClean="0">
                <a:solidFill>
                  <a:srgbClr val="000066"/>
                </a:solidFill>
                <a:latin typeface="Verdana" pitchFamily="34" charset="0"/>
                <a:cs typeface="ＭＳ Ｐゴシック"/>
              </a:rPr>
              <a:t>PARTNERSHIPS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4294967295"/>
          </p:nvPr>
        </p:nvSpPr>
        <p:spPr>
          <a:xfrm>
            <a:off x="1116013" y="908050"/>
            <a:ext cx="8027987" cy="46704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FF6600"/>
              </a:buClr>
              <a:buSzPct val="150000"/>
              <a:buFont typeface="Wingdings" pitchFamily="2" charset="2"/>
              <a:buChar char="§"/>
            </a:pPr>
            <a:r>
              <a:rPr lang="en-US" altLang="fr-FR" sz="2400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A lead partner city</a:t>
            </a:r>
          </a:p>
          <a:p>
            <a:pPr>
              <a:buClr>
                <a:srgbClr val="FF6600"/>
              </a:buClr>
              <a:buSzPct val="150000"/>
              <a:buFont typeface="Wingdings" pitchFamily="2" charset="2"/>
              <a:buNone/>
            </a:pPr>
            <a:endParaRPr lang="fr-FR" altLang="fr-FR" sz="2400" smtClean="0">
              <a:solidFill>
                <a:srgbClr val="000066"/>
              </a:solidFill>
              <a:cs typeface="ＭＳ Ｐゴシック"/>
            </a:endParaRPr>
          </a:p>
          <a:p>
            <a:pPr>
              <a:buClr>
                <a:srgbClr val="FF6600"/>
              </a:buClr>
              <a:buSzPct val="150000"/>
              <a:buFont typeface="Wingdings" pitchFamily="2" charset="2"/>
              <a:buChar char="§"/>
            </a:pPr>
            <a:r>
              <a:rPr lang="fr-FR" altLang="fr-FR" sz="2400" smtClean="0">
                <a:solidFill>
                  <a:srgbClr val="000066"/>
                </a:solidFill>
                <a:cs typeface="ＭＳ Ｐゴシック"/>
              </a:rPr>
              <a:t>A limited number of p</a:t>
            </a:r>
            <a:r>
              <a:rPr lang="en-US" altLang="fr-FR" sz="2400" smtClean="0">
                <a:solidFill>
                  <a:srgbClr val="000066"/>
                </a:solidFill>
                <a:cs typeface="ＭＳ Ｐゴシック"/>
              </a:rPr>
              <a:t>artners</a:t>
            </a:r>
            <a:endParaRPr lang="en-US" altLang="fr-FR" sz="3300" smtClean="0">
              <a:solidFill>
                <a:srgbClr val="000066"/>
              </a:solidFill>
              <a:cs typeface="ＭＳ Ｐゴシック"/>
              <a:sym typeface="Wingdings" pitchFamily="2" charset="2"/>
            </a:endParaRPr>
          </a:p>
          <a:p>
            <a:pPr lvl="4">
              <a:buClr>
                <a:srgbClr val="FF3300"/>
              </a:buClr>
              <a:buFont typeface="Wingdings" pitchFamily="2" charset="2"/>
              <a:buChar char="§"/>
            </a:pPr>
            <a:r>
              <a:rPr lang="fr-FR" altLang="fr-FR" sz="1800" smtClean="0">
                <a:solidFill>
                  <a:srgbClr val="000066"/>
                </a:solidFill>
                <a:sym typeface="Wingdings" pitchFamily="2" charset="2"/>
              </a:rPr>
              <a:t>8-12 partners in Action-planning &amp; Implement° networks</a:t>
            </a:r>
            <a:endParaRPr lang="en-US" altLang="fr-FR" sz="1800" smtClean="0">
              <a:solidFill>
                <a:srgbClr val="000066"/>
              </a:solidFill>
              <a:sym typeface="Wingdings" pitchFamily="2" charset="2"/>
            </a:endParaRPr>
          </a:p>
          <a:p>
            <a:pPr lvl="4">
              <a:buClr>
                <a:srgbClr val="FF3300"/>
              </a:buClr>
              <a:buFont typeface="Wingdings" pitchFamily="2" charset="2"/>
              <a:buChar char="§"/>
            </a:pPr>
            <a:r>
              <a:rPr lang="en-US" altLang="fr-FR" sz="1800" smtClean="0">
                <a:solidFill>
                  <a:srgbClr val="000066"/>
                </a:solidFill>
                <a:sym typeface="Wingdings" pitchFamily="2" charset="2"/>
              </a:rPr>
              <a:t>6-8 part</a:t>
            </a:r>
            <a:r>
              <a:rPr lang="fr-FR" altLang="fr-FR" sz="1800" smtClean="0">
                <a:solidFill>
                  <a:srgbClr val="000066"/>
                </a:solidFill>
                <a:sym typeface="Wingdings" pitchFamily="2" charset="2"/>
              </a:rPr>
              <a:t>ners in Transfer networks</a:t>
            </a:r>
          </a:p>
          <a:p>
            <a:pPr lvl="4">
              <a:buClr>
                <a:srgbClr val="FF3300"/>
              </a:buClr>
              <a:buFont typeface="Wingdings" pitchFamily="2" charset="2"/>
              <a:buNone/>
            </a:pPr>
            <a:endParaRPr lang="fr-FR" altLang="fr-FR" sz="1300" smtClean="0">
              <a:solidFill>
                <a:srgbClr val="000066"/>
              </a:solidFill>
              <a:sym typeface="Wingdings" pitchFamily="2" charset="2"/>
            </a:endParaRPr>
          </a:p>
          <a:p>
            <a:pPr>
              <a:buClr>
                <a:srgbClr val="FF3300"/>
              </a:buClr>
              <a:buSzPct val="150000"/>
              <a:buFont typeface="Wingdings" pitchFamily="2" charset="2"/>
              <a:buChar char="§"/>
            </a:pPr>
            <a:r>
              <a:rPr lang="en-US" altLang="fr-FR" sz="2400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A majority of cities – 3 non-city partne</a:t>
            </a:r>
            <a:r>
              <a:rPr lang="fr-FR" altLang="fr-FR" sz="2400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rs max</a:t>
            </a:r>
          </a:p>
          <a:p>
            <a:pPr>
              <a:buClr>
                <a:srgbClr val="FF3300"/>
              </a:buClr>
              <a:buSzPct val="150000"/>
              <a:buFont typeface="Wingdings" pitchFamily="2" charset="2"/>
              <a:buNone/>
            </a:pPr>
            <a:endParaRPr lang="en-US" altLang="fr-FR" sz="2400" smtClean="0">
              <a:solidFill>
                <a:srgbClr val="000066"/>
              </a:solidFill>
              <a:cs typeface="ＭＳ Ｐゴシック"/>
              <a:sym typeface="Wingdings" pitchFamily="2" charset="2"/>
            </a:endParaRPr>
          </a:p>
          <a:p>
            <a:pPr>
              <a:buClr>
                <a:srgbClr val="FF3300"/>
              </a:buClr>
              <a:buSzPct val="150000"/>
              <a:buFont typeface="Wingdings" pitchFamily="2" charset="2"/>
              <a:buChar char="§"/>
            </a:pPr>
            <a:r>
              <a:rPr lang="fr-FR" altLang="fr-FR" sz="2400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Balance between partners from less developed regions and partners from more developed/ transition regions</a:t>
            </a:r>
            <a:endParaRPr lang="fr-FR" smtClean="0">
              <a:solidFill>
                <a:srgbClr val="000066"/>
              </a:solidFill>
              <a:cs typeface="ＭＳ Ｐゴシック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4932363" y="2060575"/>
          <a:ext cx="5364162" cy="2428875"/>
        </p:xfrm>
        <a:graphic>
          <a:graphicData uri="http://schemas.openxmlformats.org/presentationml/2006/ole">
            <p:oleObj spid="_x0000_s62489" name="Graphique" r:id="rId5" imgW="4438802" imgH="1857528" progId="Excel.Sheet.8">
              <p:embed/>
            </p:oleObj>
          </a:graphicData>
        </a:graphic>
      </p:graphicFrame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87450" y="188913"/>
            <a:ext cx="7237413" cy="5032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smtClean="0">
                <a:solidFill>
                  <a:srgbClr val="000066"/>
                </a:solidFill>
                <a:cs typeface="ＭＳ Ｐゴシック"/>
              </a:rPr>
              <a:t>FUNDING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4294967295"/>
          </p:nvPr>
        </p:nvSpPr>
        <p:spPr bwMode="auto">
          <a:xfrm>
            <a:off x="1116013" y="981075"/>
            <a:ext cx="7848600" cy="5040313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FF3300"/>
              </a:buClr>
              <a:buSzPct val="150000"/>
              <a:buFont typeface="Wingdings" pitchFamily="2" charset="2"/>
              <a:buChar char="§"/>
            </a:pPr>
            <a:r>
              <a:rPr lang="en-US" altLang="fr-FR" sz="2400" smtClean="0">
                <a:solidFill>
                  <a:srgbClr val="000066"/>
                </a:solidFill>
                <a:cs typeface="ＭＳ Ｐゴシック"/>
              </a:rPr>
              <a:t>Network budget</a:t>
            </a:r>
            <a:r>
              <a:rPr lang="fr-FR" altLang="fr-FR" sz="2400" smtClean="0">
                <a:solidFill>
                  <a:srgbClr val="000066"/>
                </a:solidFill>
                <a:cs typeface="ＭＳ Ｐゴシック"/>
              </a:rPr>
              <a:t>: </a:t>
            </a:r>
            <a:r>
              <a:rPr lang="en-US" altLang="fr-FR" sz="2400" smtClean="0">
                <a:solidFill>
                  <a:srgbClr val="000066"/>
                </a:solidFill>
                <a:cs typeface="ＭＳ Ｐゴシック"/>
              </a:rPr>
              <a:t>600.000 – 750.000 euros</a:t>
            </a:r>
            <a:endParaRPr lang="fr-FR" altLang="fr-FR" sz="2400" smtClean="0">
              <a:solidFill>
                <a:srgbClr val="000066"/>
              </a:solidFill>
              <a:cs typeface="ＭＳ Ｐゴシック"/>
            </a:endParaRPr>
          </a:p>
          <a:p>
            <a:pPr>
              <a:buClr>
                <a:srgbClr val="FF6600"/>
              </a:buClr>
              <a:buSzPct val="150000"/>
              <a:buFont typeface="Wingdings" pitchFamily="2" charset="2"/>
              <a:buNone/>
            </a:pPr>
            <a:endParaRPr lang="en-US" altLang="fr-FR" sz="1200" smtClean="0">
              <a:solidFill>
                <a:srgbClr val="000066"/>
              </a:solidFill>
              <a:cs typeface="ＭＳ Ｐゴシック"/>
              <a:sym typeface="Wingdings" pitchFamily="2" charset="2"/>
            </a:endParaRPr>
          </a:p>
          <a:p>
            <a:pPr>
              <a:buClr>
                <a:srgbClr val="FF3300"/>
              </a:buClr>
              <a:buSzPct val="150000"/>
              <a:buFont typeface="Wingdings" pitchFamily="2" charset="2"/>
              <a:buChar char="§"/>
            </a:pPr>
            <a:r>
              <a:rPr lang="en-US" altLang="fr-FR" sz="2400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ERDF </a:t>
            </a:r>
            <a:r>
              <a:rPr lang="fr-FR" altLang="fr-FR" sz="2400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+ local contributions from cities</a:t>
            </a:r>
          </a:p>
          <a:p>
            <a:pPr>
              <a:buClr>
                <a:srgbClr val="FF3300"/>
              </a:buClr>
              <a:buSzPct val="150000"/>
              <a:buFontTx/>
              <a:buChar char="-"/>
            </a:pPr>
            <a:r>
              <a:rPr lang="fr-FR" altLang="fr-FR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Less developed &amp; Transition: 85% ERDF</a:t>
            </a:r>
          </a:p>
          <a:p>
            <a:pPr>
              <a:buClr>
                <a:srgbClr val="FF3300"/>
              </a:buClr>
              <a:buSzPct val="150000"/>
              <a:buFontTx/>
              <a:buChar char="-"/>
            </a:pPr>
            <a:r>
              <a:rPr lang="fr-FR" altLang="fr-FR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More developed: 70% ERDF</a:t>
            </a:r>
          </a:p>
          <a:p>
            <a:pPr>
              <a:buClr>
                <a:srgbClr val="FF3300"/>
              </a:buClr>
              <a:buSzPct val="150000"/>
              <a:buFont typeface="Wingdings" pitchFamily="2" charset="2"/>
              <a:buNone/>
            </a:pPr>
            <a:endParaRPr lang="fr-FR" altLang="fr-FR" sz="1200" smtClean="0">
              <a:solidFill>
                <a:srgbClr val="000066"/>
              </a:solidFill>
              <a:cs typeface="ＭＳ Ｐゴシック"/>
              <a:sym typeface="Wingdings" pitchFamily="2" charset="2"/>
            </a:endParaRPr>
          </a:p>
          <a:p>
            <a:pPr>
              <a:buClr>
                <a:srgbClr val="FF3300"/>
              </a:buClr>
              <a:buSzPct val="150000"/>
              <a:buFont typeface="Wingdings" pitchFamily="2" charset="2"/>
              <a:buNone/>
            </a:pPr>
            <a:endParaRPr lang="fr-FR" altLang="fr-FR" sz="1200" smtClean="0">
              <a:solidFill>
                <a:srgbClr val="000066"/>
              </a:solidFill>
              <a:cs typeface="ＭＳ Ｐゴシック"/>
              <a:sym typeface="Wingdings" pitchFamily="2" charset="2"/>
            </a:endParaRPr>
          </a:p>
          <a:p>
            <a:pPr>
              <a:buClr>
                <a:srgbClr val="FF3300"/>
              </a:buClr>
              <a:buSzPct val="150000"/>
              <a:buFont typeface="Wingdings" pitchFamily="2" charset="2"/>
              <a:buNone/>
            </a:pPr>
            <a:endParaRPr lang="fr-FR" altLang="fr-FR" sz="1200" smtClean="0">
              <a:solidFill>
                <a:srgbClr val="000066"/>
              </a:solidFill>
              <a:cs typeface="ＭＳ Ｐゴシック"/>
              <a:sym typeface="Wingdings" pitchFamily="2" charset="2"/>
            </a:endParaRPr>
          </a:p>
          <a:p>
            <a:pPr>
              <a:buClr>
                <a:srgbClr val="FF3300"/>
              </a:buClr>
              <a:buSzPct val="150000"/>
              <a:buFont typeface="Wingdings" pitchFamily="2" charset="2"/>
              <a:buNone/>
            </a:pPr>
            <a:endParaRPr lang="fr-FR" altLang="fr-FR" sz="1200" smtClean="0">
              <a:solidFill>
                <a:srgbClr val="000066"/>
              </a:solidFill>
              <a:cs typeface="ＭＳ Ｐゴシック"/>
              <a:sym typeface="Wingdings" pitchFamily="2" charset="2"/>
            </a:endParaRPr>
          </a:p>
          <a:p>
            <a:pPr>
              <a:buClr>
                <a:srgbClr val="FF3300"/>
              </a:buClr>
              <a:buSzPct val="150000"/>
              <a:buFont typeface="Wingdings" pitchFamily="2" charset="2"/>
              <a:buNone/>
            </a:pPr>
            <a:endParaRPr lang="fr-FR" altLang="fr-FR" sz="1200" smtClean="0">
              <a:solidFill>
                <a:srgbClr val="000066"/>
              </a:solidFill>
              <a:cs typeface="ＭＳ Ｐゴシック"/>
              <a:sym typeface="Wingdings" pitchFamily="2" charset="2"/>
            </a:endParaRPr>
          </a:p>
          <a:p>
            <a:pPr>
              <a:buClr>
                <a:srgbClr val="FF3300"/>
              </a:buClr>
              <a:buSzPct val="150000"/>
              <a:buFont typeface="Wingdings" pitchFamily="2" charset="2"/>
              <a:buChar char="§"/>
            </a:pPr>
            <a:r>
              <a:rPr lang="fr-FR" altLang="fr-FR" sz="2400" smtClean="0">
                <a:solidFill>
                  <a:srgbClr val="000066"/>
                </a:solidFill>
                <a:cs typeface="ＭＳ Ｐゴシック"/>
                <a:sym typeface="Wingdings" pitchFamily="2" charset="2"/>
              </a:rPr>
              <a:t>Additional envelope for expert support</a:t>
            </a:r>
          </a:p>
          <a:p>
            <a:pPr>
              <a:buClr>
                <a:srgbClr val="FF3300"/>
              </a:buClr>
              <a:buSzPct val="150000"/>
              <a:buFont typeface="Wingdings" pitchFamily="2" charset="2"/>
              <a:buNone/>
            </a:pPr>
            <a:r>
              <a:rPr lang="fr-FR" altLang="fr-FR" sz="1800" b="0" smtClean="0">
                <a:solidFill>
                  <a:srgbClr val="000066"/>
                </a:solidFill>
                <a:cs typeface="ＭＳ Ｐゴシック"/>
              </a:rPr>
              <a:t>	</a:t>
            </a:r>
            <a:r>
              <a:rPr lang="fr-FR" altLang="fr-FR" smtClean="0">
                <a:solidFill>
                  <a:srgbClr val="000066"/>
                </a:solidFill>
                <a:cs typeface="ＭＳ Ｐゴシック"/>
              </a:rPr>
              <a:t>up to 127.000 euros/ network</a:t>
            </a:r>
          </a:p>
          <a:p>
            <a:pPr>
              <a:buClr>
                <a:srgbClr val="FF3300"/>
              </a:buClr>
              <a:buSzPct val="150000"/>
              <a:buFont typeface="Wingdings" pitchFamily="2" charset="2"/>
              <a:buNone/>
            </a:pPr>
            <a:endParaRPr lang="fr-FR" altLang="fr-FR" sz="1200" smtClean="0">
              <a:solidFill>
                <a:srgbClr val="000066"/>
              </a:solidFill>
              <a:cs typeface="ＭＳ Ｐゴシック"/>
            </a:endParaRPr>
          </a:p>
          <a:p>
            <a:pPr>
              <a:buClr>
                <a:srgbClr val="FF3300"/>
              </a:buClr>
              <a:buSzPct val="150000"/>
              <a:buFont typeface="Wingdings" pitchFamily="2" charset="2"/>
              <a:buChar char="§"/>
            </a:pPr>
            <a:r>
              <a:rPr lang="fr-FR" sz="2400" smtClean="0">
                <a:solidFill>
                  <a:srgbClr val="000066"/>
                </a:solidFill>
                <a:cs typeface="ＭＳ Ｐゴシック"/>
              </a:rPr>
              <a:t>Ongoing support by the URBACT Secretariat </a:t>
            </a:r>
            <a:r>
              <a:rPr lang="fr-FR" smtClean="0">
                <a:solidFill>
                  <a:srgbClr val="000066"/>
                </a:solidFill>
                <a:cs typeface="ＭＳ Ｐゴシック"/>
              </a:rPr>
              <a:t>(tools, methods, training, etc.)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549275"/>
            <a:ext cx="7237412" cy="665163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dirty="0" smtClean="0">
                <a:solidFill>
                  <a:srgbClr val="000066"/>
                </a:solidFill>
                <a:latin typeface="Verdana" charset="0"/>
                <a:cs typeface="+mj-cs"/>
              </a:rPr>
              <a:t>URBACT IN A NUTSHELL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00338" y="1989138"/>
            <a:ext cx="4608512" cy="2368550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indent="-339725">
              <a:buClr>
                <a:srgbClr val="FF3300"/>
              </a:buClr>
              <a:buSzPct val="200000"/>
              <a:buFont typeface="Wingdings" charset="0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dirty="0" smtClean="0">
                <a:solidFill>
                  <a:srgbClr val="000066"/>
                </a:solidFill>
                <a:latin typeface="Verdana" charset="0"/>
                <a:cs typeface="+mn-cs"/>
              </a:rPr>
              <a:t>Objectives</a:t>
            </a:r>
            <a:endParaRPr lang="it-IT" dirty="0" smtClean="0">
              <a:solidFill>
                <a:srgbClr val="000066"/>
              </a:solidFill>
              <a:latin typeface="Verdana" charset="0"/>
              <a:cs typeface="+mn-cs"/>
            </a:endParaRPr>
          </a:p>
          <a:p>
            <a:pPr indent="-339725">
              <a:buClr>
                <a:srgbClr val="FF3300"/>
              </a:buClr>
              <a:buSzPct val="200000"/>
              <a:buFont typeface="Wingdings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dirty="0" smtClean="0">
              <a:solidFill>
                <a:srgbClr val="000066"/>
              </a:solidFill>
              <a:latin typeface="Verdana" charset="0"/>
              <a:cs typeface="+mn-cs"/>
            </a:endParaRPr>
          </a:p>
          <a:p>
            <a:pPr indent="-339725">
              <a:buClr>
                <a:srgbClr val="FF3300"/>
              </a:buClr>
              <a:buSzPct val="200000"/>
              <a:buFont typeface="Wingdings" charset="0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dirty="0" smtClean="0">
                <a:solidFill>
                  <a:srgbClr val="000066"/>
                </a:solidFill>
                <a:latin typeface="Verdana" charset="0"/>
                <a:cs typeface="+mn-cs"/>
              </a:rPr>
              <a:t>Activities</a:t>
            </a:r>
            <a:endParaRPr lang="it-IT" dirty="0" smtClean="0">
              <a:solidFill>
                <a:srgbClr val="000066"/>
              </a:solidFill>
              <a:latin typeface="Verdana" charset="0"/>
              <a:cs typeface="+mn-cs"/>
            </a:endParaRPr>
          </a:p>
          <a:p>
            <a:pPr indent="-339725">
              <a:buClr>
                <a:srgbClr val="000080"/>
              </a:buClr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1800" dirty="0" smtClean="0">
              <a:solidFill>
                <a:srgbClr val="000066"/>
              </a:solidFill>
              <a:latin typeface="Verdana" charset="0"/>
              <a:cs typeface="+mn-cs"/>
            </a:endParaRPr>
          </a:p>
          <a:p>
            <a:pPr indent="-339725">
              <a:buClr>
                <a:srgbClr val="FF3300"/>
              </a:buClr>
              <a:buSzPct val="200000"/>
              <a:buFont typeface="Wingdings" charset="0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dirty="0" smtClean="0">
                <a:solidFill>
                  <a:srgbClr val="000066"/>
                </a:solidFill>
                <a:latin typeface="Verdana" charset="0"/>
                <a:cs typeface="+mn-cs"/>
              </a:rPr>
              <a:t>URBACT II so far</a:t>
            </a:r>
            <a:endParaRPr lang="it-IT" sz="2400" dirty="0" smtClean="0">
              <a:solidFill>
                <a:srgbClr val="000066"/>
              </a:solidFill>
              <a:latin typeface="Verdana" charset="0"/>
              <a:cs typeface="+mn-cs"/>
              <a:sym typeface="Wingding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>
          <a:xfrm>
            <a:off x="1111250" y="19050"/>
            <a:ext cx="4464050" cy="1081088"/>
          </a:xfrm>
        </p:spPr>
        <p:txBody>
          <a:bodyPr/>
          <a:lstStyle/>
          <a:p>
            <a:r>
              <a:rPr lang="fr-FR" altLang="fr-FR" sz="2400" smtClean="0">
                <a:solidFill>
                  <a:schemeClr val="accent2"/>
                </a:solidFill>
                <a:latin typeface="Verdana" pitchFamily="34" charset="0"/>
              </a:rPr>
              <a:t>Transnational Exchange </a:t>
            </a:r>
            <a:r>
              <a:rPr lang="fr-FR" altLang="fr-FR" smtClean="0">
                <a:solidFill>
                  <a:schemeClr val="accent2"/>
                </a:solidFill>
                <a:latin typeface="Verdana" pitchFamily="34" charset="0"/>
              </a:rPr>
              <a:t/>
            </a:r>
            <a:br>
              <a:rPr lang="fr-FR" altLang="fr-FR" smtClean="0">
                <a:solidFill>
                  <a:schemeClr val="accent2"/>
                </a:solidFill>
                <a:latin typeface="Verdana" pitchFamily="34" charset="0"/>
              </a:rPr>
            </a:br>
            <a:r>
              <a:rPr lang="fr-FR" altLang="fr-FR" smtClean="0">
                <a:solidFill>
                  <a:schemeClr val="accent2"/>
                </a:solidFill>
                <a:latin typeface="Verdana" pitchFamily="34" charset="0"/>
              </a:rPr>
              <a:t>ERDF co-financing</a:t>
            </a:r>
            <a:r>
              <a:rPr lang="fr-FR" altLang="fr-FR" smtClean="0">
                <a:latin typeface="Verdana" pitchFamily="34" charset="0"/>
              </a:rPr>
              <a:t/>
            </a:r>
            <a:br>
              <a:rPr lang="fr-FR" altLang="fr-FR" smtClean="0">
                <a:latin typeface="Verdana" pitchFamily="34" charset="0"/>
              </a:rPr>
            </a:br>
            <a:endParaRPr lang="fr-FR" altLang="fr-FR" u="sng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11250" y="1557338"/>
            <a:ext cx="3605213" cy="4462462"/>
          </a:xfrm>
        </p:spPr>
        <p:txBody>
          <a:bodyPr/>
          <a:lstStyle/>
          <a:p>
            <a:pPr marL="1587">
              <a:lnSpc>
                <a:spcPct val="80000"/>
              </a:lnSpc>
              <a:defRPr/>
            </a:pPr>
            <a:r>
              <a:rPr lang="en-US" altLang="fr-FR" sz="1600" i="1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Co-financing from ERDF of </a:t>
            </a:r>
            <a:r>
              <a:rPr lang="en-US" altLang="fr-FR" sz="1600" i="1" dirty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beneficiary cities and other eligible beneficiaries </a:t>
            </a:r>
            <a:r>
              <a:rPr lang="en-US" altLang="fr-FR" sz="1600" i="1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for </a:t>
            </a:r>
            <a:r>
              <a:rPr lang="en-US" altLang="fr-FR" sz="1600" i="1" dirty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the actions </a:t>
            </a:r>
            <a:r>
              <a:rPr lang="en-US" altLang="fr-FR" sz="1600" i="1" dirty="0" smtClean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implemented  </a:t>
            </a:r>
            <a:endParaRPr lang="en-US" altLang="fr-FR" sz="1600" i="1" dirty="0">
              <a:solidFill>
                <a:schemeClr val="accent2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 marL="1587">
              <a:lnSpc>
                <a:spcPct val="80000"/>
              </a:lnSpc>
              <a:defRPr/>
            </a:pPr>
            <a:endParaRPr lang="en-US" altLang="fr-FR" dirty="0" smtClean="0">
              <a:solidFill>
                <a:schemeClr val="accent2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 marL="1587">
              <a:lnSpc>
                <a:spcPct val="80000"/>
              </a:lnSpc>
              <a:defRPr/>
            </a:pPr>
            <a:endParaRPr lang="en-US" altLang="fr-FR" dirty="0">
              <a:solidFill>
                <a:schemeClr val="accent2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 marL="1587">
              <a:lnSpc>
                <a:spcPct val="80000"/>
              </a:lnSpc>
              <a:defRPr/>
            </a:pPr>
            <a:endParaRPr lang="en-US" altLang="fr-FR" sz="1600" dirty="0">
              <a:solidFill>
                <a:schemeClr val="accent2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fr-FR" sz="1600" dirty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Less developed and transition regions shall receive 85% ERDF contribution</a:t>
            </a:r>
          </a:p>
          <a:p>
            <a:pPr>
              <a:lnSpc>
                <a:spcPct val="80000"/>
              </a:lnSpc>
              <a:defRPr/>
            </a:pPr>
            <a:endParaRPr lang="en-US" altLang="fr-FR" sz="1600" dirty="0">
              <a:solidFill>
                <a:schemeClr val="accent2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en-US" altLang="fr-FR" sz="1600" dirty="0">
              <a:solidFill>
                <a:schemeClr val="accent2"/>
              </a:solidFill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altLang="fr-FR" sz="1600" dirty="0">
                <a:solidFill>
                  <a:schemeClr val="accent2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More developed shall receive 70% ERDF contribution</a:t>
            </a:r>
          </a:p>
          <a:p>
            <a:pPr>
              <a:defRPr/>
            </a:pPr>
            <a:endParaRPr lang="fr-FR" dirty="0"/>
          </a:p>
        </p:txBody>
      </p:sp>
      <p:pic>
        <p:nvPicPr>
          <p:cNvPr id="27652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27588" y="692150"/>
            <a:ext cx="4286250" cy="4505325"/>
          </a:xfrm>
        </p:spPr>
      </p:pic>
    </p:spTree>
    <p:extLst>
      <p:ext uri="{BB962C8B-B14F-4D97-AF65-F5344CB8AC3E}">
        <p14:creationId xmlns:p14="http://schemas.microsoft.com/office/powerpoint/2010/main" xmlns="" val="167433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333375"/>
            <a:ext cx="7237412" cy="503238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b="1" smtClean="0">
                <a:solidFill>
                  <a:srgbClr val="000066"/>
                </a:solidFill>
                <a:latin typeface="Verdana" pitchFamily="34" charset="0"/>
                <a:cs typeface="ＭＳ Ｐゴシック"/>
              </a:rPr>
              <a:t>Willing to join ?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052513"/>
            <a:ext cx="8101012" cy="3375025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smtClean="0">
                <a:solidFill>
                  <a:srgbClr val="000066"/>
                </a:solidFill>
                <a:cs typeface="ＭＳ Ｐゴシック"/>
              </a:rPr>
              <a:t>URBACT launches calls for proposals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000" smtClean="0">
              <a:solidFill>
                <a:srgbClr val="000066"/>
              </a:solidFill>
              <a:cs typeface="ＭＳ Ｐゴシック"/>
            </a:endParaRP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smtClean="0">
                <a:solidFill>
                  <a:srgbClr val="000066"/>
                </a:solidFill>
                <a:cs typeface="ＭＳ Ｐゴシック"/>
              </a:rPr>
              <a:t>2 main stages – 2 opportunities for you to join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smtClean="0">
                <a:solidFill>
                  <a:srgbClr val="000066"/>
                </a:solidFill>
                <a:cs typeface="ＭＳ Ｐゴシック"/>
              </a:rPr>
              <a:t>	</a:t>
            </a:r>
            <a:r>
              <a:rPr lang="it-IT" sz="1800" smtClean="0">
                <a:solidFill>
                  <a:srgbClr val="FF3300"/>
                </a:solidFill>
                <a:cs typeface="ＭＳ Ｐゴシック"/>
                <a:sym typeface="Wingdings" pitchFamily="2" charset="2"/>
              </a:rPr>
              <a:t> </a:t>
            </a:r>
            <a:r>
              <a:rPr lang="it-IT" sz="1800" smtClean="0">
                <a:solidFill>
                  <a:srgbClr val="FF3300"/>
                </a:solidFill>
                <a:cs typeface="ＭＳ Ｐゴシック"/>
              </a:rPr>
              <a:t>Declaration of interest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smtClean="0">
                <a:solidFill>
                  <a:srgbClr val="000066"/>
                </a:solidFill>
                <a:cs typeface="ＭＳ Ｐゴシック"/>
              </a:rPr>
              <a:t>		- initial partnership (average 5 cities)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smtClean="0">
                <a:solidFill>
                  <a:srgbClr val="000066"/>
                </a:solidFill>
                <a:cs typeface="ＭＳ Ｐゴシック"/>
              </a:rPr>
              <a:t>		- identified urban challenge to be addressed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smtClean="0">
                <a:solidFill>
                  <a:srgbClr val="000066"/>
                </a:solidFill>
                <a:cs typeface="ＭＳ Ｐゴシック"/>
              </a:rPr>
              <a:t>	</a:t>
            </a:r>
            <a:r>
              <a:rPr lang="it-IT" sz="1800" smtClean="0">
                <a:solidFill>
                  <a:srgbClr val="FF3300"/>
                </a:solidFill>
                <a:cs typeface="ＭＳ Ｐゴシック"/>
                <a:sym typeface="Wingdings" pitchFamily="2" charset="2"/>
              </a:rPr>
              <a:t> </a:t>
            </a:r>
            <a:r>
              <a:rPr lang="it-IT" sz="1800" smtClean="0">
                <a:solidFill>
                  <a:srgbClr val="FF3300"/>
                </a:solidFill>
                <a:cs typeface="ＭＳ Ｐゴシック"/>
              </a:rPr>
              <a:t>Final proposal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smtClean="0">
                <a:solidFill>
                  <a:srgbClr val="000066"/>
                </a:solidFill>
                <a:cs typeface="ＭＳ Ｐゴシック"/>
              </a:rPr>
              <a:t>		- complete partnership (average 10 cities)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smtClean="0">
                <a:solidFill>
                  <a:srgbClr val="000066"/>
                </a:solidFill>
                <a:cs typeface="ＭＳ Ｐゴシック"/>
              </a:rPr>
              <a:t>		- refined thematic focus and policy issues to be addressed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smtClean="0">
                <a:solidFill>
                  <a:srgbClr val="000066"/>
                </a:solidFill>
                <a:cs typeface="ＭＳ Ｐゴシック"/>
              </a:rPr>
              <a:t>		- baseline study/ state of play in all partner cities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smtClean="0">
                <a:solidFill>
                  <a:srgbClr val="000066"/>
                </a:solidFill>
                <a:cs typeface="ＭＳ Ｐゴシック"/>
              </a:rPr>
              <a:t>		- work plan and list of deliverables</a:t>
            </a:r>
            <a:endParaRPr lang="it-IT" smtClean="0">
              <a:solidFill>
                <a:srgbClr val="000066"/>
              </a:solidFill>
              <a:cs typeface="ＭＳ Ｐゴシック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29" name="Group 21"/>
          <p:cNvGrpSpPr>
            <a:grpSpLocks/>
          </p:cNvGrpSpPr>
          <p:nvPr/>
        </p:nvGrpSpPr>
        <p:grpSpPr bwMode="auto">
          <a:xfrm>
            <a:off x="1543050" y="44450"/>
            <a:ext cx="5386388" cy="6642100"/>
            <a:chOff x="972" y="28"/>
            <a:chExt cx="3393" cy="4184"/>
          </a:xfrm>
        </p:grpSpPr>
        <p:sp>
          <p:nvSpPr>
            <p:cNvPr id="7" name="ZoneTexte 6"/>
            <p:cNvSpPr txBox="1">
              <a:spLocks noChangeArrowheads="1"/>
            </p:cNvSpPr>
            <p:nvPr/>
          </p:nvSpPr>
          <p:spPr bwMode="auto">
            <a:xfrm>
              <a:off x="972" y="572"/>
              <a:ext cx="2790" cy="266"/>
            </a:xfrm>
            <a:prstGeom prst="rect">
              <a:avLst/>
            </a:prstGeom>
            <a:solidFill>
              <a:srgbClr val="FFFF66"/>
            </a:solidFill>
            <a:ln w="2540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>
                  <a:solidFill>
                    <a:srgbClr val="000066"/>
                  </a:solidFill>
                </a:rPr>
                <a:t>Submission Declaration of Interest</a:t>
              </a:r>
            </a:p>
          </p:txBody>
        </p:sp>
        <p:sp>
          <p:nvSpPr>
            <p:cNvPr id="8" name="ZoneTexte 7"/>
            <p:cNvSpPr txBox="1">
              <a:spLocks noChangeArrowheads="1"/>
            </p:cNvSpPr>
            <p:nvPr/>
          </p:nvSpPr>
          <p:spPr bwMode="auto">
            <a:xfrm>
              <a:off x="975" y="1117"/>
              <a:ext cx="2790" cy="46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 sz="1800">
                  <a:solidFill>
                    <a:srgbClr val="000066"/>
                  </a:solidFill>
                </a:rPr>
                <a:t>Eligibility check &amp; Assessment</a:t>
              </a:r>
            </a:p>
            <a:p>
              <a:pPr algn="ctr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 sz="1800">
                  <a:solidFill>
                    <a:srgbClr val="000066"/>
                  </a:solidFill>
                </a:rPr>
                <a:t>Approval &amp; funding</a:t>
              </a:r>
            </a:p>
          </p:txBody>
        </p:sp>
        <p:sp>
          <p:nvSpPr>
            <p:cNvPr id="9" name="ZoneTexte 8"/>
            <p:cNvSpPr txBox="1">
              <a:spLocks noChangeArrowheads="1"/>
            </p:cNvSpPr>
            <p:nvPr/>
          </p:nvSpPr>
          <p:spPr bwMode="auto">
            <a:xfrm>
              <a:off x="1484" y="1894"/>
              <a:ext cx="2790" cy="266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>
                  <a:solidFill>
                    <a:srgbClr val="000066"/>
                  </a:solidFill>
                </a:rPr>
                <a:t>6-month to develop final proposal</a:t>
              </a:r>
            </a:p>
          </p:txBody>
        </p:sp>
        <p:sp>
          <p:nvSpPr>
            <p:cNvPr id="10" name="ZoneTexte 9"/>
            <p:cNvSpPr txBox="1">
              <a:spLocks noChangeArrowheads="1"/>
            </p:cNvSpPr>
            <p:nvPr/>
          </p:nvSpPr>
          <p:spPr bwMode="auto">
            <a:xfrm>
              <a:off x="1484" y="2488"/>
              <a:ext cx="2790" cy="266"/>
            </a:xfrm>
            <a:prstGeom prst="rect">
              <a:avLst/>
            </a:prstGeom>
            <a:solidFill>
              <a:srgbClr val="FFFF66"/>
            </a:solidFill>
            <a:ln w="2540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>
                  <a:solidFill>
                    <a:srgbClr val="000066"/>
                  </a:solidFill>
                </a:rPr>
                <a:t>Submission of Final proposal</a:t>
              </a:r>
            </a:p>
          </p:txBody>
        </p:sp>
        <p:sp>
          <p:nvSpPr>
            <p:cNvPr id="12" name="ZoneTexte 11"/>
            <p:cNvSpPr txBox="1">
              <a:spLocks noChangeArrowheads="1"/>
            </p:cNvSpPr>
            <p:nvPr/>
          </p:nvSpPr>
          <p:spPr bwMode="auto">
            <a:xfrm>
              <a:off x="1575" y="3754"/>
              <a:ext cx="2790" cy="458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>
                  <a:solidFill>
                    <a:srgbClr val="000066"/>
                  </a:solidFill>
                </a:rPr>
                <a:t>24 month to implement network activities and deliver</a:t>
              </a:r>
            </a:p>
          </p:txBody>
        </p:sp>
        <p:sp>
          <p:nvSpPr>
            <p:cNvPr id="68618" name="Flèche vers le bas 14"/>
            <p:cNvSpPr>
              <a:spLocks noChangeArrowheads="1"/>
            </p:cNvSpPr>
            <p:nvPr/>
          </p:nvSpPr>
          <p:spPr bwMode="auto">
            <a:xfrm>
              <a:off x="2618" y="2251"/>
              <a:ext cx="227" cy="18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3300"/>
            </a:solidFill>
            <a:ln w="9525" algn="ctr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chemeClr val="tx1"/>
                </a:solidFill>
              </a:endParaRPr>
            </a:p>
          </p:txBody>
        </p:sp>
        <p:sp>
          <p:nvSpPr>
            <p:cNvPr id="68620" name="Flèche vers le bas 16"/>
            <p:cNvSpPr>
              <a:spLocks noChangeArrowheads="1"/>
            </p:cNvSpPr>
            <p:nvPr/>
          </p:nvSpPr>
          <p:spPr bwMode="auto">
            <a:xfrm>
              <a:off x="2709" y="3577"/>
              <a:ext cx="227" cy="136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3300"/>
            </a:solidFill>
            <a:ln w="9525" algn="ctr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chemeClr val="tx1"/>
                </a:solidFill>
              </a:endParaRPr>
            </a:p>
          </p:txBody>
        </p:sp>
        <p:sp>
          <p:nvSpPr>
            <p:cNvPr id="18" name="ZoneTexte 17"/>
            <p:cNvSpPr txBox="1">
              <a:spLocks noChangeArrowheads="1"/>
            </p:cNvSpPr>
            <p:nvPr/>
          </p:nvSpPr>
          <p:spPr bwMode="auto">
            <a:xfrm>
              <a:off x="1247" y="28"/>
              <a:ext cx="2041" cy="266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>
                  <a:solidFill>
                    <a:srgbClr val="000066"/>
                  </a:solidFill>
                </a:rPr>
                <a:t>Call for Proposals</a:t>
              </a:r>
            </a:p>
          </p:txBody>
        </p:sp>
        <p:sp>
          <p:nvSpPr>
            <p:cNvPr id="68622" name="Flèche vers le bas 18"/>
            <p:cNvSpPr>
              <a:spLocks noChangeArrowheads="1"/>
            </p:cNvSpPr>
            <p:nvPr/>
          </p:nvSpPr>
          <p:spPr bwMode="auto">
            <a:xfrm>
              <a:off x="2164" y="356"/>
              <a:ext cx="227" cy="18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3300"/>
            </a:solidFill>
            <a:ln w="9525" algn="ctr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chemeClr val="tx1"/>
                </a:solidFill>
              </a:endParaRPr>
            </a:p>
          </p:txBody>
        </p:sp>
        <p:sp>
          <p:nvSpPr>
            <p:cNvPr id="68623" name="Flèche vers le bas 18"/>
            <p:cNvSpPr>
              <a:spLocks noChangeArrowheads="1"/>
            </p:cNvSpPr>
            <p:nvPr/>
          </p:nvSpPr>
          <p:spPr bwMode="auto">
            <a:xfrm>
              <a:off x="2210" y="890"/>
              <a:ext cx="227" cy="18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3300"/>
            </a:solidFill>
            <a:ln w="9525" algn="ctr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chemeClr val="tx1"/>
                </a:solidFill>
              </a:endParaRPr>
            </a:p>
          </p:txBody>
        </p:sp>
        <p:sp>
          <p:nvSpPr>
            <p:cNvPr id="2" name="ZoneTexte 7"/>
            <p:cNvSpPr txBox="1">
              <a:spLocks noChangeArrowheads="1"/>
            </p:cNvSpPr>
            <p:nvPr/>
          </p:nvSpPr>
          <p:spPr bwMode="auto">
            <a:xfrm>
              <a:off x="1529" y="3032"/>
              <a:ext cx="2790" cy="46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 sz="1800">
                  <a:solidFill>
                    <a:srgbClr val="000066"/>
                  </a:solidFill>
                </a:rPr>
                <a:t>Eligibility check &amp; Assessment</a:t>
              </a:r>
            </a:p>
            <a:p>
              <a:pPr algn="ctr"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fr-FR" sz="1800">
                  <a:solidFill>
                    <a:srgbClr val="000066"/>
                  </a:solidFill>
                </a:rPr>
                <a:t>Approval &amp; funding</a:t>
              </a:r>
            </a:p>
          </p:txBody>
        </p:sp>
        <p:sp>
          <p:nvSpPr>
            <p:cNvPr id="68626" name="Flèche vers le bas 14"/>
            <p:cNvSpPr>
              <a:spLocks noChangeArrowheads="1"/>
            </p:cNvSpPr>
            <p:nvPr/>
          </p:nvSpPr>
          <p:spPr bwMode="auto">
            <a:xfrm>
              <a:off x="2663" y="2805"/>
              <a:ext cx="227" cy="18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3300"/>
            </a:solidFill>
            <a:ln w="9525" algn="ctr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chemeClr val="tx1"/>
                </a:solidFill>
              </a:endParaRPr>
            </a:p>
          </p:txBody>
        </p:sp>
        <p:sp>
          <p:nvSpPr>
            <p:cNvPr id="68628" name="Flèche vers le bas 18"/>
            <p:cNvSpPr>
              <a:spLocks noChangeArrowheads="1"/>
            </p:cNvSpPr>
            <p:nvPr/>
          </p:nvSpPr>
          <p:spPr bwMode="auto">
            <a:xfrm>
              <a:off x="2200" y="1661"/>
              <a:ext cx="227" cy="18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3300"/>
            </a:solidFill>
            <a:ln w="9525" algn="ctr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hangingPunct="0"/>
              <a:endParaRPr lang="fr-FR" sz="2400" b="0">
                <a:solidFill>
                  <a:schemeClr val="tx1"/>
                </a:solidFill>
              </a:endParaRPr>
            </a:p>
          </p:txBody>
        </p:sp>
      </p:grpSp>
      <p:sp>
        <p:nvSpPr>
          <p:cNvPr id="68630" name="Text Box 22"/>
          <p:cNvSpPr txBox="1">
            <a:spLocks noChangeArrowheads="1"/>
          </p:cNvSpPr>
          <p:nvPr/>
        </p:nvSpPr>
        <p:spPr bwMode="auto">
          <a:xfrm>
            <a:off x="1044575" y="18637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fr-FR" sz="2400">
                <a:solidFill>
                  <a:srgbClr val="FF3300"/>
                </a:solidFill>
              </a:rPr>
              <a:t>!!!</a:t>
            </a:r>
          </a:p>
        </p:txBody>
      </p:sp>
      <p:sp>
        <p:nvSpPr>
          <p:cNvPr id="68631" name="Text Box 23"/>
          <p:cNvSpPr txBox="1">
            <a:spLocks noChangeArrowheads="1"/>
          </p:cNvSpPr>
          <p:nvPr/>
        </p:nvSpPr>
        <p:spPr bwMode="auto">
          <a:xfrm>
            <a:off x="1692275" y="486886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fr-FR" sz="2400">
                <a:solidFill>
                  <a:srgbClr val="FF3300"/>
                </a:solidFill>
              </a:rPr>
              <a:t>!!!</a:t>
            </a:r>
          </a:p>
        </p:txBody>
      </p:sp>
      <p:sp>
        <p:nvSpPr>
          <p:cNvPr id="68633" name="Oval 25"/>
          <p:cNvSpPr>
            <a:spLocks noChangeArrowheads="1"/>
          </p:cNvSpPr>
          <p:nvPr/>
        </p:nvSpPr>
        <p:spPr bwMode="auto">
          <a:xfrm>
            <a:off x="6804025" y="50800"/>
            <a:ext cx="1979613" cy="1728788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r>
              <a:rPr lang="fr-FR" sz="1600">
                <a:solidFill>
                  <a:srgbClr val="000066"/>
                </a:solidFill>
              </a:rPr>
              <a:t>Initial partnership </a:t>
            </a:r>
          </a:p>
          <a:p>
            <a:pPr algn="ctr" defTabSz="914400"/>
            <a:r>
              <a:rPr lang="fr-FR" sz="1600">
                <a:solidFill>
                  <a:srgbClr val="000066"/>
                </a:solidFill>
              </a:rPr>
              <a:t>with identified </a:t>
            </a:r>
          </a:p>
          <a:p>
            <a:pPr algn="ctr" defTabSz="914400"/>
            <a:r>
              <a:rPr lang="fr-FR" sz="1600">
                <a:solidFill>
                  <a:srgbClr val="000066"/>
                </a:solidFill>
              </a:rPr>
              <a:t>common </a:t>
            </a:r>
          </a:p>
          <a:p>
            <a:pPr algn="ctr" defTabSz="914400"/>
            <a:r>
              <a:rPr lang="fr-FR" sz="1600">
                <a:solidFill>
                  <a:srgbClr val="000066"/>
                </a:solidFill>
              </a:rPr>
              <a:t>urban challenge</a:t>
            </a:r>
          </a:p>
        </p:txBody>
      </p:sp>
      <p:sp>
        <p:nvSpPr>
          <p:cNvPr id="68635" name="Line 27"/>
          <p:cNvSpPr>
            <a:spLocks noChangeShapeType="1"/>
          </p:cNvSpPr>
          <p:nvPr/>
        </p:nvSpPr>
        <p:spPr bwMode="auto">
          <a:xfrm>
            <a:off x="3851275" y="692150"/>
            <a:ext cx="2881313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8636" name="Oval 28"/>
          <p:cNvSpPr>
            <a:spLocks noChangeArrowheads="1"/>
          </p:cNvSpPr>
          <p:nvPr/>
        </p:nvSpPr>
        <p:spPr bwMode="auto">
          <a:xfrm>
            <a:off x="6948488" y="2708275"/>
            <a:ext cx="1979612" cy="1728788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r>
              <a:rPr lang="fr-FR" sz="1600">
                <a:solidFill>
                  <a:srgbClr val="000066"/>
                </a:solidFill>
              </a:rPr>
              <a:t>Extended </a:t>
            </a:r>
          </a:p>
          <a:p>
            <a:pPr algn="ctr" defTabSz="914400"/>
            <a:r>
              <a:rPr lang="fr-FR" sz="1600">
                <a:solidFill>
                  <a:srgbClr val="000066"/>
                </a:solidFill>
              </a:rPr>
              <a:t>partnership with</a:t>
            </a:r>
          </a:p>
          <a:p>
            <a:pPr algn="ctr" defTabSz="914400"/>
            <a:r>
              <a:rPr lang="fr-FR" sz="1600">
                <a:solidFill>
                  <a:srgbClr val="000066"/>
                </a:solidFill>
              </a:rPr>
              <a:t>complete </a:t>
            </a:r>
          </a:p>
          <a:p>
            <a:pPr algn="ctr" defTabSz="914400"/>
            <a:r>
              <a:rPr lang="fr-FR" sz="1600">
                <a:solidFill>
                  <a:srgbClr val="000066"/>
                </a:solidFill>
              </a:rPr>
              <a:t>network proposal</a:t>
            </a:r>
          </a:p>
        </p:txBody>
      </p:sp>
      <p:sp>
        <p:nvSpPr>
          <p:cNvPr id="68637" name="Line 29"/>
          <p:cNvSpPr>
            <a:spLocks noChangeShapeType="1"/>
          </p:cNvSpPr>
          <p:nvPr/>
        </p:nvSpPr>
        <p:spPr bwMode="auto">
          <a:xfrm>
            <a:off x="4500563" y="3644900"/>
            <a:ext cx="23749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331913" y="104775"/>
            <a:ext cx="7237412" cy="503238"/>
          </a:xfrm>
          <a:prstGeom prst="rect">
            <a:avLst/>
          </a:prstGeom>
          <a:extLst/>
        </p:spPr>
        <p:txBody>
          <a:bodyPr lIns="0" tIns="0" rIns="0" bIns="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dirty="0" smtClean="0">
                <a:solidFill>
                  <a:srgbClr val="000066"/>
                </a:solidFill>
                <a:latin typeface="Verdana" charset="0"/>
                <a:cs typeface="+mj-cs"/>
              </a:rPr>
              <a:t>PROVISIONAL CALENDAR 2015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042988" y="1643063"/>
            <a:ext cx="8101012" cy="3000375"/>
          </a:xfrm>
          <a:prstGeom prst="rect">
            <a:avLst/>
          </a:prstGeom>
          <a:extLst/>
        </p:spPr>
        <p:txBody>
          <a:bodyPr lIns="0" tIns="0" rIns="0" bIns="0"/>
          <a:lstStyle/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charset="0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dirty="0" smtClean="0">
                <a:solidFill>
                  <a:srgbClr val="000066"/>
                </a:solidFill>
                <a:latin typeface="Verdana" charset="0"/>
                <a:cs typeface="+mn-cs"/>
              </a:rPr>
              <a:t>Beginning 2015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800" dirty="0" smtClean="0">
                <a:solidFill>
                  <a:srgbClr val="000066"/>
                </a:solidFill>
                <a:latin typeface="Verdana" charset="0"/>
                <a:cs typeface="+mn-cs"/>
              </a:rPr>
              <a:t>	</a:t>
            </a:r>
            <a:r>
              <a:rPr lang="it-IT" dirty="0" smtClean="0">
                <a:solidFill>
                  <a:srgbClr val="000066"/>
                </a:solidFill>
                <a:latin typeface="Verdana" charset="0"/>
                <a:cs typeface="+mn-cs"/>
              </a:rPr>
              <a:t>1° call for Action-planning networks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1800" dirty="0" smtClean="0">
              <a:solidFill>
                <a:srgbClr val="000066"/>
              </a:solidFill>
              <a:latin typeface="Verdana" charset="0"/>
              <a:cs typeface="+mn-cs"/>
            </a:endParaRP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charset="0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dirty="0" smtClean="0">
                <a:solidFill>
                  <a:srgbClr val="000066"/>
                </a:solidFill>
                <a:latin typeface="Verdana" charset="0"/>
                <a:cs typeface="+mn-cs"/>
              </a:rPr>
              <a:t>End 2015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1800" dirty="0" smtClean="0">
                <a:solidFill>
                  <a:srgbClr val="000066"/>
                </a:solidFill>
                <a:latin typeface="Verdana" charset="0"/>
                <a:cs typeface="+mn-cs"/>
              </a:rPr>
              <a:t>	</a:t>
            </a:r>
            <a:r>
              <a:rPr lang="it-IT" dirty="0" smtClean="0">
                <a:solidFill>
                  <a:srgbClr val="000066"/>
                </a:solidFill>
                <a:latin typeface="Verdana" charset="0"/>
                <a:cs typeface="+mn-cs"/>
              </a:rPr>
              <a:t>1° calls for Transfer networks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dirty="0" smtClean="0">
                <a:solidFill>
                  <a:srgbClr val="000066"/>
                </a:solidFill>
                <a:latin typeface="Verdana" charset="0"/>
                <a:cs typeface="+mn-cs"/>
              </a:rPr>
              <a:t>	1° call for Implementation networks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0"/>
            <a:ext cx="7237412" cy="895350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b="1" dirty="0" smtClean="0">
                <a:solidFill>
                  <a:srgbClr val="000066"/>
                </a:solidFill>
                <a:latin typeface="Verdana" charset="0"/>
                <a:cs typeface="+mj-cs"/>
              </a:rPr>
              <a:t>PROVISIONAL CALENDAR 1st CALL FOR </a:t>
            </a:r>
            <a:r>
              <a:rPr lang="it-IT" sz="2400" b="1" dirty="0" smtClean="0">
                <a:solidFill>
                  <a:srgbClr val="FF3300"/>
                </a:solidFill>
                <a:latin typeface="Verdana" charset="0"/>
                <a:cs typeface="+mj-cs"/>
              </a:rPr>
              <a:t>ACTION-PLANNING NETWORKS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25538"/>
            <a:ext cx="8101012" cy="4714875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 smtClean="0">
                <a:solidFill>
                  <a:srgbClr val="FF3300"/>
                </a:solidFill>
                <a:latin typeface="Verdana" pitchFamily="34" charset="0"/>
                <a:cs typeface="ＭＳ Ｐゴシック"/>
              </a:rPr>
              <a:t>March 2015: 1st call Action-planning 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 smtClean="0">
                <a:solidFill>
                  <a:srgbClr val="000066"/>
                </a:solidFill>
                <a:latin typeface="Verdana" pitchFamily="34" charset="0"/>
                <a:cs typeface="ＭＳ Ｐゴシック"/>
              </a:rPr>
              <a:t>March-June 2015: applicants preparing bids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 smtClean="0">
                <a:solidFill>
                  <a:srgbClr val="FF3300"/>
                </a:solidFill>
                <a:latin typeface="Verdana" pitchFamily="34" charset="0"/>
                <a:cs typeface="ＭＳ Ｐゴシック"/>
              </a:rPr>
              <a:t>June 2015: submission of proposals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 smtClean="0">
                <a:solidFill>
                  <a:srgbClr val="000066"/>
                </a:solidFill>
                <a:latin typeface="Verdana" pitchFamily="34" charset="0"/>
                <a:cs typeface="ＭＳ Ｐゴシック"/>
              </a:rPr>
              <a:t>July-Aug 2015: eligibility check &amp; assessment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 smtClean="0">
                <a:solidFill>
                  <a:srgbClr val="FF3300"/>
                </a:solidFill>
                <a:latin typeface="Verdana" pitchFamily="34" charset="0"/>
                <a:cs typeface="ＭＳ Ｐゴシック"/>
              </a:rPr>
              <a:t>Sept 2015: MC approval funding 6-month preparatory phase</a:t>
            </a:r>
            <a:endParaRPr lang="it-IT" sz="1800" dirty="0" smtClean="0">
              <a:solidFill>
                <a:srgbClr val="FF3300"/>
              </a:solidFill>
              <a:latin typeface="Verdana" pitchFamily="34" charset="0"/>
              <a:cs typeface="ＭＳ Ｐゴシック"/>
              <a:sym typeface="Wingdings" pitchFamily="2" charset="2"/>
            </a:endParaRP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 smtClean="0">
                <a:solidFill>
                  <a:srgbClr val="000066"/>
                </a:solidFill>
                <a:latin typeface="Verdana" pitchFamily="34" charset="0"/>
                <a:cs typeface="ＭＳ Ｐゴシック"/>
                <a:sym typeface="Wingdings" pitchFamily="2" charset="2"/>
              </a:rPr>
              <a:t>Mid Sept 2015- Mid March 2016: 6-month Prep Phase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 smtClean="0">
                <a:solidFill>
                  <a:srgbClr val="FF3300"/>
                </a:solidFill>
                <a:latin typeface="Verdana" pitchFamily="34" charset="0"/>
                <a:cs typeface="ＭＳ Ｐゴシック"/>
                <a:sym typeface="Wingdings" pitchFamily="2" charset="2"/>
              </a:rPr>
              <a:t>Mid March 2016: submission Final Proposals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 smtClean="0">
                <a:solidFill>
                  <a:srgbClr val="000066"/>
                </a:solidFill>
                <a:latin typeface="Verdana" pitchFamily="34" charset="0"/>
                <a:cs typeface="ＭＳ Ｐゴシック"/>
                <a:sym typeface="Wingdings" pitchFamily="2" charset="2"/>
              </a:rPr>
              <a:t>March-April 2016: eligibility check &amp; assessment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 smtClean="0">
                <a:solidFill>
                  <a:srgbClr val="FF3300"/>
                </a:solidFill>
                <a:latin typeface="Verdana" pitchFamily="34" charset="0"/>
                <a:cs typeface="ＭＳ Ｐゴシック"/>
                <a:sym typeface="Wingdings" pitchFamily="2" charset="2"/>
              </a:rPr>
              <a:t>April 2016: MC final approval funding for network</a:t>
            </a:r>
          </a:p>
          <a:p>
            <a:pPr indent="-339725">
              <a:lnSpc>
                <a:spcPct val="140000"/>
              </a:lnSpc>
              <a:buClr>
                <a:srgbClr val="FF3300"/>
              </a:buClr>
              <a:buSzPct val="200000"/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800" dirty="0" smtClean="0">
                <a:solidFill>
                  <a:srgbClr val="000066"/>
                </a:solidFill>
                <a:latin typeface="Verdana" pitchFamily="34" charset="0"/>
                <a:cs typeface="ＭＳ Ｐゴシック"/>
                <a:sym typeface="Wingdings" pitchFamily="2" charset="2"/>
              </a:rPr>
              <a:t>April 2016-April 2018: 24-month for network activities</a:t>
            </a:r>
          </a:p>
        </p:txBody>
      </p:sp>
      <p:sp>
        <p:nvSpPr>
          <p:cNvPr id="72708" name="Oval 4"/>
          <p:cNvSpPr>
            <a:spLocks noChangeArrowheads="1"/>
          </p:cNvSpPr>
          <p:nvPr/>
        </p:nvSpPr>
        <p:spPr bwMode="auto">
          <a:xfrm>
            <a:off x="6804025" y="765175"/>
            <a:ext cx="2087563" cy="122555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r>
              <a:rPr lang="fr-FR" sz="1600">
                <a:solidFill>
                  <a:srgbClr val="000066"/>
                </a:solidFill>
              </a:rPr>
              <a:t>Partner search </a:t>
            </a:r>
          </a:p>
          <a:p>
            <a:pPr algn="ctr" defTabSz="914400"/>
            <a:r>
              <a:rPr lang="fr-FR" sz="1600">
                <a:solidFill>
                  <a:srgbClr val="000066"/>
                </a:solidFill>
              </a:rPr>
              <a:t>facility on </a:t>
            </a:r>
          </a:p>
          <a:p>
            <a:pPr algn="ctr" defTabSz="914400"/>
            <a:r>
              <a:rPr lang="fr-FR" sz="1600">
                <a:solidFill>
                  <a:srgbClr val="000066"/>
                </a:solidFill>
              </a:rPr>
              <a:t>URBACT website</a:t>
            </a:r>
          </a:p>
        </p:txBody>
      </p:sp>
      <p:sp>
        <p:nvSpPr>
          <p:cNvPr id="72710" name="Oval 6"/>
          <p:cNvSpPr>
            <a:spLocks noChangeArrowheads="1"/>
          </p:cNvSpPr>
          <p:nvPr/>
        </p:nvSpPr>
        <p:spPr bwMode="auto">
          <a:xfrm>
            <a:off x="7092950" y="1700213"/>
            <a:ext cx="2087563" cy="936625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r>
              <a:rPr lang="fr-FR" sz="1600" dirty="0">
                <a:solidFill>
                  <a:srgbClr val="000066"/>
                </a:solidFill>
              </a:rPr>
              <a:t>URBACT FEST</a:t>
            </a:r>
          </a:p>
          <a:p>
            <a:pPr algn="ctr" defTabSz="914400"/>
            <a:r>
              <a:rPr lang="fr-FR" sz="1600" dirty="0">
                <a:solidFill>
                  <a:srgbClr val="000066"/>
                </a:solidFill>
              </a:rPr>
              <a:t>Riga, 6-8 May </a:t>
            </a:r>
            <a:r>
              <a:rPr lang="fr-FR" sz="1600" dirty="0" smtClean="0">
                <a:solidFill>
                  <a:srgbClr val="000066"/>
                </a:solidFill>
              </a:rPr>
              <a:t>2015</a:t>
            </a:r>
            <a:endParaRPr lang="fr-FR" sz="16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animBg="1"/>
      <p:bldP spid="727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214313" y="214313"/>
          <a:ext cx="8715437" cy="6644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97830"/>
                <a:gridCol w="2396745"/>
                <a:gridCol w="2396745"/>
                <a:gridCol w="2324117"/>
              </a:tblGrid>
              <a:tr h="35491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Action Planning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/>
                        <a:t>Implementation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Transfer</a:t>
                      </a:r>
                      <a:endParaRPr lang="fr-FR" sz="1400" dirty="0"/>
                    </a:p>
                  </a:txBody>
                  <a:tcPr/>
                </a:tc>
              </a:tr>
              <a:tr h="561942"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chemeClr val="tx2"/>
                          </a:solidFill>
                        </a:rPr>
                        <a:t>Phasing and Duration</a:t>
                      </a:r>
                      <a:endParaRPr lang="en-US" sz="1600" b="1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noProof="0" dirty="0" smtClean="0">
                          <a:solidFill>
                            <a:schemeClr val="tx2"/>
                          </a:solidFill>
                        </a:rPr>
                        <a:t>Phase</a:t>
                      </a:r>
                      <a:r>
                        <a:rPr lang="en-US" sz="1600" b="0" baseline="0" noProof="0" dirty="0" smtClean="0">
                          <a:solidFill>
                            <a:schemeClr val="tx2"/>
                          </a:solidFill>
                        </a:rPr>
                        <a:t> 1: 6 months</a:t>
                      </a:r>
                    </a:p>
                    <a:p>
                      <a:pPr algn="l"/>
                      <a:r>
                        <a:rPr lang="en-US" sz="1600" b="0" baseline="0" noProof="0" dirty="0" smtClean="0">
                          <a:solidFill>
                            <a:schemeClr val="tx2"/>
                          </a:solidFill>
                        </a:rPr>
                        <a:t>Phase 2: 24 months</a:t>
                      </a:r>
                      <a:endParaRPr lang="en-US" sz="1600" b="0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noProof="0" dirty="0" smtClean="0">
                          <a:solidFill>
                            <a:schemeClr val="tx2"/>
                          </a:solidFill>
                        </a:rPr>
                        <a:t>Phase</a:t>
                      </a:r>
                      <a:r>
                        <a:rPr lang="en-US" sz="1600" b="0" baseline="0" noProof="0" dirty="0" smtClean="0">
                          <a:solidFill>
                            <a:schemeClr val="tx2"/>
                          </a:solidFill>
                        </a:rPr>
                        <a:t> 1: 6 months</a:t>
                      </a:r>
                    </a:p>
                    <a:p>
                      <a:pPr algn="l"/>
                      <a:r>
                        <a:rPr lang="en-US" sz="1600" b="0" baseline="0" noProof="0" dirty="0" smtClean="0">
                          <a:solidFill>
                            <a:schemeClr val="tx2"/>
                          </a:solidFill>
                        </a:rPr>
                        <a:t>Phase 2: 24 months</a:t>
                      </a:r>
                      <a:endParaRPr lang="en-US" sz="1600" b="0" noProof="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noProof="0" dirty="0" smtClean="0">
                          <a:solidFill>
                            <a:schemeClr val="tx2"/>
                          </a:solidFill>
                        </a:rPr>
                        <a:t>Phase</a:t>
                      </a:r>
                      <a:r>
                        <a:rPr lang="en-US" sz="1600" b="0" baseline="0" noProof="0" dirty="0" smtClean="0">
                          <a:solidFill>
                            <a:schemeClr val="tx2"/>
                          </a:solidFill>
                        </a:rPr>
                        <a:t> 1: 6 months</a:t>
                      </a:r>
                    </a:p>
                    <a:p>
                      <a:pPr algn="l"/>
                      <a:r>
                        <a:rPr lang="en-US" sz="1600" b="0" baseline="0" noProof="0" dirty="0" smtClean="0">
                          <a:solidFill>
                            <a:schemeClr val="tx2"/>
                          </a:solidFill>
                        </a:rPr>
                        <a:t>Phase 2: 24 months</a:t>
                      </a:r>
                      <a:endParaRPr lang="en-US" sz="1600" b="0" noProof="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25335"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chemeClr val="tx2"/>
                          </a:solidFill>
                        </a:rPr>
                        <a:t>Lead Partner</a:t>
                      </a:r>
                      <a:endParaRPr lang="en-US" sz="1600" b="1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smtClean="0">
                          <a:solidFill>
                            <a:schemeClr val="tx2"/>
                          </a:solidFill>
                        </a:rPr>
                        <a:t>City</a:t>
                      </a:r>
                      <a:endParaRPr lang="en-US" sz="1600" noProof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City</a:t>
                      </a:r>
                      <a:endParaRPr lang="en-US" sz="1600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smtClean="0">
                          <a:solidFill>
                            <a:schemeClr val="tx2"/>
                          </a:solidFill>
                        </a:rPr>
                        <a:t>City</a:t>
                      </a:r>
                      <a:endParaRPr lang="en-US" sz="1600" noProof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561942"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chemeClr val="tx2"/>
                          </a:solidFill>
                        </a:rPr>
                        <a:t>N° PP Phase 1</a:t>
                      </a:r>
                      <a:endParaRPr lang="en-US" sz="1600" b="1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4/6 (only cities) – from minimum 3 MS/PS</a:t>
                      </a:r>
                      <a:endParaRPr lang="en-US" sz="1600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4/6 (only cities) - from minimum 3 MS/PS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4/6 (only cities) - from minimum 3 MS/PS</a:t>
                      </a:r>
                      <a:endParaRPr lang="en-US" sz="1600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798549"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chemeClr val="tx2"/>
                          </a:solidFill>
                        </a:rPr>
                        <a:t>Geographical Balance Phase 1</a:t>
                      </a:r>
                      <a:endParaRPr lang="en-US" sz="1600" b="1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Minimum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2 Less Developed</a:t>
                      </a:r>
                      <a:endParaRPr lang="en-US" sz="1600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Minimum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2 Less Developed</a:t>
                      </a:r>
                      <a:endParaRPr lang="en-US" sz="1600" noProof="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Minimum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2 Less Developed **</a:t>
                      </a:r>
                      <a:endParaRPr lang="en-US" sz="1600" noProof="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543819"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chemeClr val="tx2"/>
                          </a:solidFill>
                        </a:rPr>
                        <a:t>N° PP Phase 2</a:t>
                      </a:r>
                      <a:endParaRPr lang="en-US" sz="1600" b="1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8/12 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(max 3 non-city)</a:t>
                      </a:r>
                      <a:endParaRPr lang="en-US" sz="1600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8/12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(max 3 non-city)</a:t>
                      </a:r>
                      <a:endParaRPr lang="en-US" sz="1600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6/8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(max 3 non-city)</a:t>
                      </a:r>
                      <a:endParaRPr lang="en-US" sz="1600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1035156"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chemeClr val="tx2"/>
                          </a:solidFill>
                        </a:rPr>
                        <a:t>Geographical</a:t>
                      </a:r>
                      <a:r>
                        <a:rPr lang="en-US" sz="1600" b="1" baseline="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="1" noProof="0" dirty="0" smtClean="0">
                          <a:solidFill>
                            <a:schemeClr val="tx2"/>
                          </a:solidFill>
                        </a:rPr>
                        <a:t>Balance Phase 2</a:t>
                      </a:r>
                      <a:endParaRPr lang="en-US" sz="1600" b="1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Minimum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4 Less Developed</a:t>
                      </a:r>
                      <a:endParaRPr lang="en-US" sz="1600" noProof="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Minimum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4 Less Developed</a:t>
                      </a:r>
                      <a:endParaRPr lang="en-US" sz="1600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 Minimum</a:t>
                      </a: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2 Less Developed if 6 PP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aseline="0" noProof="0" dirty="0" smtClean="0">
                          <a:solidFill>
                            <a:schemeClr val="tx2"/>
                          </a:solidFill>
                        </a:rPr>
                        <a:t> Minimum of 3 if 7 or 8 PP **</a:t>
                      </a:r>
                    </a:p>
                  </a:txBody>
                  <a:tcPr/>
                </a:tc>
              </a:tr>
              <a:tr h="798549"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chemeClr val="tx2"/>
                          </a:solidFill>
                        </a:rPr>
                        <a:t>Co-financing</a:t>
                      </a:r>
                      <a:r>
                        <a:rPr lang="en-US" sz="1600" b="1" baseline="0" noProof="0" dirty="0" smtClean="0">
                          <a:solidFill>
                            <a:schemeClr val="tx2"/>
                          </a:solidFill>
                        </a:rPr>
                        <a:t> rates</a:t>
                      </a:r>
                      <a:endParaRPr lang="en-US" sz="1600" b="1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 70% More Developed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 85% Less Developed and Transition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 70% More Developed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 85% Less Developed and Transition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 70% More Developed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 85% Less Developed and Transition</a:t>
                      </a:r>
                    </a:p>
                  </a:txBody>
                  <a:tcPr/>
                </a:tc>
              </a:tr>
              <a:tr h="561942"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chemeClr val="tx2"/>
                          </a:solidFill>
                        </a:rPr>
                        <a:t>Budget</a:t>
                      </a:r>
                      <a:endParaRPr lang="en-US" sz="1600" b="1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noProof="0" dirty="0" smtClean="0">
                          <a:solidFill>
                            <a:schemeClr val="tx2"/>
                          </a:solidFill>
                        </a:rPr>
                        <a:t>Between</a:t>
                      </a:r>
                      <a:r>
                        <a:rPr lang="en-US" sz="1600" b="0" baseline="0" noProof="0" dirty="0" smtClean="0">
                          <a:solidFill>
                            <a:schemeClr val="tx2"/>
                          </a:solidFill>
                        </a:rPr>
                        <a:t> 600k and    750k €</a:t>
                      </a:r>
                      <a:endParaRPr lang="en-US" sz="1600" b="0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dirty="0" smtClean="0">
                          <a:solidFill>
                            <a:schemeClr val="tx2"/>
                          </a:solidFill>
                        </a:rPr>
                        <a:t>Between</a:t>
                      </a:r>
                      <a:r>
                        <a:rPr lang="en-US" sz="1600" b="0" baseline="0" noProof="0" dirty="0" smtClean="0">
                          <a:solidFill>
                            <a:schemeClr val="tx2"/>
                          </a:solidFill>
                        </a:rPr>
                        <a:t> 600k and  750k €</a:t>
                      </a:r>
                      <a:endParaRPr lang="en-US" sz="1600" b="0" noProof="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noProof="0" dirty="0" smtClean="0">
                          <a:solidFill>
                            <a:schemeClr val="tx2"/>
                          </a:solidFill>
                        </a:rPr>
                        <a:t>Between</a:t>
                      </a:r>
                      <a:r>
                        <a:rPr lang="en-US" sz="1600" b="0" baseline="0" noProof="0" dirty="0" smtClean="0">
                          <a:solidFill>
                            <a:schemeClr val="tx2"/>
                          </a:solidFill>
                        </a:rPr>
                        <a:t> 600k and 750k €</a:t>
                      </a:r>
                      <a:endParaRPr lang="en-US" sz="1600" b="0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25335">
                <a:tc>
                  <a:txBody>
                    <a:bodyPr/>
                    <a:lstStyle/>
                    <a:p>
                      <a:r>
                        <a:rPr lang="en-US" sz="1600" b="1" noProof="0" dirty="0" smtClean="0">
                          <a:solidFill>
                            <a:schemeClr val="tx2"/>
                          </a:solidFill>
                        </a:rPr>
                        <a:t>Expertise</a:t>
                      </a:r>
                      <a:endParaRPr lang="en-US" sz="1600" b="1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noProof="0" dirty="0" smtClean="0">
                          <a:solidFill>
                            <a:schemeClr val="tx2"/>
                          </a:solidFill>
                        </a:rPr>
                        <a:t>127.500€</a:t>
                      </a:r>
                      <a:endParaRPr lang="en-US" sz="1600" b="0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dirty="0" smtClean="0">
                          <a:solidFill>
                            <a:schemeClr val="tx2"/>
                          </a:solidFill>
                        </a:rPr>
                        <a:t>127.500€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dirty="0" smtClean="0">
                          <a:solidFill>
                            <a:schemeClr val="tx2"/>
                          </a:solidFill>
                        </a:rPr>
                        <a:t>127.500€</a:t>
                      </a:r>
                    </a:p>
                  </a:txBody>
                  <a:tcPr/>
                </a:tc>
              </a:tr>
              <a:tr h="561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 smtClean="0">
                          <a:solidFill>
                            <a:schemeClr val="tx2"/>
                          </a:solidFill>
                        </a:rPr>
                        <a:t>Capacity Building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yes</a:t>
                      </a:r>
                      <a:endParaRPr lang="en-US" sz="1600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yes</a:t>
                      </a:r>
                      <a:endParaRPr lang="en-US" sz="1600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solidFill>
                            <a:schemeClr val="tx2"/>
                          </a:solidFill>
                        </a:rPr>
                        <a:t>yes</a:t>
                      </a:r>
                      <a:endParaRPr lang="en-US" sz="1600" noProof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85875" y="0"/>
            <a:ext cx="7237413" cy="503238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dirty="0" smtClean="0">
                <a:solidFill>
                  <a:srgbClr val="000066"/>
                </a:solidFill>
                <a:latin typeface="Verdana" charset="0"/>
                <a:cs typeface="+mj-cs"/>
              </a:rPr>
              <a:t>How to apply and join ?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071563" y="714375"/>
            <a:ext cx="7812087" cy="5357813"/>
          </a:xfrm>
        </p:spPr>
        <p:txBody>
          <a:bodyPr/>
          <a:lstStyle/>
          <a:p>
            <a:pPr>
              <a:buClr>
                <a:srgbClr val="FF6600"/>
              </a:buClr>
              <a:buSzPct val="150000"/>
              <a:buFont typeface="Wingdings" charset="2"/>
              <a:buChar char="§"/>
              <a:defRPr/>
            </a:pPr>
            <a:r>
              <a:rPr lang="en-US" altLang="fr-FR" sz="2800" u="sng" dirty="0" smtClean="0">
                <a:solidFill>
                  <a:srgbClr val="000066"/>
                </a:solidFill>
              </a:rPr>
              <a:t>A staged process with 7 main steps</a:t>
            </a:r>
            <a:endParaRPr lang="en-US" altLang="fr-FR" sz="2800" u="sng" dirty="0" smtClean="0">
              <a:solidFill>
                <a:srgbClr val="000066"/>
              </a:solidFill>
              <a:sym typeface="Wingdings" panose="05000000000000000000" pitchFamily="2" charset="2"/>
            </a:endParaRPr>
          </a:p>
          <a:p>
            <a:pPr marL="457200" indent="-457200">
              <a:buClr>
                <a:srgbClr val="FF3300"/>
              </a:buClr>
              <a:buFont typeface="+mj-lt"/>
              <a:buAutoNum type="arabicPeriod"/>
              <a:defRPr/>
            </a:pPr>
            <a:r>
              <a:rPr lang="en-US" altLang="fr-FR" dirty="0" smtClean="0">
                <a:solidFill>
                  <a:srgbClr val="000066"/>
                </a:solidFill>
                <a:sym typeface="Wingdings" panose="05000000000000000000" pitchFamily="2" charset="2"/>
              </a:rPr>
              <a:t>Open call for proposals</a:t>
            </a:r>
          </a:p>
          <a:p>
            <a:pPr marL="457200" indent="-457200">
              <a:buClr>
                <a:srgbClr val="FF3300"/>
              </a:buClr>
              <a:buFont typeface="+mj-lt"/>
              <a:buAutoNum type="arabicPeriod"/>
              <a:defRPr/>
            </a:pPr>
            <a:r>
              <a:rPr lang="en-US" altLang="fr-FR" dirty="0" smtClean="0">
                <a:solidFill>
                  <a:srgbClr val="000066"/>
                </a:solidFill>
                <a:sym typeface="Wingdings" panose="05000000000000000000" pitchFamily="2" charset="2"/>
              </a:rPr>
              <a:t>Submission of Declaration of interest</a:t>
            </a:r>
          </a:p>
          <a:p>
            <a:pPr marL="457200" indent="-457200">
              <a:buClr>
                <a:srgbClr val="FF3300"/>
              </a:buClr>
              <a:buFont typeface="+mj-lt"/>
              <a:buAutoNum type="arabicPeriod"/>
              <a:defRPr/>
            </a:pPr>
            <a:r>
              <a:rPr lang="en-US" altLang="fr-FR" dirty="0" smtClean="0">
                <a:solidFill>
                  <a:srgbClr val="000066"/>
                </a:solidFill>
                <a:sym typeface="Wingdings" panose="05000000000000000000" pitchFamily="2" charset="2"/>
              </a:rPr>
              <a:t>Assessment &amp; selection of projects to be supported for development</a:t>
            </a:r>
          </a:p>
          <a:p>
            <a:pPr marL="457200" indent="-457200">
              <a:buClr>
                <a:srgbClr val="FF3300"/>
              </a:buClr>
              <a:buFont typeface="+mj-lt"/>
              <a:buAutoNum type="arabicPeriod"/>
              <a:defRPr/>
            </a:pPr>
            <a:r>
              <a:rPr lang="en-US" altLang="fr-FR" dirty="0" smtClean="0">
                <a:solidFill>
                  <a:srgbClr val="000066"/>
                </a:solidFill>
                <a:sym typeface="Wingdings" panose="05000000000000000000" pitchFamily="2" charset="2"/>
              </a:rPr>
              <a:t>6-month phase to develop network proposal</a:t>
            </a:r>
          </a:p>
          <a:p>
            <a:pPr marL="457200" indent="-457200">
              <a:buClr>
                <a:srgbClr val="FF3300"/>
              </a:buClr>
              <a:buFont typeface="+mj-lt"/>
              <a:buAutoNum type="arabicPeriod"/>
              <a:defRPr/>
            </a:pPr>
            <a:r>
              <a:rPr lang="en-US" altLang="fr-FR" dirty="0" smtClean="0">
                <a:solidFill>
                  <a:srgbClr val="000066"/>
                </a:solidFill>
                <a:sym typeface="Wingdings" panose="05000000000000000000" pitchFamily="2" charset="2"/>
              </a:rPr>
              <a:t>Submission of Application</a:t>
            </a:r>
          </a:p>
          <a:p>
            <a:pPr marL="457200" indent="-457200">
              <a:buClr>
                <a:srgbClr val="FF3300"/>
              </a:buClr>
              <a:buFont typeface="+mj-lt"/>
              <a:buAutoNum type="arabicPeriod"/>
              <a:defRPr/>
            </a:pPr>
            <a:r>
              <a:rPr lang="en-US" altLang="fr-FR" dirty="0" smtClean="0">
                <a:solidFill>
                  <a:srgbClr val="000066"/>
                </a:solidFill>
                <a:sym typeface="Wingdings" panose="05000000000000000000" pitchFamily="2" charset="2"/>
              </a:rPr>
              <a:t>Assessment &amp; selection of projects to be funded</a:t>
            </a:r>
          </a:p>
          <a:p>
            <a:pPr marL="457200" indent="-457200">
              <a:buClr>
                <a:srgbClr val="FF3300"/>
              </a:buClr>
              <a:buFont typeface="+mj-lt"/>
              <a:buAutoNum type="arabicPeriod"/>
              <a:defRPr/>
            </a:pPr>
            <a:r>
              <a:rPr lang="en-US" altLang="fr-FR" dirty="0" smtClean="0">
                <a:solidFill>
                  <a:srgbClr val="000066"/>
                </a:solidFill>
                <a:sym typeface="Wingdings" panose="05000000000000000000" pitchFamily="2" charset="2"/>
              </a:rPr>
              <a:t>24-month phase to implement network activities and deliver expected outputs</a:t>
            </a:r>
          </a:p>
          <a:p>
            <a:pPr marL="457200" indent="-457200">
              <a:buClr>
                <a:srgbClr val="FF3300"/>
              </a:buClr>
              <a:defRPr/>
            </a:pPr>
            <a:endParaRPr lang="en-US" altLang="fr-FR" dirty="0" smtClean="0">
              <a:solidFill>
                <a:srgbClr val="000066"/>
              </a:solidFill>
              <a:sym typeface="Wingdings" panose="05000000000000000000" pitchFamily="2" charset="2"/>
            </a:endParaRPr>
          </a:p>
          <a:p>
            <a:pPr marL="457200" indent="-457200">
              <a:buClr>
                <a:srgbClr val="FF3300"/>
              </a:buClr>
              <a:buSzPct val="140000"/>
              <a:buFont typeface="Wingdings" pitchFamily="2" charset="2"/>
              <a:buChar char="§"/>
              <a:defRPr/>
            </a:pPr>
            <a:r>
              <a:rPr lang="en-US" altLang="fr-FR" sz="2800" dirty="0" smtClean="0">
                <a:solidFill>
                  <a:srgbClr val="000066"/>
                </a:solidFill>
              </a:rPr>
              <a:t>2 moments to join a network</a:t>
            </a:r>
          </a:p>
          <a:p>
            <a:pPr marL="457200" indent="-457200">
              <a:buClr>
                <a:srgbClr val="FF3300"/>
              </a:buClr>
              <a:buSzPct val="140000"/>
              <a:buFont typeface="Wingdings" pitchFamily="2" charset="2"/>
              <a:buChar char="à"/>
              <a:defRPr/>
            </a:pPr>
            <a:r>
              <a:rPr lang="en-US" altLang="fr-FR" sz="1800" dirty="0" smtClean="0">
                <a:solidFill>
                  <a:srgbClr val="000066"/>
                </a:solidFill>
              </a:rPr>
              <a:t>Step 2 – Declaration of interest – in the initial partnership</a:t>
            </a:r>
          </a:p>
          <a:p>
            <a:pPr marL="457200" indent="-457200">
              <a:buClr>
                <a:srgbClr val="FF3300"/>
              </a:buClr>
              <a:buSzPct val="140000"/>
              <a:buFont typeface="Wingdings" pitchFamily="2" charset="2"/>
              <a:buChar char="à"/>
              <a:defRPr/>
            </a:pPr>
            <a:r>
              <a:rPr lang="en-US" altLang="fr-FR" sz="1800" dirty="0" smtClean="0">
                <a:solidFill>
                  <a:srgbClr val="000066"/>
                </a:solidFill>
              </a:rPr>
              <a:t>Step 4 – During 6-month </a:t>
            </a:r>
            <a:r>
              <a:rPr lang="en-US" altLang="fr-FR" sz="1800" dirty="0" err="1" smtClean="0">
                <a:solidFill>
                  <a:srgbClr val="000066"/>
                </a:solidFill>
              </a:rPr>
              <a:t>dvpt</a:t>
            </a:r>
            <a:r>
              <a:rPr lang="en-US" altLang="fr-FR" sz="1800" dirty="0" smtClean="0">
                <a:solidFill>
                  <a:srgbClr val="000066"/>
                </a:solidFill>
              </a:rPr>
              <a:t> phase – in the extended partnership</a:t>
            </a:r>
          </a:p>
          <a:p>
            <a:pPr>
              <a:buFont typeface="Times New Roman" charset="0"/>
              <a:buNone/>
              <a:defRPr/>
            </a:pPr>
            <a:endParaRPr lang="fr-FR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gray">
          <a:xfrm>
            <a:off x="684213" y="188913"/>
            <a:ext cx="8459787" cy="954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>
                <a:solidFill>
                  <a:srgbClr val="002396"/>
                </a:solidFill>
                <a:latin typeface="Verdana" pitchFamily="34" charset="0"/>
              </a:rPr>
              <a:t>Thematic Concentration 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gray">
          <a:xfrm>
            <a:off x="1619250" y="1814513"/>
            <a:ext cx="7705725" cy="442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92125" indent="-490538" eaLnBrk="0" hangingPunct="0">
              <a:lnSpc>
                <a:spcPct val="80000"/>
              </a:lnSpc>
              <a:spcBef>
                <a:spcPct val="20000"/>
              </a:spcBef>
              <a:buSzPct val="160000"/>
              <a:buFont typeface="Wingdings" pitchFamily="2" charset="2"/>
              <a:buNone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</a:pPr>
            <a:endParaRPr lang="fr-FR" altLang="fr-FR" sz="800">
              <a:solidFill>
                <a:srgbClr val="002396"/>
              </a:solidFill>
              <a:latin typeface="Verdana" pitchFamily="34" charset="0"/>
            </a:endParaRPr>
          </a:p>
          <a:p>
            <a:pPr marL="492125" indent="-490538" eaLnBrk="0" hangingPunct="0">
              <a:lnSpc>
                <a:spcPct val="80000"/>
              </a:lnSpc>
              <a:spcBef>
                <a:spcPct val="20000"/>
              </a:spcBef>
              <a:buSzPct val="160000"/>
              <a:buFont typeface="Wingdings" pitchFamily="2" charset="2"/>
              <a:buChar char="§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</a:pPr>
            <a:endParaRPr lang="fr-FR" altLang="fr-FR" sz="1800">
              <a:solidFill>
                <a:srgbClr val="002396"/>
              </a:solidFill>
              <a:latin typeface="Verdana" pitchFamily="34" charset="0"/>
              <a:sym typeface="Wingdings" pitchFamily="2" charset="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1116013" y="1268413"/>
            <a:ext cx="7920037" cy="4741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92125" indent="-490538" eaLnBrk="0" hangingPunct="0">
              <a:lnSpc>
                <a:spcPct val="80000"/>
              </a:lnSpc>
              <a:spcBef>
                <a:spcPct val="20000"/>
              </a:spcBef>
              <a:buSzPct val="160000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/>
            </a:pPr>
            <a:r>
              <a:rPr lang="fr-FR" sz="1800" i="1" dirty="0" err="1">
                <a:solidFill>
                  <a:srgbClr val="002396"/>
                </a:solidFill>
                <a:latin typeface="Verdana" pitchFamily="34" charset="0"/>
                <a:sym typeface="Wingdings" pitchFamily="2" charset="2"/>
              </a:rPr>
              <a:t>Thematic</a:t>
            </a:r>
            <a:r>
              <a:rPr lang="fr-FR" sz="1800" i="1" dirty="0">
                <a:solidFill>
                  <a:srgbClr val="002396"/>
                </a:solidFill>
                <a:latin typeface="Verdana" pitchFamily="34" charset="0"/>
                <a:sym typeface="Wingdings" pitchFamily="2" charset="2"/>
              </a:rPr>
              <a:t> concentration </a:t>
            </a:r>
            <a:r>
              <a:rPr lang="fr-FR" sz="1800" i="1" dirty="0" err="1">
                <a:solidFill>
                  <a:srgbClr val="002396"/>
                </a:solidFill>
                <a:latin typeface="Verdana" pitchFamily="34" charset="0"/>
                <a:sym typeface="Wingdings" pitchFamily="2" charset="2"/>
              </a:rPr>
              <a:t>with</a:t>
            </a:r>
            <a:r>
              <a:rPr lang="fr-FR" sz="1800" i="1" dirty="0">
                <a:solidFill>
                  <a:srgbClr val="002396"/>
                </a:solidFill>
                <a:latin typeface="Verdana" pitchFamily="34" charset="0"/>
                <a:sym typeface="Wingdings" pitchFamily="2" charset="2"/>
              </a:rPr>
              <a:t> a flexible </a:t>
            </a:r>
            <a:r>
              <a:rPr lang="fr-FR" sz="1800" i="1" dirty="0" err="1">
                <a:solidFill>
                  <a:srgbClr val="002396"/>
                </a:solidFill>
                <a:latin typeface="Verdana" pitchFamily="34" charset="0"/>
                <a:sym typeface="Wingdings" pitchFamily="2" charset="2"/>
              </a:rPr>
              <a:t>approach</a:t>
            </a:r>
            <a:endParaRPr lang="fr-FR" sz="1800" i="1" dirty="0">
              <a:solidFill>
                <a:srgbClr val="002396"/>
              </a:solidFill>
              <a:latin typeface="Verdana" pitchFamily="34" charset="0"/>
              <a:sym typeface="Wingdings" pitchFamily="2" charset="2"/>
            </a:endParaRPr>
          </a:p>
          <a:p>
            <a:pPr marL="492125" indent="-490538" eaLnBrk="0" hangingPunct="0">
              <a:lnSpc>
                <a:spcPct val="80000"/>
              </a:lnSpc>
              <a:spcBef>
                <a:spcPct val="20000"/>
              </a:spcBef>
              <a:buSzPct val="160000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/>
            </a:pPr>
            <a:r>
              <a:rPr lang="fr-FR" sz="1800" i="1" dirty="0">
                <a:solidFill>
                  <a:srgbClr val="002396"/>
                </a:solidFill>
                <a:latin typeface="Verdana" pitchFamily="34" charset="0"/>
                <a:sym typeface="Wingdings" pitchFamily="2" charset="2"/>
              </a:rPr>
              <a:t>to </a:t>
            </a:r>
            <a:r>
              <a:rPr lang="fr-FR" sz="1800" i="1" dirty="0" err="1">
                <a:solidFill>
                  <a:srgbClr val="002396"/>
                </a:solidFill>
                <a:latin typeface="Verdana" pitchFamily="34" charset="0"/>
                <a:sym typeface="Wingdings" pitchFamily="2" charset="2"/>
              </a:rPr>
              <a:t>find</a:t>
            </a:r>
            <a:r>
              <a:rPr lang="fr-FR" sz="1800" i="1" dirty="0">
                <a:solidFill>
                  <a:srgbClr val="002396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fr-FR" sz="1800" i="1" dirty="0" err="1">
                <a:solidFill>
                  <a:srgbClr val="002396"/>
                </a:solidFill>
                <a:latin typeface="Verdana" pitchFamily="34" charset="0"/>
                <a:sym typeface="Wingdings" pitchFamily="2" charset="2"/>
              </a:rPr>
              <a:t>answers</a:t>
            </a:r>
            <a:r>
              <a:rPr lang="fr-FR" sz="1800" i="1" dirty="0">
                <a:solidFill>
                  <a:srgbClr val="002396"/>
                </a:solidFill>
                <a:latin typeface="Verdana" pitchFamily="34" charset="0"/>
                <a:sym typeface="Wingdings" pitchFamily="2" charset="2"/>
              </a:rPr>
              <a:t> to the </a:t>
            </a:r>
            <a:r>
              <a:rPr lang="fr-FR" sz="1800" i="1" dirty="0" err="1">
                <a:solidFill>
                  <a:srgbClr val="002396"/>
                </a:solidFill>
                <a:latin typeface="Verdana" pitchFamily="34" charset="0"/>
                <a:sym typeface="Wingdings" pitchFamily="2" charset="2"/>
              </a:rPr>
              <a:t>various</a:t>
            </a:r>
            <a:r>
              <a:rPr lang="fr-FR" sz="1800" i="1" dirty="0">
                <a:solidFill>
                  <a:srgbClr val="002396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fr-FR" sz="1800" i="1" dirty="0" err="1">
                <a:solidFill>
                  <a:srgbClr val="002396"/>
                </a:solidFill>
                <a:latin typeface="Verdana" pitchFamily="34" charset="0"/>
                <a:sym typeface="Wingdings" pitchFamily="2" charset="2"/>
              </a:rPr>
              <a:t>needs</a:t>
            </a:r>
            <a:r>
              <a:rPr lang="fr-FR" sz="1800" i="1" dirty="0">
                <a:solidFill>
                  <a:srgbClr val="002396"/>
                </a:solidFill>
                <a:latin typeface="Verdana" pitchFamily="34" charset="0"/>
                <a:sym typeface="Wingdings" pitchFamily="2" charset="2"/>
              </a:rPr>
              <a:t> of </a:t>
            </a:r>
            <a:r>
              <a:rPr lang="fr-FR" sz="1800" i="1" dirty="0" err="1">
                <a:solidFill>
                  <a:srgbClr val="002396"/>
                </a:solidFill>
                <a:latin typeface="Verdana" pitchFamily="34" charset="0"/>
                <a:sym typeface="Wingdings" pitchFamily="2" charset="2"/>
              </a:rPr>
              <a:t>cities</a:t>
            </a:r>
            <a:endParaRPr lang="fr-FR" sz="1800" i="1" dirty="0">
              <a:solidFill>
                <a:srgbClr val="002396"/>
              </a:solidFill>
              <a:latin typeface="Verdana" pitchFamily="34" charset="0"/>
              <a:sym typeface="Wingdings" pitchFamily="2" charset="2"/>
            </a:endParaRPr>
          </a:p>
          <a:p>
            <a:pPr marL="1587" eaLnBrk="0" hangingPunct="0">
              <a:lnSpc>
                <a:spcPct val="80000"/>
              </a:lnSpc>
              <a:spcBef>
                <a:spcPct val="20000"/>
              </a:spcBef>
              <a:buSzPct val="160000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/>
            </a:pPr>
            <a:endParaRPr lang="en-US" dirty="0">
              <a:solidFill>
                <a:srgbClr val="002396"/>
              </a:solidFill>
              <a:latin typeface="Verdana" pitchFamily="34" charset="0"/>
              <a:sym typeface="Wingdings" pitchFamily="2" charset="2"/>
            </a:endParaRPr>
          </a:p>
          <a:p>
            <a:pPr marL="492125" indent="-490538" eaLnBrk="0" hangingPunct="0">
              <a:lnSpc>
                <a:spcPct val="80000"/>
              </a:lnSpc>
              <a:spcBef>
                <a:spcPct val="20000"/>
              </a:spcBef>
              <a:buSzPct val="160000"/>
              <a:buFont typeface="Wingdings" pitchFamily="2" charset="2"/>
              <a:buChar char="§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/>
            </a:pPr>
            <a:endParaRPr lang="fr-FR" dirty="0">
              <a:solidFill>
                <a:srgbClr val="002396"/>
              </a:solidFill>
              <a:latin typeface="Verdana" pitchFamily="34" charset="0"/>
              <a:sym typeface="Wingdings" pitchFamily="2" charset="2"/>
            </a:endParaRPr>
          </a:p>
          <a:p>
            <a:pPr marL="492125" indent="-490538" eaLnBrk="0" hangingPunct="0">
              <a:lnSpc>
                <a:spcPct val="80000"/>
              </a:lnSpc>
              <a:spcBef>
                <a:spcPct val="20000"/>
              </a:spcBef>
              <a:buSzPct val="160000"/>
              <a:buFont typeface="Wingdings" pitchFamily="2" charset="2"/>
              <a:buChar char="§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/>
            </a:pPr>
            <a:r>
              <a:rPr lang="fr-FR" sz="1800" dirty="0">
                <a:solidFill>
                  <a:srgbClr val="002396"/>
                </a:solidFill>
                <a:latin typeface="Verdana" pitchFamily="34" charset="0"/>
                <a:sym typeface="Wingdings" pitchFamily="2" charset="2"/>
              </a:rPr>
              <a:t>To help </a:t>
            </a:r>
            <a:r>
              <a:rPr lang="en-US" sz="1800" dirty="0">
                <a:solidFill>
                  <a:srgbClr val="002396"/>
                </a:solidFill>
                <a:latin typeface="Verdana" pitchFamily="34" charset="0"/>
                <a:sym typeface="Wingdings" pitchFamily="2" charset="2"/>
              </a:rPr>
              <a:t>achieve the EU2020 goals, concentration of </a:t>
            </a:r>
            <a:r>
              <a:rPr lang="fr-FR" sz="1800" dirty="0">
                <a:solidFill>
                  <a:srgbClr val="002396"/>
                </a:solidFill>
                <a:latin typeface="Verdana" pitchFamily="34" charset="0"/>
                <a:sym typeface="Wingdings" pitchFamily="2" charset="2"/>
              </a:rPr>
              <a:t>70% of transnational exchange budget to 5 </a:t>
            </a:r>
            <a:r>
              <a:rPr lang="fr-FR" sz="1800" dirty="0" err="1">
                <a:solidFill>
                  <a:srgbClr val="002396"/>
                </a:solidFill>
                <a:latin typeface="Verdana" pitchFamily="34" charset="0"/>
                <a:sym typeface="Wingdings" pitchFamily="2" charset="2"/>
              </a:rPr>
              <a:t>Thematic</a:t>
            </a:r>
            <a:r>
              <a:rPr lang="fr-FR" sz="1800" dirty="0">
                <a:solidFill>
                  <a:srgbClr val="002396"/>
                </a:solidFill>
                <a:latin typeface="Verdana" pitchFamily="34" charset="0"/>
                <a:sym typeface="Wingdings" pitchFamily="2" charset="2"/>
              </a:rPr>
              <a:t> Objectives:</a:t>
            </a:r>
          </a:p>
          <a:p>
            <a:pPr marL="492125" indent="-490538" eaLnBrk="0" hangingPunct="0">
              <a:lnSpc>
                <a:spcPct val="80000"/>
              </a:lnSpc>
              <a:spcBef>
                <a:spcPct val="20000"/>
              </a:spcBef>
              <a:buSzPct val="160000"/>
              <a:buFont typeface="Wingdings" pitchFamily="2" charset="2"/>
              <a:buChar char="§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/>
            </a:pPr>
            <a:endParaRPr lang="fr-FR" sz="1600" dirty="0">
              <a:solidFill>
                <a:srgbClr val="002396"/>
              </a:solidFill>
              <a:latin typeface="Verdana" pitchFamily="34" charset="0"/>
              <a:sym typeface="Wingdings" pitchFamily="2" charset="2"/>
            </a:endParaRPr>
          </a:p>
          <a:p>
            <a:pPr marL="457200" lvl="1" indent="0" defTabSz="914400" eaLnBrk="0" hangingPunct="0">
              <a:buFont typeface="Wingdings" pitchFamily="2" charset="2"/>
              <a:buChar char="Ø"/>
              <a:defRPr/>
            </a:pPr>
            <a:r>
              <a:rPr lang="en-GB" sz="1600" dirty="0">
                <a:solidFill>
                  <a:srgbClr val="001F87"/>
                </a:solidFill>
                <a:latin typeface="Arial" panose="020B0604020202020204" pitchFamily="34" charset="0"/>
              </a:rPr>
              <a:t> </a:t>
            </a:r>
            <a:r>
              <a:rPr lang="en-GB" sz="1600" b="0" dirty="0">
                <a:solidFill>
                  <a:srgbClr val="001F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strengthening research, technological development and innovation </a:t>
            </a:r>
            <a:endParaRPr lang="fr-FR" sz="1600" b="0" dirty="0">
              <a:solidFill>
                <a:srgbClr val="001F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 defTabSz="914400" eaLnBrk="0" hangingPunct="0">
              <a:buFont typeface="Wingdings" pitchFamily="2" charset="2"/>
              <a:buChar char="Ø"/>
              <a:defRPr/>
            </a:pPr>
            <a:r>
              <a:rPr lang="en-GB" sz="1600" b="0" dirty="0">
                <a:solidFill>
                  <a:srgbClr val="001F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supporting the shift towards a low-carbon economy in all sectors </a:t>
            </a:r>
            <a:endParaRPr lang="fr-FR" sz="1600" b="0" dirty="0">
              <a:solidFill>
                <a:srgbClr val="001F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 defTabSz="914400" eaLnBrk="0" hangingPunct="0">
              <a:buFont typeface="Wingdings" pitchFamily="2" charset="2"/>
              <a:buChar char="Ø"/>
              <a:defRPr/>
            </a:pPr>
            <a:r>
              <a:rPr lang="en-GB" sz="1600" b="0" dirty="0">
                <a:solidFill>
                  <a:srgbClr val="001F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protecting the environment and promoting resource efficiency </a:t>
            </a:r>
            <a:endParaRPr lang="fr-FR" sz="1600" b="0" dirty="0">
              <a:solidFill>
                <a:srgbClr val="001F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 defTabSz="914400" eaLnBrk="0" hangingPunct="0">
              <a:buFont typeface="Wingdings" pitchFamily="2" charset="2"/>
              <a:buChar char="Ø"/>
              <a:defRPr/>
            </a:pPr>
            <a:r>
              <a:rPr lang="en-GB" sz="1600" b="0" dirty="0">
                <a:solidFill>
                  <a:srgbClr val="001F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promoting social inclusion and combating poverty </a:t>
            </a:r>
            <a:endParaRPr lang="fr-FR" sz="1600" b="0" dirty="0">
              <a:solidFill>
                <a:srgbClr val="001F8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 defTabSz="914400" eaLnBrk="0" hangingPunct="0">
              <a:buFont typeface="Wingdings" pitchFamily="2" charset="2"/>
              <a:buChar char="Ø"/>
              <a:defRPr/>
            </a:pPr>
            <a:r>
              <a:rPr lang="en-GB" sz="1600" b="0" dirty="0">
                <a:solidFill>
                  <a:srgbClr val="001F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promoting employment and supporting labour mobility </a:t>
            </a:r>
          </a:p>
          <a:p>
            <a:pPr marL="1587" eaLnBrk="0" hangingPunct="0">
              <a:lnSpc>
                <a:spcPct val="80000"/>
              </a:lnSpc>
              <a:spcBef>
                <a:spcPct val="20000"/>
              </a:spcBef>
              <a:buSzPct val="160000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/>
            </a:pPr>
            <a:endParaRPr lang="fr-FR" dirty="0">
              <a:solidFill>
                <a:srgbClr val="002396"/>
              </a:solidFill>
              <a:latin typeface="Verdana" pitchFamily="34" charset="0"/>
              <a:sym typeface="Wingdings" pitchFamily="2" charset="2"/>
            </a:endParaRPr>
          </a:p>
          <a:p>
            <a:pPr marL="492125" indent="-490538" eaLnBrk="0" hangingPunct="0">
              <a:lnSpc>
                <a:spcPct val="80000"/>
              </a:lnSpc>
              <a:spcBef>
                <a:spcPct val="20000"/>
              </a:spcBef>
              <a:buSzPct val="160000"/>
              <a:buFont typeface="Wingdings" pitchFamily="2" charset="2"/>
              <a:buChar char="§"/>
              <a:tabLst>
                <a:tab pos="4921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/>
            </a:pPr>
            <a:r>
              <a:rPr lang="en-US" sz="1800" dirty="0">
                <a:solidFill>
                  <a:srgbClr val="002396"/>
                </a:solidFill>
                <a:latin typeface="Verdana" pitchFamily="34" charset="0"/>
                <a:sym typeface="Wingdings" pitchFamily="2" charset="2"/>
              </a:rPr>
              <a:t>The remaining 30% will be available for all other themes based on a bottom up approach</a:t>
            </a:r>
          </a:p>
        </p:txBody>
      </p:sp>
    </p:spTree>
    <p:extLst>
      <p:ext uri="{BB962C8B-B14F-4D97-AF65-F5344CB8AC3E}">
        <p14:creationId xmlns:p14="http://schemas.microsoft.com/office/powerpoint/2010/main" xmlns="" val="642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ChangeArrowheads="1"/>
          </p:cNvSpPr>
          <p:nvPr/>
        </p:nvSpPr>
        <p:spPr bwMode="auto">
          <a:xfrm>
            <a:off x="1846263" y="6208713"/>
            <a:ext cx="1606550" cy="192087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90000"/>
              </a:lnSpc>
              <a:buSzPct val="1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0">
                <a:solidFill>
                  <a:srgbClr val="000000"/>
                </a:solidFill>
              </a:rPr>
              <a:t>contact@urbact.eu</a:t>
            </a:r>
          </a:p>
        </p:txBody>
      </p:sp>
      <p:sp>
        <p:nvSpPr>
          <p:cNvPr id="74755" name="Rectangle 2"/>
          <p:cNvSpPr>
            <a:spLocks noChangeArrowheads="1"/>
          </p:cNvSpPr>
          <p:nvPr/>
        </p:nvSpPr>
        <p:spPr bwMode="auto">
          <a:xfrm>
            <a:off x="1862138" y="6432550"/>
            <a:ext cx="1258887" cy="192088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90000"/>
              </a:lnSpc>
              <a:buSzPct val="1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0">
                <a:solidFill>
                  <a:srgbClr val="000000"/>
                </a:solidFill>
              </a:rPr>
              <a:t>www.urbact.eu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4438" y="357188"/>
            <a:ext cx="7237412" cy="522287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dirty="0" smtClean="0">
                <a:solidFill>
                  <a:srgbClr val="000066"/>
                </a:solidFill>
                <a:latin typeface="Verdana" charset="0"/>
                <a:cs typeface="+mj-cs"/>
              </a:rPr>
              <a:t>URBACT IN A NUTSHELL</a:t>
            </a: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1143000" y="1357313"/>
            <a:ext cx="8001000" cy="4429125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r>
              <a:rPr lang="en-GB" altLang="fr-FR" kern="0" dirty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European Territorial Cooperation programme (ETC), financed by ERDF and Member States/ Partner States (Switzerland and Norway)</a:t>
            </a:r>
          </a:p>
          <a:p>
            <a:pPr marL="342900" indent="-3429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kern="0" dirty="0">
              <a:solidFill>
                <a:srgbClr val="000066"/>
              </a:solidFill>
              <a:latin typeface="+mn-lt"/>
              <a:ea typeface="+mn-ea"/>
              <a:cs typeface="ＭＳ Ｐゴシック" charset="0"/>
            </a:endParaRP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20000"/>
              <a:buFont typeface="Wingdings" pitchFamily="2" charset="2"/>
              <a:buChar char="§"/>
              <a:defRPr/>
            </a:pPr>
            <a:r>
              <a:rPr lang="en-GB" altLang="fr-FR" kern="0" dirty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Main objective</a:t>
            </a:r>
          </a:p>
          <a:p>
            <a:pPr marL="342900" indent="-342900" algn="just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altLang="fr-FR" kern="0" dirty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  	To promote integrated and sustainable urban development in EU cities by</a:t>
            </a:r>
          </a:p>
          <a:p>
            <a:pPr marL="342900" indent="-342900" algn="just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sz="1000" kern="0" dirty="0">
              <a:solidFill>
                <a:srgbClr val="000066"/>
              </a:solidFill>
              <a:latin typeface="+mn-lt"/>
              <a:ea typeface="+mn-ea"/>
              <a:cs typeface="ＭＳ Ｐゴシック" charset="0"/>
            </a:endParaRP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00000"/>
              <a:buFont typeface="Times New Roman" pitchFamily="18" charset="0"/>
              <a:buNone/>
              <a:defRPr/>
            </a:pPr>
            <a:r>
              <a:rPr lang="en-GB" altLang="fr-FR" kern="0" dirty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	</a:t>
            </a:r>
            <a:r>
              <a:rPr lang="en-GB" altLang="fr-FR" kern="0" dirty="0">
                <a:solidFill>
                  <a:srgbClr val="FF3300"/>
                </a:solidFill>
                <a:latin typeface="+mn-lt"/>
                <a:ea typeface="+mn-ea"/>
                <a:cs typeface="ＭＳ Ｐゴシック" charset="0"/>
              </a:rPr>
              <a:t>	</a:t>
            </a:r>
            <a:r>
              <a:rPr lang="en-GB" altLang="fr-FR" sz="1600" kern="0" dirty="0">
                <a:solidFill>
                  <a:srgbClr val="FF3300"/>
                </a:solidFill>
                <a:latin typeface="+mn-lt"/>
                <a:ea typeface="+mn-ea"/>
                <a:cs typeface="ＭＳ Ｐゴシック" charset="0"/>
                <a:sym typeface="Wingdings" pitchFamily="2" charset="2"/>
              </a:rPr>
              <a:t> </a:t>
            </a:r>
            <a:r>
              <a:rPr lang="en-GB" altLang="fr-FR" sz="1600" kern="0" dirty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  <a:sym typeface="Wingdings" pitchFamily="2" charset="2"/>
              </a:rPr>
              <a:t>f</a:t>
            </a:r>
            <a:r>
              <a:rPr lang="en-GB" altLang="fr-FR" sz="1600" kern="0" dirty="0" err="1">
                <a:solidFill>
                  <a:srgbClr val="000066"/>
                </a:solidFill>
                <a:latin typeface="+mn-lt"/>
                <a:ea typeface="+mn-ea"/>
                <a:cs typeface="ＭＳ Ｐゴシック" charset="0"/>
                <a:sym typeface="Wingdings" pitchFamily="2" charset="2"/>
              </a:rPr>
              <a:t>acilitating</a:t>
            </a:r>
            <a:r>
              <a:rPr lang="en-GB" altLang="fr-FR" sz="1600" kern="0" dirty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  <a:sym typeface="Wingdings" pitchFamily="2" charset="2"/>
              </a:rPr>
              <a:t> the exchange of experience and learning among cities</a:t>
            </a: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00000"/>
              <a:buFont typeface="Times New Roman" pitchFamily="18" charset="0"/>
              <a:buNone/>
              <a:defRPr/>
            </a:pPr>
            <a:r>
              <a:rPr lang="en-GB" altLang="fr-FR" sz="1600" kern="0" dirty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  <a:sym typeface="Wingdings" pitchFamily="2" charset="2"/>
              </a:rPr>
              <a:t>	</a:t>
            </a:r>
            <a:r>
              <a:rPr lang="en-GB" altLang="fr-FR" sz="1600" kern="0" dirty="0">
                <a:solidFill>
                  <a:srgbClr val="000066"/>
                </a:solidFill>
                <a:latin typeface="Arial" pitchFamily="34" charset="0"/>
                <a:ea typeface="ＭＳ Ｐゴシック" charset="-128"/>
                <a:cs typeface="ＭＳ Ｐゴシック" charset="0"/>
                <a:sym typeface="Wingdings" pitchFamily="2" charset="2"/>
              </a:rPr>
              <a:t> </a:t>
            </a:r>
            <a:r>
              <a:rPr lang="en-GB" altLang="fr-FR" sz="1600" kern="0" dirty="0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0"/>
                <a:sym typeface="Wingdings" pitchFamily="2" charset="2"/>
              </a:rPr>
              <a:t>	 </a:t>
            </a:r>
            <a:r>
              <a:rPr lang="en-GB" altLang="fr-FR" sz="1600" kern="0" dirty="0">
                <a:solidFill>
                  <a:srgbClr val="000066"/>
                </a:solidFill>
                <a:latin typeface="Arial" pitchFamily="34" charset="0"/>
                <a:ea typeface="ＭＳ Ｐゴシック" charset="-128"/>
                <a:cs typeface="ＭＳ Ｐゴシック" charset="0"/>
                <a:sym typeface="Wingdings" pitchFamily="2" charset="2"/>
              </a:rPr>
              <a:t>drawing lessons, identifying and disseminating good practices</a:t>
            </a: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00000"/>
              <a:buFont typeface="Times New Roman" pitchFamily="18" charset="0"/>
              <a:buNone/>
              <a:defRPr/>
            </a:pPr>
            <a:r>
              <a:rPr lang="en-GB" altLang="fr-FR" sz="1600" kern="0" dirty="0">
                <a:solidFill>
                  <a:srgbClr val="000066"/>
                </a:solidFill>
                <a:latin typeface="Arial" pitchFamily="34" charset="0"/>
                <a:ea typeface="ＭＳ Ｐゴシック" charset="-128"/>
                <a:cs typeface="ＭＳ Ｐゴシック" charset="0"/>
                <a:sym typeface="Wingdings" pitchFamily="2" charset="2"/>
              </a:rPr>
              <a:t>		</a:t>
            </a:r>
            <a:r>
              <a:rPr lang="en-GB" altLang="fr-FR" sz="1600" kern="0" dirty="0">
                <a:solidFill>
                  <a:srgbClr val="FF3300"/>
                </a:solidFill>
                <a:latin typeface="Arial" pitchFamily="34" charset="0"/>
                <a:ea typeface="ＭＳ Ｐゴシック" charset="-128"/>
                <a:cs typeface="ＭＳ Ｐゴシック" charset="0"/>
                <a:sym typeface="Wingdings" pitchFamily="2" charset="2"/>
              </a:rPr>
              <a:t> </a:t>
            </a:r>
            <a:r>
              <a:rPr lang="en-GB" altLang="fr-FR" sz="1600" kern="0" dirty="0">
                <a:solidFill>
                  <a:srgbClr val="000066"/>
                </a:solidFill>
                <a:latin typeface="Arial" pitchFamily="34" charset="0"/>
                <a:ea typeface="ＭＳ Ｐゴシック" charset="-128"/>
                <a:cs typeface="ＭＳ Ｐゴシック" charset="0"/>
                <a:sym typeface="Wingdings" pitchFamily="2" charset="2"/>
              </a:rPr>
              <a:t>supporting urban practitioners in developing integrated action plans</a:t>
            </a: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00000"/>
              <a:buFont typeface="Times New Roman" pitchFamily="18" charset="0"/>
              <a:buNone/>
              <a:defRPr/>
            </a:pPr>
            <a:r>
              <a:rPr lang="en-GB" altLang="fr-FR" kern="0" dirty="0">
                <a:solidFill>
                  <a:srgbClr val="000000"/>
                </a:solidFill>
                <a:latin typeface="+mn-lt"/>
                <a:ea typeface="+mn-ea"/>
                <a:cs typeface="ＭＳ Ｐゴシック" charset="0"/>
                <a:sym typeface="Wingdings" pitchFamily="2" charset="2"/>
              </a:rPr>
              <a:t>	</a:t>
            </a:r>
          </a:p>
          <a:p>
            <a:pPr marL="342900" indent="-342900" algn="just">
              <a:spcBef>
                <a:spcPts val="500"/>
              </a:spcBef>
              <a:buClr>
                <a:srgbClr val="FF3300"/>
              </a:buClr>
              <a:buSzPct val="100000"/>
              <a:buFont typeface="Times New Roman" pitchFamily="18" charset="0"/>
              <a:buNone/>
              <a:defRPr/>
            </a:pPr>
            <a:r>
              <a:rPr lang="en-GB" altLang="fr-FR" kern="0" dirty="0">
                <a:solidFill>
                  <a:srgbClr val="000000"/>
                </a:solidFill>
                <a:latin typeface="+mn-lt"/>
                <a:ea typeface="+mn-ea"/>
                <a:cs typeface="ＭＳ Ｐゴシック" charset="0"/>
                <a:sym typeface="Wingdings" pitchFamily="2" charset="2"/>
              </a:rPr>
              <a:t>	</a:t>
            </a:r>
            <a:endParaRPr lang="en-GB" altLang="fr-FR" kern="0" dirty="0">
              <a:solidFill>
                <a:srgbClr val="000000"/>
              </a:solidFill>
              <a:latin typeface="+mn-lt"/>
              <a:ea typeface="+mn-ea"/>
              <a:cs typeface="ＭＳ Ｐゴシック" charset="0"/>
            </a:endParaRPr>
          </a:p>
          <a:p>
            <a:pPr marL="342900" indent="-342900" algn="just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kern="0" dirty="0">
              <a:solidFill>
                <a:srgbClr val="000000"/>
              </a:solidFill>
              <a:latin typeface="+mn-lt"/>
              <a:ea typeface="+mn-ea"/>
              <a:cs typeface="ＭＳ Ｐゴシック" charset="0"/>
            </a:endParaRPr>
          </a:p>
          <a:p>
            <a:pPr marL="342900" indent="-3429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kern="0" dirty="0">
              <a:solidFill>
                <a:srgbClr val="000000"/>
              </a:solidFill>
              <a:latin typeface="+mn-lt"/>
              <a:ea typeface="+mn-ea"/>
              <a:cs typeface="ＭＳ Ｐゴシック" charset="0"/>
            </a:endParaRPr>
          </a:p>
          <a:p>
            <a:pPr marL="342900" indent="-3429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kern="0" dirty="0">
              <a:solidFill>
                <a:srgbClr val="000000"/>
              </a:solidFill>
              <a:latin typeface="+mn-lt"/>
              <a:ea typeface="+mn-ea"/>
              <a:cs typeface="ＭＳ Ｐゴシック" charset="0"/>
            </a:endParaRPr>
          </a:p>
          <a:p>
            <a:pPr marL="342900" indent="-3429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GB" altLang="fr-FR" kern="0" dirty="0">
              <a:solidFill>
                <a:srgbClr val="000000"/>
              </a:solidFill>
              <a:latin typeface="+mn-lt"/>
              <a:ea typeface="+mn-ea"/>
              <a:cs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4438" y="357188"/>
            <a:ext cx="7237412" cy="522287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dirty="0" smtClean="0">
                <a:solidFill>
                  <a:srgbClr val="000066"/>
                </a:solidFill>
                <a:latin typeface="Verdana" charset="0"/>
                <a:cs typeface="+mj-cs"/>
              </a:rPr>
              <a:t>MAIN ACTIVITIES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142976" y="1428736"/>
            <a:ext cx="2428892" cy="3857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1E1E87"/>
            </a:solidFill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defTabSz="914400" eaLnBrk="0" hangingPunct="0">
              <a:defRPr/>
            </a:pPr>
            <a:r>
              <a:rPr lang="fr-FR" sz="1800" dirty="0">
                <a:solidFill>
                  <a:srgbClr val="000066"/>
                </a:solidFill>
              </a:rPr>
              <a:t>TRANSNATIONAL NETWORKS</a:t>
            </a:r>
          </a:p>
          <a:p>
            <a:pPr algn="ctr" defTabSz="914400" eaLnBrk="0" hangingPunct="0">
              <a:defRPr/>
            </a:pPr>
            <a:endParaRPr lang="fr-FR" sz="1800" dirty="0">
              <a:solidFill>
                <a:srgbClr val="000066"/>
              </a:solidFill>
            </a:endParaRPr>
          </a:p>
          <a:p>
            <a: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altLang="fr-FR" sz="1800" dirty="0">
                <a:solidFill>
                  <a:srgbClr val="000066"/>
                </a:solidFill>
              </a:rPr>
              <a:t>Allowing cities to share experiences/ problems/ solutions, to learn from one another, identify good practices to design integrated urban policies</a:t>
            </a:r>
            <a:endParaRPr lang="fr-FR" sz="1800" dirty="0">
              <a:solidFill>
                <a:srgbClr val="000066"/>
              </a:solidFill>
            </a:endParaRPr>
          </a:p>
          <a:p>
            <a:pPr algn="ctr" defTabSz="914400" eaLnBrk="0" hangingPunct="0">
              <a:defRPr/>
            </a:pPr>
            <a:endParaRPr lang="fr-FR" sz="1800" dirty="0">
              <a:solidFill>
                <a:srgbClr val="000066"/>
              </a:solidFill>
            </a:endParaRPr>
          </a:p>
          <a:p>
            <a:pPr algn="ctr" defTabSz="914400" eaLnBrk="0" hangingPunct="0">
              <a:defRPr/>
            </a:pPr>
            <a:endParaRPr lang="fr-FR" sz="1800" dirty="0">
              <a:solidFill>
                <a:srgbClr val="000066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832220" y="1428736"/>
            <a:ext cx="2428892" cy="3857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1E1E87"/>
            </a:solidFill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defTabSz="914400" eaLnBrk="0" hangingPunct="0">
              <a:defRPr/>
            </a:pPr>
            <a:r>
              <a:rPr lang="fr-FR" sz="1800" dirty="0">
                <a:solidFill>
                  <a:srgbClr val="000066"/>
                </a:solidFill>
              </a:rPr>
              <a:t>CAPACITY-BUILDING</a:t>
            </a:r>
          </a:p>
          <a:p>
            <a:pPr algn="ctr" defTabSz="914400" eaLnBrk="0" hangingPunct="0">
              <a:defRPr/>
            </a:pPr>
            <a:endParaRPr lang="fr-FR" sz="1800" dirty="0">
              <a:solidFill>
                <a:schemeClr val="bg1"/>
              </a:solidFill>
            </a:endParaRPr>
          </a:p>
          <a:p>
            <a: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fr-FR" sz="1800" dirty="0">
                <a:solidFill>
                  <a:srgbClr val="000066"/>
                </a:solidFill>
              </a:rPr>
              <a:t>Enhancing the capacities of urban practitioners and policy-makers to develop integrated and participatory approaches to urban development</a:t>
            </a:r>
            <a:endParaRPr lang="fr-FR" sz="1800" dirty="0">
              <a:solidFill>
                <a:srgbClr val="000066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500826" y="1428736"/>
            <a:ext cx="2428892" cy="3857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1E1E87"/>
            </a:solidFill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defTabSz="914400" eaLnBrk="0" hangingPunct="0">
              <a:defRPr/>
            </a:pPr>
            <a:r>
              <a:rPr lang="fr-FR" sz="1800" dirty="0">
                <a:solidFill>
                  <a:srgbClr val="000066"/>
                </a:solidFill>
              </a:rPr>
              <a:t>CAPITALISATION</a:t>
            </a:r>
          </a:p>
          <a:p>
            <a:pPr algn="ctr" defTabSz="914400" eaLnBrk="0" hangingPunct="0">
              <a:defRPr/>
            </a:pPr>
            <a:r>
              <a:rPr lang="fr-FR" sz="1800" dirty="0">
                <a:solidFill>
                  <a:srgbClr val="000066"/>
                </a:solidFill>
              </a:rPr>
              <a:t>DISSEMINATION</a:t>
            </a:r>
          </a:p>
          <a:p>
            <a:pPr defTabSz="914400" eaLnBrk="0" hangingPunct="0">
              <a:defRPr/>
            </a:pPr>
            <a:endParaRPr lang="fr-FR" sz="1800" dirty="0">
              <a:solidFill>
                <a:srgbClr val="000066"/>
              </a:solidFill>
            </a:endParaRPr>
          </a:p>
          <a:p>
            <a: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altLang="fr-FR" sz="1800" dirty="0">
              <a:solidFill>
                <a:srgbClr val="000066"/>
              </a:solidFill>
            </a:endParaRPr>
          </a:p>
          <a:p>
            <a: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fr-FR" sz="1800" dirty="0">
                <a:solidFill>
                  <a:srgbClr val="000066"/>
                </a:solidFill>
              </a:rPr>
              <a:t>Capitalizing and disseminating urban knowledge, practices, policy recommendations to a wider audience of policy-makers and practitioners</a:t>
            </a:r>
            <a:endParaRPr lang="fr-FR" sz="18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1563" y="285750"/>
            <a:ext cx="7786687" cy="500063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b="1" dirty="0" smtClean="0">
                <a:solidFill>
                  <a:srgbClr val="000066"/>
                </a:solidFill>
                <a:latin typeface="Verdana" charset="0"/>
                <a:cs typeface="+mj-cs"/>
              </a:rPr>
              <a:t>NETWORKING in URBACT</a:t>
            </a:r>
          </a:p>
        </p:txBody>
      </p:sp>
      <p:sp>
        <p:nvSpPr>
          <p:cNvPr id="5" name="Rectangle à coins arrondis 4"/>
          <p:cNvSpPr/>
          <p:nvPr/>
        </p:nvSpPr>
        <p:spPr bwMode="auto">
          <a:xfrm>
            <a:off x="2786063" y="1500188"/>
            <a:ext cx="2857500" cy="17145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eaLnBrk="0" hangingPunct="0">
              <a:defRPr/>
            </a:pPr>
            <a:r>
              <a:rPr lang="fr-FR" sz="1800" dirty="0">
                <a:solidFill>
                  <a:srgbClr val="000066"/>
                </a:solidFill>
              </a:rPr>
              <a:t>Transnational Network</a:t>
            </a:r>
          </a:p>
          <a:p>
            <a:pPr algn="ctr" defTabSz="914400" eaLnBrk="0" hangingPunct="0">
              <a:defRPr/>
            </a:pPr>
            <a:endParaRPr lang="fr-FR" sz="1200" dirty="0">
              <a:solidFill>
                <a:srgbClr val="000066"/>
              </a:solidFill>
            </a:endParaRPr>
          </a:p>
          <a:p>
            <a:pPr algn="ctr" defTabSz="914400" eaLnBrk="0" hangingPunct="0">
              <a:defRPr/>
            </a:pPr>
            <a:r>
              <a:rPr lang="en-US" sz="1400" b="0" dirty="0">
                <a:solidFill>
                  <a:srgbClr val="000066"/>
                </a:solidFill>
              </a:rPr>
              <a:t>Cities  with </a:t>
            </a:r>
            <a:r>
              <a:rPr lang="en-US" sz="1400" dirty="0">
                <a:solidFill>
                  <a:srgbClr val="000066"/>
                </a:solidFill>
              </a:rPr>
              <a:t>common problems </a:t>
            </a:r>
            <a:r>
              <a:rPr lang="en-US" sz="1400" b="0" dirty="0">
                <a:solidFill>
                  <a:srgbClr val="000066"/>
                </a:solidFill>
              </a:rPr>
              <a:t>coming together to learn from one another and work together on </a:t>
            </a:r>
            <a:r>
              <a:rPr lang="en-US" sz="1400" dirty="0">
                <a:solidFill>
                  <a:srgbClr val="000066"/>
                </a:solidFill>
              </a:rPr>
              <a:t>integrated solutions</a:t>
            </a:r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2786063" y="4000500"/>
            <a:ext cx="2857500" cy="135731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eaLnBrk="0" hangingPunct="0">
              <a:defRPr/>
            </a:pPr>
            <a:r>
              <a:rPr lang="fr-FR" sz="1800" dirty="0">
                <a:solidFill>
                  <a:srgbClr val="000066"/>
                </a:solidFill>
              </a:rPr>
              <a:t>City </a:t>
            </a:r>
            <a:r>
              <a:rPr lang="fr-FR" sz="1800" dirty="0" err="1">
                <a:solidFill>
                  <a:srgbClr val="000066"/>
                </a:solidFill>
              </a:rPr>
              <a:t>level</a:t>
            </a:r>
            <a:endParaRPr lang="fr-FR" sz="1800" dirty="0">
              <a:solidFill>
                <a:srgbClr val="000066"/>
              </a:solidFill>
            </a:endParaRPr>
          </a:p>
          <a:p>
            <a:pPr algn="ctr" defTabSz="914400" eaLnBrk="0" hangingPunct="0">
              <a:defRPr/>
            </a:pPr>
            <a:endParaRPr lang="en-US" sz="1200" b="0" dirty="0">
              <a:solidFill>
                <a:srgbClr val="000066"/>
              </a:solidFill>
            </a:endParaRPr>
          </a:p>
          <a:p>
            <a:pPr algn="ctr" defTabSz="914400" eaLnBrk="0" hangingPunct="0">
              <a:defRPr/>
            </a:pPr>
            <a:r>
              <a:rPr lang="en-US" sz="1400" b="0" dirty="0">
                <a:solidFill>
                  <a:srgbClr val="000066"/>
                </a:solidFill>
              </a:rPr>
              <a:t>Local Stakeholders working in partnership to </a:t>
            </a:r>
            <a:r>
              <a:rPr lang="en-US" sz="1400" dirty="0">
                <a:solidFill>
                  <a:srgbClr val="000066"/>
                </a:solidFill>
              </a:rPr>
              <a:t>co-produce Integrated Action Plans</a:t>
            </a: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6786563" y="3676650"/>
            <a:ext cx="2357437" cy="10715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eaLnBrk="0" hangingPunct="0">
              <a:defRPr/>
            </a:pPr>
            <a:r>
              <a:rPr lang="fr-FR" sz="1800" dirty="0">
                <a:solidFill>
                  <a:srgbClr val="000066"/>
                </a:solidFill>
              </a:rPr>
              <a:t>Policy</a:t>
            </a:r>
          </a:p>
          <a:p>
            <a:pPr algn="ctr" defTabSz="914400" eaLnBrk="0" hangingPunct="0">
              <a:defRPr/>
            </a:pPr>
            <a:endParaRPr lang="fr-FR" sz="1200" dirty="0">
              <a:solidFill>
                <a:srgbClr val="000066"/>
              </a:solidFill>
            </a:endParaRPr>
          </a:p>
          <a:p>
            <a:pPr algn="ctr" defTabSz="914400" eaLnBrk="0" hangingPunct="0">
              <a:defRPr/>
            </a:pPr>
            <a:r>
              <a:rPr lang="en-US" sz="1600" b="0" dirty="0">
                <a:solidFill>
                  <a:srgbClr val="000066"/>
                </a:solidFill>
              </a:rPr>
              <a:t>Integrated action plans</a:t>
            </a: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6786563" y="2420938"/>
            <a:ext cx="2357437" cy="1143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914400" eaLnBrk="0" hangingPunct="0">
              <a:defRPr/>
            </a:pPr>
            <a:r>
              <a:rPr lang="en-US" sz="1800" dirty="0">
                <a:solidFill>
                  <a:srgbClr val="000066"/>
                </a:solidFill>
              </a:rPr>
              <a:t>Knowledge</a:t>
            </a:r>
          </a:p>
          <a:p>
            <a:pPr algn="ctr" defTabSz="914400" eaLnBrk="0" hangingPunct="0">
              <a:defRPr/>
            </a:pPr>
            <a:endParaRPr lang="en-US" sz="1200" b="0" dirty="0">
              <a:solidFill>
                <a:srgbClr val="000066"/>
              </a:solidFill>
            </a:endParaRPr>
          </a:p>
          <a:p>
            <a:pPr algn="ctr" defTabSz="914400" eaLnBrk="0" hangingPunct="0">
              <a:defRPr/>
            </a:pPr>
            <a:r>
              <a:rPr lang="en-US" sz="1600" b="0" dirty="0">
                <a:solidFill>
                  <a:srgbClr val="000066"/>
                </a:solidFill>
              </a:rPr>
              <a:t>Good practices, policy recommendations, etc</a:t>
            </a:r>
            <a:r>
              <a:rPr lang="fr-FR" sz="1600" b="0" dirty="0">
                <a:solidFill>
                  <a:srgbClr val="000066"/>
                </a:solidFill>
              </a:rPr>
              <a:t>.</a:t>
            </a:r>
          </a:p>
          <a:p>
            <a:pPr algn="ctr" defTabSz="914400" eaLnBrk="0" hangingPunct="0">
              <a:defRPr/>
            </a:pPr>
            <a:endParaRPr lang="fr-FR" sz="1800" dirty="0">
              <a:solidFill>
                <a:srgbClr val="000066"/>
              </a:solidFill>
            </a:endParaRPr>
          </a:p>
        </p:txBody>
      </p:sp>
      <p:sp>
        <p:nvSpPr>
          <p:cNvPr id="15" name="Double flèche verticale 14"/>
          <p:cNvSpPr/>
          <p:nvPr/>
        </p:nvSpPr>
        <p:spPr bwMode="auto">
          <a:xfrm>
            <a:off x="4000500" y="3286125"/>
            <a:ext cx="357188" cy="642938"/>
          </a:xfrm>
          <a:prstGeom prst="upDown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914400" eaLnBrk="0" hangingPunct="0">
              <a:buFont typeface="Times New Roman" pitchFamily="18" charset="0"/>
              <a:buNone/>
              <a:defRPr/>
            </a:pPr>
            <a:endParaRPr lang="fr-FR" sz="2400" b="0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 bwMode="auto">
          <a:xfrm>
            <a:off x="5824538" y="2886075"/>
            <a:ext cx="890587" cy="142875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914400" eaLnBrk="0" hangingPunct="0">
              <a:buFont typeface="Times New Roman" pitchFamily="18" charset="0"/>
              <a:buNone/>
              <a:defRPr/>
            </a:pPr>
            <a:endParaRPr lang="fr-FR" sz="2400" b="0">
              <a:solidFill>
                <a:schemeClr val="tx1"/>
              </a:solidFill>
            </a:endParaRPr>
          </a:p>
        </p:txBody>
      </p:sp>
      <p:sp>
        <p:nvSpPr>
          <p:cNvPr id="22" name="Chevron 21"/>
          <p:cNvSpPr/>
          <p:nvPr/>
        </p:nvSpPr>
        <p:spPr bwMode="auto">
          <a:xfrm>
            <a:off x="1954213" y="2928938"/>
            <a:ext cx="831850" cy="1285875"/>
          </a:xfrm>
          <a:prstGeom prst="chevron">
            <a:avLst/>
          </a:prstGeom>
          <a:solidFill>
            <a:srgbClr val="FFFF66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914400" eaLnBrk="0" hangingPunct="0">
              <a:buFont typeface="Times New Roman" pitchFamily="18" charset="0"/>
              <a:buNone/>
              <a:defRPr/>
            </a:pPr>
            <a:endParaRPr lang="fr-FR" sz="2400" b="0">
              <a:solidFill>
                <a:schemeClr val="tx1"/>
              </a:solidFill>
            </a:endParaRPr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142875" y="2428875"/>
            <a:ext cx="1643063" cy="2643188"/>
          </a:xfrm>
          <a:prstGeom prst="roundRect">
            <a:avLst/>
          </a:prstGeom>
          <a:solidFill>
            <a:srgbClr val="FFFF66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3175" algn="ctr" defTabSz="914400">
              <a:buFont typeface="Times New Roman" pitchFamily="18" charset="0"/>
              <a:buNone/>
              <a:defRPr/>
            </a:pPr>
            <a:r>
              <a:rPr lang="fr-FR" sz="1400" b="0" dirty="0">
                <a:solidFill>
                  <a:srgbClr val="000066"/>
                </a:solidFill>
                <a:latin typeface="+mj-lt"/>
                <a:ea typeface="ＭＳ Ｐゴシック" charset="-128"/>
                <a:cs typeface="+mn-cs"/>
              </a:rPr>
              <a:t> </a:t>
            </a:r>
            <a:r>
              <a:rPr lang="fr-FR" sz="1800" dirty="0">
                <a:solidFill>
                  <a:srgbClr val="000066"/>
                </a:solidFill>
                <a:latin typeface="+mj-lt"/>
                <a:ea typeface="ＭＳ Ｐゴシック" charset="-128"/>
                <a:cs typeface="+mn-cs"/>
              </a:rPr>
              <a:t>URBACT</a:t>
            </a:r>
          </a:p>
          <a:p>
            <a:pPr marL="3175" defTabSz="914400">
              <a:buFont typeface="Times New Roman" pitchFamily="18" charset="0"/>
              <a:buNone/>
              <a:defRPr/>
            </a:pPr>
            <a:endParaRPr lang="fr-FR" sz="1400" dirty="0">
              <a:solidFill>
                <a:srgbClr val="000066"/>
              </a:solidFill>
              <a:latin typeface="+mj-lt"/>
              <a:ea typeface="ＭＳ Ｐゴシック" charset="-128"/>
              <a:cs typeface="+mn-cs"/>
            </a:endParaRPr>
          </a:p>
          <a:p>
            <a:pPr marL="3175" algn="ctr" defTabSz="914400">
              <a:buFont typeface="Arial" pitchFamily="34" charset="0"/>
              <a:buChar char="•"/>
              <a:defRPr/>
            </a:pPr>
            <a:r>
              <a:rPr lang="fr-FR" sz="1400" dirty="0">
                <a:solidFill>
                  <a:srgbClr val="000066"/>
                </a:solidFill>
                <a:latin typeface="+mj-lt"/>
                <a:ea typeface="ＭＳ Ｐゴシック" charset="-128"/>
                <a:cs typeface="+mn-cs"/>
              </a:rPr>
              <a:t> </a:t>
            </a:r>
            <a:r>
              <a:rPr lang="fr-FR" sz="1400" dirty="0" err="1">
                <a:solidFill>
                  <a:srgbClr val="000066"/>
                </a:solidFill>
                <a:latin typeface="+mj-lt"/>
                <a:ea typeface="ＭＳ Ｐゴシック" charset="-128"/>
                <a:cs typeface="+mn-cs"/>
              </a:rPr>
              <a:t>Funding</a:t>
            </a:r>
            <a:endParaRPr lang="fr-FR" sz="1400" dirty="0">
              <a:solidFill>
                <a:srgbClr val="000066"/>
              </a:solidFill>
              <a:latin typeface="+mj-lt"/>
              <a:ea typeface="ＭＳ Ｐゴシック" charset="-128"/>
              <a:cs typeface="+mn-cs"/>
            </a:endParaRPr>
          </a:p>
          <a:p>
            <a:pPr marL="3175" algn="ctr" defTabSz="914400">
              <a:buFont typeface="Arial" pitchFamily="34" charset="0"/>
              <a:buChar char="•"/>
              <a:defRPr/>
            </a:pPr>
            <a:endParaRPr lang="fr-FR" sz="1400" dirty="0">
              <a:solidFill>
                <a:srgbClr val="000066"/>
              </a:solidFill>
              <a:latin typeface="+mj-lt"/>
              <a:ea typeface="ＭＳ Ｐゴシック" charset="-128"/>
              <a:cs typeface="+mn-cs"/>
            </a:endParaRPr>
          </a:p>
          <a:p>
            <a:pPr marL="3175" algn="ctr" defTabSz="91440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66"/>
                </a:solidFill>
                <a:latin typeface="+mj-lt"/>
                <a:ea typeface="ＭＳ Ｐゴシック" charset="-128"/>
                <a:cs typeface="+mn-cs"/>
              </a:rPr>
              <a:t> Methods</a:t>
            </a:r>
            <a:endParaRPr lang="fr-FR" sz="1400" dirty="0">
              <a:solidFill>
                <a:srgbClr val="000066"/>
              </a:solidFill>
              <a:latin typeface="+mj-lt"/>
              <a:ea typeface="ＭＳ Ｐゴシック" charset="-128"/>
              <a:cs typeface="+mn-cs"/>
            </a:endParaRPr>
          </a:p>
          <a:p>
            <a:pPr marL="3175" algn="ctr" defTabSz="914400">
              <a:buFont typeface="Arial" pitchFamily="34" charset="0"/>
              <a:buChar char="•"/>
              <a:defRPr/>
            </a:pPr>
            <a:endParaRPr lang="fr-FR" sz="1400" dirty="0">
              <a:solidFill>
                <a:srgbClr val="000066"/>
              </a:solidFill>
              <a:latin typeface="+mj-lt"/>
              <a:ea typeface="ＭＳ Ｐゴシック" charset="-128"/>
              <a:cs typeface="+mn-cs"/>
            </a:endParaRPr>
          </a:p>
          <a:p>
            <a:pPr marL="3175" algn="ctr" defTabSz="914400">
              <a:buFont typeface="Arial" pitchFamily="34" charset="0"/>
              <a:buChar char="•"/>
              <a:defRPr/>
            </a:pPr>
            <a:r>
              <a:rPr lang="fr-FR" sz="1400" dirty="0">
                <a:solidFill>
                  <a:srgbClr val="000066"/>
                </a:solidFill>
                <a:latin typeface="+mj-lt"/>
                <a:ea typeface="ＭＳ Ｐゴシック" charset="-128"/>
                <a:cs typeface="+mn-cs"/>
              </a:rPr>
              <a:t> Expertise</a:t>
            </a:r>
          </a:p>
          <a:p>
            <a:pPr marL="3175" algn="ctr" defTabSz="914400">
              <a:buFont typeface="Times New Roman" pitchFamily="18" charset="0"/>
              <a:buNone/>
              <a:defRPr/>
            </a:pPr>
            <a:endParaRPr lang="fr-FR" sz="1400" dirty="0">
              <a:solidFill>
                <a:srgbClr val="000066"/>
              </a:solidFill>
              <a:latin typeface="+mj-lt"/>
              <a:ea typeface="ＭＳ Ｐゴシック" charset="-128"/>
              <a:cs typeface="+mn-cs"/>
            </a:endParaRPr>
          </a:p>
          <a:p>
            <a:pPr marL="3175" algn="ctr" defTabSz="91440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66"/>
                </a:solidFill>
                <a:latin typeface="+mj-lt"/>
                <a:ea typeface="ＭＳ Ｐゴシック" charset="-128"/>
                <a:cs typeface="+mn-cs"/>
              </a:rPr>
              <a:t> Capacity-b</a:t>
            </a:r>
            <a:r>
              <a:rPr lang="fr-FR" sz="1400" dirty="0" err="1">
                <a:solidFill>
                  <a:srgbClr val="000066"/>
                </a:solidFill>
                <a:latin typeface="+mj-lt"/>
                <a:ea typeface="ＭＳ Ｐゴシック" charset="-128"/>
                <a:cs typeface="+mn-cs"/>
              </a:rPr>
              <a:t>uilding</a:t>
            </a:r>
            <a:endParaRPr lang="fr-FR" sz="1400" dirty="0">
              <a:solidFill>
                <a:srgbClr val="000066"/>
              </a:solidFill>
              <a:latin typeface="+mj-lt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5" grpId="0" animBg="1"/>
      <p:bldP spid="21" grpId="0" animBg="1"/>
      <p:bldP spid="2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4438" y="142875"/>
            <a:ext cx="7237412" cy="642938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dirty="0" smtClean="0">
                <a:solidFill>
                  <a:srgbClr val="000066"/>
                </a:solidFill>
                <a:latin typeface="Verdana" charset="0"/>
                <a:cs typeface="+mj-cs"/>
              </a:rPr>
              <a:t>URBACT II SO FAR...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00125" y="1143000"/>
            <a:ext cx="3857625" cy="371475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Wingdings" pitchFamily="2" charset="2"/>
              <a:buChar char="§"/>
              <a:defRPr/>
            </a:pPr>
            <a:r>
              <a:rPr lang="en-GB" altLang="fr-FR" sz="1600" kern="0" dirty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52 networks (3 Calls)</a:t>
            </a:r>
          </a:p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Wingdings" pitchFamily="2" charset="2"/>
              <a:buChar char="§"/>
              <a:defRPr/>
            </a:pPr>
            <a:endParaRPr lang="en-GB" altLang="fr-FR" sz="1600" kern="0" dirty="0">
              <a:solidFill>
                <a:srgbClr val="000066"/>
              </a:solidFill>
              <a:latin typeface="+mn-lt"/>
              <a:ea typeface="+mn-ea"/>
              <a:cs typeface="ＭＳ Ｐゴシック" charset="0"/>
            </a:endParaRPr>
          </a:p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Times New Roman" pitchFamily="18" charset="0"/>
              <a:buNone/>
              <a:defRPr/>
            </a:pPr>
            <a:endParaRPr lang="en-GB" altLang="fr-FR" sz="1600" kern="0" dirty="0">
              <a:solidFill>
                <a:srgbClr val="000066"/>
              </a:solidFill>
              <a:latin typeface="+mn-lt"/>
              <a:ea typeface="+mn-ea"/>
              <a:cs typeface="ＭＳ Ｐゴシック" charset="0"/>
            </a:endParaRPr>
          </a:p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Wingdings" pitchFamily="2" charset="2"/>
              <a:buChar char="§"/>
              <a:defRPr/>
            </a:pPr>
            <a:r>
              <a:rPr lang="en-GB" altLang="fr-FR" sz="1600" kern="0" dirty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500 partners from 26 MS </a:t>
            </a:r>
          </a:p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Times New Roman" pitchFamily="18" charset="0"/>
              <a:buNone/>
              <a:defRPr/>
            </a:pPr>
            <a:r>
              <a:rPr lang="en-GB" altLang="fr-FR" sz="1600" kern="0" dirty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&amp; Switz. &amp; Norway</a:t>
            </a:r>
          </a:p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Times New Roman" pitchFamily="18" charset="0"/>
              <a:buNone/>
              <a:defRPr/>
            </a:pPr>
            <a:endParaRPr lang="en-GB" altLang="fr-FR" sz="1600" kern="0" dirty="0">
              <a:solidFill>
                <a:srgbClr val="000066"/>
              </a:solidFill>
              <a:latin typeface="+mn-lt"/>
              <a:ea typeface="+mn-ea"/>
              <a:cs typeface="ＭＳ Ｐゴシック" charset="0"/>
            </a:endParaRPr>
          </a:p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Times New Roman" pitchFamily="18" charset="0"/>
              <a:buNone/>
              <a:defRPr/>
            </a:pPr>
            <a:endParaRPr lang="en-GB" altLang="fr-FR" sz="1600" kern="0" dirty="0">
              <a:solidFill>
                <a:srgbClr val="000066"/>
              </a:solidFill>
              <a:latin typeface="+mn-lt"/>
              <a:ea typeface="+mn-ea"/>
              <a:cs typeface="ＭＳ Ｐゴシック" charset="0"/>
            </a:endParaRPr>
          </a:p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Wingdings" pitchFamily="2" charset="2"/>
              <a:buChar char="§"/>
              <a:defRPr/>
            </a:pPr>
            <a:r>
              <a:rPr lang="en-GB" altLang="fr-FR" sz="1600" kern="0" dirty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5000 local stakeholders involved in local partnerships for the co-production of Local Action Plans</a:t>
            </a:r>
          </a:p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Wingdings" pitchFamily="2" charset="2"/>
              <a:buChar char="§"/>
              <a:defRPr/>
            </a:pPr>
            <a:endParaRPr lang="en-GB" altLang="fr-FR" sz="1600" kern="0" dirty="0">
              <a:solidFill>
                <a:srgbClr val="000066"/>
              </a:solidFill>
              <a:latin typeface="+mn-lt"/>
              <a:ea typeface="+mn-ea"/>
              <a:cs typeface="ＭＳ Ｐゴシック" charset="0"/>
            </a:endParaRPr>
          </a:p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Wingdings" pitchFamily="2" charset="2"/>
              <a:buChar char="§"/>
              <a:defRPr/>
            </a:pPr>
            <a:endParaRPr lang="en-GB" altLang="fr-FR" sz="1600" kern="0" dirty="0">
              <a:solidFill>
                <a:srgbClr val="000066"/>
              </a:solidFill>
              <a:latin typeface="+mn-lt"/>
              <a:ea typeface="+mn-ea"/>
              <a:cs typeface="ＭＳ Ｐゴシック" charset="0"/>
            </a:endParaRPr>
          </a:p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Wingdings" pitchFamily="2" charset="2"/>
              <a:buChar char="§"/>
              <a:defRPr/>
            </a:pPr>
            <a:r>
              <a:rPr lang="en-GB" altLang="fr-FR" sz="1600" kern="0" dirty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350 Local Action Plans produced (call 1 &amp; 2)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2175" y="1000125"/>
            <a:ext cx="4441825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0063" y="142875"/>
            <a:ext cx="5500687" cy="500063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dirty="0" smtClean="0">
                <a:latin typeface="Verdana" charset="0"/>
                <a:cs typeface="+mj-cs"/>
              </a:rPr>
              <a:t>URBACT II SO FAR...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1563" y="857250"/>
            <a:ext cx="3857625" cy="485775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Wingdings" pitchFamily="2" charset="2"/>
              <a:buChar char="§"/>
              <a:defRPr/>
            </a:pPr>
            <a:r>
              <a:rPr lang="en-GB" altLang="fr-FR" sz="1600" kern="0" dirty="0">
                <a:solidFill>
                  <a:srgbClr val="000000"/>
                </a:solidFill>
                <a:latin typeface="+mn-lt"/>
                <a:ea typeface="+mn-ea"/>
                <a:cs typeface="ＭＳ Ｐゴシック" charset="0"/>
              </a:rPr>
              <a:t> </a:t>
            </a:r>
            <a:r>
              <a:rPr lang="en-GB" altLang="fr-FR" sz="1600" kern="0" dirty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Capacity building activities</a:t>
            </a:r>
          </a:p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Courier New" pitchFamily="49" charset="0"/>
              <a:buChar char="o"/>
              <a:defRPr/>
            </a:pPr>
            <a:r>
              <a:rPr lang="en-GB" altLang="fr-FR" sz="1600" kern="0" dirty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2 Summer Universities</a:t>
            </a:r>
          </a:p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Courier New" pitchFamily="49" charset="0"/>
              <a:buChar char="o"/>
              <a:defRPr/>
            </a:pPr>
            <a:r>
              <a:rPr lang="en-GB" altLang="fr-FR" sz="1600" kern="0" dirty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National Training seminars</a:t>
            </a:r>
          </a:p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Courier New" pitchFamily="49" charset="0"/>
              <a:buChar char="o"/>
              <a:defRPr/>
            </a:pPr>
            <a:r>
              <a:rPr lang="en-GB" altLang="fr-FR" sz="1600" kern="0" dirty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 Pilot Training for Elected officials</a:t>
            </a:r>
          </a:p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Times New Roman" pitchFamily="18" charset="0"/>
              <a:buNone/>
              <a:defRPr/>
            </a:pPr>
            <a:endParaRPr lang="en-GB" altLang="fr-FR" sz="1600" kern="0" dirty="0">
              <a:solidFill>
                <a:srgbClr val="000000"/>
              </a:solidFill>
              <a:latin typeface="+mn-lt"/>
              <a:ea typeface="+mn-ea"/>
              <a:cs typeface="ＭＳ Ｐゴシック" charset="0"/>
            </a:endParaRPr>
          </a:p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Times New Roman" pitchFamily="18" charset="0"/>
              <a:buNone/>
              <a:defRPr/>
            </a:pPr>
            <a:endParaRPr lang="en-GB" altLang="fr-FR" sz="1600" kern="0" dirty="0">
              <a:solidFill>
                <a:srgbClr val="000000"/>
              </a:solidFill>
              <a:latin typeface="+mn-lt"/>
              <a:ea typeface="+mn-ea"/>
              <a:cs typeface="ＭＳ Ｐゴシック" charset="0"/>
            </a:endParaRPr>
          </a:p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Times New Roman" pitchFamily="18" charset="0"/>
              <a:buNone/>
              <a:defRPr/>
            </a:pPr>
            <a:endParaRPr lang="en-GB" altLang="fr-FR" sz="1600" kern="0" dirty="0">
              <a:solidFill>
                <a:srgbClr val="000000"/>
              </a:solidFill>
              <a:latin typeface="+mn-lt"/>
              <a:ea typeface="+mn-ea"/>
              <a:cs typeface="ＭＳ Ｐゴシック" charset="0"/>
            </a:endParaRPr>
          </a:p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Times New Roman" pitchFamily="18" charset="0"/>
              <a:buNone/>
              <a:defRPr/>
            </a:pPr>
            <a:endParaRPr lang="en-GB" altLang="fr-FR" sz="1600" kern="0" dirty="0">
              <a:solidFill>
                <a:srgbClr val="000000"/>
              </a:solidFill>
              <a:latin typeface="+mn-lt"/>
              <a:ea typeface="+mn-ea"/>
              <a:cs typeface="ＭＳ Ｐゴシック" charset="0"/>
            </a:endParaRPr>
          </a:p>
          <a:p>
            <a:pPr>
              <a:spcBef>
                <a:spcPts val="500"/>
              </a:spcBef>
              <a:buClr>
                <a:srgbClr val="FF3300"/>
              </a:buClr>
              <a:buSzPct val="140000"/>
              <a:buFont typeface="Wingdings" pitchFamily="2" charset="2"/>
              <a:buChar char="§"/>
              <a:defRPr/>
            </a:pPr>
            <a:r>
              <a:rPr lang="en-GB" altLang="fr-FR" sz="1600" kern="0" dirty="0">
                <a:solidFill>
                  <a:srgbClr val="000000"/>
                </a:solidFill>
                <a:latin typeface="+mn-lt"/>
                <a:ea typeface="+mn-ea"/>
                <a:cs typeface="ＭＳ Ｐゴシック" charset="0"/>
              </a:rPr>
              <a:t> </a:t>
            </a:r>
            <a:r>
              <a:rPr lang="en-GB" altLang="fr-FR" sz="1600" kern="0" dirty="0">
                <a:solidFill>
                  <a:srgbClr val="000066"/>
                </a:solidFill>
                <a:latin typeface="+mn-lt"/>
                <a:ea typeface="+mn-ea"/>
                <a:cs typeface="ＭＳ Ｐゴシック" charset="0"/>
              </a:rPr>
              <a:t>Capitalisation to share knowledge and good practices about how cities are actually addressing urban challenges</a:t>
            </a:r>
          </a:p>
        </p:txBody>
      </p:sp>
      <p:pic>
        <p:nvPicPr>
          <p:cNvPr id="8" name="Picture 1" descr="19765_Urbact_WS1_SHRINKING_low_FINAL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56330">
            <a:off x="868363" y="4575175"/>
            <a:ext cx="965200" cy="175101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4" descr="19765_Urbact_WS4_DIVIDED_low_FINAL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36956">
            <a:off x="1719263" y="4779963"/>
            <a:ext cx="862012" cy="168592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3" descr="19765_Urbact_WS3_YOUTH_low_Final-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69827">
            <a:off x="2460625" y="4264025"/>
            <a:ext cx="904875" cy="1708150"/>
          </a:xfrm>
          <a:prstGeom prst="rect">
            <a:avLst/>
          </a:prstGeom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5" descr="19765_Urbact_WS5_MOBILITY_low_FINAL-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69704">
            <a:off x="3343275" y="4560888"/>
            <a:ext cx="860425" cy="1624012"/>
          </a:xfrm>
          <a:prstGeom prst="rect">
            <a:avLst/>
          </a:prstGeom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6" descr="19765_Urbact_WS6_ENERGY_low_FINAL-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402831">
            <a:off x="4187825" y="4244975"/>
            <a:ext cx="889000" cy="1676400"/>
          </a:xfrm>
          <a:prstGeom prst="rect">
            <a:avLst/>
          </a:prstGeom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45" name="Content Placeholder 3" descr="USU All.jpg"/>
          <p:cNvPicPr>
            <a:picLocks noChangeAspect="1"/>
          </p:cNvPicPr>
          <p:nvPr/>
        </p:nvPicPr>
        <p:blipFill>
          <a:blip r:embed="rId9"/>
          <a:srcRect t="8688" b="8688"/>
          <a:stretch>
            <a:fillRect/>
          </a:stretch>
        </p:blipFill>
        <p:spPr bwMode="gray">
          <a:xfrm rot="-292610">
            <a:off x="4845050" y="571500"/>
            <a:ext cx="42989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71926">
            <a:off x="6084888" y="2205038"/>
            <a:ext cx="2786062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Image 14" descr="9631079722_deb47605b6_z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371184">
            <a:off x="6300788" y="3860800"/>
            <a:ext cx="22320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905000" y="6477000"/>
            <a:ext cx="5181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smtClean="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457200"/>
            <a:ext cx="7239000" cy="479425"/>
          </a:xfrm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dirty="0" smtClean="0">
                <a:latin typeface="Verdana" pitchFamily="34" charset="0"/>
              </a:rPr>
              <a:t>The </a:t>
            </a:r>
            <a:r>
              <a:rPr lang="fr-FR" b="1" dirty="0" err="1" smtClean="0">
                <a:latin typeface="Verdana" pitchFamily="34" charset="0"/>
              </a:rPr>
              <a:t>Netherlands</a:t>
            </a:r>
            <a:r>
              <a:rPr lang="fr-FR" b="1" dirty="0" smtClean="0">
                <a:latin typeface="Verdana" pitchFamily="34" charset="0"/>
              </a:rPr>
              <a:t> and URBACT II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2838" y="1022350"/>
            <a:ext cx="7239000" cy="5430838"/>
          </a:xfrm>
        </p:spPr>
        <p:txBody>
          <a:bodyPr/>
          <a:lstStyle/>
          <a:p>
            <a:pPr marL="247650" indent="-247650">
              <a:buSzPct val="16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sz="1800" b="0" dirty="0" smtClean="0"/>
          </a:p>
          <a:p>
            <a:pPr marL="247650" indent="-247650">
              <a:buSzPct val="16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sz="1800" b="0" dirty="0" smtClean="0"/>
          </a:p>
          <a:p>
            <a:pPr marL="247650" indent="-247650">
              <a:buSzPct val="16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dirty="0" smtClean="0"/>
          </a:p>
          <a:p>
            <a:pPr marL="247650" indent="-247650">
              <a:buSzPct val="16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dirty="0" smtClean="0"/>
          </a:p>
          <a:p>
            <a:pPr marL="247650" indent="-247650">
              <a:buSzPct val="160000"/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dirty="0" smtClean="0"/>
          </a:p>
        </p:txBody>
      </p:sp>
      <p:pic>
        <p:nvPicPr>
          <p:cNvPr id="6" name="Image 5" descr="URBACT_CITIES_THE_NETHERLAND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928670"/>
            <a:ext cx="7000924" cy="494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6673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549275"/>
            <a:ext cx="7237412" cy="790575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dirty="0" smtClean="0">
                <a:solidFill>
                  <a:srgbClr val="000066"/>
                </a:solidFill>
                <a:latin typeface="Verdana" charset="0"/>
                <a:cs typeface="+mj-cs"/>
              </a:rPr>
              <a:t>The URBACT III programme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14563" y="1857375"/>
            <a:ext cx="5500687" cy="2571750"/>
          </a:xfrm>
          <a:extLst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indent="-339725">
              <a:buClr>
                <a:srgbClr val="FF3300"/>
              </a:buClr>
              <a:buSzPct val="200000"/>
              <a:buFont typeface="Wingdings" charset="0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dirty="0" smtClean="0">
                <a:solidFill>
                  <a:srgbClr val="000066"/>
                </a:solidFill>
                <a:latin typeface="Verdana" charset="0"/>
                <a:cs typeface="+mn-cs"/>
              </a:rPr>
              <a:t>Objectives</a:t>
            </a:r>
            <a:r>
              <a:rPr lang="it-IT" dirty="0" smtClean="0">
                <a:solidFill>
                  <a:srgbClr val="000066"/>
                </a:solidFill>
                <a:latin typeface="Verdana" charset="0"/>
                <a:cs typeface="+mn-cs"/>
              </a:rPr>
              <a:t> &amp; </a:t>
            </a:r>
            <a:r>
              <a:rPr lang="it-IT" sz="2400" dirty="0" smtClean="0">
                <a:solidFill>
                  <a:srgbClr val="000066"/>
                </a:solidFill>
                <a:latin typeface="Verdana" charset="0"/>
                <a:cs typeface="+mn-cs"/>
              </a:rPr>
              <a:t>Activities</a:t>
            </a:r>
            <a:endParaRPr lang="it-IT" sz="1800" dirty="0" smtClean="0">
              <a:solidFill>
                <a:srgbClr val="000066"/>
              </a:solidFill>
              <a:latin typeface="Verdana" charset="0"/>
              <a:cs typeface="+mn-cs"/>
            </a:endParaRPr>
          </a:p>
          <a:p>
            <a:pPr indent="-339725">
              <a:buClr>
                <a:srgbClr val="FF3300"/>
              </a:buClr>
              <a:buSzPct val="200000"/>
              <a:buFont typeface="Wingdings" charset="0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dirty="0" smtClean="0">
                <a:solidFill>
                  <a:srgbClr val="000066"/>
                </a:solidFill>
                <a:latin typeface="Verdana" charset="0"/>
                <a:cs typeface="+mn-cs"/>
              </a:rPr>
              <a:t>3 Types of network</a:t>
            </a:r>
          </a:p>
          <a:p>
            <a:pPr indent="-339725">
              <a:buClr>
                <a:srgbClr val="FF3300"/>
              </a:buClr>
              <a:buSzPct val="200000"/>
              <a:buFont typeface="Wingdings" charset="0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dirty="0" smtClean="0">
                <a:solidFill>
                  <a:srgbClr val="000066"/>
                </a:solidFill>
                <a:latin typeface="Verdana" charset="0"/>
                <a:cs typeface="+mn-cs"/>
                <a:sym typeface="Wingdings" charset="0"/>
              </a:rPr>
              <a:t>Beneficiaries</a:t>
            </a:r>
          </a:p>
          <a:p>
            <a:pPr indent="-339725">
              <a:buClr>
                <a:srgbClr val="FF3300"/>
              </a:buClr>
              <a:buSzPct val="200000"/>
              <a:buFont typeface="Wingdings" charset="0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dirty="0" smtClean="0">
                <a:solidFill>
                  <a:srgbClr val="000066"/>
                </a:solidFill>
                <a:latin typeface="Verdana" charset="0"/>
                <a:cs typeface="+mn-cs"/>
                <a:sym typeface="Wingdings" charset="0"/>
              </a:rPr>
              <a:t>How to join</a:t>
            </a:r>
          </a:p>
          <a:p>
            <a:pPr indent="-339725">
              <a:buClr>
                <a:srgbClr val="FF3300"/>
              </a:buClr>
              <a:buSzPct val="200000"/>
              <a:buFont typeface="Wingdings" charset="0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400" dirty="0" smtClean="0">
                <a:solidFill>
                  <a:srgbClr val="000066"/>
                </a:solidFill>
                <a:latin typeface="Verdana" charset="0"/>
                <a:cs typeface="+mn-cs"/>
                <a:sym typeface="Wingdings" charset="0"/>
              </a:rPr>
              <a:t>Provisional calendar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50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0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50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0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Modèle par défaut">
  <a:themeElements>
    <a:clrScheme name="Modèle par défaut 1">
      <a:dk1>
        <a:srgbClr val="FFD73C"/>
      </a:dk1>
      <a:lt1>
        <a:srgbClr val="FFFFFF"/>
      </a:lt1>
      <a:dk2>
        <a:srgbClr val="002396"/>
      </a:dk2>
      <a:lt2>
        <a:srgbClr val="000000"/>
      </a:lt2>
      <a:accent1>
        <a:srgbClr val="FFD73C"/>
      </a:accent1>
      <a:accent2>
        <a:srgbClr val="002396"/>
      </a:accent2>
      <a:accent3>
        <a:srgbClr val="FFFFFF"/>
      </a:accent3>
      <a:accent4>
        <a:srgbClr val="DAB732"/>
      </a:accent4>
      <a:accent5>
        <a:srgbClr val="FFE8AF"/>
      </a:accent5>
      <a:accent6>
        <a:srgbClr val="001F87"/>
      </a:accent6>
      <a:hlink>
        <a:srgbClr val="003AF4"/>
      </a:hlink>
      <a:folHlink>
        <a:srgbClr val="4571FF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FFD73C"/>
        </a:dk1>
        <a:lt1>
          <a:srgbClr val="FFFFFF"/>
        </a:lt1>
        <a:dk2>
          <a:srgbClr val="002396"/>
        </a:dk2>
        <a:lt2>
          <a:srgbClr val="000000"/>
        </a:lt2>
        <a:accent1>
          <a:srgbClr val="FFD73C"/>
        </a:accent1>
        <a:accent2>
          <a:srgbClr val="002396"/>
        </a:accent2>
        <a:accent3>
          <a:srgbClr val="FFFFFF"/>
        </a:accent3>
        <a:accent4>
          <a:srgbClr val="DAB732"/>
        </a:accent4>
        <a:accent5>
          <a:srgbClr val="FFE8AF"/>
        </a:accent5>
        <a:accent6>
          <a:srgbClr val="001F87"/>
        </a:accent6>
        <a:hlink>
          <a:srgbClr val="003AF4"/>
        </a:hlink>
        <a:folHlink>
          <a:srgbClr val="4571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Modèle par défaut">
  <a:themeElements>
    <a:clrScheme name="Modèle par défaut 1">
      <a:dk1>
        <a:srgbClr val="FFD73C"/>
      </a:dk1>
      <a:lt1>
        <a:srgbClr val="FFFFFF"/>
      </a:lt1>
      <a:dk2>
        <a:srgbClr val="002396"/>
      </a:dk2>
      <a:lt2>
        <a:srgbClr val="000000"/>
      </a:lt2>
      <a:accent1>
        <a:srgbClr val="FFD73C"/>
      </a:accent1>
      <a:accent2>
        <a:srgbClr val="002396"/>
      </a:accent2>
      <a:accent3>
        <a:srgbClr val="FFFFFF"/>
      </a:accent3>
      <a:accent4>
        <a:srgbClr val="DAB732"/>
      </a:accent4>
      <a:accent5>
        <a:srgbClr val="FFE8AF"/>
      </a:accent5>
      <a:accent6>
        <a:srgbClr val="001F87"/>
      </a:accent6>
      <a:hlink>
        <a:srgbClr val="003AF4"/>
      </a:hlink>
      <a:folHlink>
        <a:srgbClr val="4571FF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FFD73C"/>
        </a:dk1>
        <a:lt1>
          <a:srgbClr val="FFFFFF"/>
        </a:lt1>
        <a:dk2>
          <a:srgbClr val="002396"/>
        </a:dk2>
        <a:lt2>
          <a:srgbClr val="000000"/>
        </a:lt2>
        <a:accent1>
          <a:srgbClr val="FFD73C"/>
        </a:accent1>
        <a:accent2>
          <a:srgbClr val="002396"/>
        </a:accent2>
        <a:accent3>
          <a:srgbClr val="FFFFFF"/>
        </a:accent3>
        <a:accent4>
          <a:srgbClr val="DAB732"/>
        </a:accent4>
        <a:accent5>
          <a:srgbClr val="FFE8AF"/>
        </a:accent5>
        <a:accent6>
          <a:srgbClr val="001F87"/>
        </a:accent6>
        <a:hlink>
          <a:srgbClr val="003AF4"/>
        </a:hlink>
        <a:folHlink>
          <a:srgbClr val="4571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4553</TotalTime>
  <Words>1191</Words>
  <Application>Microsoft Office PowerPoint</Application>
  <PresentationFormat>Diavoorstelling (4:3)</PresentationFormat>
  <Paragraphs>357</Paragraphs>
  <Slides>28</Slides>
  <Notes>25</Notes>
  <HiddenSlides>0</HiddenSlides>
  <MMClips>0</MMClips>
  <ScaleCrop>false</ScaleCrop>
  <HeadingPairs>
    <vt:vector size="6" baseType="variant">
      <vt:variant>
        <vt:lpstr>Thema</vt:lpstr>
      </vt:variant>
      <vt:variant>
        <vt:i4>8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7" baseType="lpstr">
      <vt:lpstr>Modèle par défaut</vt:lpstr>
      <vt:lpstr>Thème Office</vt:lpstr>
      <vt:lpstr>Thème Office</vt:lpstr>
      <vt:lpstr>Thème Office</vt:lpstr>
      <vt:lpstr>Thème Office</vt:lpstr>
      <vt:lpstr>Thème Office</vt:lpstr>
      <vt:lpstr>3_Modèle par défaut</vt:lpstr>
      <vt:lpstr>1_Modèle par défaut</vt:lpstr>
      <vt:lpstr>Graphique</vt:lpstr>
      <vt:lpstr>URBACT INFODAYS THE NETHERLANDS  TOWARDS URBACT III The Hague 11 November 2014    </vt:lpstr>
      <vt:lpstr>URBACT IN A NUTSHELL</vt:lpstr>
      <vt:lpstr>URBACT IN A NUTSHELL</vt:lpstr>
      <vt:lpstr>MAIN ACTIVITIES</vt:lpstr>
      <vt:lpstr>NETWORKING in URBACT</vt:lpstr>
      <vt:lpstr>URBACT II SO FAR...</vt:lpstr>
      <vt:lpstr>URBACT II SO FAR...</vt:lpstr>
      <vt:lpstr>The Netherlands and URBACT II</vt:lpstr>
      <vt:lpstr>The URBACT III programme</vt:lpstr>
      <vt:lpstr>URBACT III – 4 main objectives</vt:lpstr>
      <vt:lpstr>3 MAIN STRANDS OF ACTIVITIES</vt:lpstr>
      <vt:lpstr>URBACT III Networks – a diversified offer</vt:lpstr>
      <vt:lpstr>Action-planning networks</vt:lpstr>
      <vt:lpstr>Implementation networks</vt:lpstr>
      <vt:lpstr>Transfer networks</vt:lpstr>
      <vt:lpstr>Common features of URBACT networks</vt:lpstr>
      <vt:lpstr>MAIN BENEFICIARIES</vt:lpstr>
      <vt:lpstr>PARTNERSHIPS</vt:lpstr>
      <vt:lpstr>FUNDING</vt:lpstr>
      <vt:lpstr>Transnational Exchange  ERDF co-financing </vt:lpstr>
      <vt:lpstr>Willing to join ?</vt:lpstr>
      <vt:lpstr>Dia 22</vt:lpstr>
      <vt:lpstr>PROVISIONAL CALENDAR 2015</vt:lpstr>
      <vt:lpstr>PROVISIONAL CALENDAR 1st CALL FOR ACTION-PLANNING NETWORKS</vt:lpstr>
      <vt:lpstr>Dia 25</vt:lpstr>
      <vt:lpstr>How to apply and join ?</vt:lpstr>
      <vt:lpstr>Dia 27</vt:lpstr>
      <vt:lpstr>Dia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URBACT</dc:title>
  <dc:creator>Adele Bucella</dc:creator>
  <cp:lastModifiedBy>Speear</cp:lastModifiedBy>
  <cp:revision>273</cp:revision>
  <cp:lastPrinted>1601-01-01T00:00:00Z</cp:lastPrinted>
  <dcterms:created xsi:type="dcterms:W3CDTF">2009-04-29T09:18:19Z</dcterms:created>
  <dcterms:modified xsi:type="dcterms:W3CDTF">2014-11-10T15:47:29Z</dcterms:modified>
</cp:coreProperties>
</file>