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5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6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7" r:id="rId2"/>
    <p:sldMasterId id="2147483656" r:id="rId3"/>
    <p:sldMasterId id="2147483662" r:id="rId4"/>
    <p:sldMasterId id="2147483668" r:id="rId5"/>
    <p:sldMasterId id="2147483674" r:id="rId6"/>
    <p:sldMasterId id="2147483680" r:id="rId7"/>
  </p:sldMasterIdLst>
  <p:notesMasterIdLst>
    <p:notesMasterId r:id="rId15"/>
  </p:notesMasterIdLst>
  <p:handoutMasterIdLst>
    <p:handoutMasterId r:id="rId16"/>
  </p:handoutMasterIdLst>
  <p:sldIdLst>
    <p:sldId id="256" r:id="rId8"/>
    <p:sldId id="292" r:id="rId9"/>
    <p:sldId id="257" r:id="rId10"/>
    <p:sldId id="293" r:id="rId11"/>
    <p:sldId id="294" r:id="rId12"/>
    <p:sldId id="295" r:id="rId13"/>
    <p:sldId id="296" r:id="rId1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F0FF"/>
    <a:srgbClr val="FFF0FF"/>
    <a:srgbClr val="00ACF0"/>
    <a:srgbClr val="00ACF2"/>
    <a:srgbClr val="9DCFE2"/>
    <a:srgbClr val="7ABFDA"/>
    <a:srgbClr val="D1254C"/>
    <a:srgbClr val="8282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07" autoAdjust="0"/>
    <p:restoredTop sz="97376" autoAdjust="0"/>
  </p:normalViewPr>
  <p:slideViewPr>
    <p:cSldViewPr snapToGrid="0" snapToObjects="1" showGuides="1">
      <p:cViewPr>
        <p:scale>
          <a:sx n="69" d="100"/>
          <a:sy n="69" d="100"/>
        </p:scale>
        <p:origin x="-1152" y="-936"/>
      </p:cViewPr>
      <p:guideLst>
        <p:guide orient="horz" pos="3642"/>
        <p:guide orient="horz" pos="1231"/>
        <p:guide pos="5531"/>
        <p:guide pos="3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6" d="100"/>
          <a:sy n="86" d="100"/>
        </p:scale>
        <p:origin x="-373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2E9BE-7027-2F47-92AF-757090987D63}" type="datetime1">
              <a:rPr lang="fr-FR" smtClean="0"/>
              <a:pPr/>
              <a:t>19/12/2014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6EF78-535F-3549-8D69-3A74B7829A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0942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2321C-3F0E-C74E-9EFB-96211E3101DF}" type="datetime1">
              <a:rPr lang="fr-FR" smtClean="0"/>
              <a:pPr/>
              <a:t>19/12/2014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0CD55-A4D8-E64A-B113-C8076B51AD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1895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500" y="3060001"/>
            <a:ext cx="7295963" cy="1197040"/>
          </a:xfrm>
        </p:spPr>
        <p:txBody>
          <a:bodyPr anchor="t"/>
          <a:lstStyle>
            <a:lvl1pPr algn="l">
              <a:lnSpc>
                <a:spcPts val="4200"/>
              </a:lnSpc>
              <a:defRPr sz="4200" b="1" cap="none"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84500" y="4279357"/>
            <a:ext cx="7299500" cy="57658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000" b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pic>
        <p:nvPicPr>
          <p:cNvPr id="7" name="Image 6" descr="CGET_marianne 300 dpi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88" y="358775"/>
            <a:ext cx="2131666" cy="147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265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4000" y="1980002"/>
            <a:ext cx="7920000" cy="3973123"/>
          </a:xfrm>
          <a:prstGeom prst="rect">
            <a:avLst/>
          </a:prstGeom>
        </p:spPr>
        <p:txBody>
          <a:bodyPr bIns="180000">
            <a:noAutofit/>
          </a:bodyPr>
          <a:lstStyle>
            <a:lvl1pPr marL="0" indent="0">
              <a:buFont typeface="Arial"/>
              <a:buNone/>
              <a:defRPr/>
            </a:lvl1pPr>
            <a:lvl2pPr marL="0" indent="0">
              <a:buNone/>
              <a:defRPr>
                <a:solidFill>
                  <a:schemeClr val="accent2"/>
                </a:solidFill>
              </a:defRPr>
            </a:lvl2pPr>
            <a:lvl3pPr marL="0" indent="0">
              <a:buNone/>
              <a:defRPr/>
            </a:lvl3pPr>
            <a:lvl4pPr marL="432000" indent="-140400">
              <a:buFont typeface="Arial"/>
              <a:buChar char="•"/>
              <a:defRPr/>
            </a:lvl4pPr>
            <a:lvl5pPr marL="907200" indent="-194400">
              <a:buFont typeface="Lucida Grande"/>
              <a:buChar char="-"/>
              <a:defRPr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544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Graphiqu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65793" y="1971675"/>
            <a:ext cx="3815996" cy="3816000"/>
          </a:xfrm>
          <a:prstGeom prst="rect">
            <a:avLst/>
          </a:prstGeom>
        </p:spPr>
        <p:txBody>
          <a:bodyPr bIns="0"/>
          <a:lstStyle>
            <a:lvl1pPr marL="0" indent="0">
              <a:buNone/>
              <a:defRPr sz="2400"/>
            </a:lvl1pPr>
            <a:lvl2pPr marL="0" indent="0">
              <a:buNone/>
              <a:defRPr sz="1800">
                <a:solidFill>
                  <a:schemeClr val="accent2"/>
                </a:solidFill>
              </a:defRPr>
            </a:lvl2pPr>
            <a:lvl3pPr>
              <a:buNone/>
              <a:defRPr sz="1600"/>
            </a:lvl3pPr>
            <a:lvl4pPr>
              <a:defRPr sz="1600"/>
            </a:lvl4pPr>
            <a:lvl5pPr marL="907200" indent="-194400">
              <a:buFont typeface="Lucida Grande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68449" y="1971675"/>
            <a:ext cx="3815996" cy="3816000"/>
          </a:xfrm>
          <a:prstGeom prst="rect">
            <a:avLst/>
          </a:prstGeom>
        </p:spPr>
        <p:txBody>
          <a:bodyPr bIns="0"/>
          <a:lstStyle>
            <a:lvl1pPr marL="0" indent="0">
              <a:buNone/>
              <a:defRPr sz="2400"/>
            </a:lvl1pPr>
            <a:lvl2pPr marL="0" indent="0">
              <a:buNone/>
              <a:defRPr sz="1800">
                <a:solidFill>
                  <a:schemeClr val="accent2"/>
                </a:solidFill>
              </a:defRPr>
            </a:lvl2pPr>
            <a:lvl3pPr>
              <a:buNone/>
              <a:defRPr sz="1600"/>
            </a:lvl3pPr>
            <a:lvl4pPr>
              <a:defRPr sz="1600"/>
            </a:lvl4pPr>
            <a:lvl5pPr marL="907200" indent="-194400">
              <a:buFont typeface="Lucida Grande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7022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581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6471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ébut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60000" y="358775"/>
            <a:ext cx="8461375" cy="5594350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7039" y="2562160"/>
            <a:ext cx="6813681" cy="12173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200" cap="none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9093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4000" y="1980002"/>
            <a:ext cx="7920000" cy="3973123"/>
          </a:xfrm>
          <a:prstGeom prst="rect">
            <a:avLst/>
          </a:prstGeom>
        </p:spPr>
        <p:txBody>
          <a:bodyPr bIns="180000">
            <a:noAutofit/>
          </a:bodyPr>
          <a:lstStyle>
            <a:lvl1pPr marL="0" indent="0">
              <a:buFont typeface="Arial"/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432000" indent="-140400">
              <a:buFont typeface="Arial"/>
              <a:buChar char="•"/>
              <a:defRPr/>
            </a:lvl4pPr>
            <a:lvl5pPr marL="907200" indent="-194400">
              <a:buFont typeface="Lucida Grande"/>
              <a:buChar char="-"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5843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Graphiqu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65793" y="1971675"/>
            <a:ext cx="3815996" cy="3816000"/>
          </a:xfrm>
          <a:prstGeom prst="rect">
            <a:avLst/>
          </a:prstGeom>
        </p:spPr>
        <p:txBody>
          <a:bodyPr bIns="0"/>
          <a:lstStyle>
            <a:lvl1pPr marL="0" indent="0">
              <a:buNone/>
              <a:defRPr sz="2400"/>
            </a:lvl1pPr>
            <a:lvl2pPr marL="0" indent="0">
              <a:buNone/>
              <a:defRPr sz="1800"/>
            </a:lvl2pPr>
            <a:lvl3pPr>
              <a:buNone/>
              <a:defRPr sz="1600"/>
            </a:lvl3pPr>
            <a:lvl4pPr>
              <a:defRPr sz="1600"/>
            </a:lvl4pPr>
            <a:lvl5pPr marL="907200" indent="-194400">
              <a:buFont typeface="Lucida Grande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68449" y="1971675"/>
            <a:ext cx="3815996" cy="3816000"/>
          </a:xfrm>
          <a:prstGeom prst="rect">
            <a:avLst/>
          </a:prstGeom>
        </p:spPr>
        <p:txBody>
          <a:bodyPr bIns="0"/>
          <a:lstStyle>
            <a:lvl1pPr marL="0" indent="0">
              <a:buNone/>
              <a:defRPr sz="2400"/>
            </a:lvl1pPr>
            <a:lvl2pPr marL="0" indent="0">
              <a:buNone/>
              <a:defRPr sz="1800"/>
            </a:lvl2pPr>
            <a:lvl3pPr>
              <a:buNone/>
              <a:defRPr sz="1600"/>
            </a:lvl3pPr>
            <a:lvl4pPr>
              <a:defRPr sz="1600"/>
            </a:lvl4pPr>
            <a:lvl5pPr marL="907200" indent="-194400">
              <a:buFont typeface="Lucida Grande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59195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7723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00735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ébut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60000" y="358775"/>
            <a:ext cx="8461375" cy="5594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7039" y="2562160"/>
            <a:ext cx="6813681" cy="12173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200" cap="none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334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4000" y="1980002"/>
            <a:ext cx="7920000" cy="397312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4400"/>
              </a:spcBef>
              <a:spcAft>
                <a:spcPts val="0"/>
              </a:spcAft>
              <a:buFont typeface="Arial"/>
              <a:buNone/>
              <a:defRPr sz="2400" b="0"/>
            </a:lvl1pPr>
            <a:lvl2pPr marL="0" indent="0">
              <a:buNone/>
              <a:defRPr sz="2400" b="0"/>
            </a:lvl2pPr>
            <a:lvl3pPr marL="0" indent="0">
              <a:buNone/>
              <a:defRPr sz="2400" b="0"/>
            </a:lvl3pPr>
            <a:lvl4pPr marL="432000" indent="-140400">
              <a:buFont typeface="Arial"/>
              <a:buChar char="•"/>
              <a:defRPr sz="2400" b="0"/>
            </a:lvl4pPr>
            <a:lvl5pPr marL="907200" indent="-194400">
              <a:buFont typeface="Lucida Grande"/>
              <a:buChar char="-"/>
              <a:defRPr sz="2400" b="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87301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4000" y="1980002"/>
            <a:ext cx="7920000" cy="3973123"/>
          </a:xfrm>
          <a:prstGeom prst="rect">
            <a:avLst/>
          </a:prstGeom>
        </p:spPr>
        <p:txBody>
          <a:bodyPr bIns="180000">
            <a:noAutofit/>
          </a:bodyPr>
          <a:lstStyle>
            <a:lvl1pPr marL="0" indent="0">
              <a:buFont typeface="Arial"/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432000" indent="-140400">
              <a:buFont typeface="Arial"/>
              <a:buChar char="•"/>
              <a:defRPr/>
            </a:lvl4pPr>
            <a:lvl5pPr marL="907200" indent="-194400">
              <a:buFont typeface="Lucida Grande"/>
              <a:buChar char="-"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89661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Graphiqu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65793" y="1971675"/>
            <a:ext cx="3815996" cy="3816000"/>
          </a:xfrm>
          <a:prstGeom prst="rect">
            <a:avLst/>
          </a:prstGeom>
        </p:spPr>
        <p:txBody>
          <a:bodyPr bIns="0"/>
          <a:lstStyle>
            <a:lvl1pPr marL="0" indent="0">
              <a:buNone/>
              <a:defRPr sz="2400"/>
            </a:lvl1pPr>
            <a:lvl2pPr marL="0" indent="0">
              <a:buNone/>
              <a:defRPr sz="1800"/>
            </a:lvl2pPr>
            <a:lvl3pPr>
              <a:buNone/>
              <a:defRPr sz="1600"/>
            </a:lvl3pPr>
            <a:lvl4pPr>
              <a:defRPr sz="1600"/>
            </a:lvl4pPr>
            <a:lvl5pPr marL="907200" indent="-194400">
              <a:buFont typeface="Lucida Grande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68449" y="1971675"/>
            <a:ext cx="3815996" cy="3816000"/>
          </a:xfrm>
          <a:prstGeom prst="rect">
            <a:avLst/>
          </a:prstGeom>
        </p:spPr>
        <p:txBody>
          <a:bodyPr bIns="0"/>
          <a:lstStyle>
            <a:lvl1pPr marL="0" indent="0">
              <a:buNone/>
              <a:defRPr sz="2400"/>
            </a:lvl1pPr>
            <a:lvl2pPr marL="0" indent="0">
              <a:buNone/>
              <a:defRPr sz="1800"/>
            </a:lvl2pPr>
            <a:lvl3pPr>
              <a:buNone/>
              <a:defRPr sz="1600"/>
            </a:lvl3pPr>
            <a:lvl4pPr>
              <a:defRPr sz="1600"/>
            </a:lvl4pPr>
            <a:lvl5pPr marL="907200" indent="-194400">
              <a:buFont typeface="Lucida Grande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80638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69418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81358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ébut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60000" y="358775"/>
            <a:ext cx="8461375" cy="5594350"/>
          </a:xfrm>
          <a:prstGeom prst="rect">
            <a:avLst/>
          </a:prstGeom>
          <a:solidFill>
            <a:srgbClr val="F49E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7039" y="2562160"/>
            <a:ext cx="6813681" cy="12173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200" cap="none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76341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4000" y="1980002"/>
            <a:ext cx="7920000" cy="3973123"/>
          </a:xfrm>
          <a:prstGeom prst="rect">
            <a:avLst/>
          </a:prstGeom>
        </p:spPr>
        <p:txBody>
          <a:bodyPr bIns="180000">
            <a:noAutofit/>
          </a:bodyPr>
          <a:lstStyle>
            <a:lvl1pPr marL="0" indent="0">
              <a:buFont typeface="Arial"/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432000" indent="-140400">
              <a:buFont typeface="Arial"/>
              <a:buChar char="•"/>
              <a:defRPr/>
            </a:lvl4pPr>
            <a:lvl5pPr marL="907200" indent="-194400">
              <a:buFont typeface="Lucida Grande"/>
              <a:buChar char="-"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07631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Graphiqu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65793" y="1971675"/>
            <a:ext cx="3815996" cy="3816000"/>
          </a:xfrm>
          <a:prstGeom prst="rect">
            <a:avLst/>
          </a:prstGeom>
        </p:spPr>
        <p:txBody>
          <a:bodyPr bIns="0"/>
          <a:lstStyle>
            <a:lvl1pPr marL="0" indent="0">
              <a:buNone/>
              <a:defRPr sz="2400"/>
            </a:lvl1pPr>
            <a:lvl2pPr marL="0" indent="0">
              <a:buNone/>
              <a:defRPr sz="1800"/>
            </a:lvl2pPr>
            <a:lvl3pPr>
              <a:buNone/>
              <a:defRPr sz="1600"/>
            </a:lvl3pPr>
            <a:lvl4pPr>
              <a:defRPr sz="1600"/>
            </a:lvl4pPr>
            <a:lvl5pPr marL="907200" indent="-194400">
              <a:buFont typeface="Lucida Grande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68449" y="1971675"/>
            <a:ext cx="3815996" cy="3816000"/>
          </a:xfrm>
          <a:prstGeom prst="rect">
            <a:avLst/>
          </a:prstGeom>
        </p:spPr>
        <p:txBody>
          <a:bodyPr bIns="0"/>
          <a:lstStyle>
            <a:lvl1pPr marL="0" indent="0">
              <a:buNone/>
              <a:defRPr sz="2400"/>
            </a:lvl1pPr>
            <a:lvl2pPr marL="0" indent="0">
              <a:buNone/>
              <a:defRPr sz="1800"/>
            </a:lvl2pPr>
            <a:lvl3pPr>
              <a:buNone/>
              <a:defRPr sz="1600"/>
            </a:lvl3pPr>
            <a:lvl4pPr>
              <a:defRPr sz="1600"/>
            </a:lvl4pPr>
            <a:lvl5pPr marL="907200" indent="-194400">
              <a:buFont typeface="Lucida Grande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31666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25569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99831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ébut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60000" y="358775"/>
            <a:ext cx="8461375" cy="5594350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7039" y="2562160"/>
            <a:ext cx="6813681" cy="12173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200" cap="none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0946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5303" y="4228338"/>
            <a:ext cx="1261872" cy="2267712"/>
          </a:xfrm>
          <a:prstGeom prst="rect">
            <a:avLst/>
          </a:prstGeom>
        </p:spPr>
      </p:pic>
      <p:sp>
        <p:nvSpPr>
          <p:cNvPr id="10" name="Espace réservé du contenu 9"/>
          <p:cNvSpPr>
            <a:spLocks noGrp="1"/>
          </p:cNvSpPr>
          <p:nvPr>
            <p:ph sz="quarter" idx="10"/>
          </p:nvPr>
        </p:nvSpPr>
        <p:spPr>
          <a:xfrm>
            <a:off x="6447391" y="5765801"/>
            <a:ext cx="2330450" cy="647700"/>
          </a:xfrm>
        </p:spPr>
        <p:txBody>
          <a:bodyPr>
            <a:noAutofit/>
          </a:bodyPr>
          <a:lstStyle>
            <a:lvl1pPr marL="0" algn="r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solidFill>
                  <a:schemeClr val="tx2"/>
                </a:solidFill>
                <a:latin typeface="+mn-lt"/>
              </a:defRPr>
            </a:lvl1pPr>
            <a:lvl2pPr marL="0" indent="0" algn="r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 sz="1000" b="1">
                <a:solidFill>
                  <a:schemeClr val="tx2"/>
                </a:solidFill>
                <a:latin typeface="+mn-lt"/>
              </a:defRPr>
            </a:lvl2pPr>
            <a:lvl3pPr marL="0" algn="r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solidFill>
                  <a:schemeClr val="tx2"/>
                </a:solidFill>
                <a:latin typeface="+mn-lt"/>
              </a:defRPr>
            </a:lvl3pPr>
            <a:lvl4pPr marL="0" indent="0" algn="r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solidFill>
                  <a:schemeClr val="tx2"/>
                </a:solidFill>
                <a:latin typeface="+mn-lt"/>
              </a:defRPr>
            </a:lvl4pPr>
            <a:lvl5pPr marL="0" indent="0" algn="r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000" b="0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58646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4000" y="1980002"/>
            <a:ext cx="7920000" cy="3973123"/>
          </a:xfrm>
          <a:prstGeom prst="rect">
            <a:avLst/>
          </a:prstGeom>
        </p:spPr>
        <p:txBody>
          <a:bodyPr bIns="180000">
            <a:noAutofit/>
          </a:bodyPr>
          <a:lstStyle>
            <a:lvl1pPr marL="0" indent="0">
              <a:buFont typeface="Arial"/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432000" indent="-140400">
              <a:buFont typeface="Arial"/>
              <a:buChar char="•"/>
              <a:defRPr/>
            </a:lvl4pPr>
            <a:lvl5pPr marL="907200" indent="-194400">
              <a:buFont typeface="Lucida Grande"/>
              <a:buChar char="-"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64433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Graphiqu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65793" y="1971675"/>
            <a:ext cx="3815996" cy="3816000"/>
          </a:xfrm>
          <a:prstGeom prst="rect">
            <a:avLst/>
          </a:prstGeom>
        </p:spPr>
        <p:txBody>
          <a:bodyPr bIns="0"/>
          <a:lstStyle>
            <a:lvl1pPr marL="0" indent="0">
              <a:buNone/>
              <a:defRPr sz="2400"/>
            </a:lvl1pPr>
            <a:lvl2pPr marL="0" indent="0">
              <a:buNone/>
              <a:defRPr sz="1800"/>
            </a:lvl2pPr>
            <a:lvl3pPr>
              <a:buNone/>
              <a:defRPr sz="1600"/>
            </a:lvl3pPr>
            <a:lvl4pPr>
              <a:defRPr sz="1600"/>
            </a:lvl4pPr>
            <a:lvl5pPr marL="907200" indent="-194400">
              <a:buFont typeface="Lucida Grande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68449" y="1971675"/>
            <a:ext cx="3815996" cy="3816000"/>
          </a:xfrm>
          <a:prstGeom prst="rect">
            <a:avLst/>
          </a:prstGeom>
        </p:spPr>
        <p:txBody>
          <a:bodyPr bIns="0"/>
          <a:lstStyle>
            <a:lvl1pPr marL="0" indent="0">
              <a:buNone/>
              <a:defRPr sz="2400"/>
            </a:lvl1pPr>
            <a:lvl2pPr marL="0" indent="0">
              <a:buNone/>
              <a:defRPr sz="1800"/>
            </a:lvl2pPr>
            <a:lvl3pPr>
              <a:buNone/>
              <a:defRPr sz="1600"/>
            </a:lvl3pPr>
            <a:lvl4pPr>
              <a:defRPr sz="1600"/>
            </a:lvl4pPr>
            <a:lvl5pPr marL="907200" indent="-194400">
              <a:buFont typeface="Lucida Grande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76322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12776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5186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ébut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60000" y="358775"/>
            <a:ext cx="8461375" cy="5594350"/>
          </a:xfrm>
          <a:prstGeom prst="rect">
            <a:avLst/>
          </a:prstGeom>
          <a:solidFill>
            <a:srgbClr val="00ACF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7039" y="2562160"/>
            <a:ext cx="6813681" cy="12173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200" cap="none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2671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4000" y="1980002"/>
            <a:ext cx="7920000" cy="3973123"/>
          </a:xfrm>
          <a:prstGeom prst="rect">
            <a:avLst/>
          </a:prstGeom>
        </p:spPr>
        <p:txBody>
          <a:bodyPr bIns="180000">
            <a:noAutofit/>
          </a:bodyPr>
          <a:lstStyle>
            <a:lvl1pPr marL="0" indent="0">
              <a:buFont typeface="Arial"/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432000" indent="-140400">
              <a:buFont typeface="Arial"/>
              <a:buChar char="•"/>
              <a:defRPr/>
            </a:lvl4pPr>
            <a:lvl5pPr marL="907200" indent="-194400">
              <a:buFont typeface="Lucida Grande"/>
              <a:buChar char="-"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69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Graphiqu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65793" y="1971675"/>
            <a:ext cx="3815996" cy="3816000"/>
          </a:xfrm>
          <a:prstGeom prst="rect">
            <a:avLst/>
          </a:prstGeom>
        </p:spPr>
        <p:txBody>
          <a:bodyPr bIns="0"/>
          <a:lstStyle>
            <a:lvl1pPr marL="0" indent="0">
              <a:buNone/>
              <a:defRPr sz="2400"/>
            </a:lvl1pPr>
            <a:lvl2pPr marL="0" indent="0">
              <a:buNone/>
              <a:defRPr sz="1800"/>
            </a:lvl2pPr>
            <a:lvl3pPr>
              <a:buNone/>
              <a:defRPr sz="1600"/>
            </a:lvl3pPr>
            <a:lvl4pPr>
              <a:defRPr sz="1600"/>
            </a:lvl4pPr>
            <a:lvl5pPr marL="907200" indent="-194400">
              <a:buFont typeface="Lucida Grande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68449" y="1971675"/>
            <a:ext cx="3815996" cy="3816000"/>
          </a:xfrm>
          <a:prstGeom prst="rect">
            <a:avLst/>
          </a:prstGeom>
        </p:spPr>
        <p:txBody>
          <a:bodyPr bIns="0"/>
          <a:lstStyle>
            <a:lvl1pPr marL="0" indent="0">
              <a:buNone/>
              <a:defRPr sz="2400"/>
            </a:lvl1pPr>
            <a:lvl2pPr marL="0" indent="0">
              <a:buNone/>
              <a:defRPr sz="1800"/>
            </a:lvl2pPr>
            <a:lvl3pPr>
              <a:buNone/>
              <a:defRPr sz="1600"/>
            </a:lvl3pPr>
            <a:lvl4pPr>
              <a:defRPr sz="1600"/>
            </a:lvl4pPr>
            <a:lvl5pPr marL="907200" indent="-194400">
              <a:buFont typeface="Lucida Grande"/>
              <a:buChar char="-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598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6238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9427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ébut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60000" y="358775"/>
            <a:ext cx="8461375" cy="5594350"/>
          </a:xfrm>
          <a:prstGeom prst="rect">
            <a:avLst/>
          </a:prstGeom>
          <a:solidFill>
            <a:srgbClr val="93107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7039" y="2562160"/>
            <a:ext cx="6813681" cy="121736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200" cap="none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1667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76001" y="360000"/>
            <a:ext cx="8207999" cy="72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l" eaLnBrk="0" fontAlgn="base" hangingPunct="0">
              <a:spcAft>
                <a:spcPct val="0"/>
              </a:spcAft>
            </a:pPr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650400" y="6153150"/>
            <a:ext cx="2133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  <p:pic>
        <p:nvPicPr>
          <p:cNvPr id="12" name="Image 11" descr="cget SEUL 300 DPI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328" y="6121577"/>
            <a:ext cx="756310" cy="403048"/>
          </a:xfrm>
          <a:prstGeom prst="rect">
            <a:avLst/>
          </a:prstGeom>
        </p:spPr>
      </p:pic>
      <p:sp>
        <p:nvSpPr>
          <p:cNvPr id="16" name="Espace réservé du texte 15"/>
          <p:cNvSpPr>
            <a:spLocks noGrp="1"/>
          </p:cNvSpPr>
          <p:nvPr>
            <p:ph type="body" idx="1"/>
          </p:nvPr>
        </p:nvSpPr>
        <p:spPr>
          <a:xfrm>
            <a:off x="864000" y="1620002"/>
            <a:ext cx="8229600" cy="421199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cxnSp>
        <p:nvCxnSpPr>
          <p:cNvPr id="22" name="Connecteur droit 21"/>
          <p:cNvCxnSpPr/>
          <p:nvPr/>
        </p:nvCxnSpPr>
        <p:spPr>
          <a:xfrm>
            <a:off x="585788" y="5945301"/>
            <a:ext cx="8194675" cy="0"/>
          </a:xfrm>
          <a:prstGeom prst="line">
            <a:avLst/>
          </a:prstGeom>
          <a:ln w="12700">
            <a:solidFill>
              <a:srgbClr val="8282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85788" y="1224000"/>
            <a:ext cx="8198212" cy="80925"/>
          </a:xfrm>
          <a:prstGeom prst="rect">
            <a:avLst/>
          </a:prstGeom>
          <a:solidFill>
            <a:srgbClr val="00ACF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007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6" r:id="rId3"/>
  </p:sldLayoutIdLst>
  <p:hf hdr="0" dt="0"/>
  <p:txStyles>
    <p:titleStyle>
      <a:lvl1pPr algn="ctr" defTabSz="457200" rtl="0" eaLnBrk="1" latinLnBrk="0" hangingPunct="1">
        <a:lnSpc>
          <a:spcPts val="3000"/>
        </a:lnSpc>
        <a:spcBef>
          <a:spcPct val="0"/>
        </a:spcBef>
        <a:buNone/>
        <a:defRPr lang="fr-FR" sz="3000" b="1" i="0" u="none" strike="noStrike" kern="1200" baseline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ts val="2200"/>
        </a:lnSpc>
        <a:spcBef>
          <a:spcPts val="567"/>
        </a:spcBef>
        <a:spcAft>
          <a:spcPts val="1200"/>
        </a:spcAft>
        <a:buFont typeface="Arial"/>
        <a:buChar char="•"/>
        <a:defRPr lang="fr-FR" sz="2400" b="1" i="0" kern="1200" dirty="0" smtClean="0">
          <a:solidFill>
            <a:schemeClr val="tx2"/>
          </a:solidFill>
          <a:latin typeface="Arial"/>
          <a:ea typeface="ＭＳ Ｐゴシック" charset="0"/>
          <a:cs typeface="Arial"/>
        </a:defRPr>
      </a:lvl1pPr>
      <a:lvl2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–"/>
        <a:defRPr lang="fr-FR" sz="1800" b="1" i="0" kern="1200" baseline="0" dirty="0" smtClean="0">
          <a:solidFill>
            <a:srgbClr val="00ACF0"/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3pPr>
      <a:lvl4pPr marL="432000" indent="-1404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4pPr>
      <a:lvl5pPr marL="2057400" indent="-2286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»"/>
        <a:defRPr lang="fr-FR" sz="1600" kern="1200" baseline="0" dirty="0">
          <a:solidFill>
            <a:srgbClr val="0A3B93"/>
          </a:solidFill>
          <a:latin typeface="+mn-lt"/>
          <a:ea typeface="+mn-ea"/>
          <a:cs typeface="Geneva" pitchFamily="7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76001" y="360000"/>
            <a:ext cx="8207999" cy="72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l" eaLnBrk="0" fontAlgn="base" hangingPunct="0">
              <a:spcAft>
                <a:spcPct val="0"/>
              </a:spcAft>
            </a:pPr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650400" y="6153150"/>
            <a:ext cx="2133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  <p:pic>
        <p:nvPicPr>
          <p:cNvPr id="12" name="Image 11" descr="cget SEUL 300 DPI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328" y="6121577"/>
            <a:ext cx="756310" cy="403048"/>
          </a:xfrm>
          <a:prstGeom prst="rect">
            <a:avLst/>
          </a:prstGeom>
        </p:spPr>
      </p:pic>
      <p:sp>
        <p:nvSpPr>
          <p:cNvPr id="16" name="Espace réservé du texte 15"/>
          <p:cNvSpPr>
            <a:spLocks noGrp="1"/>
          </p:cNvSpPr>
          <p:nvPr>
            <p:ph type="body" idx="1"/>
          </p:nvPr>
        </p:nvSpPr>
        <p:spPr>
          <a:xfrm>
            <a:off x="864000" y="1620002"/>
            <a:ext cx="8229600" cy="421199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cxnSp>
        <p:nvCxnSpPr>
          <p:cNvPr id="22" name="Connecteur droit 21"/>
          <p:cNvCxnSpPr/>
          <p:nvPr/>
        </p:nvCxnSpPr>
        <p:spPr>
          <a:xfrm>
            <a:off x="585788" y="5945301"/>
            <a:ext cx="8194675" cy="0"/>
          </a:xfrm>
          <a:prstGeom prst="line">
            <a:avLst/>
          </a:prstGeom>
          <a:ln w="12700">
            <a:solidFill>
              <a:srgbClr val="8282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85788" y="1224000"/>
            <a:ext cx="8198212" cy="80925"/>
          </a:xfrm>
          <a:prstGeom prst="rect">
            <a:avLst/>
          </a:prstGeom>
          <a:solidFill>
            <a:srgbClr val="00ACF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83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91" r:id="rId2"/>
    <p:sldLayoutId id="2147483653" r:id="rId3"/>
    <p:sldLayoutId id="2147483654" r:id="rId4"/>
    <p:sldLayoutId id="2147483655" r:id="rId5"/>
  </p:sldLayoutIdLst>
  <p:hf hdr="0" dt="0"/>
  <p:txStyles>
    <p:titleStyle>
      <a:lvl1pPr algn="ctr" defTabSz="457200" rtl="0" eaLnBrk="1" latinLnBrk="0" hangingPunct="1">
        <a:lnSpc>
          <a:spcPts val="3000"/>
        </a:lnSpc>
        <a:spcBef>
          <a:spcPct val="0"/>
        </a:spcBef>
        <a:buNone/>
        <a:defRPr lang="fr-FR" sz="3000" b="1" i="0" u="none" strike="noStrike" kern="1200" baseline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ts val="2200"/>
        </a:lnSpc>
        <a:spcBef>
          <a:spcPts val="567"/>
        </a:spcBef>
        <a:spcAft>
          <a:spcPts val="1200"/>
        </a:spcAft>
        <a:buFont typeface="Arial"/>
        <a:buChar char="•"/>
        <a:defRPr lang="fr-FR" sz="2400" b="1" i="0" kern="1200" dirty="0" smtClean="0">
          <a:solidFill>
            <a:schemeClr val="tx2"/>
          </a:solidFill>
          <a:latin typeface="Arial"/>
          <a:ea typeface="ＭＳ Ｐゴシック" charset="0"/>
          <a:cs typeface="Arial"/>
        </a:defRPr>
      </a:lvl1pPr>
      <a:lvl2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–"/>
        <a:defRPr lang="fr-FR" sz="1800" b="1" i="0" kern="1200" baseline="0" dirty="0" smtClean="0">
          <a:solidFill>
            <a:srgbClr val="00ACF0"/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3pPr>
      <a:lvl4pPr marL="432000" indent="-1404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4pPr>
      <a:lvl5pPr marL="2057400" indent="-2286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»"/>
        <a:defRPr lang="fr-FR" sz="1600" kern="1200" baseline="0" dirty="0">
          <a:solidFill>
            <a:srgbClr val="0A3B93"/>
          </a:solidFill>
          <a:latin typeface="+mn-lt"/>
          <a:ea typeface="+mn-ea"/>
          <a:cs typeface="Geneva" pitchFamily="7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76001" y="360000"/>
            <a:ext cx="8207999" cy="72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l" eaLnBrk="0" fontAlgn="base" hangingPunct="0">
              <a:spcAft>
                <a:spcPct val="0"/>
              </a:spcAft>
            </a:pPr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650400" y="6153150"/>
            <a:ext cx="2133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  <p:pic>
        <p:nvPicPr>
          <p:cNvPr id="12" name="Image 11" descr="cget SEUL 300 DPI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328" y="6121577"/>
            <a:ext cx="756310" cy="403048"/>
          </a:xfrm>
          <a:prstGeom prst="rect">
            <a:avLst/>
          </a:prstGeom>
        </p:spPr>
      </p:pic>
      <p:sp>
        <p:nvSpPr>
          <p:cNvPr id="16" name="Espace réservé du texte 15"/>
          <p:cNvSpPr>
            <a:spLocks noGrp="1"/>
          </p:cNvSpPr>
          <p:nvPr>
            <p:ph type="body" idx="1"/>
          </p:nvPr>
        </p:nvSpPr>
        <p:spPr>
          <a:xfrm>
            <a:off x="864000" y="1620001"/>
            <a:ext cx="8229600" cy="433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cxnSp>
        <p:nvCxnSpPr>
          <p:cNvPr id="22" name="Connecteur droit 21"/>
          <p:cNvCxnSpPr/>
          <p:nvPr/>
        </p:nvCxnSpPr>
        <p:spPr>
          <a:xfrm>
            <a:off x="585788" y="5945301"/>
            <a:ext cx="8194675" cy="0"/>
          </a:xfrm>
          <a:prstGeom prst="line">
            <a:avLst/>
          </a:prstGeom>
          <a:ln w="12700">
            <a:solidFill>
              <a:srgbClr val="8282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85788" y="1224000"/>
            <a:ext cx="8198212" cy="80925"/>
          </a:xfrm>
          <a:prstGeom prst="rect">
            <a:avLst/>
          </a:prstGeom>
          <a:solidFill>
            <a:srgbClr val="93107E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24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</p:sldLayoutIdLst>
  <p:hf hdr="0" dt="0"/>
  <p:txStyles>
    <p:titleStyle>
      <a:lvl1pPr algn="ctr" defTabSz="457200" rtl="0" eaLnBrk="1" latinLnBrk="0" hangingPunct="1">
        <a:lnSpc>
          <a:spcPts val="3000"/>
        </a:lnSpc>
        <a:spcBef>
          <a:spcPct val="0"/>
        </a:spcBef>
        <a:buNone/>
        <a:defRPr lang="fr-FR" sz="3000" b="1" i="0" u="none" strike="noStrike" kern="1200" baseline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ts val="2200"/>
        </a:lnSpc>
        <a:spcBef>
          <a:spcPts val="567"/>
        </a:spcBef>
        <a:spcAft>
          <a:spcPts val="1200"/>
        </a:spcAft>
        <a:buFont typeface="Arial"/>
        <a:buChar char="•"/>
        <a:defRPr lang="fr-FR" sz="2400" b="1" i="0" kern="1200" dirty="0" smtClean="0">
          <a:solidFill>
            <a:schemeClr val="tx2"/>
          </a:solidFill>
          <a:latin typeface="Arial"/>
          <a:ea typeface="ＭＳ Ｐゴシック" charset="0"/>
          <a:cs typeface="Arial"/>
        </a:defRPr>
      </a:lvl1pPr>
      <a:lvl2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–"/>
        <a:defRPr lang="fr-FR" sz="1800" b="1" i="0" kern="1200" baseline="0" dirty="0" smtClean="0">
          <a:solidFill>
            <a:srgbClr val="93107E"/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3pPr>
      <a:lvl4pPr marL="432000" indent="-1404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4pPr>
      <a:lvl5pPr marL="2057400" indent="-2286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»"/>
        <a:defRPr lang="fr-FR" sz="1600" kern="1200" baseline="0" dirty="0">
          <a:solidFill>
            <a:srgbClr val="0A3B93"/>
          </a:solidFill>
          <a:latin typeface="+mn-lt"/>
          <a:ea typeface="+mn-ea"/>
          <a:cs typeface="Geneva" pitchFamily="7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76001" y="360000"/>
            <a:ext cx="8207999" cy="72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l" eaLnBrk="0" fontAlgn="base" hangingPunct="0">
              <a:spcAft>
                <a:spcPct val="0"/>
              </a:spcAft>
            </a:pPr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650400" y="6153150"/>
            <a:ext cx="2133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  <p:pic>
        <p:nvPicPr>
          <p:cNvPr id="12" name="Image 11" descr="cget SEUL 300 DPI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328" y="6121577"/>
            <a:ext cx="756310" cy="403048"/>
          </a:xfrm>
          <a:prstGeom prst="rect">
            <a:avLst/>
          </a:prstGeom>
        </p:spPr>
      </p:pic>
      <p:sp>
        <p:nvSpPr>
          <p:cNvPr id="16" name="Espace réservé du texte 15"/>
          <p:cNvSpPr>
            <a:spLocks noGrp="1"/>
          </p:cNvSpPr>
          <p:nvPr>
            <p:ph type="body" idx="1"/>
          </p:nvPr>
        </p:nvSpPr>
        <p:spPr>
          <a:xfrm>
            <a:off x="864000" y="1620001"/>
            <a:ext cx="8229600" cy="433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cxnSp>
        <p:nvCxnSpPr>
          <p:cNvPr id="22" name="Connecteur droit 21"/>
          <p:cNvCxnSpPr/>
          <p:nvPr/>
        </p:nvCxnSpPr>
        <p:spPr>
          <a:xfrm>
            <a:off x="585788" y="5945301"/>
            <a:ext cx="8194675" cy="0"/>
          </a:xfrm>
          <a:prstGeom prst="line">
            <a:avLst/>
          </a:prstGeom>
          <a:ln w="12700">
            <a:solidFill>
              <a:srgbClr val="8282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85788" y="1224000"/>
            <a:ext cx="8198212" cy="80925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979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</p:sldLayoutIdLst>
  <p:hf hdr="0" dt="0"/>
  <p:txStyles>
    <p:titleStyle>
      <a:lvl1pPr algn="ctr" defTabSz="457200" rtl="0" eaLnBrk="1" latinLnBrk="0" hangingPunct="1">
        <a:lnSpc>
          <a:spcPts val="3000"/>
        </a:lnSpc>
        <a:spcBef>
          <a:spcPct val="0"/>
        </a:spcBef>
        <a:buNone/>
        <a:defRPr lang="fr-FR" sz="3000" b="1" i="0" u="none" strike="noStrike" kern="1200" baseline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ts val="2200"/>
        </a:lnSpc>
        <a:spcBef>
          <a:spcPts val="567"/>
        </a:spcBef>
        <a:spcAft>
          <a:spcPts val="1200"/>
        </a:spcAft>
        <a:buFont typeface="Arial"/>
        <a:buChar char="•"/>
        <a:defRPr lang="fr-FR" sz="2400" b="1" i="0" kern="1200" dirty="0" smtClean="0">
          <a:solidFill>
            <a:schemeClr val="tx2"/>
          </a:solidFill>
          <a:latin typeface="Arial"/>
          <a:ea typeface="ＭＳ Ｐゴシック" charset="0"/>
          <a:cs typeface="Arial"/>
        </a:defRPr>
      </a:lvl1pPr>
      <a:lvl2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–"/>
        <a:defRPr lang="fr-FR" sz="1800" b="1" i="0" kern="1200" baseline="0" dirty="0" smtClean="0">
          <a:solidFill>
            <a:schemeClr val="accent5"/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3pPr>
      <a:lvl4pPr marL="432000" indent="-1404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4pPr>
      <a:lvl5pPr marL="2057400" indent="-2286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»"/>
        <a:defRPr lang="fr-FR" sz="1600" kern="1200" baseline="0" dirty="0">
          <a:solidFill>
            <a:srgbClr val="0A3B93"/>
          </a:solidFill>
          <a:latin typeface="+mn-lt"/>
          <a:ea typeface="+mn-ea"/>
          <a:cs typeface="Geneva" pitchFamily="7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76001" y="360000"/>
            <a:ext cx="8207999" cy="72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l" eaLnBrk="0" fontAlgn="base" hangingPunct="0">
              <a:spcAft>
                <a:spcPct val="0"/>
              </a:spcAft>
            </a:pPr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650400" y="6153150"/>
            <a:ext cx="2133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  <p:pic>
        <p:nvPicPr>
          <p:cNvPr id="12" name="Image 11" descr="cget SEUL 300 DPI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328" y="6121577"/>
            <a:ext cx="756310" cy="403048"/>
          </a:xfrm>
          <a:prstGeom prst="rect">
            <a:avLst/>
          </a:prstGeom>
        </p:spPr>
      </p:pic>
      <p:sp>
        <p:nvSpPr>
          <p:cNvPr id="16" name="Espace réservé du texte 15"/>
          <p:cNvSpPr>
            <a:spLocks noGrp="1"/>
          </p:cNvSpPr>
          <p:nvPr>
            <p:ph type="body" idx="1"/>
          </p:nvPr>
        </p:nvSpPr>
        <p:spPr>
          <a:xfrm>
            <a:off x="864000" y="1620001"/>
            <a:ext cx="8229600" cy="433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cxnSp>
        <p:nvCxnSpPr>
          <p:cNvPr id="22" name="Connecteur droit 21"/>
          <p:cNvCxnSpPr/>
          <p:nvPr/>
        </p:nvCxnSpPr>
        <p:spPr>
          <a:xfrm>
            <a:off x="585788" y="5945301"/>
            <a:ext cx="8194675" cy="0"/>
          </a:xfrm>
          <a:prstGeom prst="line">
            <a:avLst/>
          </a:prstGeom>
          <a:ln w="12700">
            <a:solidFill>
              <a:srgbClr val="8282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85788" y="1224000"/>
            <a:ext cx="8198212" cy="809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579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</p:sldLayoutIdLst>
  <p:hf hdr="0" dt="0"/>
  <p:txStyles>
    <p:titleStyle>
      <a:lvl1pPr algn="ctr" defTabSz="457200" rtl="0" eaLnBrk="1" latinLnBrk="0" hangingPunct="1">
        <a:lnSpc>
          <a:spcPts val="3000"/>
        </a:lnSpc>
        <a:spcBef>
          <a:spcPct val="0"/>
        </a:spcBef>
        <a:buNone/>
        <a:defRPr lang="fr-FR" sz="3000" b="1" i="0" u="none" strike="noStrike" kern="1200" baseline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ts val="2200"/>
        </a:lnSpc>
        <a:spcBef>
          <a:spcPts val="567"/>
        </a:spcBef>
        <a:spcAft>
          <a:spcPts val="1200"/>
        </a:spcAft>
        <a:buFont typeface="Arial"/>
        <a:buChar char="•"/>
        <a:defRPr lang="fr-FR" sz="2400" b="1" i="0" kern="1200" dirty="0" smtClean="0">
          <a:solidFill>
            <a:schemeClr val="tx2"/>
          </a:solidFill>
          <a:latin typeface="Arial"/>
          <a:ea typeface="ＭＳ Ｐゴシック" charset="0"/>
          <a:cs typeface="Arial"/>
        </a:defRPr>
      </a:lvl1pPr>
      <a:lvl2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–"/>
        <a:defRPr lang="fr-FR" sz="1800" b="1" i="0" kern="1200" baseline="0" dirty="0" smtClean="0">
          <a:solidFill>
            <a:schemeClr val="accent1"/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3pPr>
      <a:lvl4pPr marL="432000" indent="-1404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4pPr>
      <a:lvl5pPr marL="2057400" indent="-2286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»"/>
        <a:defRPr lang="fr-FR" sz="1600" kern="1200" baseline="0" dirty="0">
          <a:solidFill>
            <a:srgbClr val="0A3B93"/>
          </a:solidFill>
          <a:latin typeface="+mn-lt"/>
          <a:ea typeface="+mn-ea"/>
          <a:cs typeface="Geneva" pitchFamily="7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76001" y="360000"/>
            <a:ext cx="8207999" cy="72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l" eaLnBrk="0" fontAlgn="base" hangingPunct="0">
              <a:spcAft>
                <a:spcPct val="0"/>
              </a:spcAft>
            </a:pPr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650400" y="6153150"/>
            <a:ext cx="2133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  <p:pic>
        <p:nvPicPr>
          <p:cNvPr id="12" name="Image 11" descr="cget SEUL 300 DPI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328" y="6121577"/>
            <a:ext cx="756310" cy="403048"/>
          </a:xfrm>
          <a:prstGeom prst="rect">
            <a:avLst/>
          </a:prstGeom>
        </p:spPr>
      </p:pic>
      <p:sp>
        <p:nvSpPr>
          <p:cNvPr id="16" name="Espace réservé du texte 15"/>
          <p:cNvSpPr>
            <a:spLocks noGrp="1"/>
          </p:cNvSpPr>
          <p:nvPr>
            <p:ph type="body" idx="1"/>
          </p:nvPr>
        </p:nvSpPr>
        <p:spPr>
          <a:xfrm>
            <a:off x="864000" y="1620001"/>
            <a:ext cx="8229600" cy="433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cxnSp>
        <p:nvCxnSpPr>
          <p:cNvPr id="22" name="Connecteur droit 21"/>
          <p:cNvCxnSpPr/>
          <p:nvPr/>
        </p:nvCxnSpPr>
        <p:spPr>
          <a:xfrm>
            <a:off x="585788" y="5945301"/>
            <a:ext cx="8194675" cy="0"/>
          </a:xfrm>
          <a:prstGeom prst="line">
            <a:avLst/>
          </a:prstGeom>
          <a:ln w="12700">
            <a:solidFill>
              <a:srgbClr val="8282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85788" y="1224000"/>
            <a:ext cx="8198212" cy="80925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30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</p:sldLayoutIdLst>
  <p:hf hdr="0" dt="0"/>
  <p:txStyles>
    <p:titleStyle>
      <a:lvl1pPr algn="ctr" defTabSz="457200" rtl="0" eaLnBrk="1" latinLnBrk="0" hangingPunct="1">
        <a:lnSpc>
          <a:spcPts val="3000"/>
        </a:lnSpc>
        <a:spcBef>
          <a:spcPct val="0"/>
        </a:spcBef>
        <a:buNone/>
        <a:defRPr lang="fr-FR" sz="3000" b="1" i="0" u="none" strike="noStrike" kern="1200" baseline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ts val="2200"/>
        </a:lnSpc>
        <a:spcBef>
          <a:spcPts val="567"/>
        </a:spcBef>
        <a:spcAft>
          <a:spcPts val="1200"/>
        </a:spcAft>
        <a:buFont typeface="Arial"/>
        <a:buChar char="•"/>
        <a:defRPr lang="fr-FR" sz="2400" b="1" i="0" kern="1200" dirty="0" smtClean="0">
          <a:solidFill>
            <a:schemeClr val="tx2"/>
          </a:solidFill>
          <a:latin typeface="Arial"/>
          <a:ea typeface="ＭＳ Ｐゴシック" charset="0"/>
          <a:cs typeface="Arial"/>
        </a:defRPr>
      </a:lvl1pPr>
      <a:lvl2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–"/>
        <a:defRPr lang="fr-FR" sz="1800" b="1" i="0" kern="1200" baseline="0" dirty="0" smtClean="0">
          <a:solidFill>
            <a:schemeClr val="accent3"/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3pPr>
      <a:lvl4pPr marL="432000" indent="-1404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4pPr>
      <a:lvl5pPr marL="2057400" indent="-2286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»"/>
        <a:defRPr lang="fr-FR" sz="1600" kern="1200" baseline="0" dirty="0">
          <a:solidFill>
            <a:srgbClr val="0A3B93"/>
          </a:solidFill>
          <a:latin typeface="+mn-lt"/>
          <a:ea typeface="+mn-ea"/>
          <a:cs typeface="Geneva" pitchFamily="7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76001" y="360000"/>
            <a:ext cx="8207999" cy="72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 algn="l" eaLnBrk="0" fontAlgn="base" hangingPunct="0">
              <a:spcAft>
                <a:spcPct val="0"/>
              </a:spcAft>
            </a:pPr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650400" y="6153150"/>
            <a:ext cx="2133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 smtClean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864000" y="6153150"/>
            <a:ext cx="289560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>
              <a:defRPr lang="fr-FR"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r-FR" smtClean="0"/>
              <a:t>Nom du document - 00 mois 20xx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6001" y="6153150"/>
            <a:ext cx="332150" cy="365125"/>
          </a:xfrm>
          <a:prstGeom prst="rect">
            <a:avLst/>
          </a:prstGeom>
        </p:spPr>
        <p:txBody>
          <a:bodyPr vert="horz" lIns="0" tIns="0" rIns="91440" bIns="0" rtlCol="0" anchor="b" anchorCtr="0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algn="l"/>
            <a:fld id="{1EB52BC3-7330-934B-8162-FBBFB57D1B6F}" type="slidenum">
              <a:rPr lang="fr-FR" smtClean="0"/>
              <a:pPr algn="l"/>
              <a:t>‹N°›</a:t>
            </a:fld>
            <a:endParaRPr lang="fr-FR" dirty="0"/>
          </a:p>
        </p:txBody>
      </p:sp>
      <p:pic>
        <p:nvPicPr>
          <p:cNvPr id="12" name="Image 11" descr="cget SEUL 300 DPI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328" y="6121577"/>
            <a:ext cx="756310" cy="403048"/>
          </a:xfrm>
          <a:prstGeom prst="rect">
            <a:avLst/>
          </a:prstGeom>
        </p:spPr>
      </p:pic>
      <p:sp>
        <p:nvSpPr>
          <p:cNvPr id="16" name="Espace réservé du texte 15"/>
          <p:cNvSpPr>
            <a:spLocks noGrp="1"/>
          </p:cNvSpPr>
          <p:nvPr>
            <p:ph type="body" idx="1"/>
          </p:nvPr>
        </p:nvSpPr>
        <p:spPr>
          <a:xfrm>
            <a:off x="864000" y="1620001"/>
            <a:ext cx="8229600" cy="433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cxnSp>
        <p:nvCxnSpPr>
          <p:cNvPr id="22" name="Connecteur droit 21"/>
          <p:cNvCxnSpPr/>
          <p:nvPr/>
        </p:nvCxnSpPr>
        <p:spPr>
          <a:xfrm>
            <a:off x="585788" y="5945301"/>
            <a:ext cx="8194675" cy="0"/>
          </a:xfrm>
          <a:prstGeom prst="line">
            <a:avLst/>
          </a:prstGeom>
          <a:ln w="12700">
            <a:solidFill>
              <a:srgbClr val="8282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85788" y="1224000"/>
            <a:ext cx="8198212" cy="80925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661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</p:sldLayoutIdLst>
  <p:hf hdr="0" dt="0"/>
  <p:txStyles>
    <p:titleStyle>
      <a:lvl1pPr algn="ctr" defTabSz="457200" rtl="0" eaLnBrk="1" latinLnBrk="0" hangingPunct="1">
        <a:lnSpc>
          <a:spcPts val="3000"/>
        </a:lnSpc>
        <a:spcBef>
          <a:spcPct val="0"/>
        </a:spcBef>
        <a:buNone/>
        <a:defRPr lang="fr-FR" sz="3000" b="1" i="0" u="none" strike="noStrike" kern="1200" baseline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lnSpc>
          <a:spcPts val="2200"/>
        </a:lnSpc>
        <a:spcBef>
          <a:spcPts val="567"/>
        </a:spcBef>
        <a:spcAft>
          <a:spcPts val="1200"/>
        </a:spcAft>
        <a:buFont typeface="Arial"/>
        <a:buChar char="•"/>
        <a:defRPr lang="fr-FR" sz="2400" b="1" i="0" kern="1200" dirty="0" smtClean="0">
          <a:solidFill>
            <a:schemeClr val="tx2"/>
          </a:solidFill>
          <a:latin typeface="Arial"/>
          <a:ea typeface="ＭＳ Ｐゴシック" charset="0"/>
          <a:cs typeface="Arial"/>
        </a:defRPr>
      </a:lvl1pPr>
      <a:lvl2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–"/>
        <a:defRPr lang="fr-FR" sz="1800" b="1" i="0" kern="1200" baseline="0" dirty="0" smtClean="0">
          <a:solidFill>
            <a:schemeClr val="accent6"/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3pPr>
      <a:lvl4pPr marL="432000" indent="-1404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defRPr lang="fr-FR" sz="1600" kern="1200" dirty="0" smtClean="0">
          <a:solidFill>
            <a:srgbClr val="0A3B93"/>
          </a:solidFill>
          <a:latin typeface="+mn-lt"/>
          <a:ea typeface="+mn-ea"/>
          <a:cs typeface="Geneva" pitchFamily="7" charset="0"/>
        </a:defRPr>
      </a:lvl4pPr>
      <a:lvl5pPr marL="2057400" indent="-228600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»"/>
        <a:defRPr lang="fr-FR" sz="1600" kern="1200" baseline="0" dirty="0">
          <a:solidFill>
            <a:srgbClr val="0A3B93"/>
          </a:solidFill>
          <a:latin typeface="+mn-lt"/>
          <a:ea typeface="+mn-ea"/>
          <a:cs typeface="Geneva" pitchFamily="7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rope-en-france.gouv.fr/Rendez-vous-compte/Videos#prettyPhoto/22/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93964" y="2090150"/>
            <a:ext cx="8839200" cy="2066213"/>
          </a:xfrm>
        </p:spPr>
        <p:txBody>
          <a:bodyPr/>
          <a:lstStyle/>
          <a:p>
            <a:pPr algn="ctr"/>
            <a:r>
              <a:rPr lang="fr-FR" sz="3600" dirty="0" smtClean="0"/>
              <a:t>JOURNEE D’INFORMATION URBACT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3200" dirty="0"/>
              <a:t>Les </a:t>
            </a:r>
            <a:r>
              <a:rPr lang="fr-FR" sz="3200" dirty="0" smtClean="0"/>
              <a:t>Programmes </a:t>
            </a:r>
            <a:r>
              <a:rPr lang="fr-FR" sz="3200" dirty="0"/>
              <a:t>de Coopération Territoriale Européenne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1484500" y="6080507"/>
            <a:ext cx="7299500" cy="576580"/>
          </a:xfrm>
        </p:spPr>
        <p:txBody>
          <a:bodyPr/>
          <a:lstStyle/>
          <a:p>
            <a:r>
              <a:rPr lang="fr-FR" dirty="0" smtClean="0"/>
              <a:t>16 décembre 2014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249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6001" y="193964"/>
            <a:ext cx="8207999" cy="886036"/>
          </a:xfrm>
        </p:spPr>
        <p:txBody>
          <a:bodyPr/>
          <a:lstStyle/>
          <a:p>
            <a:pPr algn="ctr"/>
            <a:r>
              <a:rPr lang="fr-FR" dirty="0"/>
              <a:t>La Coopération Territoriale Européenne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en </a:t>
            </a:r>
            <a:r>
              <a:rPr lang="fr-FR" dirty="0"/>
              <a:t>3 minutes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Journée Information </a:t>
            </a:r>
            <a:r>
              <a:rPr lang="fr-FR" dirty="0" err="1"/>
              <a:t>Urbact</a:t>
            </a:r>
            <a:r>
              <a:rPr lang="fr-FR" dirty="0"/>
              <a:t>  - 16 -12-2014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1EB52BC3-7330-934B-8162-FBBFB57D1B6F}" type="slidenum">
              <a:rPr lang="fr-FR" smtClean="0"/>
              <a:pPr algn="l"/>
              <a:t>2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46364" y="1884213"/>
            <a:ext cx="8437636" cy="2067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>
              <a:lnSpc>
                <a:spcPts val="2200"/>
              </a:lnSpc>
            </a:pPr>
            <a:r>
              <a:rPr lang="fr-FR" sz="2400" dirty="0">
                <a:solidFill>
                  <a:schemeClr val="tx2"/>
                </a:solidFill>
                <a:latin typeface="Arial"/>
                <a:ea typeface="ＭＳ Ｐゴシック" charset="0"/>
                <a:cs typeface="Arial"/>
              </a:rPr>
              <a:t>Accès à l’animation vidéo « La Coopération Territoriale Européenne » via le site  Europe en </a:t>
            </a:r>
            <a:r>
              <a:rPr lang="fr-FR" sz="2400" dirty="0" smtClean="0">
                <a:solidFill>
                  <a:schemeClr val="tx2"/>
                </a:solidFill>
                <a:latin typeface="Arial"/>
                <a:ea typeface="ＭＳ Ｐゴシック" charset="0"/>
                <a:cs typeface="Arial"/>
              </a:rPr>
              <a:t>France</a:t>
            </a:r>
          </a:p>
          <a:p>
            <a:pPr marL="0" algn="ctr">
              <a:lnSpc>
                <a:spcPts val="2200"/>
              </a:lnSpc>
            </a:pPr>
            <a:endParaRPr lang="fr-FR" sz="2400" dirty="0">
              <a:solidFill>
                <a:schemeClr val="tx2"/>
              </a:solidFill>
              <a:latin typeface="Arial"/>
              <a:ea typeface="ＭＳ Ｐゴシック" charset="0"/>
              <a:cs typeface="Arial"/>
            </a:endParaRPr>
          </a:p>
          <a:p>
            <a:pPr algn="ctr">
              <a:lnSpc>
                <a:spcPts val="2200"/>
              </a:lnSpc>
            </a:pPr>
            <a:r>
              <a:rPr lang="fr-FR" sz="2400" dirty="0">
                <a:solidFill>
                  <a:schemeClr val="tx2"/>
                </a:solidFill>
                <a:ea typeface="ＭＳ Ｐゴシック" charset="0"/>
                <a:cs typeface="Arial"/>
                <a:hlinkClick r:id="rId2"/>
              </a:rPr>
              <a:t>http://www.europe-en-france.gouv.fr/Rendez-vous-compte/Videos#prettyPhoto/22</a:t>
            </a:r>
            <a:r>
              <a:rPr lang="fr-FR" sz="2400" dirty="0" smtClean="0">
                <a:solidFill>
                  <a:schemeClr val="tx2"/>
                </a:solidFill>
                <a:ea typeface="ＭＳ Ｐゴシック" charset="0"/>
                <a:cs typeface="Arial"/>
                <a:hlinkClick r:id="rId2"/>
              </a:rPr>
              <a:t>/</a:t>
            </a:r>
            <a:endParaRPr lang="fr-FR" sz="2400" dirty="0" smtClean="0">
              <a:solidFill>
                <a:schemeClr val="tx2"/>
              </a:solidFill>
              <a:ea typeface="ＭＳ Ｐゴシック" charset="0"/>
              <a:cs typeface="Arial"/>
            </a:endParaRPr>
          </a:p>
          <a:p>
            <a:pPr algn="ctr">
              <a:lnSpc>
                <a:spcPts val="2200"/>
              </a:lnSpc>
            </a:pPr>
            <a:endParaRPr lang="fr-FR" sz="2400" dirty="0" smtClean="0">
              <a:solidFill>
                <a:schemeClr val="tx2"/>
              </a:solidFill>
              <a:latin typeface="Arial"/>
              <a:ea typeface="ＭＳ Ｐゴシック" charset="0"/>
              <a:cs typeface="Arial"/>
            </a:endParaRPr>
          </a:p>
          <a:p>
            <a:pPr marL="0" algn="ctr">
              <a:lnSpc>
                <a:spcPts val="2200"/>
              </a:lnSpc>
            </a:pPr>
            <a:endParaRPr lang="fr-FR" sz="2400" dirty="0" smtClean="0">
              <a:solidFill>
                <a:schemeClr val="tx2"/>
              </a:solidFill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224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6001" y="110837"/>
            <a:ext cx="8207999" cy="900546"/>
          </a:xfrm>
        </p:spPr>
        <p:txBody>
          <a:bodyPr/>
          <a:lstStyle/>
          <a:p>
            <a:pPr algn="ctr"/>
            <a:r>
              <a:rPr lang="fr-FR" dirty="0" smtClean="0"/>
              <a:t>La Coopération Territoriale Européenne quelques chiffres sur la période 2007 - 2013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3481" y="1454728"/>
            <a:ext cx="8692701" cy="408274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r-FR" dirty="0" smtClean="0"/>
              <a:t>Budget </a:t>
            </a:r>
            <a:r>
              <a:rPr lang="fr-FR" dirty="0"/>
              <a:t>de la CTE pour les programmes concernant la </a:t>
            </a:r>
            <a:r>
              <a:rPr lang="fr-FR" dirty="0" smtClean="0"/>
              <a:t>France: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fr-FR" dirty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fr-FR" b="1" dirty="0" smtClean="0"/>
              <a:t>Programmes Transfrontaliers</a:t>
            </a:r>
            <a:r>
              <a:rPr lang="fr-FR" dirty="0"/>
              <a:t>: </a:t>
            </a:r>
            <a:endParaRPr lang="fr-FR" dirty="0" smtClean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r-FR" dirty="0" smtClean="0"/>
              <a:t>1 </a:t>
            </a:r>
            <a:r>
              <a:rPr lang="fr-FR" dirty="0"/>
              <a:t>152 M€  </a:t>
            </a:r>
            <a:endParaRPr lang="fr-FR" dirty="0" smtClean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r-FR" dirty="0" smtClean="0"/>
              <a:t>1018 </a:t>
            </a:r>
            <a:r>
              <a:rPr lang="fr-FR" dirty="0"/>
              <a:t>projets  </a:t>
            </a:r>
            <a:endParaRPr lang="fr-FR" dirty="0" smtClean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r-FR" dirty="0" smtClean="0"/>
              <a:t>Montant </a:t>
            </a:r>
            <a:r>
              <a:rPr lang="fr-FR" dirty="0"/>
              <a:t>moyen FEDER / projet = 917 K€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fr-FR" dirty="0" smtClean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fr-FR" b="1" dirty="0" smtClean="0"/>
              <a:t>Programmes </a:t>
            </a:r>
            <a:r>
              <a:rPr lang="fr-FR" b="1" dirty="0"/>
              <a:t>Transnationaux</a:t>
            </a:r>
            <a:r>
              <a:rPr lang="fr-FR" b="1" dirty="0" smtClean="0"/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r-FR" dirty="0" smtClean="0"/>
              <a:t>933 </a:t>
            </a:r>
            <a:r>
              <a:rPr lang="fr-FR" dirty="0"/>
              <a:t>M</a:t>
            </a:r>
            <a:r>
              <a:rPr lang="fr-FR" dirty="0" smtClean="0"/>
              <a:t>€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r-FR" dirty="0" smtClean="0"/>
              <a:t>558 projets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r-FR" dirty="0" smtClean="0"/>
              <a:t>Montant </a:t>
            </a:r>
            <a:r>
              <a:rPr lang="fr-FR" dirty="0"/>
              <a:t>moyen FEDER / projet = 1,3 M€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fr-F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Journée Information </a:t>
            </a:r>
            <a:r>
              <a:rPr lang="fr-FR" dirty="0" err="1" smtClean="0"/>
              <a:t>Urbact</a:t>
            </a:r>
            <a:r>
              <a:rPr lang="fr-FR" dirty="0" smtClean="0"/>
              <a:t>  - 16 -12-2014 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1EB52BC3-7330-934B-8162-FBBFB57D1B6F}" type="slidenum">
              <a:rPr lang="fr-FR" smtClean="0"/>
              <a:pPr algn="l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96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6001" y="110837"/>
            <a:ext cx="8207999" cy="900546"/>
          </a:xfrm>
        </p:spPr>
        <p:txBody>
          <a:bodyPr/>
          <a:lstStyle/>
          <a:p>
            <a:pPr algn="ctr"/>
            <a:r>
              <a:rPr lang="fr-FR" dirty="0" smtClean="0"/>
              <a:t>La Coopération Territoriale Européenne quelques chiffres sur la période 2014 - 2020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3481" y="1302323"/>
            <a:ext cx="8900519" cy="4850827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fr-FR" sz="9600" b="1" dirty="0"/>
              <a:t>M</a:t>
            </a:r>
            <a:r>
              <a:rPr lang="fr-FR" sz="9600" b="1" dirty="0" smtClean="0"/>
              <a:t>étropole</a:t>
            </a:r>
            <a:endParaRPr lang="fr-FR" sz="9600" b="1" dirty="0"/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fr-FR" sz="9600" dirty="0"/>
              <a:t>9 Programmes </a:t>
            </a:r>
            <a:r>
              <a:rPr lang="fr-FR" sz="9600" b="1" dirty="0" smtClean="0"/>
              <a:t>transfrontaliers</a:t>
            </a:r>
            <a:r>
              <a:rPr lang="fr-FR" sz="9600" dirty="0" smtClean="0"/>
              <a:t>:</a:t>
            </a:r>
            <a:r>
              <a:rPr lang="fr-FR" sz="9600" b="1" dirty="0" smtClean="0"/>
              <a:t> </a:t>
            </a:r>
            <a:r>
              <a:rPr lang="fr-FR" sz="8000" dirty="0" smtClean="0"/>
              <a:t>Manche </a:t>
            </a:r>
            <a:r>
              <a:rPr lang="fr-FR" sz="8000" dirty="0"/>
              <a:t>(UK/FR); Deux-Mers (UK/FR/BE/NL); Grande-Région (FR/BE/LUX/DE); Rhin Supérieur (FR/DE/CH); France – Suisse (FR/CH); ALCOTRA (FR/IT); France – Italie Maritime (FR/IT); POCTEFA (FR/ES/AND).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fr-FR" sz="9600" dirty="0"/>
              <a:t>5 programmes </a:t>
            </a:r>
            <a:r>
              <a:rPr lang="fr-FR" sz="9600" b="1" dirty="0" smtClean="0"/>
              <a:t>transnationaux</a:t>
            </a:r>
            <a:r>
              <a:rPr lang="fr-FR" sz="9600" dirty="0" smtClean="0"/>
              <a:t>: </a:t>
            </a:r>
            <a:r>
              <a:rPr lang="fr-FR" sz="8000" dirty="0" smtClean="0"/>
              <a:t>Europe </a:t>
            </a:r>
            <a:r>
              <a:rPr lang="fr-FR" sz="8000" dirty="0"/>
              <a:t>du Nord-Ouest; Espace Alpin; MED; Sud-Ouest Européen; Espace Atlantique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endParaRPr lang="fr-FR" sz="7200" dirty="0"/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fr-FR" sz="9600" b="1" dirty="0" smtClean="0"/>
              <a:t>Outre Mer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fr-FR" sz="9600" dirty="0"/>
              <a:t>2</a:t>
            </a:r>
            <a:r>
              <a:rPr lang="fr-FR" sz="9600" dirty="0" smtClean="0"/>
              <a:t> </a:t>
            </a:r>
            <a:r>
              <a:rPr lang="fr-FR" sz="9600" dirty="0"/>
              <a:t>Programmes </a:t>
            </a:r>
            <a:r>
              <a:rPr lang="fr-FR" sz="9600" b="1" dirty="0" smtClean="0"/>
              <a:t>transfrontaliers</a:t>
            </a:r>
            <a:r>
              <a:rPr lang="fr-FR" sz="9600" dirty="0" smtClean="0"/>
              <a:t>: </a:t>
            </a:r>
            <a:r>
              <a:rPr lang="fr-FR" sz="8000" dirty="0" smtClean="0"/>
              <a:t>Mayotte</a:t>
            </a:r>
            <a:r>
              <a:rPr lang="fr-FR" sz="8000" dirty="0"/>
              <a:t>; Saint Martin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fr-FR" sz="9600" dirty="0"/>
              <a:t>3 programmes </a:t>
            </a:r>
            <a:r>
              <a:rPr lang="fr-FR" sz="9600" b="1" dirty="0" smtClean="0"/>
              <a:t>transnationaux</a:t>
            </a:r>
            <a:r>
              <a:rPr lang="fr-FR" sz="9600" dirty="0" smtClean="0"/>
              <a:t>: </a:t>
            </a:r>
            <a:r>
              <a:rPr lang="fr-FR" sz="8000" dirty="0" smtClean="0"/>
              <a:t>Océan </a:t>
            </a:r>
            <a:r>
              <a:rPr lang="fr-FR" sz="8000" dirty="0"/>
              <a:t>Indien; Caraïbes; Amazonie </a:t>
            </a:r>
            <a:r>
              <a:rPr lang="fr-FR" sz="8000" dirty="0" smtClean="0"/>
              <a:t>chacun d’entre eux intégrant un volet transfrontalier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endParaRPr lang="fr-FR" sz="40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fr-FR" sz="8000" b="1" dirty="0">
                <a:solidFill>
                  <a:srgbClr val="FF0000"/>
                </a:solidFill>
              </a:rPr>
              <a:t>L</a:t>
            </a:r>
            <a:r>
              <a:rPr lang="fr-FR" sz="8000" b="1" dirty="0" smtClean="0">
                <a:solidFill>
                  <a:srgbClr val="FF0000"/>
                </a:solidFill>
              </a:rPr>
              <a:t>a carte interactive sur Europe En France: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fr-FR" sz="5600" b="1" dirty="0" smtClean="0">
                <a:solidFill>
                  <a:srgbClr val="FF0000"/>
                </a:solidFill>
              </a:rPr>
              <a:t>http</a:t>
            </a:r>
            <a:r>
              <a:rPr lang="fr-FR" sz="5600" b="1" dirty="0">
                <a:solidFill>
                  <a:srgbClr val="FF0000"/>
                </a:solidFill>
              </a:rPr>
              <a:t>://</a:t>
            </a:r>
            <a:r>
              <a:rPr lang="fr-FR" sz="5600" b="1" dirty="0" smtClean="0">
                <a:solidFill>
                  <a:srgbClr val="FF0000"/>
                </a:solidFill>
              </a:rPr>
              <a:t>www.europe-en-france.gouv.fr/Des-programmes-pour-qui-pour-quoi/Trouver-une-aide/Programmes-de-cooperation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endParaRPr lang="fr-FR" sz="8000" b="1" dirty="0" smtClean="0">
              <a:solidFill>
                <a:srgbClr val="FF0000"/>
              </a:solidFill>
            </a:endParaRPr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Journée Information </a:t>
            </a:r>
            <a:r>
              <a:rPr lang="fr-FR" dirty="0" err="1" smtClean="0"/>
              <a:t>Urbact</a:t>
            </a:r>
            <a:r>
              <a:rPr lang="fr-FR" dirty="0" smtClean="0"/>
              <a:t>  - 16 -12-2014 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1EB52BC3-7330-934B-8162-FBBFB57D1B6F}" type="slidenum">
              <a:rPr lang="fr-FR" smtClean="0"/>
              <a:pPr algn="l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875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6001" y="110837"/>
            <a:ext cx="8207999" cy="900546"/>
          </a:xfrm>
        </p:spPr>
        <p:txBody>
          <a:bodyPr/>
          <a:lstStyle/>
          <a:p>
            <a:pPr algn="ctr"/>
            <a:r>
              <a:rPr lang="fr-FR" dirty="0" smtClean="0"/>
              <a:t>Les programmes CTE: Grands principes de fonctionnement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3481" y="1371598"/>
            <a:ext cx="8900519" cy="459971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40000"/>
              </a:lnSpc>
              <a:spcBef>
                <a:spcPts val="0"/>
              </a:spcBef>
              <a:defRPr/>
            </a:pPr>
            <a:r>
              <a:rPr lang="fr-FR" sz="8400" b="1" dirty="0" smtClean="0"/>
              <a:t>- Programmes Transfrontaliers et Transnationaux concernant la France: 1 </a:t>
            </a:r>
            <a:r>
              <a:rPr lang="fr-FR" sz="8400" b="1" dirty="0"/>
              <a:t>890 </a:t>
            </a:r>
            <a:r>
              <a:rPr lang="fr-FR" sz="8400" b="1" dirty="0" smtClean="0"/>
              <a:t>M€</a:t>
            </a:r>
          </a:p>
          <a:p>
            <a:pPr>
              <a:lnSpc>
                <a:spcPct val="140000"/>
              </a:lnSpc>
              <a:spcBef>
                <a:spcPts val="0"/>
              </a:spcBef>
              <a:defRPr/>
            </a:pPr>
            <a:r>
              <a:rPr lang="fr-FR" sz="8400" b="1" dirty="0" smtClean="0"/>
              <a:t>- Projets </a:t>
            </a:r>
            <a:r>
              <a:rPr lang="fr-FR" sz="8400" b="1" dirty="0"/>
              <a:t>structurés autour d’un partenariat transfrontalier ou transnational, voire pan-européen; </a:t>
            </a:r>
          </a:p>
          <a:p>
            <a:pPr>
              <a:lnSpc>
                <a:spcPct val="140000"/>
              </a:lnSpc>
              <a:spcBef>
                <a:spcPts val="0"/>
              </a:spcBef>
              <a:defRPr/>
            </a:pPr>
            <a:r>
              <a:rPr lang="fr-FR" sz="8400" b="1" dirty="0" smtClean="0"/>
              <a:t>- Partenariat multi-acteurs;</a:t>
            </a:r>
            <a:endParaRPr lang="fr-FR" sz="8400" b="1" dirty="0"/>
          </a:p>
          <a:p>
            <a:pPr>
              <a:lnSpc>
                <a:spcPct val="140000"/>
              </a:lnSpc>
              <a:spcBef>
                <a:spcPts val="0"/>
              </a:spcBef>
              <a:defRPr/>
            </a:pPr>
            <a:r>
              <a:rPr lang="fr-FR" sz="8400" b="1" dirty="0" smtClean="0"/>
              <a:t>- Programme </a:t>
            </a:r>
            <a:r>
              <a:rPr lang="fr-FR" sz="8400" b="1" dirty="0"/>
              <a:t>fonctionnant par appel à projets ouvert, ciblé, stratégique;</a:t>
            </a:r>
          </a:p>
          <a:p>
            <a:pPr>
              <a:lnSpc>
                <a:spcPct val="140000"/>
              </a:lnSpc>
              <a:spcBef>
                <a:spcPts val="0"/>
              </a:spcBef>
              <a:defRPr/>
            </a:pPr>
            <a:r>
              <a:rPr lang="fr-FR" sz="8400" b="1" dirty="0" smtClean="0"/>
              <a:t>- Projets </a:t>
            </a:r>
            <a:r>
              <a:rPr lang="fr-FR" sz="8400" b="1" dirty="0"/>
              <a:t>pluriannuels (2 à 3 ans);</a:t>
            </a:r>
          </a:p>
          <a:p>
            <a:pPr>
              <a:lnSpc>
                <a:spcPct val="140000"/>
              </a:lnSpc>
              <a:spcBef>
                <a:spcPts val="0"/>
              </a:spcBef>
              <a:defRPr/>
            </a:pPr>
            <a:r>
              <a:rPr lang="fr-FR" sz="8400" b="1" dirty="0" smtClean="0"/>
              <a:t>- Intégrer </a:t>
            </a:r>
            <a:r>
              <a:rPr lang="fr-FR" sz="8400" b="1" dirty="0"/>
              <a:t>des acteurs clés sur des sujets spécialisés;</a:t>
            </a:r>
          </a:p>
          <a:p>
            <a:pPr>
              <a:lnSpc>
                <a:spcPct val="140000"/>
              </a:lnSpc>
              <a:spcBef>
                <a:spcPts val="0"/>
              </a:spcBef>
              <a:defRPr/>
            </a:pPr>
            <a:r>
              <a:rPr lang="fr-FR" sz="8400" b="1" dirty="0" smtClean="0"/>
              <a:t>- Capitaliser </a:t>
            </a:r>
            <a:r>
              <a:rPr lang="fr-FR" sz="8400" b="1" dirty="0"/>
              <a:t>et valoriser les résultats au-delà du partenariat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endParaRPr lang="fr-FR" sz="4000" b="1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Journée Information </a:t>
            </a:r>
            <a:r>
              <a:rPr lang="fr-FR" dirty="0" err="1" smtClean="0"/>
              <a:t>Urbact</a:t>
            </a:r>
            <a:r>
              <a:rPr lang="fr-FR" dirty="0" smtClean="0"/>
              <a:t>  - 16 -12-2014 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1EB52BC3-7330-934B-8162-FBBFB57D1B6F}" type="slidenum">
              <a:rPr lang="fr-FR" smtClean="0"/>
              <a:pPr algn="l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757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6001" y="110837"/>
            <a:ext cx="8207999" cy="900546"/>
          </a:xfrm>
        </p:spPr>
        <p:txBody>
          <a:bodyPr/>
          <a:lstStyle/>
          <a:p>
            <a:pPr algn="ctr"/>
            <a:r>
              <a:rPr lang="fr-FR" dirty="0" smtClean="0"/>
              <a:t>Les programmes CTE: un ou deux exemples d’opportunités pour les villes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3481" y="1371598"/>
            <a:ext cx="8900519" cy="459971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40000"/>
              </a:lnSpc>
              <a:spcBef>
                <a:spcPts val="0"/>
              </a:spcBef>
              <a:defRPr/>
            </a:pPr>
            <a:r>
              <a:rPr lang="fr-FR" sz="8400" b="1" dirty="0" smtClean="0"/>
              <a:t>- Programmes Transfrontaliers:</a:t>
            </a:r>
          </a:p>
          <a:p>
            <a:pPr>
              <a:lnSpc>
                <a:spcPct val="140000"/>
              </a:lnSpc>
              <a:spcBef>
                <a:spcPts val="0"/>
              </a:spcBef>
              <a:defRPr/>
            </a:pPr>
            <a:r>
              <a:rPr lang="fr-FR" sz="8400" b="1" dirty="0" smtClean="0"/>
              <a:t>	. France / Suisse: Grand Genève, Agglomération urbaine du 	Doubs,</a:t>
            </a:r>
          </a:p>
          <a:p>
            <a:pPr>
              <a:lnSpc>
                <a:spcPct val="140000"/>
              </a:lnSpc>
              <a:spcBef>
                <a:spcPts val="0"/>
              </a:spcBef>
              <a:defRPr/>
            </a:pPr>
            <a:r>
              <a:rPr lang="fr-FR" sz="8400" b="1" dirty="0"/>
              <a:t>	</a:t>
            </a:r>
            <a:r>
              <a:rPr lang="fr-FR" sz="8400" b="1" dirty="0" smtClean="0"/>
              <a:t>. Rhin Supérieur: Région </a:t>
            </a:r>
            <a:r>
              <a:rPr lang="fr-FR" sz="8400" b="1" dirty="0" err="1" smtClean="0"/>
              <a:t>Trinationale</a:t>
            </a:r>
            <a:r>
              <a:rPr lang="fr-FR" sz="8400" b="1" dirty="0" smtClean="0"/>
              <a:t> du Rhin Supérieur</a:t>
            </a:r>
          </a:p>
          <a:p>
            <a:pPr>
              <a:lnSpc>
                <a:spcPct val="140000"/>
              </a:lnSpc>
              <a:spcBef>
                <a:spcPts val="0"/>
              </a:spcBef>
              <a:defRPr/>
            </a:pPr>
            <a:r>
              <a:rPr lang="fr-FR" sz="8400" b="1" dirty="0" smtClean="0"/>
              <a:t>- Programme Transnational: MED</a:t>
            </a:r>
          </a:p>
          <a:p>
            <a:pPr>
              <a:lnSpc>
                <a:spcPct val="140000"/>
              </a:lnSpc>
              <a:spcBef>
                <a:spcPts val="0"/>
              </a:spcBef>
              <a:defRPr/>
            </a:pPr>
            <a:r>
              <a:rPr lang="fr-FR" sz="8400" b="1" dirty="0" smtClean="0"/>
              <a:t>	. Soutenir l’efficacité énergétique dans les bâtiments publics</a:t>
            </a:r>
          </a:p>
          <a:p>
            <a:pPr>
              <a:lnSpc>
                <a:spcPct val="140000"/>
              </a:lnSpc>
              <a:spcBef>
                <a:spcPts val="0"/>
              </a:spcBef>
              <a:defRPr/>
            </a:pPr>
            <a:r>
              <a:rPr lang="fr-FR" sz="8400" b="1" dirty="0"/>
              <a:t>	</a:t>
            </a:r>
            <a:r>
              <a:rPr lang="fr-FR" sz="8400" b="1" dirty="0" smtClean="0"/>
              <a:t>. Favoriser les stratégies de développement à faible émission de 	carbone en particulier dans les zones urbaines</a:t>
            </a:r>
            <a:endParaRPr lang="fr-FR" sz="8400" b="1" dirty="0"/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endParaRPr lang="fr-FR" sz="4000" b="1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Journée Information </a:t>
            </a:r>
            <a:r>
              <a:rPr lang="fr-FR" dirty="0" err="1" smtClean="0"/>
              <a:t>Urbact</a:t>
            </a:r>
            <a:r>
              <a:rPr lang="fr-FR" dirty="0" smtClean="0"/>
              <a:t>  - 16 -12-2014 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1EB52BC3-7330-934B-8162-FBBFB57D1B6F}" type="slidenum">
              <a:rPr lang="fr-FR" smtClean="0"/>
              <a:pPr algn="l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590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6001" y="110837"/>
            <a:ext cx="8207999" cy="540327"/>
          </a:xfrm>
        </p:spPr>
        <p:txBody>
          <a:bodyPr/>
          <a:lstStyle/>
          <a:p>
            <a:pPr algn="ctr"/>
            <a:r>
              <a:rPr lang="fr-FR" dirty="0" smtClean="0"/>
              <a:t>Les programmes CTE: Calendrier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43481" y="1371598"/>
            <a:ext cx="8900519" cy="459971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40000"/>
              </a:lnSpc>
              <a:spcBef>
                <a:spcPts val="0"/>
              </a:spcBef>
              <a:defRPr/>
            </a:pPr>
            <a:r>
              <a:rPr lang="fr-FR" sz="8400" b="1" dirty="0" smtClean="0"/>
              <a:t>- Dépôts de tous les programmes CTE effectués à une exception	à ce jour</a:t>
            </a:r>
          </a:p>
          <a:p>
            <a:pPr>
              <a:lnSpc>
                <a:spcPct val="140000"/>
              </a:lnSpc>
              <a:spcBef>
                <a:spcPts val="0"/>
              </a:spcBef>
              <a:defRPr/>
            </a:pPr>
            <a:r>
              <a:rPr lang="fr-FR" sz="8400" b="1" dirty="0" smtClean="0"/>
              <a:t>- Trois programmes CTE (transfrontaliers et transnationaux) approuvés avant fin 2014 ou tout début 2015</a:t>
            </a:r>
          </a:p>
          <a:p>
            <a:pPr>
              <a:lnSpc>
                <a:spcPct val="140000"/>
              </a:lnSpc>
              <a:spcBef>
                <a:spcPts val="0"/>
              </a:spcBef>
              <a:defRPr/>
            </a:pPr>
            <a:r>
              <a:rPr lang="fr-FR" sz="8400" b="1" dirty="0" smtClean="0"/>
              <a:t>	. France / Suisse;</a:t>
            </a:r>
          </a:p>
          <a:p>
            <a:pPr>
              <a:lnSpc>
                <a:spcPct val="140000"/>
              </a:lnSpc>
              <a:spcBef>
                <a:spcPts val="0"/>
              </a:spcBef>
              <a:defRPr/>
            </a:pPr>
            <a:r>
              <a:rPr lang="fr-FR" sz="8400" b="1" dirty="0"/>
              <a:t>	</a:t>
            </a:r>
            <a:r>
              <a:rPr lang="fr-FR" sz="8400" b="1" dirty="0" smtClean="0"/>
              <a:t>. Rhin Supérieur;</a:t>
            </a:r>
          </a:p>
          <a:p>
            <a:pPr>
              <a:lnSpc>
                <a:spcPct val="140000"/>
              </a:lnSpc>
              <a:spcBef>
                <a:spcPts val="0"/>
              </a:spcBef>
              <a:defRPr/>
            </a:pPr>
            <a:r>
              <a:rPr lang="fr-FR" sz="8400" b="1" dirty="0"/>
              <a:t>	</a:t>
            </a:r>
            <a:r>
              <a:rPr lang="fr-FR" sz="8400" b="1" dirty="0" smtClean="0"/>
              <a:t>. Espace Alpin</a:t>
            </a:r>
          </a:p>
          <a:p>
            <a:pPr>
              <a:lnSpc>
                <a:spcPct val="140000"/>
              </a:lnSpc>
              <a:spcBef>
                <a:spcPts val="0"/>
              </a:spcBef>
              <a:defRPr/>
            </a:pPr>
            <a:r>
              <a:rPr lang="fr-FR" sz="8400" b="1" dirty="0" smtClean="0"/>
              <a:t>- Les autres programmes devraient être approuvés après le mois de mai 2015</a:t>
            </a:r>
          </a:p>
          <a:p>
            <a:pPr>
              <a:lnSpc>
                <a:spcPct val="140000"/>
              </a:lnSpc>
              <a:spcBef>
                <a:spcPts val="0"/>
              </a:spcBef>
              <a:defRPr/>
            </a:pPr>
            <a:r>
              <a:rPr lang="fr-FR" sz="8400" b="1" dirty="0" smtClean="0"/>
              <a:t>- Le lancement des appels à projets, pour certains programmes, pourrait intervenir avant l’approbation officielle, dans tous les cas dès l’approbation.</a:t>
            </a:r>
            <a:endParaRPr lang="fr-FR" sz="8400" b="1" dirty="0"/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endParaRPr lang="fr-FR" sz="4000" b="1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Journée Information </a:t>
            </a:r>
            <a:r>
              <a:rPr lang="fr-FR" dirty="0" err="1" smtClean="0"/>
              <a:t>Urbact</a:t>
            </a:r>
            <a:r>
              <a:rPr lang="fr-FR" dirty="0" smtClean="0"/>
              <a:t>  - 16 -12-2014 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1EB52BC3-7330-934B-8162-FBBFB57D1B6F}" type="slidenum">
              <a:rPr lang="fr-FR" smtClean="0"/>
              <a:pPr algn="l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437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GT_powerpoint sans repères ok2">
  <a:themeElements>
    <a:clrScheme name="CGET_PowerPoint">
      <a:dk1>
        <a:srgbClr val="000000"/>
      </a:dk1>
      <a:lt1>
        <a:srgbClr val="FFFFFF"/>
      </a:lt1>
      <a:dk2>
        <a:srgbClr val="0A3B93"/>
      </a:dk2>
      <a:lt2>
        <a:srgbClr val="00ACF0"/>
      </a:lt2>
      <a:accent1>
        <a:srgbClr val="EA6264"/>
      </a:accent1>
      <a:accent2>
        <a:srgbClr val="93107E"/>
      </a:accent2>
      <a:accent3>
        <a:srgbClr val="F49E00"/>
      </a:accent3>
      <a:accent4>
        <a:srgbClr val="6F9ED0"/>
      </a:accent4>
      <a:accent5>
        <a:srgbClr val="00A47F"/>
      </a:accent5>
      <a:accent6>
        <a:srgbClr val="9CC12B"/>
      </a:accent6>
      <a:hlink>
        <a:srgbClr val="000000"/>
      </a:hlink>
      <a:folHlink>
        <a:srgbClr val="00000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0">
          <a:lnSpc>
            <a:spcPts val="2200"/>
          </a:lnSpc>
          <a:defRPr sz="1600" dirty="0">
            <a:solidFill>
              <a:srgbClr val="0A3B93"/>
            </a:solidFill>
            <a:cs typeface="Geneva" pitchFamily="7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Partie 1">
  <a:themeElements>
    <a:clrScheme name="CGET_PowerPoint">
      <a:dk1>
        <a:srgbClr val="000000"/>
      </a:dk1>
      <a:lt1>
        <a:srgbClr val="FFFFFF"/>
      </a:lt1>
      <a:dk2>
        <a:srgbClr val="0A3B93"/>
      </a:dk2>
      <a:lt2>
        <a:srgbClr val="00ACF0"/>
      </a:lt2>
      <a:accent1>
        <a:srgbClr val="EA6264"/>
      </a:accent1>
      <a:accent2>
        <a:srgbClr val="93107E"/>
      </a:accent2>
      <a:accent3>
        <a:srgbClr val="F49E00"/>
      </a:accent3>
      <a:accent4>
        <a:srgbClr val="6F9ED0"/>
      </a:accent4>
      <a:accent5>
        <a:srgbClr val="00A47F"/>
      </a:accent5>
      <a:accent6>
        <a:srgbClr val="9CC12B"/>
      </a:accent6>
      <a:hlink>
        <a:srgbClr val="000000"/>
      </a:hlink>
      <a:folHlink>
        <a:srgbClr val="00000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0">
          <a:lnSpc>
            <a:spcPts val="2200"/>
          </a:lnSpc>
          <a:defRPr sz="1600" dirty="0">
            <a:solidFill>
              <a:srgbClr val="0A3B93"/>
            </a:solidFill>
            <a:cs typeface="Geneva" pitchFamily="7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Partie 2">
  <a:themeElements>
    <a:clrScheme name="CGET_PowerPoint">
      <a:dk1>
        <a:srgbClr val="000000"/>
      </a:dk1>
      <a:lt1>
        <a:srgbClr val="FFFFFF"/>
      </a:lt1>
      <a:dk2>
        <a:srgbClr val="0A3B93"/>
      </a:dk2>
      <a:lt2>
        <a:srgbClr val="00ACF0"/>
      </a:lt2>
      <a:accent1>
        <a:srgbClr val="EA6264"/>
      </a:accent1>
      <a:accent2>
        <a:srgbClr val="93107E"/>
      </a:accent2>
      <a:accent3>
        <a:srgbClr val="F49E00"/>
      </a:accent3>
      <a:accent4>
        <a:srgbClr val="6F9ED0"/>
      </a:accent4>
      <a:accent5>
        <a:srgbClr val="00A47F"/>
      </a:accent5>
      <a:accent6>
        <a:srgbClr val="9CC12B"/>
      </a:accent6>
      <a:hlink>
        <a:srgbClr val="000000"/>
      </a:hlink>
      <a:folHlink>
        <a:srgbClr val="00000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0">
          <a:lnSpc>
            <a:spcPts val="2200"/>
          </a:lnSpc>
          <a:defRPr sz="1600" dirty="0">
            <a:solidFill>
              <a:srgbClr val="0A3B93"/>
            </a:solidFill>
            <a:cs typeface="Geneva" pitchFamily="7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Partie 3">
  <a:themeElements>
    <a:clrScheme name="CGET_PowerPoint">
      <a:dk1>
        <a:srgbClr val="000000"/>
      </a:dk1>
      <a:lt1>
        <a:srgbClr val="FFFFFF"/>
      </a:lt1>
      <a:dk2>
        <a:srgbClr val="0A3B93"/>
      </a:dk2>
      <a:lt2>
        <a:srgbClr val="00ACF0"/>
      </a:lt2>
      <a:accent1>
        <a:srgbClr val="EA6264"/>
      </a:accent1>
      <a:accent2>
        <a:srgbClr val="93107E"/>
      </a:accent2>
      <a:accent3>
        <a:srgbClr val="F49E00"/>
      </a:accent3>
      <a:accent4>
        <a:srgbClr val="6F9ED0"/>
      </a:accent4>
      <a:accent5>
        <a:srgbClr val="00A47F"/>
      </a:accent5>
      <a:accent6>
        <a:srgbClr val="9CC12B"/>
      </a:accent6>
      <a:hlink>
        <a:srgbClr val="000000"/>
      </a:hlink>
      <a:folHlink>
        <a:srgbClr val="00000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0">
          <a:lnSpc>
            <a:spcPts val="2200"/>
          </a:lnSpc>
          <a:defRPr sz="1600" dirty="0">
            <a:solidFill>
              <a:srgbClr val="0A3B93"/>
            </a:solidFill>
            <a:cs typeface="Geneva" pitchFamily="7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Partie 4">
  <a:themeElements>
    <a:clrScheme name="CGET_PowerPoint">
      <a:dk1>
        <a:srgbClr val="000000"/>
      </a:dk1>
      <a:lt1>
        <a:srgbClr val="FFFFFF"/>
      </a:lt1>
      <a:dk2>
        <a:srgbClr val="0A3B93"/>
      </a:dk2>
      <a:lt2>
        <a:srgbClr val="00ACF0"/>
      </a:lt2>
      <a:accent1>
        <a:srgbClr val="EA6264"/>
      </a:accent1>
      <a:accent2>
        <a:srgbClr val="93107E"/>
      </a:accent2>
      <a:accent3>
        <a:srgbClr val="F49E00"/>
      </a:accent3>
      <a:accent4>
        <a:srgbClr val="6F9ED0"/>
      </a:accent4>
      <a:accent5>
        <a:srgbClr val="00A47F"/>
      </a:accent5>
      <a:accent6>
        <a:srgbClr val="9CC12B"/>
      </a:accent6>
      <a:hlink>
        <a:srgbClr val="000000"/>
      </a:hlink>
      <a:folHlink>
        <a:srgbClr val="00000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0">
          <a:lnSpc>
            <a:spcPts val="2200"/>
          </a:lnSpc>
          <a:defRPr sz="1600" dirty="0">
            <a:solidFill>
              <a:srgbClr val="0A3B93"/>
            </a:solidFill>
            <a:cs typeface="Geneva" pitchFamily="7" charset="0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Partie 5">
  <a:themeElements>
    <a:clrScheme name="CGET_PowerPoint">
      <a:dk1>
        <a:srgbClr val="000000"/>
      </a:dk1>
      <a:lt1>
        <a:srgbClr val="FFFFFF"/>
      </a:lt1>
      <a:dk2>
        <a:srgbClr val="0A3B93"/>
      </a:dk2>
      <a:lt2>
        <a:srgbClr val="00ACF0"/>
      </a:lt2>
      <a:accent1>
        <a:srgbClr val="EA6264"/>
      </a:accent1>
      <a:accent2>
        <a:srgbClr val="93107E"/>
      </a:accent2>
      <a:accent3>
        <a:srgbClr val="F49E00"/>
      </a:accent3>
      <a:accent4>
        <a:srgbClr val="6F9ED0"/>
      </a:accent4>
      <a:accent5>
        <a:srgbClr val="00A47F"/>
      </a:accent5>
      <a:accent6>
        <a:srgbClr val="9CC12B"/>
      </a:accent6>
      <a:hlink>
        <a:srgbClr val="000000"/>
      </a:hlink>
      <a:folHlink>
        <a:srgbClr val="00000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0">
          <a:lnSpc>
            <a:spcPts val="2200"/>
          </a:lnSpc>
          <a:defRPr sz="1600" dirty="0">
            <a:solidFill>
              <a:srgbClr val="0A3B93"/>
            </a:solidFill>
            <a:cs typeface="Geneva" pitchFamily="7" charset="0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Partie 6">
  <a:themeElements>
    <a:clrScheme name="CGET_PowerPoint">
      <a:dk1>
        <a:srgbClr val="000000"/>
      </a:dk1>
      <a:lt1>
        <a:srgbClr val="FFFFFF"/>
      </a:lt1>
      <a:dk2>
        <a:srgbClr val="0A3B93"/>
      </a:dk2>
      <a:lt2>
        <a:srgbClr val="00ACF0"/>
      </a:lt2>
      <a:accent1>
        <a:srgbClr val="EA6264"/>
      </a:accent1>
      <a:accent2>
        <a:srgbClr val="93107E"/>
      </a:accent2>
      <a:accent3>
        <a:srgbClr val="F49E00"/>
      </a:accent3>
      <a:accent4>
        <a:srgbClr val="6F9ED0"/>
      </a:accent4>
      <a:accent5>
        <a:srgbClr val="00A47F"/>
      </a:accent5>
      <a:accent6>
        <a:srgbClr val="9CC12B"/>
      </a:accent6>
      <a:hlink>
        <a:srgbClr val="000000"/>
      </a:hlink>
      <a:folHlink>
        <a:srgbClr val="00000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0">
          <a:lnSpc>
            <a:spcPts val="2200"/>
          </a:lnSpc>
          <a:defRPr sz="1600" dirty="0">
            <a:solidFill>
              <a:srgbClr val="0A3B93"/>
            </a:solidFill>
            <a:cs typeface="Geneva" pitchFamily="7" charset="0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</TotalTime>
  <Words>343</Words>
  <Application>Microsoft Office PowerPoint</Application>
  <PresentationFormat>Affichage à l'écran (4:3)</PresentationFormat>
  <Paragraphs>76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7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CGT_powerpoint sans repères ok2</vt:lpstr>
      <vt:lpstr>Partie 1</vt:lpstr>
      <vt:lpstr>Partie 2</vt:lpstr>
      <vt:lpstr>Partie 3</vt:lpstr>
      <vt:lpstr>Partie 4</vt:lpstr>
      <vt:lpstr>Partie 5</vt:lpstr>
      <vt:lpstr>Partie 6</vt:lpstr>
      <vt:lpstr>JOURNEE D’INFORMATION URBACT  Les Programmes de Coopération Territoriale Européenne</vt:lpstr>
      <vt:lpstr>La Coopération Territoriale Européenne  en 3 minutes</vt:lpstr>
      <vt:lpstr>La Coopération Territoriale Européenne quelques chiffres sur la période 2007 - 2013</vt:lpstr>
      <vt:lpstr>La Coopération Territoriale Européenne quelques chiffres sur la période 2014 - 2020</vt:lpstr>
      <vt:lpstr>Les programmes CTE: Grands principes de fonctionnement</vt:lpstr>
      <vt:lpstr>Les programmes CTE: un ou deux exemples d’opportunités pour les villes</vt:lpstr>
      <vt:lpstr>Les programmes CTE: Calendrier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David</dc:creator>
  <cp:lastModifiedBy>*</cp:lastModifiedBy>
  <cp:revision>133</cp:revision>
  <cp:lastPrinted>2014-05-26T17:31:32Z</cp:lastPrinted>
  <dcterms:created xsi:type="dcterms:W3CDTF">2014-05-27T00:29:20Z</dcterms:created>
  <dcterms:modified xsi:type="dcterms:W3CDTF">2014-12-19T10:21:42Z</dcterms:modified>
</cp:coreProperties>
</file>