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56" r:id="rId3"/>
    <p:sldMasterId id="2147483662" r:id="rId4"/>
    <p:sldMasterId id="2147483668" r:id="rId5"/>
    <p:sldMasterId id="2147483674" r:id="rId6"/>
    <p:sldMasterId id="2147483680" r:id="rId7"/>
  </p:sldMasterIdLst>
  <p:notesMasterIdLst>
    <p:notesMasterId r:id="rId15"/>
  </p:notesMasterIdLst>
  <p:handoutMasterIdLst>
    <p:handoutMasterId r:id="rId16"/>
  </p:handoutMasterIdLst>
  <p:sldIdLst>
    <p:sldId id="256" r:id="rId8"/>
    <p:sldId id="292" r:id="rId9"/>
    <p:sldId id="257" r:id="rId10"/>
    <p:sldId id="293" r:id="rId11"/>
    <p:sldId id="294" r:id="rId12"/>
    <p:sldId id="295" r:id="rId13"/>
    <p:sldId id="296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0FF"/>
    <a:srgbClr val="FFF0FF"/>
    <a:srgbClr val="00ACF0"/>
    <a:srgbClr val="00ACF2"/>
    <a:srgbClr val="9DCFE2"/>
    <a:srgbClr val="7ABFDA"/>
    <a:srgbClr val="D1254C"/>
    <a:srgbClr val="82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7" autoAdjust="0"/>
    <p:restoredTop sz="97376" autoAdjust="0"/>
  </p:normalViewPr>
  <p:slideViewPr>
    <p:cSldViewPr snapToGrid="0" snapToObjects="1" showGuides="1">
      <p:cViewPr>
        <p:scale>
          <a:sx n="69" d="100"/>
          <a:sy n="69" d="100"/>
        </p:scale>
        <p:origin x="-1152" y="-936"/>
      </p:cViewPr>
      <p:guideLst>
        <p:guide orient="horz" pos="3642"/>
        <p:guide orient="horz" pos="1231"/>
        <p:guide pos="5531"/>
        <p:guide pos="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-37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2E9BE-7027-2F47-92AF-757090987D63}" type="datetime1">
              <a:rPr lang="fr-FR" smtClean="0"/>
              <a:pPr/>
              <a:t>19/12/2014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6EF78-535F-3549-8D69-3A74B7829A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942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2321C-3F0E-C74E-9EFB-96211E3101DF}" type="datetime1">
              <a:rPr lang="fr-FR" smtClean="0"/>
              <a:pPr/>
              <a:t>19/12/2014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0CD55-A4D8-E64A-B113-C8076B51AD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189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500" y="3060001"/>
            <a:ext cx="7295963" cy="1197040"/>
          </a:xfrm>
        </p:spPr>
        <p:txBody>
          <a:bodyPr anchor="t"/>
          <a:lstStyle>
            <a:lvl1pPr algn="l">
              <a:lnSpc>
                <a:spcPts val="4200"/>
              </a:lnSpc>
              <a:defRPr sz="4200" b="1" cap="none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84500" y="4279357"/>
            <a:ext cx="7299500" cy="57658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pic>
        <p:nvPicPr>
          <p:cNvPr id="7" name="Image 6" descr="CGET_marianne 300 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8" y="358775"/>
            <a:ext cx="2131666" cy="14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26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>
                <a:solidFill>
                  <a:schemeClr val="accent2"/>
                </a:solidFill>
              </a:defRPr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544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>
                <a:solidFill>
                  <a:schemeClr val="accent2"/>
                </a:solidFill>
              </a:defRPr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>
                <a:solidFill>
                  <a:schemeClr val="accent2"/>
                </a:solidFill>
              </a:defRPr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022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81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471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9093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843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91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7723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0073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3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4400"/>
              </a:spcBef>
              <a:spcAft>
                <a:spcPts val="0"/>
              </a:spcAft>
              <a:buFont typeface="Arial"/>
              <a:buNone/>
              <a:defRPr sz="2400" b="0"/>
            </a:lvl1pPr>
            <a:lvl2pPr marL="0" indent="0">
              <a:buNone/>
              <a:defRPr sz="2400" b="0"/>
            </a:lvl2pPr>
            <a:lvl3pPr marL="0" indent="0">
              <a:buNone/>
              <a:defRPr sz="2400" b="0"/>
            </a:lvl3pPr>
            <a:lvl4pPr marL="432000" indent="-140400">
              <a:buFont typeface="Arial"/>
              <a:buChar char="•"/>
              <a:defRPr sz="2400" b="0"/>
            </a:lvl4pPr>
            <a:lvl5pPr marL="907200" indent="-194400">
              <a:buFont typeface="Lucida Grande"/>
              <a:buChar char="-"/>
              <a:defRPr sz="2400" b="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730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8966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063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6941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135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rgbClr val="F49E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634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0763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1666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2556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983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94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303" y="4228338"/>
            <a:ext cx="1261872" cy="2267712"/>
          </a:xfrm>
          <a:prstGeom prst="rect">
            <a:avLst/>
          </a:prstGeom>
        </p:spPr>
      </p:pic>
      <p:sp>
        <p:nvSpPr>
          <p:cNvPr id="10" name="Espace réservé du contenu 9"/>
          <p:cNvSpPr>
            <a:spLocks noGrp="1"/>
          </p:cNvSpPr>
          <p:nvPr>
            <p:ph sz="quarter" idx="10"/>
          </p:nvPr>
        </p:nvSpPr>
        <p:spPr>
          <a:xfrm>
            <a:off x="6447391" y="5765801"/>
            <a:ext cx="2330450" cy="647700"/>
          </a:xfrm>
        </p:spPr>
        <p:txBody>
          <a:bodyPr>
            <a:noAutofit/>
          </a:bodyPr>
          <a:lstStyle>
            <a:lvl1pPr marL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0" indent="0" algn="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sz="1000" b="1">
                <a:solidFill>
                  <a:schemeClr val="tx2"/>
                </a:solidFill>
                <a:latin typeface="+mn-lt"/>
              </a:defRPr>
            </a:lvl2pPr>
            <a:lvl3pPr marL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3pPr>
            <a:lvl4pPr marL="0" indent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4pPr>
            <a:lvl5pPr marL="0" indent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8646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4433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7632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277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18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rgbClr val="00AC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6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9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98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23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42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rgbClr val="93107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66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2"/>
            <a:ext cx="8229600" cy="421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rgbClr val="00AC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0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6" r:id="rId3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rgbClr val="00ACF0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2"/>
            <a:ext cx="8229600" cy="421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rgbClr val="00AC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3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91" r:id="rId2"/>
    <p:sldLayoutId id="2147483653" r:id="rId3"/>
    <p:sldLayoutId id="2147483654" r:id="rId4"/>
    <p:sldLayoutId id="2147483655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rgbClr val="00ACF0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rgbClr val="93107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4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rgbClr val="93107E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5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1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3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6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6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-en-france.gouv.fr/Rendez-vous-compte/Videos#prettyPhoto/22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93964" y="2090150"/>
            <a:ext cx="8839200" cy="2066213"/>
          </a:xfrm>
        </p:spPr>
        <p:txBody>
          <a:bodyPr/>
          <a:lstStyle/>
          <a:p>
            <a:pPr algn="ctr"/>
            <a:r>
              <a:rPr lang="fr-FR" sz="3600" dirty="0" smtClean="0"/>
              <a:t>JOURNEE D’INFORMATION URBACT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dirty="0"/>
              <a:t>Les </a:t>
            </a:r>
            <a:r>
              <a:rPr lang="fr-FR" sz="3200" dirty="0" smtClean="0"/>
              <a:t>Programmes </a:t>
            </a:r>
            <a:r>
              <a:rPr lang="fr-FR" sz="3200" dirty="0"/>
              <a:t>de Coopération Territoriale Européenne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1484500" y="6080507"/>
            <a:ext cx="7299500" cy="576580"/>
          </a:xfrm>
        </p:spPr>
        <p:txBody>
          <a:bodyPr/>
          <a:lstStyle/>
          <a:p>
            <a:r>
              <a:rPr lang="fr-FR" dirty="0" smtClean="0"/>
              <a:t>16 décembre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4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1" y="193964"/>
            <a:ext cx="8207999" cy="886036"/>
          </a:xfrm>
        </p:spPr>
        <p:txBody>
          <a:bodyPr/>
          <a:lstStyle/>
          <a:p>
            <a:pPr algn="ctr"/>
            <a:r>
              <a:rPr lang="fr-FR" dirty="0"/>
              <a:t>La Coopération Territoriale Européenne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en </a:t>
            </a:r>
            <a:r>
              <a:rPr lang="fr-FR" dirty="0"/>
              <a:t>3 minutes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Journée Information </a:t>
            </a:r>
            <a:r>
              <a:rPr lang="fr-FR" dirty="0" err="1"/>
              <a:t>Urbact</a:t>
            </a:r>
            <a:r>
              <a:rPr lang="fr-FR" dirty="0"/>
              <a:t>  - 16 -12-2014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46364" y="1884213"/>
            <a:ext cx="8437636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>
              <a:lnSpc>
                <a:spcPts val="2200"/>
              </a:lnSpc>
            </a:pPr>
            <a:r>
              <a:rPr lang="fr-FR" sz="2400" dirty="0">
                <a:solidFill>
                  <a:schemeClr val="tx2"/>
                </a:solidFill>
                <a:latin typeface="Arial"/>
                <a:ea typeface="ＭＳ Ｐゴシック" charset="0"/>
                <a:cs typeface="Arial"/>
              </a:rPr>
              <a:t>Accès à l’animation vidéo « La Coopération Territoriale Européenne » via le site  Europe en </a:t>
            </a:r>
            <a:r>
              <a:rPr lang="fr-FR" sz="2400" dirty="0" smtClean="0">
                <a:solidFill>
                  <a:schemeClr val="tx2"/>
                </a:solidFill>
                <a:latin typeface="Arial"/>
                <a:ea typeface="ＭＳ Ｐゴシック" charset="0"/>
                <a:cs typeface="Arial"/>
              </a:rPr>
              <a:t>France</a:t>
            </a:r>
          </a:p>
          <a:p>
            <a:pPr marL="0" algn="ctr">
              <a:lnSpc>
                <a:spcPts val="2200"/>
              </a:lnSpc>
            </a:pPr>
            <a:endParaRPr lang="fr-FR" sz="2400" dirty="0">
              <a:solidFill>
                <a:schemeClr val="tx2"/>
              </a:solidFill>
              <a:latin typeface="Arial"/>
              <a:ea typeface="ＭＳ Ｐゴシック" charset="0"/>
              <a:cs typeface="Arial"/>
            </a:endParaRPr>
          </a:p>
          <a:p>
            <a:pPr algn="ctr">
              <a:lnSpc>
                <a:spcPts val="2200"/>
              </a:lnSpc>
            </a:pPr>
            <a:r>
              <a:rPr lang="fr-FR" sz="2400" dirty="0">
                <a:solidFill>
                  <a:schemeClr val="tx2"/>
                </a:solidFill>
                <a:ea typeface="ＭＳ Ｐゴシック" charset="0"/>
                <a:cs typeface="Arial"/>
                <a:hlinkClick r:id="rId2"/>
              </a:rPr>
              <a:t>http://www.europe-en-france.gouv.fr/Rendez-vous-compte/Videos#prettyPhoto/22</a:t>
            </a:r>
            <a:r>
              <a:rPr lang="fr-FR" sz="2400" dirty="0" smtClean="0">
                <a:solidFill>
                  <a:schemeClr val="tx2"/>
                </a:solidFill>
                <a:ea typeface="ＭＳ Ｐゴシック" charset="0"/>
                <a:cs typeface="Arial"/>
                <a:hlinkClick r:id="rId2"/>
              </a:rPr>
              <a:t>/</a:t>
            </a:r>
            <a:endParaRPr lang="fr-FR" sz="2400" dirty="0" smtClean="0">
              <a:solidFill>
                <a:schemeClr val="tx2"/>
              </a:solidFill>
              <a:ea typeface="ＭＳ Ｐゴシック" charset="0"/>
              <a:cs typeface="Arial"/>
            </a:endParaRPr>
          </a:p>
          <a:p>
            <a:pPr algn="ctr">
              <a:lnSpc>
                <a:spcPts val="2200"/>
              </a:lnSpc>
            </a:pPr>
            <a:endParaRPr lang="fr-FR" sz="2400" dirty="0" smtClean="0">
              <a:solidFill>
                <a:schemeClr val="tx2"/>
              </a:solidFill>
              <a:latin typeface="Arial"/>
              <a:ea typeface="ＭＳ Ｐゴシック" charset="0"/>
              <a:cs typeface="Arial"/>
            </a:endParaRPr>
          </a:p>
          <a:p>
            <a:pPr marL="0" algn="ctr">
              <a:lnSpc>
                <a:spcPts val="2200"/>
              </a:lnSpc>
            </a:pPr>
            <a:endParaRPr lang="fr-FR" sz="2400" dirty="0" smtClean="0">
              <a:solidFill>
                <a:schemeClr val="tx2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22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1" y="110837"/>
            <a:ext cx="8207999" cy="900546"/>
          </a:xfrm>
        </p:spPr>
        <p:txBody>
          <a:bodyPr/>
          <a:lstStyle/>
          <a:p>
            <a:pPr algn="ctr"/>
            <a:r>
              <a:rPr lang="fr-FR" dirty="0" smtClean="0"/>
              <a:t>La Coopération Territoriale Européenne quelques chiffres sur la période 2007 - 2013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3481" y="1454728"/>
            <a:ext cx="8692701" cy="408274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 smtClean="0"/>
              <a:t>Budget </a:t>
            </a:r>
            <a:r>
              <a:rPr lang="fr-FR" dirty="0"/>
              <a:t>de la CTE pour les programmes concernant la </a:t>
            </a:r>
            <a:r>
              <a:rPr lang="fr-FR" dirty="0" smtClean="0"/>
              <a:t>France: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fr-FR" b="1" dirty="0" smtClean="0"/>
              <a:t>Programmes Transfrontaliers</a:t>
            </a:r>
            <a:r>
              <a:rPr lang="fr-FR" dirty="0"/>
              <a:t>: </a:t>
            </a:r>
            <a:endParaRPr lang="fr-FR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 smtClean="0"/>
              <a:t>1 </a:t>
            </a:r>
            <a:r>
              <a:rPr lang="fr-FR" dirty="0"/>
              <a:t>152 M€  </a:t>
            </a:r>
            <a:endParaRPr lang="fr-FR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 smtClean="0"/>
              <a:t>1018 </a:t>
            </a:r>
            <a:r>
              <a:rPr lang="fr-FR" dirty="0"/>
              <a:t>projets  </a:t>
            </a:r>
            <a:endParaRPr lang="fr-FR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 smtClean="0"/>
              <a:t>Montant </a:t>
            </a:r>
            <a:r>
              <a:rPr lang="fr-FR" dirty="0"/>
              <a:t>moyen FEDER / projet = 917 K€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fr-FR" b="1" dirty="0" smtClean="0"/>
              <a:t>Programmes </a:t>
            </a:r>
            <a:r>
              <a:rPr lang="fr-FR" b="1" dirty="0"/>
              <a:t>Transnationaux</a:t>
            </a:r>
            <a:r>
              <a:rPr lang="fr-FR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 smtClean="0"/>
              <a:t>933 </a:t>
            </a:r>
            <a:r>
              <a:rPr lang="fr-FR" dirty="0"/>
              <a:t>M</a:t>
            </a:r>
            <a:r>
              <a:rPr lang="fr-FR" dirty="0" smtClean="0"/>
              <a:t>€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 smtClean="0"/>
              <a:t>558 projets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 smtClean="0"/>
              <a:t>Montant </a:t>
            </a:r>
            <a:r>
              <a:rPr lang="fr-FR" dirty="0"/>
              <a:t>moyen FEDER / projet = 1,3 M€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Journée Information </a:t>
            </a:r>
            <a:r>
              <a:rPr lang="fr-FR" dirty="0" err="1" smtClean="0"/>
              <a:t>Urbact</a:t>
            </a:r>
            <a:r>
              <a:rPr lang="fr-FR" dirty="0" smtClean="0"/>
              <a:t>  - 16 -12-2014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1" y="110837"/>
            <a:ext cx="8207999" cy="900546"/>
          </a:xfrm>
        </p:spPr>
        <p:txBody>
          <a:bodyPr/>
          <a:lstStyle/>
          <a:p>
            <a:pPr algn="ctr"/>
            <a:r>
              <a:rPr lang="fr-FR" dirty="0" smtClean="0"/>
              <a:t>La Coopération Territoriale Européenne quelques chiffres sur la période 2014 - 2020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3481" y="1302323"/>
            <a:ext cx="8900519" cy="485082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9600" b="1" dirty="0"/>
              <a:t>M</a:t>
            </a:r>
            <a:r>
              <a:rPr lang="fr-FR" sz="9600" b="1" dirty="0" smtClean="0"/>
              <a:t>étropole</a:t>
            </a:r>
            <a:endParaRPr lang="fr-FR" sz="9600" b="1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9600" dirty="0"/>
              <a:t>9 Programmes </a:t>
            </a:r>
            <a:r>
              <a:rPr lang="fr-FR" sz="9600" b="1" dirty="0" smtClean="0"/>
              <a:t>transfrontaliers</a:t>
            </a:r>
            <a:r>
              <a:rPr lang="fr-FR" sz="9600" dirty="0" smtClean="0"/>
              <a:t>:</a:t>
            </a:r>
            <a:r>
              <a:rPr lang="fr-FR" sz="9600" b="1" dirty="0" smtClean="0"/>
              <a:t> </a:t>
            </a:r>
            <a:r>
              <a:rPr lang="fr-FR" sz="8000" dirty="0" smtClean="0"/>
              <a:t>Manche </a:t>
            </a:r>
            <a:r>
              <a:rPr lang="fr-FR" sz="8000" dirty="0"/>
              <a:t>(UK/FR); Deux-Mers (UK/FR/BE/NL); Grande-Région (FR/BE/LUX/DE); Rhin Supérieur (FR/DE/CH); France – Suisse (FR/CH); ALCOTRA (FR/IT); France – Italie Maritime (FR/IT); POCTEFA (FR/ES/AND).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9600" dirty="0"/>
              <a:t>5 programmes </a:t>
            </a:r>
            <a:r>
              <a:rPr lang="fr-FR" sz="9600" b="1" dirty="0" smtClean="0"/>
              <a:t>transnationaux</a:t>
            </a:r>
            <a:r>
              <a:rPr lang="fr-FR" sz="9600" dirty="0" smtClean="0"/>
              <a:t>: </a:t>
            </a:r>
            <a:r>
              <a:rPr lang="fr-FR" sz="8000" dirty="0" smtClean="0"/>
              <a:t>Europe </a:t>
            </a:r>
            <a:r>
              <a:rPr lang="fr-FR" sz="8000" dirty="0"/>
              <a:t>du Nord-Ouest; Espace Alpin; MED; Sud-Ouest Européen; Espace Atlantique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fr-FR" sz="72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9600" b="1" dirty="0" smtClean="0"/>
              <a:t>Outre Mer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9600" dirty="0"/>
              <a:t>2</a:t>
            </a:r>
            <a:r>
              <a:rPr lang="fr-FR" sz="9600" dirty="0" smtClean="0"/>
              <a:t> </a:t>
            </a:r>
            <a:r>
              <a:rPr lang="fr-FR" sz="9600" dirty="0"/>
              <a:t>Programmes </a:t>
            </a:r>
            <a:r>
              <a:rPr lang="fr-FR" sz="9600" b="1" dirty="0" smtClean="0"/>
              <a:t>transfrontaliers</a:t>
            </a:r>
            <a:r>
              <a:rPr lang="fr-FR" sz="9600" dirty="0" smtClean="0"/>
              <a:t>: </a:t>
            </a:r>
            <a:r>
              <a:rPr lang="fr-FR" sz="8000" dirty="0" smtClean="0"/>
              <a:t>Mayotte</a:t>
            </a:r>
            <a:r>
              <a:rPr lang="fr-FR" sz="8000" dirty="0"/>
              <a:t>; Saint Martin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9600" dirty="0"/>
              <a:t>3 programmes </a:t>
            </a:r>
            <a:r>
              <a:rPr lang="fr-FR" sz="9600" b="1" dirty="0" smtClean="0"/>
              <a:t>transnationaux</a:t>
            </a:r>
            <a:r>
              <a:rPr lang="fr-FR" sz="9600" dirty="0" smtClean="0"/>
              <a:t>: </a:t>
            </a:r>
            <a:r>
              <a:rPr lang="fr-FR" sz="8000" dirty="0" smtClean="0"/>
              <a:t>Océan </a:t>
            </a:r>
            <a:r>
              <a:rPr lang="fr-FR" sz="8000" dirty="0"/>
              <a:t>Indien; Caraïbes; Amazonie </a:t>
            </a:r>
            <a:r>
              <a:rPr lang="fr-FR" sz="8000" dirty="0" smtClean="0"/>
              <a:t>chacun d’entre eux intégrant un volet transfrontalier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fr-FR" sz="4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8000" b="1" dirty="0">
                <a:solidFill>
                  <a:srgbClr val="FF0000"/>
                </a:solidFill>
              </a:rPr>
              <a:t>L</a:t>
            </a:r>
            <a:r>
              <a:rPr lang="fr-FR" sz="8000" b="1" dirty="0" smtClean="0">
                <a:solidFill>
                  <a:srgbClr val="FF0000"/>
                </a:solidFill>
              </a:rPr>
              <a:t>a carte interactive sur Europe En France: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fr-FR" sz="5600" b="1" dirty="0" smtClean="0">
                <a:solidFill>
                  <a:srgbClr val="FF0000"/>
                </a:solidFill>
              </a:rPr>
              <a:t>http</a:t>
            </a:r>
            <a:r>
              <a:rPr lang="fr-FR" sz="5600" b="1" dirty="0">
                <a:solidFill>
                  <a:srgbClr val="FF0000"/>
                </a:solidFill>
              </a:rPr>
              <a:t>://</a:t>
            </a:r>
            <a:r>
              <a:rPr lang="fr-FR" sz="5600" b="1" dirty="0" smtClean="0">
                <a:solidFill>
                  <a:srgbClr val="FF0000"/>
                </a:solidFill>
              </a:rPr>
              <a:t>www.europe-en-france.gouv.fr/Des-programmes-pour-qui-pour-quoi/Trouver-une-aide/Programmes-de-cooperation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fr-FR" sz="8000" b="1" dirty="0" smtClean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Journée Information </a:t>
            </a:r>
            <a:r>
              <a:rPr lang="fr-FR" dirty="0" err="1" smtClean="0"/>
              <a:t>Urbact</a:t>
            </a:r>
            <a:r>
              <a:rPr lang="fr-FR" dirty="0" smtClean="0"/>
              <a:t>  - 16 -12-2014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7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1" y="110837"/>
            <a:ext cx="8207999" cy="900546"/>
          </a:xfrm>
        </p:spPr>
        <p:txBody>
          <a:bodyPr/>
          <a:lstStyle/>
          <a:p>
            <a:pPr algn="ctr"/>
            <a:r>
              <a:rPr lang="fr-FR" dirty="0" smtClean="0"/>
              <a:t>Les programmes CTE: Grands principes de fonctionnement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3481" y="1371598"/>
            <a:ext cx="8900519" cy="45997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Programmes Transfrontaliers et Transnationaux concernant la France: 1 </a:t>
            </a:r>
            <a:r>
              <a:rPr lang="fr-FR" sz="8400" b="1" dirty="0"/>
              <a:t>890 </a:t>
            </a:r>
            <a:r>
              <a:rPr lang="fr-FR" sz="8400" b="1" dirty="0" smtClean="0"/>
              <a:t>M€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Projets </a:t>
            </a:r>
            <a:r>
              <a:rPr lang="fr-FR" sz="8400" b="1" dirty="0"/>
              <a:t>structurés autour d’un partenariat transfrontalier ou transnational, voire pan-européen; 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Partenariat multi-acteurs;</a:t>
            </a:r>
            <a:endParaRPr lang="fr-FR" sz="8400" b="1" dirty="0"/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Programme </a:t>
            </a:r>
            <a:r>
              <a:rPr lang="fr-FR" sz="8400" b="1" dirty="0"/>
              <a:t>fonctionnant par appel à projets ouvert, ciblé, stratégique;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Projets </a:t>
            </a:r>
            <a:r>
              <a:rPr lang="fr-FR" sz="8400" b="1" dirty="0"/>
              <a:t>pluriannuels (2 à 3 ans);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Intégrer </a:t>
            </a:r>
            <a:r>
              <a:rPr lang="fr-FR" sz="8400" b="1" dirty="0"/>
              <a:t>des acteurs clés sur des sujets spécialisés;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Capitaliser </a:t>
            </a:r>
            <a:r>
              <a:rPr lang="fr-FR" sz="8400" b="1" dirty="0"/>
              <a:t>et valoriser les résultats au-delà du partenariat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fr-FR" sz="4000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Journée Information </a:t>
            </a:r>
            <a:r>
              <a:rPr lang="fr-FR" dirty="0" err="1" smtClean="0"/>
              <a:t>Urbact</a:t>
            </a:r>
            <a:r>
              <a:rPr lang="fr-FR" dirty="0" smtClean="0"/>
              <a:t>  - 16 -12-2014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75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1" y="110837"/>
            <a:ext cx="8207999" cy="900546"/>
          </a:xfrm>
        </p:spPr>
        <p:txBody>
          <a:bodyPr/>
          <a:lstStyle/>
          <a:p>
            <a:pPr algn="ctr"/>
            <a:r>
              <a:rPr lang="fr-FR" dirty="0" smtClean="0"/>
              <a:t>Les programmes CTE: un ou deux exemples d’opportunités pour les villes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3481" y="1371598"/>
            <a:ext cx="8900519" cy="45997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Programmes Transfrontaliers: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	. France / Suisse: Grand Genève, Agglomération urbaine du 	Doubs,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/>
              <a:t>	</a:t>
            </a:r>
            <a:r>
              <a:rPr lang="fr-FR" sz="8400" b="1" dirty="0" smtClean="0"/>
              <a:t>. Rhin Supérieur: Région </a:t>
            </a:r>
            <a:r>
              <a:rPr lang="fr-FR" sz="8400" b="1" dirty="0" err="1" smtClean="0"/>
              <a:t>Trinationale</a:t>
            </a:r>
            <a:r>
              <a:rPr lang="fr-FR" sz="8400" b="1" dirty="0" smtClean="0"/>
              <a:t> du Rhin Supérieur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Programme Transnational: MED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	. Soutenir l’efficacité énergétique dans les bâtiments publics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/>
              <a:t>	</a:t>
            </a:r>
            <a:r>
              <a:rPr lang="fr-FR" sz="8400" b="1" dirty="0" smtClean="0"/>
              <a:t>. Favoriser les stratégies de développement à faible émission de 	carbone en particulier dans les zones urbaines</a:t>
            </a:r>
            <a:endParaRPr lang="fr-FR" sz="8400" b="1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fr-FR" sz="4000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Journée Information </a:t>
            </a:r>
            <a:r>
              <a:rPr lang="fr-FR" dirty="0" err="1" smtClean="0"/>
              <a:t>Urbact</a:t>
            </a:r>
            <a:r>
              <a:rPr lang="fr-FR" dirty="0" smtClean="0"/>
              <a:t>  - 16 -12-2014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9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1" y="110837"/>
            <a:ext cx="8207999" cy="540327"/>
          </a:xfrm>
        </p:spPr>
        <p:txBody>
          <a:bodyPr/>
          <a:lstStyle/>
          <a:p>
            <a:pPr algn="ctr"/>
            <a:r>
              <a:rPr lang="fr-FR" dirty="0" smtClean="0"/>
              <a:t>Les programmes CTE: Calendrier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3481" y="1371598"/>
            <a:ext cx="8900519" cy="45997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Dépôts de tous les programmes CTE effectués à une exception	à ce jour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Trois programmes CTE (transfrontaliers et transnationaux) approuvés avant fin 2014 ou tout début 2015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	. France / Suisse;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/>
              <a:t>	</a:t>
            </a:r>
            <a:r>
              <a:rPr lang="fr-FR" sz="8400" b="1" dirty="0" smtClean="0"/>
              <a:t>. Rhin Supérieur;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/>
              <a:t>	</a:t>
            </a:r>
            <a:r>
              <a:rPr lang="fr-FR" sz="8400" b="1" dirty="0" smtClean="0"/>
              <a:t>. Espace Alpin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Les autres programmes devraient être approuvés après le mois de mai 2015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fr-FR" sz="8400" b="1" dirty="0" smtClean="0"/>
              <a:t>- Le lancement des appels à projets, pour certains programmes, pourrait intervenir avant l’approbation officielle, dans tous les cas dès l’approbation.</a:t>
            </a:r>
            <a:endParaRPr lang="fr-FR" sz="8400" b="1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fr-FR" sz="4000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Journée Information </a:t>
            </a:r>
            <a:r>
              <a:rPr lang="fr-FR" dirty="0" err="1" smtClean="0"/>
              <a:t>Urbact</a:t>
            </a:r>
            <a:r>
              <a:rPr lang="fr-FR" dirty="0" smtClean="0"/>
              <a:t>  - 16 -12-2014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3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GT_powerpoint sans repères ok2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artie 1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Partie 2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Partie 3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Partie 4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Partie 5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Partie 6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343</Words>
  <Application>Microsoft Office PowerPoint</Application>
  <PresentationFormat>Affichage à l'écran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CGT_powerpoint sans repères ok2</vt:lpstr>
      <vt:lpstr>Partie 1</vt:lpstr>
      <vt:lpstr>Partie 2</vt:lpstr>
      <vt:lpstr>Partie 3</vt:lpstr>
      <vt:lpstr>Partie 4</vt:lpstr>
      <vt:lpstr>Partie 5</vt:lpstr>
      <vt:lpstr>Partie 6</vt:lpstr>
      <vt:lpstr>JOURNEE D’INFORMATION URBACT  Les Programmes de Coopération Territoriale Européenne</vt:lpstr>
      <vt:lpstr>La Coopération Territoriale Européenne  en 3 minutes</vt:lpstr>
      <vt:lpstr>La Coopération Territoriale Européenne quelques chiffres sur la période 2007 - 2013</vt:lpstr>
      <vt:lpstr>La Coopération Territoriale Européenne quelques chiffres sur la période 2014 - 2020</vt:lpstr>
      <vt:lpstr>Les programmes CTE: Grands principes de fonctionnement</vt:lpstr>
      <vt:lpstr>Les programmes CTE: un ou deux exemples d’opportunités pour les villes</vt:lpstr>
      <vt:lpstr>Les programmes CTE: Calendrier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*</cp:lastModifiedBy>
  <cp:revision>133</cp:revision>
  <cp:lastPrinted>2014-05-26T17:31:32Z</cp:lastPrinted>
  <dcterms:created xsi:type="dcterms:W3CDTF">2014-05-27T00:29:20Z</dcterms:created>
  <dcterms:modified xsi:type="dcterms:W3CDTF">2014-12-19T10:21:42Z</dcterms:modified>
</cp:coreProperties>
</file>