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75" r:id="rId1"/>
  </p:sldMasterIdLst>
  <p:notesMasterIdLst>
    <p:notesMasterId r:id="rId13"/>
  </p:notesMasterIdLst>
  <p:handoutMasterIdLst>
    <p:handoutMasterId r:id="rId14"/>
  </p:handoutMasterIdLst>
  <p:sldIdLst>
    <p:sldId id="832" r:id="rId2"/>
    <p:sldId id="873" r:id="rId3"/>
    <p:sldId id="862" r:id="rId4"/>
    <p:sldId id="878" r:id="rId5"/>
    <p:sldId id="875" r:id="rId6"/>
    <p:sldId id="876" r:id="rId7"/>
    <p:sldId id="880" r:id="rId8"/>
    <p:sldId id="877" r:id="rId9"/>
    <p:sldId id="881" r:id="rId10"/>
    <p:sldId id="850" r:id="rId11"/>
    <p:sldId id="856" r:id="rId1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schemeClr val="bg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99FF"/>
    <a:srgbClr val="009EE0"/>
    <a:srgbClr val="003E5C"/>
    <a:srgbClr val="7FC8E4"/>
    <a:srgbClr val="FFCD2F"/>
    <a:srgbClr val="FF6600"/>
    <a:srgbClr val="FFFFFF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0295" autoAdjust="0"/>
  </p:normalViewPr>
  <p:slideViewPr>
    <p:cSldViewPr snapToGrid="0">
      <p:cViewPr>
        <p:scale>
          <a:sx n="100" d="100"/>
          <a:sy n="100" d="100"/>
        </p:scale>
        <p:origin x="-564" y="-72"/>
      </p:cViewPr>
      <p:guideLst>
        <p:guide orient="horz" pos="3924"/>
        <p:guide orient="horz" pos="718"/>
        <p:guide orient="horz" pos="1150"/>
        <p:guide orient="horz" pos="1470"/>
        <p:guide orient="horz" pos="902"/>
        <p:guide pos="5576"/>
        <p:guide pos="1199"/>
        <p:guide pos="2243"/>
        <p:guide pos="145"/>
        <p:guide pos="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34"/>
    </p:cViewPr>
  </p:sorterViewPr>
  <p:notesViewPr>
    <p:cSldViewPr snapToGrid="0">
      <p:cViewPr>
        <p:scale>
          <a:sx n="125" d="100"/>
          <a:sy n="125" d="100"/>
        </p:scale>
        <p:origin x="-3036" y="1260"/>
      </p:cViewPr>
      <p:guideLst>
        <p:guide orient="horz" pos="3224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93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t" anchorCtr="0" compatLnSpc="1">
            <a:prstTxWarp prst="textNoShape">
              <a:avLst/>
            </a:prstTxWarp>
          </a:bodyPr>
          <a:lstStyle>
            <a:lvl1pPr defTabSz="988485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607" y="0"/>
            <a:ext cx="3077693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t" anchorCtr="0" compatLnSpc="1">
            <a:prstTxWarp prst="textNoShape">
              <a:avLst/>
            </a:prstTxWarp>
          </a:bodyPr>
          <a:lstStyle>
            <a:lvl1pPr algn="r" defTabSz="988485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901"/>
            <a:ext cx="3077693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b" anchorCtr="0" compatLnSpc="1">
            <a:prstTxWarp prst="textNoShape">
              <a:avLst/>
            </a:prstTxWarp>
          </a:bodyPr>
          <a:lstStyle>
            <a:lvl1pPr defTabSz="988485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607" y="9721901"/>
            <a:ext cx="3077693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b" anchorCtr="0" compatLnSpc="1">
            <a:prstTxWarp prst="textNoShape">
              <a:avLst/>
            </a:prstTxWarp>
          </a:bodyPr>
          <a:lstStyle>
            <a:lvl1pPr algn="r" defTabSz="986913" eaLnBrk="0" hangingPunct="0">
              <a:defRPr sz="1100" i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F674A3B-E9C9-4E3A-BAA4-F37EC2C3B4D1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695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93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t" anchorCtr="0" compatLnSpc="1">
            <a:prstTxWarp prst="textNoShape">
              <a:avLst/>
            </a:prstTxWarp>
          </a:bodyPr>
          <a:lstStyle>
            <a:lvl1pPr defTabSz="825657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07" y="0"/>
            <a:ext cx="3077693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t" anchorCtr="0" compatLnSpc="1">
            <a:prstTxWarp prst="textNoShape">
              <a:avLst/>
            </a:prstTxWarp>
          </a:bodyPr>
          <a:lstStyle>
            <a:lvl1pPr algn="r" defTabSz="825657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901"/>
            <a:ext cx="3077693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b" anchorCtr="0" compatLnSpc="1">
            <a:prstTxWarp prst="textNoShape">
              <a:avLst/>
            </a:prstTxWarp>
          </a:bodyPr>
          <a:lstStyle>
            <a:lvl1pPr defTabSz="825657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07" y="9721901"/>
            <a:ext cx="3077693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22" tIns="0" rIns="20622" bIns="0" numCol="1" anchor="b" anchorCtr="0" compatLnSpc="1">
            <a:prstTxWarp prst="textNoShape">
              <a:avLst/>
            </a:prstTxWarp>
          </a:bodyPr>
          <a:lstStyle>
            <a:lvl1pPr algn="r" defTabSz="824072" eaLnBrk="0" hangingPunct="0">
              <a:defRPr sz="1100" i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D331A59-A5D9-4009-8CF2-C85DC0005436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39" y="4861770"/>
            <a:ext cx="5204824" cy="460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66" tIns="49836" rIns="99666" bIns="498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978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z="1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3576"/>
            <a:fld id="{D4691D43-8001-4058-8249-B1911EA37DAA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 defTabSz="823576"/>
              <a:t>1</a:t>
            </a:fld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5420" y="767270"/>
            <a:ext cx="5188460" cy="3837980"/>
          </a:xfrm>
          <a:prstGeom prst="rect">
            <a:avLst/>
          </a:prstGeom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2563"/>
            <a:fld id="{3C67B134-A6B8-4DD9-87BE-7B08FB74A287}" type="slidenum">
              <a:rPr lang="en-GB" altLang="fr-FR" smtClean="0">
                <a:latin typeface="Times New Roman" pitchFamily="18" charset="0"/>
                <a:ea typeface="ＭＳ Ｐゴシック" pitchFamily="34" charset="-128"/>
              </a:rPr>
              <a:pPr defTabSz="822563"/>
              <a:t>3</a:t>
            </a:fld>
            <a:endParaRPr lang="en-GB" alt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43295"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29903-BD4E-43C7-8960-64E0710809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43295"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29903-BD4E-43C7-8960-64E07108096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ca-ES" dirty="0" smtClean="0"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ca-ES" sz="9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3746"/>
            <a:fld id="{53591CCC-BB14-4AC0-AF1F-DA53E5397306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 defTabSz="823746"/>
              <a:t>11</a:t>
            </a:fld>
            <a:endParaRPr 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AFB6037-C778-43F4-8006-D40B962A35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590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bandeau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motif_logo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54000" y="2466665"/>
            <a:ext cx="8128000" cy="38735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230188" y="2867025"/>
            <a:ext cx="8621712" cy="314483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baseline="0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D8D39E9-B917-4C51-9711-BB7DA71B982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65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à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04800" y="1970088"/>
            <a:ext cx="8353425" cy="307975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eaLnBrk="0" hangingPunct="0">
              <a:spcBef>
                <a:spcPct val="35000"/>
              </a:spcBef>
              <a:buSzPct val="100000"/>
              <a:defRPr/>
            </a:pPr>
            <a:r>
              <a:rPr kumimoji="1" lang="fr-FR" sz="1400" dirty="0">
                <a:solidFill>
                  <a:srgbClr val="009EE0"/>
                </a:solidFill>
                <a:latin typeface="Arial"/>
                <a:ea typeface="ＭＳ Ｐゴシック" charset="0"/>
                <a:cs typeface="Arial"/>
              </a:rPr>
              <a:t>Introduction</a:t>
            </a:r>
          </a:p>
        </p:txBody>
      </p:sp>
      <p:sp>
        <p:nvSpPr>
          <p:cNvPr id="16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90513" y="2224088"/>
            <a:ext cx="8561387" cy="67786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0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290513" y="3338513"/>
            <a:ext cx="8561387" cy="1233487"/>
          </a:xfrm>
          <a:prstGeom prst="rect">
            <a:avLst/>
          </a:prstGeom>
        </p:spPr>
        <p:txBody>
          <a:bodyPr vert="horz" lIns="0" numCol="2" spcCol="36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0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E95F7D8-3F94-4A4C-B12F-C4E137BE05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451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à 2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9" descr="motif_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90513" y="2224088"/>
            <a:ext cx="8561387" cy="67786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0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290513" y="3338513"/>
            <a:ext cx="8561387" cy="1233487"/>
          </a:xfrm>
          <a:prstGeom prst="rect">
            <a:avLst/>
          </a:prstGeom>
        </p:spPr>
        <p:txBody>
          <a:bodyPr vert="horz" lIns="0" numCol="2" spcCol="36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0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90513" y="4255105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1903413" y="4274458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6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3503007" y="4274458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7" name="Espace réservé pour une image  2"/>
          <p:cNvSpPr>
            <a:spLocks noGrp="1"/>
          </p:cNvSpPr>
          <p:nvPr>
            <p:ph type="pic" sz="quarter" idx="21"/>
          </p:nvPr>
        </p:nvSpPr>
        <p:spPr>
          <a:xfrm>
            <a:off x="5115907" y="4293811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2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3641451-DFB4-4645-9320-136B2B2CC8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222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logo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motif_bandeau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90513" y="2224088"/>
            <a:ext cx="8561387" cy="67786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0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290513" y="3338513"/>
            <a:ext cx="8561387" cy="2189162"/>
          </a:xfrm>
          <a:prstGeom prst="rect">
            <a:avLst/>
          </a:prstGeom>
        </p:spPr>
        <p:txBody>
          <a:bodyPr vert="horz" lIns="0" numCol="3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4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026CEC5-AB60-4769-8A56-2113C06898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60356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 descr="motif_bandeau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" descr="motif_logo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pour une image  17"/>
          <p:cNvSpPr>
            <a:spLocks noGrp="1"/>
          </p:cNvSpPr>
          <p:nvPr>
            <p:ph type="pic" sz="quarter" idx="13"/>
          </p:nvPr>
        </p:nvSpPr>
        <p:spPr>
          <a:xfrm>
            <a:off x="326875" y="2354262"/>
            <a:ext cx="4148138" cy="15162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 dirty="0"/>
          </a:p>
        </p:txBody>
      </p:sp>
      <p:sp>
        <p:nvSpPr>
          <p:cNvPr id="19" name="Espace réservé pour une image  17"/>
          <p:cNvSpPr>
            <a:spLocks noGrp="1"/>
          </p:cNvSpPr>
          <p:nvPr>
            <p:ph type="pic" sz="quarter" idx="14"/>
          </p:nvPr>
        </p:nvSpPr>
        <p:spPr>
          <a:xfrm>
            <a:off x="4703762" y="2354263"/>
            <a:ext cx="4148138" cy="15162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/>
          </p:nvPr>
        </p:nvSpPr>
        <p:spPr>
          <a:xfrm>
            <a:off x="327025" y="3979863"/>
            <a:ext cx="4148138" cy="325437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2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6"/>
          </p:nvPr>
        </p:nvSpPr>
        <p:spPr>
          <a:xfrm>
            <a:off x="4703762" y="3999215"/>
            <a:ext cx="4148138" cy="325437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2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Espace réservé du contenu 34"/>
          <p:cNvSpPr>
            <a:spLocks noGrp="1"/>
          </p:cNvSpPr>
          <p:nvPr>
            <p:ph sz="quarter" idx="17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36"/>
          <p:cNvSpPr>
            <a:spLocks noGrp="1"/>
          </p:cNvSpPr>
          <p:nvPr>
            <p:ph type="body" sz="quarter" idx="18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38"/>
          <p:cNvSpPr>
            <a:spLocks noGrp="1"/>
          </p:cNvSpPr>
          <p:nvPr>
            <p:ph type="body" sz="quarter" idx="19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D2E5297-C41E-4E67-99AA-639F82AFDF3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8283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bandeau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motif_logo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  17"/>
          <p:cNvSpPr>
            <a:spLocks noGrp="1"/>
          </p:cNvSpPr>
          <p:nvPr>
            <p:ph type="pic" sz="quarter" idx="13"/>
          </p:nvPr>
        </p:nvSpPr>
        <p:spPr>
          <a:xfrm>
            <a:off x="2735279" y="2343150"/>
            <a:ext cx="3726481" cy="33416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 dirty="0"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5"/>
          </p:nvPr>
        </p:nvSpPr>
        <p:spPr>
          <a:xfrm>
            <a:off x="2723333" y="5734656"/>
            <a:ext cx="4148138" cy="325437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2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34"/>
          <p:cNvSpPr>
            <a:spLocks noGrp="1"/>
          </p:cNvSpPr>
          <p:nvPr>
            <p:ph sz="quarter" idx="16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Espace réservé du texte 36"/>
          <p:cNvSpPr>
            <a:spLocks noGrp="1"/>
          </p:cNvSpPr>
          <p:nvPr>
            <p:ph type="body" sz="quarter" idx="17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38"/>
          <p:cNvSpPr>
            <a:spLocks noGrp="1"/>
          </p:cNvSpPr>
          <p:nvPr>
            <p:ph type="body" sz="quarter" idx="18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6AD2AE3-9962-4660-B009-70A5FBC138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201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3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aces-transfrontaliers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96741"/>
            <a:ext cx="9144000" cy="5040000"/>
          </a:xfrm>
          <a:prstGeom prst="rect">
            <a:avLst/>
          </a:prstGeom>
          <a:solidFill>
            <a:srgbClr val="003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4" name="Image 3" descr="COUV_0.ai"/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48177" y="1556091"/>
            <a:ext cx="3795823" cy="2794233"/>
          </a:xfrm>
          <a:prstGeom prst="rect">
            <a:avLst/>
          </a:prstGeom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54834" y="-137839"/>
            <a:ext cx="806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fr-FR" sz="2000" b="1" dirty="0" smtClean="0">
              <a:solidFill>
                <a:srgbClr val="009EE0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9EE0"/>
                </a:solidFill>
                <a:latin typeface="Arial" charset="0"/>
                <a:cs typeface="Arial" charset="0"/>
              </a:rPr>
              <a:t>Journée d’information URBACT : </a:t>
            </a:r>
          </a:p>
          <a:p>
            <a:pPr>
              <a:lnSpc>
                <a:spcPct val="120000"/>
              </a:lnSpc>
            </a:pPr>
            <a:r>
              <a:rPr lang="fr-FR" sz="2000" b="1" dirty="0" smtClean="0">
                <a:solidFill>
                  <a:srgbClr val="009EE0"/>
                </a:solidFill>
                <a:latin typeface="Arial" charset="0"/>
                <a:cs typeface="Arial" charset="0"/>
              </a:rPr>
              <a:t>D’URBACT II à URBACT III – Quels outils pour les villes ?</a:t>
            </a:r>
          </a:p>
          <a:p>
            <a:pPr>
              <a:lnSpc>
                <a:spcPct val="120000"/>
              </a:lnSpc>
            </a:pP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endParaRPr lang="fr-FR" sz="2800" b="1" kern="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fr-FR" sz="2800" b="1" kern="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r-FR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Le cadre français pour la mise en </a:t>
            </a:r>
          </a:p>
          <a:p>
            <a:pPr>
              <a:lnSpc>
                <a:spcPct val="120000"/>
              </a:lnSpc>
            </a:pPr>
            <a:r>
              <a:rPr lang="fr-FR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œuvre des politiques et des initiatives</a:t>
            </a:r>
          </a:p>
          <a:p>
            <a:pPr>
              <a:lnSpc>
                <a:spcPct val="120000"/>
              </a:lnSpc>
            </a:pPr>
            <a:r>
              <a:rPr lang="fr-FR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européennes:</a:t>
            </a:r>
          </a:p>
          <a:p>
            <a:pPr>
              <a:lnSpc>
                <a:spcPct val="120000"/>
              </a:lnSpc>
            </a:pPr>
            <a:r>
              <a:rPr lang="fr-FR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Programmes de coopération territoriale:</a:t>
            </a:r>
          </a:p>
          <a:p>
            <a:pPr>
              <a:lnSpc>
                <a:spcPct val="120000"/>
              </a:lnSpc>
            </a:pPr>
            <a:r>
              <a:rPr lang="fr-FR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exemples de coopérations urbaines </a:t>
            </a:r>
          </a:p>
          <a:p>
            <a:pPr algn="just">
              <a:lnSpc>
                <a:spcPct val="120000"/>
              </a:lnSpc>
            </a:pPr>
            <a:endParaRPr lang="fr-FR" sz="2000" b="1" dirty="0" smtClean="0">
              <a:solidFill>
                <a:srgbClr val="7FC8E4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</a:pPr>
            <a:endParaRPr lang="fr-FR" b="1" dirty="0" smtClean="0">
              <a:solidFill>
                <a:srgbClr val="7FC8E4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</a:pPr>
            <a:r>
              <a:rPr lang="fr-FR" b="1" dirty="0" smtClean="0">
                <a:solidFill>
                  <a:srgbClr val="7FC8E4"/>
                </a:solidFill>
                <a:latin typeface="Arial" charset="0"/>
                <a:cs typeface="Arial" charset="0"/>
              </a:rPr>
              <a:t>Saint-Denis, le 16 décembre 2014</a:t>
            </a:r>
          </a:p>
          <a:p>
            <a:pPr algn="just">
              <a:lnSpc>
                <a:spcPct val="120000"/>
              </a:lnSpc>
            </a:pPr>
            <a:r>
              <a:rPr lang="fr-FR" sz="2000" b="1" dirty="0" smtClean="0">
                <a:solidFill>
                  <a:srgbClr val="7FC8E4"/>
                </a:solidFill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8" name="Image 0" descr="logo-m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11" y="6256822"/>
            <a:ext cx="857013" cy="5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67778" y="6300657"/>
            <a:ext cx="527163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fr-FR" b="1" i="1" dirty="0" smtClean="0">
                <a:solidFill>
                  <a:srgbClr val="003E5C"/>
                </a:solidFill>
                <a:latin typeface="Arial" charset="0"/>
                <a:cs typeface="Arial" charset="0"/>
              </a:rPr>
              <a:t>Mission </a:t>
            </a:r>
            <a:r>
              <a:rPr lang="fr-FR" b="1" i="1" dirty="0" smtClean="0">
                <a:solidFill>
                  <a:srgbClr val="003E5C"/>
                </a:solidFill>
                <a:latin typeface="Arial" charset="0"/>
                <a:cs typeface="Arial" charset="0"/>
              </a:rPr>
              <a:t>Opérationnelle Transfrontalière (MOT)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220486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14" descr="motif_bandeau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800" y="1624013"/>
            <a:ext cx="85725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3" descr="motif_logo.ai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9100" y="336550"/>
            <a:ext cx="63976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20763" y="803275"/>
            <a:ext cx="2960687" cy="966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indent="0" algn="ctr">
              <a:defRPr/>
            </a:pPr>
            <a:r>
              <a:rPr lang="fr-FR" sz="1600" b="1" dirty="0" smtClean="0">
                <a:latin typeface="Arial"/>
                <a:cs typeface="Arial"/>
              </a:rPr>
              <a:t>MISSION OPÉRATIONNELLE</a:t>
            </a:r>
          </a:p>
          <a:p>
            <a:pPr marL="0" indent="0" algn="ctr">
              <a:lnSpc>
                <a:spcPct val="80000"/>
              </a:lnSpc>
              <a:defRPr/>
            </a:pPr>
            <a:r>
              <a:rPr lang="fr-FR" sz="1600" b="1" dirty="0" smtClean="0">
                <a:latin typeface="Arial"/>
                <a:cs typeface="Arial"/>
              </a:rPr>
              <a:t>TRANSFRONTALIÈRE</a:t>
            </a:r>
          </a:p>
          <a:p>
            <a:pPr algn="r">
              <a:defRPr/>
            </a:pPr>
            <a:endParaRPr lang="fr-FR" sz="2800" dirty="0">
              <a:solidFill>
                <a:srgbClr val="3399FF"/>
              </a:solidFill>
              <a:latin typeface="Arial"/>
              <a:cs typeface="Arial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151313" y="858838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274FF8-73BC-4A6A-9155-47AF404B6D58}" type="slidenum">
              <a:rPr lang="fr-FR" sz="2000" b="1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fr-FR" sz="32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386313" y="2202501"/>
            <a:ext cx="5252487" cy="4226874"/>
          </a:xfrm>
          <a:prstGeom prst="rect">
            <a:avLst/>
          </a:prstGeom>
        </p:spPr>
        <p:txBody>
          <a:bodyPr lIns="0"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rgbClr val="009EE0"/>
                </a:solidFill>
                <a:latin typeface="Arial"/>
                <a:ea typeface="+mn-ea"/>
                <a:cs typeface="Arial"/>
              </a:rPr>
              <a:t> Projet « </a:t>
            </a:r>
            <a:r>
              <a:rPr lang="en-US" b="1" dirty="0" err="1" smtClean="0">
                <a:solidFill>
                  <a:srgbClr val="009EE0"/>
                </a:solidFill>
                <a:latin typeface="Arial"/>
                <a:ea typeface="+mn-ea"/>
                <a:cs typeface="Arial"/>
              </a:rPr>
              <a:t>Expertising</a:t>
            </a:r>
            <a:r>
              <a:rPr lang="en-US" b="1" dirty="0" smtClean="0">
                <a:solidFill>
                  <a:srgbClr val="009EE0"/>
                </a:solidFill>
                <a:latin typeface="Arial"/>
                <a:ea typeface="+mn-ea"/>
                <a:cs typeface="Arial"/>
              </a:rPr>
              <a:t> Governance for </a:t>
            </a:r>
            <a:r>
              <a:rPr lang="en-US" b="1" dirty="0" err="1" smtClean="0">
                <a:solidFill>
                  <a:srgbClr val="009EE0"/>
                </a:solidFill>
                <a:latin typeface="Arial"/>
                <a:ea typeface="+mn-ea"/>
                <a:cs typeface="Arial"/>
              </a:rPr>
              <a:t>Transfrontier</a:t>
            </a:r>
            <a:r>
              <a:rPr lang="en-US" b="1" dirty="0" smtClean="0">
                <a:solidFill>
                  <a:srgbClr val="009EE0"/>
                </a:solidFill>
                <a:latin typeface="Arial"/>
                <a:ea typeface="+mn-ea"/>
                <a:cs typeface="Arial"/>
              </a:rPr>
              <a:t> Conurbations</a:t>
            </a:r>
            <a:r>
              <a:rPr lang="fr-FR" b="1" dirty="0" smtClean="0">
                <a:solidFill>
                  <a:srgbClr val="009EE0"/>
                </a:solidFill>
                <a:latin typeface="Arial"/>
                <a:cs typeface="Arial"/>
              </a:rPr>
              <a:t>» portant sur le thème de la gouvernance des agglomérations transfrontalières (mai 2008-mai 2010)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>
              <a:solidFill>
                <a:srgbClr val="009EE0"/>
              </a:solidFill>
              <a:latin typeface="Arial"/>
              <a:ea typeface="+mn-ea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dirty="0" smtClean="0">
                <a:latin typeface="Arial"/>
                <a:ea typeface="+mn-ea"/>
                <a:cs typeface="Arial"/>
              </a:rPr>
              <a:t> Partenariat : 6 villes ou communautés urbaines + MOT (chef de file)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b="1" dirty="0" smtClean="0">
              <a:latin typeface="Arial"/>
              <a:ea typeface="+mn-ea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rgbClr val="009EE0"/>
                </a:solidFill>
                <a:latin typeface="Arial"/>
                <a:cs typeface="Arial"/>
              </a:rPr>
              <a:t> Echanges d’expériences: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b="1" dirty="0" smtClean="0">
                <a:solidFill>
                  <a:srgbClr val="009EE0"/>
                </a:solidFill>
                <a:latin typeface="Arial"/>
                <a:cs typeface="Arial"/>
              </a:rPr>
              <a:t> Un plan d’action locale par partenaire sur la gouvernance urbaine transfrontalière 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b="1" dirty="0" smtClean="0">
                <a:solidFill>
                  <a:srgbClr val="009EE0"/>
                </a:solidFill>
                <a:latin typeface="Arial"/>
                <a:cs typeface="Arial"/>
              </a:rPr>
              <a:t> Plusieurs séminaires thématiques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b="1" dirty="0" smtClean="0">
                <a:solidFill>
                  <a:srgbClr val="009EE0"/>
                </a:solidFill>
                <a:latin typeface="Arial"/>
                <a:cs typeface="Arial"/>
              </a:rPr>
              <a:t> Un Manuel et un Plan d’action européen avec des recommandations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b="1" dirty="0" smtClean="0">
              <a:latin typeface="Arial"/>
              <a:ea typeface="+mn-ea"/>
              <a:cs typeface="Arial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b="1" dirty="0" smtClean="0">
              <a:solidFill>
                <a:srgbClr val="009EE0"/>
              </a:solidFill>
              <a:latin typeface="Arial"/>
              <a:ea typeface="+mn-ea"/>
              <a:cs typeface="Arial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1" i="0" u="none" strike="noStrike" kern="1200" cap="none" spc="0" normalizeH="0" noProof="0" dirty="0" smtClean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55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400" b="1" i="0" u="none" strike="noStrike" kern="1200" cap="none" spc="0" normalizeH="0" noProof="0" dirty="0" smtClean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ZoneTexte 16"/>
          <p:cNvSpPr txBox="1">
            <a:spLocks noChangeArrowheads="1"/>
          </p:cNvSpPr>
          <p:nvPr/>
        </p:nvSpPr>
        <p:spPr bwMode="auto">
          <a:xfrm>
            <a:off x="4191000" y="784943"/>
            <a:ext cx="4981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Mise en réseau à l’échelle UE:</a:t>
            </a:r>
          </a:p>
          <a:p>
            <a:r>
              <a:rPr lang="fr-FR" sz="2400" b="1" dirty="0" smtClean="0">
                <a:solidFill>
                  <a:srgbClr val="009EE0"/>
                </a:solidFill>
                <a:latin typeface="Arial"/>
                <a:cs typeface="Arial"/>
              </a:rPr>
              <a:t> le projet URBACT « EGTC »</a:t>
            </a:r>
            <a:endParaRPr lang="fr-FR" sz="24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481" r="20801" b="28575"/>
          <a:stretch>
            <a:fillRect/>
          </a:stretch>
        </p:blipFill>
        <p:spPr bwMode="auto">
          <a:xfrm>
            <a:off x="4642198" y="2583197"/>
            <a:ext cx="4501802" cy="24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75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6575" y="3186113"/>
            <a:ext cx="3708400" cy="101566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ca-ES" sz="1400" b="1" dirty="0">
                <a:solidFill>
                  <a:srgbClr val="009EE0"/>
                </a:solidFill>
                <a:latin typeface="Arial"/>
                <a:ea typeface="ＭＳ Ｐゴシック" charset="0"/>
                <a:cs typeface="Arial"/>
              </a:rPr>
              <a:t>Pour plus d’information</a:t>
            </a:r>
          </a:p>
          <a:p>
            <a:pPr>
              <a:defRPr/>
            </a:pPr>
            <a:endParaRPr lang="ca-ES" sz="400" b="1" i="1" dirty="0">
              <a:solidFill>
                <a:srgbClr val="009EE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ca-ES" sz="1400" b="1" dirty="0">
              <a:solidFill>
                <a:srgbClr val="009EE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ca-ES" sz="1400" b="1" spc="50" dirty="0">
                <a:solidFill>
                  <a:srgbClr val="003E5C"/>
                </a:solidFill>
                <a:latin typeface="Arial"/>
                <a:ea typeface="ＭＳ Ｐゴシック" charset="0"/>
                <a:cs typeface="Arial"/>
                <a:hlinkClick r:id="rId3"/>
              </a:rPr>
              <a:t>www.espaces-transfrontaliers.eu</a:t>
            </a:r>
            <a:endParaRPr lang="ca-ES" sz="1400" b="1" spc="50" dirty="0">
              <a:solidFill>
                <a:srgbClr val="003E5C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ca-ES" sz="1400" b="1" dirty="0">
              <a:solidFill>
                <a:srgbClr val="00B0F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8325" y="3170238"/>
            <a:ext cx="2973388" cy="2246769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>
              <a:defRPr/>
            </a:pPr>
            <a:r>
              <a:rPr lang="ca-ES" sz="1400" b="1" dirty="0" smtClean="0">
                <a:solidFill>
                  <a:srgbClr val="009EE0"/>
                </a:solidFill>
                <a:latin typeface="Arial"/>
                <a:ea typeface="ＭＳ Ｐゴシック" charset="0"/>
                <a:cs typeface="Arial"/>
              </a:rPr>
              <a:t>Contact:</a:t>
            </a:r>
          </a:p>
          <a:p>
            <a:pPr>
              <a:defRPr/>
            </a:pPr>
            <a:endParaRPr lang="ca-ES" sz="1400" b="1" dirty="0" smtClean="0">
              <a:solidFill>
                <a:srgbClr val="009EE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ca-ES" sz="1400" b="1" smtClean="0">
                <a:latin typeface="Arial"/>
                <a:ea typeface="ＭＳ Ｐゴシック" charset="0"/>
                <a:cs typeface="Arial"/>
              </a:rPr>
              <a:t>Jean PEYRONY</a:t>
            </a:r>
            <a:endParaRPr lang="ca-ES" sz="1400" b="1" smtClean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ca-ES" sz="1400" b="1" dirty="0" smtClean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ca-ES" sz="1400" b="1" dirty="0" smtClean="0">
                <a:latin typeface="Arial"/>
                <a:ea typeface="ＭＳ Ｐゴシック" charset="0"/>
                <a:cs typeface="Arial"/>
              </a:rPr>
              <a:t>Mission Opérationnelle transfrontalière</a:t>
            </a:r>
          </a:p>
          <a:p>
            <a:pPr>
              <a:defRPr/>
            </a:pPr>
            <a:r>
              <a:rPr lang="ca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38</a:t>
            </a:r>
            <a:r>
              <a:rPr lang="ca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, rue des Bourdonnais </a:t>
            </a:r>
          </a:p>
          <a:p>
            <a:pPr>
              <a:defRPr/>
            </a:pPr>
            <a:r>
              <a:rPr lang="ca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75001 Paris – France</a:t>
            </a:r>
            <a:r>
              <a:rPr lang="ca-ES" sz="1400" b="1" dirty="0">
                <a:latin typeface="Arial"/>
                <a:ea typeface="ＭＳ Ｐゴシック" charset="0"/>
                <a:cs typeface="Arial"/>
              </a:rPr>
              <a:t/>
            </a:r>
            <a:br>
              <a:rPr lang="ca-ES" sz="1400" b="1" dirty="0">
                <a:latin typeface="Arial"/>
                <a:ea typeface="ＭＳ Ｐゴシック" charset="0"/>
                <a:cs typeface="Arial"/>
              </a:rPr>
            </a:br>
            <a:r>
              <a:rPr lang="ca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mot@mot.asso.fr</a:t>
            </a:r>
          </a:p>
          <a:p>
            <a:pPr>
              <a:defRPr/>
            </a:pPr>
            <a:r>
              <a:rPr lang="ca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Tél. : +33 (0)1 55 80 56 80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Garamond" charset="0"/>
              <a:ea typeface="ＭＳ Ｐゴシック" charset="0"/>
              <a:cs typeface="+mn-cs"/>
            </a:endParaRPr>
          </a:p>
        </p:txBody>
      </p:sp>
      <p:sp>
        <p:nvSpPr>
          <p:cNvPr id="51204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579224-40AF-42C4-A2BC-9199220FAF47}" type="slidenum">
              <a:rPr lang="fr-FR">
                <a:solidFill>
                  <a:srgbClr val="009EE0"/>
                </a:solidFill>
                <a:latin typeface="Arial" charset="0"/>
                <a:ea typeface="ＭＳ Ｐゴシック" pitchFamily="34" charset="-128"/>
              </a:rPr>
              <a:pPr/>
              <a:t>11</a:t>
            </a:fld>
            <a:endParaRPr lang="fr-FR">
              <a:solidFill>
                <a:srgbClr val="009EE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46200" y="1284288"/>
            <a:ext cx="6284913" cy="150810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fr-FR" sz="2800" b="1" dirty="0" smtClean="0">
                <a:latin typeface="Arial"/>
                <a:cs typeface="Arial"/>
              </a:rPr>
              <a:t>Merci </a:t>
            </a:r>
            <a:r>
              <a:rPr lang="fr-FR" sz="2800" b="1" dirty="0" smtClean="0">
                <a:solidFill>
                  <a:srgbClr val="009EE0"/>
                </a:solidFill>
                <a:latin typeface="Arial"/>
                <a:cs typeface="Arial"/>
              </a:rPr>
              <a:t>de votre attention</a:t>
            </a:r>
          </a:p>
          <a:p>
            <a:pPr marL="0" indent="0">
              <a:defRPr/>
            </a:pPr>
            <a:endParaRPr lang="fr-FR" sz="800" b="1" dirty="0" smtClean="0">
              <a:latin typeface="Arial"/>
              <a:cs typeface="Arial"/>
            </a:endParaRPr>
          </a:p>
          <a:p>
            <a:pPr algn="r">
              <a:defRPr/>
            </a:pPr>
            <a:endParaRPr lang="fr-FR" sz="2800" spc="-150" dirty="0" smtClean="0">
              <a:solidFill>
                <a:srgbClr val="3399FF"/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fr-FR" sz="2800" spc="-150" dirty="0">
              <a:solidFill>
                <a:srgbClr val="3399FF"/>
              </a:solidFill>
              <a:latin typeface="Arial"/>
              <a:cs typeface="Arial"/>
            </a:endParaRPr>
          </a:p>
        </p:txBody>
      </p:sp>
      <p:pic>
        <p:nvPicPr>
          <p:cNvPr id="51206" name="Image 7" descr="motif_logo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95250"/>
            <a:ext cx="1460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904" r="1428"/>
          <a:stretch>
            <a:fillRect/>
          </a:stretch>
        </p:blipFill>
        <p:spPr bwMode="auto">
          <a:xfrm>
            <a:off x="0" y="107950"/>
            <a:ext cx="9142413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9475" y="1773238"/>
            <a:ext cx="4679950" cy="4895850"/>
            <a:chOff x="2154" y="1117"/>
            <a:chExt cx="2948" cy="3084"/>
          </a:xfrm>
        </p:grpSpPr>
        <p:sp>
          <p:nvSpPr>
            <p:cNvPr id="23583" name="Rectangle 4"/>
            <p:cNvSpPr>
              <a:spLocks noChangeArrowheads="1"/>
            </p:cNvSpPr>
            <p:nvPr/>
          </p:nvSpPr>
          <p:spPr bwMode="auto">
            <a:xfrm>
              <a:off x="2154" y="1117"/>
              <a:ext cx="2948" cy="3084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sz="2400">
                <a:solidFill>
                  <a:srgbClr val="0F5494"/>
                </a:solidFill>
                <a:latin typeface="Verdana" pitchFamily="34" charset="0"/>
              </a:endParaRPr>
            </a:p>
          </p:txBody>
        </p:sp>
        <p:sp>
          <p:nvSpPr>
            <p:cNvPr id="23584" name="Text Box 25"/>
            <p:cNvSpPr txBox="1">
              <a:spLocks noChangeArrowheads="1"/>
            </p:cNvSpPr>
            <p:nvPr/>
          </p:nvSpPr>
          <p:spPr bwMode="auto">
            <a:xfrm>
              <a:off x="2290" y="1162"/>
              <a:ext cx="25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fr-FR" sz="1600" b="1">
                  <a:solidFill>
                    <a:srgbClr val="16489F"/>
                  </a:solidFill>
                  <a:latin typeface="Verdana" pitchFamily="34" charset="0"/>
                </a:rPr>
                <a:t>Nouveaux espaces flexibles (“soft”: gouvernance)</a:t>
              </a:r>
            </a:p>
          </p:txBody>
        </p:sp>
      </p:grp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4067175" y="4797425"/>
            <a:ext cx="2087563" cy="9540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16489F"/>
                </a:solidFill>
                <a:latin typeface="Verdana" pitchFamily="34" charset="0"/>
              </a:rPr>
              <a:t>Aires métropolitaines, territoires transfrontaliers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98525" y="5516563"/>
            <a:ext cx="2087563" cy="307975"/>
          </a:xfrm>
          <a:prstGeom prst="rect">
            <a:avLst/>
          </a:prstGeom>
          <a:solidFill>
            <a:srgbClr val="FE96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16489F"/>
                </a:solidFill>
                <a:latin typeface="Verdana" pitchFamily="34" charset="0"/>
              </a:rPr>
              <a:t>Autorités locales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971550" y="3068638"/>
            <a:ext cx="2016125" cy="307975"/>
          </a:xfrm>
          <a:prstGeom prst="rect">
            <a:avLst/>
          </a:prstGeom>
          <a:solidFill>
            <a:srgbClr val="FE96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16489F"/>
                </a:solidFill>
                <a:latin typeface="Verdana" pitchFamily="34" charset="0"/>
              </a:rPr>
              <a:t>Etats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971550" y="4292600"/>
            <a:ext cx="2016125" cy="307975"/>
          </a:xfrm>
          <a:prstGeom prst="rect">
            <a:avLst/>
          </a:prstGeom>
          <a:solidFill>
            <a:srgbClr val="FE967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16489F"/>
                </a:solidFill>
                <a:latin typeface="Verdana" pitchFamily="34" charset="0"/>
              </a:rPr>
              <a:t>Régions</a:t>
            </a:r>
          </a:p>
        </p:txBody>
      </p:sp>
      <p:sp>
        <p:nvSpPr>
          <p:cNvPr id="23559" name="Line 18"/>
          <p:cNvSpPr>
            <a:spLocks noChangeShapeType="1"/>
          </p:cNvSpPr>
          <p:nvPr/>
        </p:nvSpPr>
        <p:spPr bwMode="auto">
          <a:xfrm>
            <a:off x="1979613" y="3644900"/>
            <a:ext cx="1587" cy="577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Line 19"/>
          <p:cNvSpPr>
            <a:spLocks noChangeShapeType="1"/>
          </p:cNvSpPr>
          <p:nvPr/>
        </p:nvSpPr>
        <p:spPr bwMode="auto">
          <a:xfrm>
            <a:off x="1979613" y="4797425"/>
            <a:ext cx="1587" cy="577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4067175" y="2565400"/>
            <a:ext cx="2087563" cy="307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16489F"/>
                </a:solidFill>
                <a:latin typeface="Verdana" pitchFamily="34" charset="0"/>
              </a:rPr>
              <a:t>Union européenne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4067175" y="6092825"/>
            <a:ext cx="2087563" cy="338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16489F"/>
                </a:solidFill>
                <a:latin typeface="Verdana" pitchFamily="34" charset="0"/>
              </a:rPr>
              <a:t>Quartiers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067175" y="3573463"/>
            <a:ext cx="2087563" cy="7381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16489F"/>
                </a:solidFill>
                <a:latin typeface="Verdana" pitchFamily="34" charset="0"/>
              </a:rPr>
              <a:t>macro-régions, régions transfrontalières</a:t>
            </a: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V="1">
            <a:off x="3059113" y="2708275"/>
            <a:ext cx="863600" cy="4333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59113" y="2997200"/>
            <a:ext cx="1946275" cy="1368425"/>
            <a:chOff x="1927" y="1888"/>
            <a:chExt cx="1226" cy="862"/>
          </a:xfrm>
        </p:grpSpPr>
        <p:sp>
          <p:nvSpPr>
            <p:cNvPr id="23580" name="Line 20"/>
            <p:cNvSpPr>
              <a:spLocks noChangeShapeType="1"/>
            </p:cNvSpPr>
            <p:nvPr/>
          </p:nvSpPr>
          <p:spPr bwMode="auto">
            <a:xfrm>
              <a:off x="3152" y="1888"/>
              <a:ext cx="1" cy="36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1" name="Line 15"/>
            <p:cNvSpPr>
              <a:spLocks noChangeShapeType="1"/>
            </p:cNvSpPr>
            <p:nvPr/>
          </p:nvSpPr>
          <p:spPr bwMode="auto">
            <a:xfrm>
              <a:off x="1927" y="2160"/>
              <a:ext cx="590" cy="22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2" name="Line 17"/>
            <p:cNvSpPr>
              <a:spLocks noChangeShapeType="1"/>
            </p:cNvSpPr>
            <p:nvPr/>
          </p:nvSpPr>
          <p:spPr bwMode="auto">
            <a:xfrm flipV="1">
              <a:off x="1972" y="2477"/>
              <a:ext cx="544" cy="27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22613" y="2747963"/>
            <a:ext cx="4752975" cy="3671887"/>
            <a:chOff x="1927" y="1661"/>
            <a:chExt cx="2994" cy="2313"/>
          </a:xfrm>
        </p:grpSpPr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3152" y="3475"/>
              <a:ext cx="0" cy="31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78" name="Line 12"/>
            <p:cNvSpPr>
              <a:spLocks noChangeShapeType="1"/>
            </p:cNvSpPr>
            <p:nvPr/>
          </p:nvSpPr>
          <p:spPr bwMode="auto">
            <a:xfrm>
              <a:off x="1927" y="3702"/>
              <a:ext cx="590" cy="22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79" name="Arc 23"/>
            <p:cNvSpPr>
              <a:spLocks/>
            </p:cNvSpPr>
            <p:nvPr/>
          </p:nvSpPr>
          <p:spPr bwMode="auto">
            <a:xfrm rot="5400000">
              <a:off x="3176" y="2229"/>
              <a:ext cx="2313" cy="1178"/>
            </a:xfrm>
            <a:custGeom>
              <a:avLst/>
              <a:gdLst>
                <a:gd name="T0" fmla="*/ 0 w 41694"/>
                <a:gd name="T1" fmla="*/ 0 h 21600"/>
                <a:gd name="T2" fmla="*/ 0 w 41694"/>
                <a:gd name="T3" fmla="*/ 0 h 21600"/>
                <a:gd name="T4" fmla="*/ 0 w 41694"/>
                <a:gd name="T5" fmla="*/ 0 h 21600"/>
                <a:gd name="T6" fmla="*/ 0 60000 65536"/>
                <a:gd name="T7" fmla="*/ 0 60000 65536"/>
                <a:gd name="T8" fmla="*/ 0 60000 65536"/>
                <a:gd name="T9" fmla="*/ 0 w 41694"/>
                <a:gd name="T10" fmla="*/ 0 h 21600"/>
                <a:gd name="T11" fmla="*/ 41694 w 416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94" h="21600" fill="none" extrusionOk="0">
                  <a:moveTo>
                    <a:pt x="0" y="16468"/>
                  </a:moveTo>
                  <a:cubicBezTo>
                    <a:pt x="2365" y="6800"/>
                    <a:pt x="11029" y="-1"/>
                    <a:pt x="20982" y="0"/>
                  </a:cubicBezTo>
                  <a:cubicBezTo>
                    <a:pt x="30550" y="0"/>
                    <a:pt x="38979" y="6295"/>
                    <a:pt x="41694" y="15470"/>
                  </a:cubicBezTo>
                </a:path>
                <a:path w="41694" h="21600" stroke="0" extrusionOk="0">
                  <a:moveTo>
                    <a:pt x="0" y="16468"/>
                  </a:moveTo>
                  <a:cubicBezTo>
                    <a:pt x="2365" y="6800"/>
                    <a:pt x="11029" y="-1"/>
                    <a:pt x="20982" y="0"/>
                  </a:cubicBezTo>
                  <a:cubicBezTo>
                    <a:pt x="30550" y="0"/>
                    <a:pt x="38979" y="6295"/>
                    <a:pt x="41694" y="15470"/>
                  </a:cubicBezTo>
                  <a:lnTo>
                    <a:pt x="20982" y="21600"/>
                  </a:lnTo>
                  <a:lnTo>
                    <a:pt x="0" y="16468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059113" y="2924175"/>
            <a:ext cx="4321175" cy="2738438"/>
            <a:chOff x="1927" y="1842"/>
            <a:chExt cx="2722" cy="1725"/>
          </a:xfrm>
        </p:grpSpPr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>
              <a:off x="3152" y="2704"/>
              <a:ext cx="0" cy="31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927" y="1842"/>
              <a:ext cx="2722" cy="1725"/>
              <a:chOff x="1927" y="1842"/>
              <a:chExt cx="2722" cy="1725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927" y="2931"/>
                <a:ext cx="590" cy="636"/>
                <a:chOff x="1927" y="2931"/>
                <a:chExt cx="590" cy="636"/>
              </a:xfrm>
            </p:grpSpPr>
            <p:sp>
              <p:nvSpPr>
                <p:cNvPr id="23575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931"/>
                  <a:ext cx="590" cy="227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57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927" y="3249"/>
                  <a:ext cx="590" cy="318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3574" name="Arc 24"/>
              <p:cNvSpPr>
                <a:spLocks/>
              </p:cNvSpPr>
              <p:nvPr/>
            </p:nvSpPr>
            <p:spPr bwMode="auto">
              <a:xfrm rot="5400000">
                <a:off x="3446" y="2091"/>
                <a:ext cx="1452" cy="953"/>
              </a:xfrm>
              <a:custGeom>
                <a:avLst/>
                <a:gdLst>
                  <a:gd name="T0" fmla="*/ 0 w 40920"/>
                  <a:gd name="T1" fmla="*/ 0 h 21600"/>
                  <a:gd name="T2" fmla="*/ 0 w 40920"/>
                  <a:gd name="T3" fmla="*/ 0 h 21600"/>
                  <a:gd name="T4" fmla="*/ 0 w 409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920"/>
                  <a:gd name="T10" fmla="*/ 0 h 21600"/>
                  <a:gd name="T11" fmla="*/ 40920 w 409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20" h="21600" fill="none" extrusionOk="0">
                    <a:moveTo>
                      <a:pt x="-1" y="13971"/>
                    </a:moveTo>
                    <a:cubicBezTo>
                      <a:pt x="3173" y="5564"/>
                      <a:pt x="11221" y="-1"/>
                      <a:pt x="20208" y="0"/>
                    </a:cubicBezTo>
                    <a:cubicBezTo>
                      <a:pt x="29776" y="0"/>
                      <a:pt x="38205" y="6295"/>
                      <a:pt x="40920" y="15470"/>
                    </a:cubicBezTo>
                  </a:path>
                  <a:path w="40920" h="21600" stroke="0" extrusionOk="0">
                    <a:moveTo>
                      <a:pt x="-1" y="13971"/>
                    </a:moveTo>
                    <a:cubicBezTo>
                      <a:pt x="3173" y="5564"/>
                      <a:pt x="11221" y="-1"/>
                      <a:pt x="20208" y="0"/>
                    </a:cubicBezTo>
                    <a:cubicBezTo>
                      <a:pt x="29776" y="0"/>
                      <a:pt x="38205" y="6295"/>
                      <a:pt x="40920" y="15470"/>
                    </a:cubicBezTo>
                    <a:lnTo>
                      <a:pt x="20208" y="21600"/>
                    </a:lnTo>
                    <a:lnTo>
                      <a:pt x="-1" y="13971"/>
                    </a:lnTo>
                    <a:close/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3568" name="Text Box 26"/>
          <p:cNvSpPr txBox="1">
            <a:spLocks noChangeArrowheads="1"/>
          </p:cNvSpPr>
          <p:nvPr/>
        </p:nvSpPr>
        <p:spPr bwMode="auto">
          <a:xfrm>
            <a:off x="466725" y="1844675"/>
            <a:ext cx="2736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16489F"/>
                </a:solidFill>
                <a:latin typeface="Verdana" pitchFamily="34" charset="0"/>
              </a:rPr>
              <a:t>Cadre d’action traditionnel (“hard”: gouvernment)</a:t>
            </a: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684213" y="6396038"/>
            <a:ext cx="2466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altLang="fr-FR" sz="1200" i="1">
                <a:solidFill>
                  <a:srgbClr val="16489F"/>
                </a:solidFill>
                <a:latin typeface="Verdana" pitchFamily="34" charset="0"/>
              </a:rPr>
              <a:t>Adapted from Jacquier,</a:t>
            </a:r>
            <a:r>
              <a:rPr lang="en-GB" altLang="fr-FR" sz="1200" i="1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GB" altLang="fr-FR" sz="1200" i="1">
                <a:solidFill>
                  <a:srgbClr val="16489F"/>
                </a:solidFill>
                <a:latin typeface="Verdana" pitchFamily="34" charset="0"/>
              </a:rPr>
              <a:t>2010</a:t>
            </a:r>
            <a:r>
              <a:rPr lang="en-GB" altLang="fr-FR" sz="1200" i="1">
                <a:solidFill>
                  <a:srgbClr val="0F5494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3570" name="Rectangle 2"/>
          <p:cNvSpPr>
            <a:spLocks noChangeArrowheads="1"/>
          </p:cNvSpPr>
          <p:nvPr/>
        </p:nvSpPr>
        <p:spPr bwMode="auto">
          <a:xfrm>
            <a:off x="561975" y="858838"/>
            <a:ext cx="79486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altLang="fr-FR" sz="2000" b="1">
                <a:solidFill>
                  <a:srgbClr val="16489F"/>
                </a:solidFill>
                <a:latin typeface="Verdana" pitchFamily="34" charset="0"/>
              </a:rPr>
              <a:t>Du gouvernement à la gouvernance multi-niveaux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4000" y="2466664"/>
            <a:ext cx="8128000" cy="1848161"/>
          </a:xfrm>
        </p:spPr>
        <p:txBody>
          <a:bodyPr/>
          <a:lstStyle/>
          <a:p>
            <a:r>
              <a:rPr lang="fr-FR" sz="2400" dirty="0" smtClean="0"/>
              <a:t>Coopération urbaine à l’échelle des aires métropolitaines et des territoires transfrontaliers:</a:t>
            </a:r>
          </a:p>
          <a:p>
            <a:r>
              <a:rPr lang="fr-FR" sz="2400" dirty="0" smtClean="0"/>
              <a:t>l’exemple de l’</a:t>
            </a:r>
            <a:r>
              <a:rPr lang="fr-FR" sz="2400" dirty="0" err="1" smtClean="0"/>
              <a:t>Eurodistrict</a:t>
            </a:r>
            <a:r>
              <a:rPr lang="fr-FR" sz="2400" dirty="0" smtClean="0"/>
              <a:t> </a:t>
            </a:r>
            <a:r>
              <a:rPr lang="fr-FR" sz="2400" dirty="0" err="1" smtClean="0"/>
              <a:t>Trinational</a:t>
            </a:r>
            <a:r>
              <a:rPr lang="fr-FR" sz="2400" dirty="0" smtClean="0"/>
              <a:t> de Bâle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601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urodistrictbasel.eu/files/assets/ueber_den_teb/2013-10-03_Organigramme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95556" cy="622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4000" y="2466664"/>
            <a:ext cx="8128000" cy="1981511"/>
          </a:xfrm>
        </p:spPr>
        <p:txBody>
          <a:bodyPr/>
          <a:lstStyle/>
          <a:p>
            <a:r>
              <a:rPr lang="fr-FR" sz="2400" dirty="0" smtClean="0"/>
              <a:t>Coopération urbaine à l’échelle macro régionale : </a:t>
            </a:r>
          </a:p>
          <a:p>
            <a:endParaRPr lang="fr-FR" sz="2400" dirty="0" smtClean="0"/>
          </a:p>
          <a:p>
            <a:r>
              <a:rPr lang="fr-FR" sz="2400" dirty="0" smtClean="0"/>
              <a:t>Les réseaux de villes de la CECICN: </a:t>
            </a:r>
          </a:p>
          <a:p>
            <a:r>
              <a:rPr lang="fr-FR" sz="2400" dirty="0" smtClean="0"/>
              <a:t>Baltique, Atlantique, Méditerranée, Adriatique,…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220486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14" descr="motif_bandeau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800" y="1624013"/>
            <a:ext cx="85725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3" descr="motif_logo.ai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9100" y="336550"/>
            <a:ext cx="63976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20763" y="803275"/>
            <a:ext cx="2960687" cy="966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indent="0" algn="ctr">
              <a:defRPr/>
            </a:pPr>
            <a:r>
              <a:rPr lang="fr-FR" sz="1600" b="1" dirty="0" smtClean="0">
                <a:latin typeface="Arial"/>
                <a:cs typeface="Arial"/>
              </a:rPr>
              <a:t>MISSION OPÉRATIONNELLE</a:t>
            </a:r>
          </a:p>
          <a:p>
            <a:pPr marL="0" indent="0" algn="ctr">
              <a:lnSpc>
                <a:spcPct val="80000"/>
              </a:lnSpc>
              <a:defRPr/>
            </a:pPr>
            <a:r>
              <a:rPr lang="fr-FR" sz="1600" b="1" dirty="0" smtClean="0">
                <a:latin typeface="Arial"/>
                <a:cs typeface="Arial"/>
              </a:rPr>
              <a:t>TRANSFRONTALIÈRE</a:t>
            </a:r>
          </a:p>
          <a:p>
            <a:pPr algn="r">
              <a:defRPr/>
            </a:pPr>
            <a:endParaRPr lang="fr-FR" sz="2800" dirty="0">
              <a:solidFill>
                <a:srgbClr val="3399FF"/>
              </a:solidFill>
              <a:latin typeface="Arial"/>
              <a:cs typeface="Arial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151313" y="858838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274FF8-73BC-4A6A-9155-47AF404B6D58}" type="slidenum">
              <a:rPr lang="fr-FR" sz="2000" b="1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fr-FR" sz="32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6"/>
          <p:cNvSpPr txBox="1">
            <a:spLocks noChangeArrowheads="1"/>
          </p:cNvSpPr>
          <p:nvPr/>
        </p:nvSpPr>
        <p:spPr bwMode="auto">
          <a:xfrm>
            <a:off x="4191000" y="784943"/>
            <a:ext cx="4981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9EE0"/>
                </a:solidFill>
                <a:latin typeface="Arial"/>
                <a:cs typeface="Arial"/>
              </a:rPr>
              <a:t>La CECICN</a:t>
            </a:r>
            <a:endParaRPr lang="fr-FR" sz="2400" b="1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323850" y="2101401"/>
            <a:ext cx="4095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  <a:latin typeface="Helvetica" pitchFamily="34" charset="0"/>
              </a:rPr>
              <a:t>CECICN: </a:t>
            </a:r>
            <a:r>
              <a:rPr lang="fr-FR" sz="2000" b="1" dirty="0" err="1">
                <a:latin typeface="Helvetica" pitchFamily="34" charset="0"/>
              </a:rPr>
              <a:t>Conference</a:t>
            </a:r>
            <a:r>
              <a:rPr lang="fr-FR" sz="2000" b="1" dirty="0">
                <a:latin typeface="Helvetica" pitchFamily="34" charset="0"/>
              </a:rPr>
              <a:t> of </a:t>
            </a:r>
            <a:r>
              <a:rPr lang="fr-FR" sz="2000" b="1" dirty="0" err="1">
                <a:latin typeface="Helvetica" pitchFamily="34" charset="0"/>
              </a:rPr>
              <a:t>european</a:t>
            </a:r>
            <a:r>
              <a:rPr lang="fr-FR" sz="2000" b="1" dirty="0">
                <a:latin typeface="Helvetica" pitchFamily="34" charset="0"/>
              </a:rPr>
              <a:t> cross-border and </a:t>
            </a:r>
            <a:r>
              <a:rPr lang="fr-FR" sz="2000" b="1" dirty="0" err="1">
                <a:latin typeface="Helvetica" pitchFamily="34" charset="0"/>
              </a:rPr>
              <a:t>interregional</a:t>
            </a:r>
            <a:r>
              <a:rPr lang="fr-FR" sz="2000" b="1" dirty="0">
                <a:latin typeface="Helvetica" pitchFamily="34" charset="0"/>
              </a:rPr>
              <a:t> city networks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388255" y="3203576"/>
            <a:ext cx="447901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Helvetica" pitchFamily="34" charset="0"/>
              </a:rPr>
              <a:t>9 réseaux de collectivités locales:</a:t>
            </a:r>
            <a:endParaRPr lang="fr-FR" b="1" dirty="0">
              <a:solidFill>
                <a:srgbClr val="00B0F0"/>
              </a:solidFill>
              <a:latin typeface="Helvetica" pitchFamily="34" charset="0"/>
            </a:endParaRPr>
          </a:p>
          <a:p>
            <a:r>
              <a:rPr lang="fr-FR" dirty="0">
                <a:latin typeface="Helvetica" pitchFamily="34" charset="0"/>
              </a:rPr>
              <a:t>- MOT</a:t>
            </a:r>
          </a:p>
          <a:p>
            <a:r>
              <a:rPr lang="fr-FR" dirty="0">
                <a:latin typeface="Helvetica" pitchFamily="34" charset="0"/>
              </a:rPr>
              <a:t>- Union of </a:t>
            </a:r>
            <a:r>
              <a:rPr lang="fr-FR" dirty="0" err="1">
                <a:latin typeface="Helvetica" pitchFamily="34" charset="0"/>
              </a:rPr>
              <a:t>Baltic</a:t>
            </a:r>
            <a:r>
              <a:rPr lang="fr-FR" dirty="0">
                <a:latin typeface="Helvetica" pitchFamily="34" charset="0"/>
              </a:rPr>
              <a:t> </a:t>
            </a:r>
            <a:r>
              <a:rPr lang="fr-FR" dirty="0" err="1">
                <a:latin typeface="Helvetica" pitchFamily="34" charset="0"/>
              </a:rPr>
              <a:t>Cities</a:t>
            </a:r>
            <a:endParaRPr lang="fr-FR" dirty="0">
              <a:latin typeface="Helvetica" pitchFamily="34" charset="0"/>
            </a:endParaRPr>
          </a:p>
          <a:p>
            <a:r>
              <a:rPr lang="fr-FR" dirty="0">
                <a:latin typeface="Helvetica" pitchFamily="34" charset="0"/>
              </a:rPr>
              <a:t>- RIET</a:t>
            </a:r>
          </a:p>
          <a:p>
            <a:r>
              <a:rPr lang="fr-FR" dirty="0">
                <a:latin typeface="Helvetica" pitchFamily="34" charset="0"/>
              </a:rPr>
              <a:t>- </a:t>
            </a:r>
            <a:r>
              <a:rPr lang="fr-FR" dirty="0" err="1">
                <a:latin typeface="Helvetica" pitchFamily="34" charset="0"/>
              </a:rPr>
              <a:t>Adriatic</a:t>
            </a:r>
            <a:r>
              <a:rPr lang="fr-FR" dirty="0">
                <a:latin typeface="Helvetica" pitchFamily="34" charset="0"/>
              </a:rPr>
              <a:t> and </a:t>
            </a:r>
            <a:r>
              <a:rPr lang="fr-FR" dirty="0" err="1">
                <a:latin typeface="Helvetica" pitchFamily="34" charset="0"/>
              </a:rPr>
              <a:t>Ionan</a:t>
            </a:r>
            <a:r>
              <a:rPr lang="fr-FR" dirty="0">
                <a:latin typeface="Helvetica" pitchFamily="34" charset="0"/>
              </a:rPr>
              <a:t> </a:t>
            </a:r>
            <a:r>
              <a:rPr lang="fr-FR" dirty="0" err="1">
                <a:latin typeface="Helvetica" pitchFamily="34" charset="0"/>
              </a:rPr>
              <a:t>cities</a:t>
            </a:r>
            <a:endParaRPr lang="fr-FR" dirty="0">
              <a:latin typeface="Helvetica" pitchFamily="34" charset="0"/>
            </a:endParaRPr>
          </a:p>
          <a:p>
            <a:r>
              <a:rPr lang="fr-FR" dirty="0">
                <a:latin typeface="Helvetica" pitchFamily="34" charset="0"/>
              </a:rPr>
              <a:t>- Atlantic </a:t>
            </a:r>
            <a:r>
              <a:rPr lang="fr-FR" dirty="0" err="1">
                <a:latin typeface="Helvetica" pitchFamily="34" charset="0"/>
              </a:rPr>
              <a:t>Arch</a:t>
            </a:r>
            <a:r>
              <a:rPr lang="fr-FR" dirty="0">
                <a:latin typeface="Helvetica" pitchFamily="34" charset="0"/>
              </a:rPr>
              <a:t> </a:t>
            </a:r>
            <a:r>
              <a:rPr lang="fr-FR" dirty="0" err="1">
                <a:latin typeface="Helvetica" pitchFamily="34" charset="0"/>
              </a:rPr>
              <a:t>cities</a:t>
            </a:r>
            <a:endParaRPr lang="fr-FR" dirty="0">
              <a:latin typeface="Helvetica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Helvetica" pitchFamily="34" charset="0"/>
              </a:rPr>
              <a:t> </a:t>
            </a:r>
            <a:r>
              <a:rPr lang="fr-FR" dirty="0" err="1" smtClean="0">
                <a:latin typeface="Helvetica" pitchFamily="34" charset="0"/>
              </a:rPr>
              <a:t>MedCities</a:t>
            </a:r>
            <a:endParaRPr lang="fr-FR" dirty="0" smtClean="0">
              <a:latin typeface="Helvetica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latin typeface="Helvetica" pitchFamily="34" charset="0"/>
              </a:rPr>
              <a:t> </a:t>
            </a:r>
            <a:r>
              <a:rPr lang="fr-FR" dirty="0" smtClean="0">
                <a:latin typeface="Helvetica" pitchFamily="34" charset="0"/>
              </a:rPr>
              <a:t>CESCI</a:t>
            </a:r>
          </a:p>
          <a:p>
            <a:pPr>
              <a:buFontTx/>
              <a:buChar char="-"/>
            </a:pPr>
            <a:r>
              <a:rPr lang="fr-FR" dirty="0">
                <a:latin typeface="Helvetica" pitchFamily="34" charset="0"/>
              </a:rPr>
              <a:t> </a:t>
            </a:r>
            <a:r>
              <a:rPr lang="fr-FR" dirty="0" smtClean="0">
                <a:latin typeface="Helvetica" pitchFamily="34" charset="0"/>
              </a:rPr>
              <a:t>Council of Danube </a:t>
            </a:r>
            <a:r>
              <a:rPr lang="fr-FR" dirty="0" err="1" smtClean="0">
                <a:latin typeface="Helvetica" pitchFamily="34" charset="0"/>
              </a:rPr>
              <a:t>Cities</a:t>
            </a:r>
            <a:r>
              <a:rPr lang="fr-FR" dirty="0" smtClean="0">
                <a:latin typeface="Helvetica" pitchFamily="34" charset="0"/>
              </a:rPr>
              <a:t> and </a:t>
            </a:r>
            <a:r>
              <a:rPr lang="fr-FR" dirty="0" err="1" smtClean="0">
                <a:latin typeface="Helvetica" pitchFamily="34" charset="0"/>
              </a:rPr>
              <a:t>Regions</a:t>
            </a:r>
            <a:endParaRPr lang="fr-FR" dirty="0" smtClean="0">
              <a:latin typeface="Helvetica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latin typeface="Helvetica" pitchFamily="34" charset="0"/>
              </a:rPr>
              <a:t> </a:t>
            </a:r>
            <a:r>
              <a:rPr lang="fr-FR" dirty="0" smtClean="0">
                <a:latin typeface="Helvetica" pitchFamily="34" charset="0"/>
              </a:rPr>
              <a:t>City </a:t>
            </a:r>
            <a:r>
              <a:rPr lang="fr-FR" dirty="0" err="1" smtClean="0">
                <a:latin typeface="Helvetica" pitchFamily="34" charset="0"/>
              </a:rPr>
              <a:t>Twins</a:t>
            </a:r>
            <a:r>
              <a:rPr lang="fr-FR" dirty="0" smtClean="0">
                <a:latin typeface="Helvetica" pitchFamily="34" charset="0"/>
              </a:rPr>
              <a:t> Association</a:t>
            </a:r>
            <a:endParaRPr lang="fr-FR" dirty="0">
              <a:latin typeface="Helvetica" pitchFamily="34" charset="0"/>
            </a:endParaRPr>
          </a:p>
          <a:p>
            <a:endParaRPr lang="fr-FR" b="1" dirty="0">
              <a:latin typeface="Helvetica" pitchFamily="34" charset="0"/>
            </a:endParaRPr>
          </a:p>
        </p:txBody>
      </p:sp>
      <p:pic>
        <p:nvPicPr>
          <p:cNvPr id="15" name="Picture 2" descr="X:\CARTOGRAPHIE\CARTES\cartes_a_imprimer\CECICN\Map_CECICN_jan_2014.png"/>
          <p:cNvPicPr>
            <a:picLocks noChangeAspect="1" noChangeArrowheads="1"/>
          </p:cNvPicPr>
          <p:nvPr/>
        </p:nvPicPr>
        <p:blipFill>
          <a:blip r:embed="rId5" cstate="print"/>
          <a:srcRect t="13442" b="2868"/>
          <a:stretch>
            <a:fillRect/>
          </a:stretch>
        </p:blipFill>
        <p:spPr bwMode="auto">
          <a:xfrm>
            <a:off x="4857751" y="2038030"/>
            <a:ext cx="3943349" cy="466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75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4000" y="2466664"/>
            <a:ext cx="8128000" cy="1448111"/>
          </a:xfrm>
        </p:spPr>
        <p:txBody>
          <a:bodyPr/>
          <a:lstStyle/>
          <a:p>
            <a:r>
              <a:rPr lang="fr-FR" sz="2400" dirty="0" smtClean="0"/>
              <a:t>Coopération urbaine à l’échelle de l’Union européenne: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L’exemple du réseau URBACT EGTC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11128</TotalTime>
  <Words>256</Words>
  <Application>Microsoft Office PowerPoint</Application>
  <PresentationFormat>Affichage à l'écran (4:3)</PresentationFormat>
  <Paragraphs>93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Manager>DG REGIO / A3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Mission Opérationnelle Transfrontalière</dc:title>
  <dc:creator>MOT</dc:creator>
  <cp:lastModifiedBy>Jean PEYRONY</cp:lastModifiedBy>
  <cp:revision>1272</cp:revision>
  <cp:lastPrinted>2001-09-25T11:09:50Z</cp:lastPrinted>
  <dcterms:created xsi:type="dcterms:W3CDTF">2000-06-26T10:44:18Z</dcterms:created>
  <dcterms:modified xsi:type="dcterms:W3CDTF">2014-12-15T18:22:03Z</dcterms:modified>
</cp:coreProperties>
</file>