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64" r:id="rId3"/>
    <p:sldMasterId id="2147483676" r:id="rId4"/>
    <p:sldMasterId id="2147483688" r:id="rId5"/>
  </p:sldMasterIdLst>
  <p:notesMasterIdLst>
    <p:notesMasterId r:id="rId34"/>
  </p:notesMasterIdLst>
  <p:handoutMasterIdLst>
    <p:handoutMasterId r:id="rId35"/>
  </p:handoutMasterIdLst>
  <p:sldIdLst>
    <p:sldId id="313" r:id="rId6"/>
    <p:sldId id="272" r:id="rId7"/>
    <p:sldId id="294" r:id="rId8"/>
    <p:sldId id="296" r:id="rId9"/>
    <p:sldId id="295" r:id="rId10"/>
    <p:sldId id="297" r:id="rId11"/>
    <p:sldId id="298" r:id="rId12"/>
    <p:sldId id="314" r:id="rId13"/>
    <p:sldId id="315" r:id="rId14"/>
    <p:sldId id="293" r:id="rId15"/>
    <p:sldId id="278" r:id="rId16"/>
    <p:sldId id="299" r:id="rId17"/>
    <p:sldId id="291" r:id="rId18"/>
    <p:sldId id="300" r:id="rId19"/>
    <p:sldId id="306" r:id="rId20"/>
    <p:sldId id="305" r:id="rId21"/>
    <p:sldId id="309" r:id="rId22"/>
    <p:sldId id="292" r:id="rId23"/>
    <p:sldId id="310" r:id="rId24"/>
    <p:sldId id="311" r:id="rId25"/>
    <p:sldId id="317" r:id="rId26"/>
    <p:sldId id="275" r:id="rId27"/>
    <p:sldId id="312" r:id="rId28"/>
    <p:sldId id="302" r:id="rId29"/>
    <p:sldId id="264" r:id="rId30"/>
    <p:sldId id="322" r:id="rId31"/>
    <p:sldId id="321" r:id="rId32"/>
    <p:sldId id="301" r:id="rId33"/>
  </p:sldIdLst>
  <p:sldSz cx="9144000" cy="6858000" type="screen4x3"/>
  <p:notesSz cx="6858000" cy="99472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00"/>
    <a:srgbClr val="FF3300"/>
    <a:srgbClr val="000066"/>
    <a:srgbClr val="FFFF66"/>
    <a:srgbClr val="FFFF99"/>
    <a:srgbClr val="1E1E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>
        <p:scale>
          <a:sx n="70" d="100"/>
          <a:sy n="70" d="100"/>
        </p:scale>
        <p:origin x="-40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8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0946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 eaLnBrk="0" hangingPunct="0">
              <a:spcBef>
                <a:spcPts val="502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5453" y="0"/>
            <a:ext cx="2970946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 eaLnBrk="0" hangingPunct="0">
              <a:spcBef>
                <a:spcPts val="502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176FD6E-09FA-48C1-99FB-FC709E32420C}" type="datetimeFigureOut">
              <a:rPr lang="fr-FR"/>
              <a:pPr>
                <a:defRPr/>
              </a:pPr>
              <a:t>16/01/2015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7764"/>
            <a:ext cx="2970946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 eaLnBrk="0" hangingPunct="0">
              <a:spcBef>
                <a:spcPts val="502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5453" y="9447764"/>
            <a:ext cx="2970946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 eaLnBrk="0" hangingPunct="0">
              <a:spcBef>
                <a:spcPts val="502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B8AEFD6-E8F1-4ED0-A29E-F97AC1619C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2871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1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879" tIns="45939" rIns="91879" bIns="45939" anchor="ctr"/>
          <a:lstStyle/>
          <a:p>
            <a:pPr eaLnBrk="0" hangingPunct="0">
              <a:spcBef>
                <a:spcPts val="502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879" tIns="45939" rIns="91879" bIns="45939" anchor="ctr"/>
          <a:lstStyle/>
          <a:p>
            <a:pPr eaLnBrk="0" hangingPunct="0">
              <a:spcBef>
                <a:spcPts val="502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879" tIns="45939" rIns="91879" bIns="45939" anchor="ctr"/>
          <a:lstStyle/>
          <a:p>
            <a:pPr eaLnBrk="0" hangingPunct="0">
              <a:spcBef>
                <a:spcPts val="502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2972547" cy="496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879" tIns="45939" rIns="91879" bIns="45939" anchor="ctr"/>
          <a:lstStyle/>
          <a:p>
            <a:pPr eaLnBrk="0" hangingPunct="0">
              <a:spcBef>
                <a:spcPts val="502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85453" y="0"/>
            <a:ext cx="2972547" cy="496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879" tIns="45939" rIns="91879" bIns="45939" anchor="ctr"/>
          <a:lstStyle/>
          <a:p>
            <a:pPr eaLnBrk="0" hangingPunct="0">
              <a:spcBef>
                <a:spcPts val="502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2560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46125"/>
            <a:ext cx="4968875" cy="37274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508" y="4724677"/>
            <a:ext cx="5024181" cy="447333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858" tIns="48110" rIns="95858" bIns="4811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9452535"/>
            <a:ext cx="2972547" cy="496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879" tIns="45939" rIns="91879" bIns="45939" anchor="ctr"/>
          <a:lstStyle/>
          <a:p>
            <a:pPr eaLnBrk="0" hangingPunct="0">
              <a:spcBef>
                <a:spcPts val="502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5453" y="9452535"/>
            <a:ext cx="2967743" cy="49155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858" tIns="48110" rIns="95858" bIns="48110" numCol="1" anchor="b" anchorCtr="0" compatLnSpc="1">
            <a:prstTxWarp prst="textNoShape">
              <a:avLst/>
            </a:prstTxWarp>
          </a:bodyPr>
          <a:lstStyle>
            <a:lvl1pPr algn="r" eaLnBrk="1" hangingPunct="0">
              <a:spcBef>
                <a:spcPct val="0"/>
              </a:spcBef>
              <a:buClrTx/>
              <a:buSzPct val="160000"/>
              <a:buFontTx/>
              <a:buNone/>
              <a:tabLst>
                <a:tab pos="727375" algn="l"/>
                <a:tab pos="1454749" algn="l"/>
                <a:tab pos="2182124" algn="l"/>
                <a:tab pos="2909499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AF7AFD-3EB6-4A3F-A02E-9BFEE5BEAC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3173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D7330C-4C3F-4235-9B5A-802ECD465F3D}" type="slidenum">
              <a:rPr lang="fr-FR" smtClean="0">
                <a:ea typeface="ＭＳ Ｐゴシック"/>
                <a:cs typeface="ＭＳ Ｐゴシック"/>
              </a:rPr>
              <a:pPr/>
              <a:t>2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072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101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B43241-A11E-481A-9D3D-34751D72A44C}" type="slidenum">
              <a:rPr lang="fr-FR" smtClean="0">
                <a:ea typeface="ＭＳ Ｐゴシック"/>
                <a:cs typeface="ＭＳ Ｐゴシック"/>
              </a:rPr>
              <a:pPr/>
              <a:t>11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50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1536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736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3F1D4A-60E9-43BD-9AE6-5CCD28B5EEA6}" type="slidenum">
              <a:rPr lang="fr-FR" smtClean="0">
                <a:ea typeface="ＭＳ Ｐゴシック"/>
                <a:cs typeface="ＭＳ Ｐゴシック"/>
              </a:rPr>
              <a:pPr/>
              <a:t>12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710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569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ECB913-AE3D-4370-9D03-669817D5E601}" type="slidenum">
              <a:rPr lang="fr-FR" smtClean="0">
                <a:ea typeface="ＭＳ Ｐゴシック"/>
                <a:cs typeface="ＭＳ Ｐゴシック"/>
              </a:rPr>
              <a:pPr/>
              <a:t>13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915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792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0F99C3-78FB-45F9-BAE4-85A9586B1E57}" type="slidenum">
              <a:rPr lang="fr-FR" smtClean="0">
                <a:ea typeface="ＭＳ Ｐゴシック"/>
                <a:cs typeface="ＭＳ Ｐゴシック"/>
              </a:rPr>
              <a:pPr/>
              <a:t>14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120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81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FC72FF-3F98-4284-ABEB-D2CB73AE4620}" type="slidenum">
              <a:rPr lang="fr-FR" smtClean="0">
                <a:ea typeface="ＭＳ Ｐゴシック"/>
                <a:cs typeface="ＭＳ Ｐゴシック"/>
              </a:rPr>
              <a:pPr/>
              <a:t>15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325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203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8C15E6-29AF-41CC-9DD0-A3AD06A6810A}" type="slidenum">
              <a:rPr lang="fr-FR" smtClean="0">
                <a:ea typeface="ＭＳ Ｐゴシック"/>
                <a:cs typeface="ＭＳ Ｐゴシック"/>
              </a:rPr>
              <a:pPr/>
              <a:t>16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5299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12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 txBox="1">
            <a:spLocks noGrp="1" noChangeArrowheads="1"/>
          </p:cNvSpPr>
          <p:nvPr/>
        </p:nvSpPr>
        <p:spPr bwMode="auto">
          <a:xfrm>
            <a:off x="3885453" y="9452535"/>
            <a:ext cx="2967743" cy="49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8" tIns="48110" rIns="95858" bIns="48110" anchor="b"/>
          <a:lstStyle/>
          <a:p>
            <a:pPr algn="r" hangingPunct="0">
              <a:buSzPct val="160000"/>
              <a:tabLst>
                <a:tab pos="727375" algn="l"/>
                <a:tab pos="1454749" algn="l"/>
                <a:tab pos="2182124" algn="l"/>
                <a:tab pos="2909499" algn="l"/>
              </a:tabLst>
            </a:pPr>
            <a:fld id="{B05DD4CD-7D01-4074-A5BC-988C9AE41FFA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7375" algn="l"/>
                  <a:tab pos="1454749" algn="l"/>
                  <a:tab pos="2182124" algn="l"/>
                  <a:tab pos="2909499" algn="l"/>
                </a:tabLst>
              </a:pPr>
              <a:t>17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8B52CC-5387-4B35-B7E0-952718B67598}" type="slidenum">
              <a:rPr lang="fr-FR" smtClean="0">
                <a:ea typeface="ＭＳ Ｐゴシック"/>
                <a:cs typeface="ＭＳ Ｐゴシック"/>
              </a:rPr>
              <a:pPr/>
              <a:t>18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939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922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 txBox="1">
            <a:spLocks noGrp="1" noChangeArrowheads="1"/>
          </p:cNvSpPr>
          <p:nvPr/>
        </p:nvSpPr>
        <p:spPr bwMode="auto">
          <a:xfrm>
            <a:off x="3885453" y="9452535"/>
            <a:ext cx="2967743" cy="49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8" tIns="48110" rIns="95858" bIns="48110" anchor="b"/>
          <a:lstStyle/>
          <a:p>
            <a:pPr algn="r" hangingPunct="0">
              <a:buSzPct val="160000"/>
              <a:tabLst>
                <a:tab pos="727375" algn="l"/>
                <a:tab pos="1454749" algn="l"/>
                <a:tab pos="2182124" algn="l"/>
                <a:tab pos="2909499" algn="l"/>
              </a:tabLst>
            </a:pPr>
            <a:fld id="{1AC51C20-0EBA-457E-BBED-D16E8B68C9FA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7375" algn="l"/>
                  <a:tab pos="1454749" algn="l"/>
                  <a:tab pos="2182124" algn="l"/>
                  <a:tab pos="2909499" algn="l"/>
                </a:tabLst>
              </a:pPr>
              <a:t>19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131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9"/>
          <p:cNvSpPr txBox="1">
            <a:spLocks noGrp="1" noChangeArrowheads="1"/>
          </p:cNvSpPr>
          <p:nvPr/>
        </p:nvSpPr>
        <p:spPr bwMode="auto">
          <a:xfrm>
            <a:off x="3885453" y="9452535"/>
            <a:ext cx="2967743" cy="49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8" tIns="48110" rIns="95858" bIns="48110" anchor="b"/>
          <a:lstStyle/>
          <a:p>
            <a:pPr algn="r" hangingPunct="0">
              <a:buSzPct val="160000"/>
              <a:tabLst>
                <a:tab pos="727375" algn="l"/>
                <a:tab pos="1454749" algn="l"/>
                <a:tab pos="2182124" algn="l"/>
                <a:tab pos="2909499" algn="l"/>
              </a:tabLst>
            </a:pPr>
            <a:fld id="{E74EEDEC-77EE-4DED-A4F4-073E38788AAC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7375" algn="l"/>
                  <a:tab pos="1454749" algn="l"/>
                  <a:tab pos="2182124" algn="l"/>
                  <a:tab pos="2909499" algn="l"/>
                </a:tabLst>
              </a:pPr>
              <a:t>20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lIns="95858" tIns="48110" rIns="95858" bIns="48110" anchor="ctr"/>
          <a:lstStyle/>
          <a:p>
            <a:pPr>
              <a:buFont typeface="Times New Roman" charset="0"/>
              <a:buNone/>
              <a:defRPr/>
            </a:pPr>
            <a:endParaRPr lang="fr-FR" dirty="0" smtClean="0">
              <a:cs typeface="+mn-cs"/>
            </a:endParaRPr>
          </a:p>
        </p:txBody>
      </p:sp>
      <p:sp>
        <p:nvSpPr>
          <p:cNvPr id="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  <a:noFill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7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5B4D83-BCEC-476C-9D26-23BC6BB82C16}" type="slidenum">
              <a:rPr lang="fr-FR" smtClean="0">
                <a:ea typeface="ＭＳ Ｐゴシック"/>
                <a:cs typeface="ＭＳ Ｐゴシック"/>
              </a:rPr>
              <a:pPr/>
              <a:t>3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277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05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18F47D-32BE-424D-99F7-84B63E97AD07}" type="slidenum">
              <a:rPr lang="fr-FR" smtClean="0">
                <a:ea typeface="ＭＳ Ｐゴシック"/>
                <a:cs typeface="ＭＳ Ｐゴシック"/>
              </a:rPr>
              <a:pPr/>
              <a:t>22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963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6553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647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 txBox="1">
            <a:spLocks noGrp="1" noChangeArrowheads="1"/>
          </p:cNvSpPr>
          <p:nvPr/>
        </p:nvSpPr>
        <p:spPr bwMode="auto">
          <a:xfrm>
            <a:off x="3885453" y="9452535"/>
            <a:ext cx="2967743" cy="49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8" tIns="48110" rIns="95858" bIns="48110" anchor="b"/>
          <a:lstStyle/>
          <a:p>
            <a:pPr algn="r" hangingPunct="0">
              <a:buSzPct val="160000"/>
              <a:tabLst>
                <a:tab pos="727375" algn="l"/>
                <a:tab pos="1454749" algn="l"/>
                <a:tab pos="2182124" algn="l"/>
                <a:tab pos="2909499" algn="l"/>
              </a:tabLst>
            </a:pPr>
            <a:fld id="{9F4D26D3-3BEE-4363-93B9-794FE84F7BA5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7375" algn="l"/>
                  <a:tab pos="1454749" algn="l"/>
                  <a:tab pos="2182124" algn="l"/>
                  <a:tab pos="2909499" algn="l"/>
                </a:tabLst>
              </a:pPr>
              <a:t>23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2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  <p:sp>
        <p:nvSpPr>
          <p:cNvPr id="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684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1CB100-57D7-4650-A3E8-794EEDEC2830}" type="slidenum">
              <a:rPr lang="fr-FR" smtClean="0">
                <a:ea typeface="ＭＳ Ｐゴシック"/>
                <a:cs typeface="ＭＳ Ｐゴシック"/>
              </a:rPr>
              <a:pPr/>
              <a:t>24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7373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6553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278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D649A6-0F94-4A65-B6E4-A94619D6635B}" type="slidenum">
              <a:rPr lang="fr-FR" smtClean="0">
                <a:ea typeface="ＭＳ Ｐゴシック"/>
                <a:cs typeface="ＭＳ Ｐゴシック"/>
              </a:rPr>
              <a:pPr/>
              <a:t>25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757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6812" cy="3732213"/>
          </a:xfrm>
          <a:solidFill>
            <a:srgbClr val="FFFFFF"/>
          </a:solidFill>
          <a:ln/>
        </p:spPr>
      </p:sp>
      <p:sp>
        <p:nvSpPr>
          <p:cNvPr id="2253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508" y="4724677"/>
            <a:ext cx="5028986" cy="4479694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3885453" y="9452535"/>
            <a:ext cx="2972547" cy="4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58" tIns="48110" rIns="95858" bIns="48110" anchor="b"/>
          <a:lstStyle/>
          <a:p>
            <a:pPr algn="r" eaLnBrk="0" hangingPunct="0">
              <a:buSzPct val="160000"/>
              <a:tabLst>
                <a:tab pos="0" algn="l"/>
                <a:tab pos="449824" algn="l"/>
                <a:tab pos="901243" algn="l"/>
                <a:tab pos="1352662" algn="l"/>
                <a:tab pos="1804081" algn="l"/>
                <a:tab pos="2255500" algn="l"/>
                <a:tab pos="2706919" algn="l"/>
                <a:tab pos="3158338" algn="l"/>
                <a:tab pos="3609757" algn="l"/>
                <a:tab pos="4061176" algn="l"/>
                <a:tab pos="4512595" algn="l"/>
                <a:tab pos="4964013" algn="l"/>
                <a:tab pos="5415433" algn="l"/>
                <a:tab pos="5866851" algn="l"/>
                <a:tab pos="6318271" algn="l"/>
                <a:tab pos="6769689" algn="l"/>
                <a:tab pos="7221109" algn="l"/>
                <a:tab pos="7672527" algn="l"/>
                <a:tab pos="8123947" algn="l"/>
                <a:tab pos="8575365" algn="l"/>
                <a:tab pos="9026785" algn="l"/>
              </a:tabLst>
            </a:pPr>
            <a:fld id="{D8AD8FFC-155B-4501-8161-B332EC7D1B1C}" type="slidenum">
              <a:rPr lang="fr-FR" sz="1200" b="0">
                <a:solidFill>
                  <a:srgbClr val="000000"/>
                </a:solidFill>
              </a:rPr>
              <a:pPr algn="r" eaLnBrk="0" hangingPunct="0">
                <a:buSzPct val="160000"/>
                <a:tabLst>
                  <a:tab pos="0" algn="l"/>
                  <a:tab pos="449824" algn="l"/>
                  <a:tab pos="901243" algn="l"/>
                  <a:tab pos="1352662" algn="l"/>
                  <a:tab pos="1804081" algn="l"/>
                  <a:tab pos="2255500" algn="l"/>
                  <a:tab pos="2706919" algn="l"/>
                  <a:tab pos="3158338" algn="l"/>
                  <a:tab pos="3609757" algn="l"/>
                  <a:tab pos="4061176" algn="l"/>
                  <a:tab pos="4512595" algn="l"/>
                  <a:tab pos="4964013" algn="l"/>
                  <a:tab pos="5415433" algn="l"/>
                  <a:tab pos="5866851" algn="l"/>
                  <a:tab pos="6318271" algn="l"/>
                  <a:tab pos="6769689" algn="l"/>
                  <a:tab pos="7221109" algn="l"/>
                  <a:tab pos="7672527" algn="l"/>
                  <a:tab pos="8123947" algn="l"/>
                  <a:tab pos="8575365" algn="l"/>
                  <a:tab pos="9026785" algn="l"/>
                </a:tabLst>
              </a:pPr>
              <a:t>25</a:t>
            </a:fld>
            <a:endParaRPr lang="fr-FR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00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D488C8-9E27-4920-BDDA-1A20377102BC}" type="slidenum">
              <a:rPr lang="fr-FR" smtClean="0">
                <a:solidFill>
                  <a:prstClr val="white"/>
                </a:solidFill>
              </a:rPr>
              <a:pPr/>
              <a:t>26</a:t>
            </a:fld>
            <a:endParaRPr lang="fr-FR" smtClean="0">
              <a:solidFill>
                <a:prstClr val="white"/>
              </a:solidFill>
            </a:endParaRPr>
          </a:p>
        </p:txBody>
      </p:sp>
      <p:sp>
        <p:nvSpPr>
          <p:cNvPr id="65539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0BA56C-1C2B-4E5D-B430-5CB4C8C7A8B5}" type="slidenum">
              <a:rPr lang="fr-FR" smtClean="0">
                <a:ea typeface="ＭＳ Ｐゴシック"/>
                <a:cs typeface="ＭＳ Ｐゴシック"/>
              </a:rPr>
              <a:pPr/>
              <a:t>28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758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555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58BF83-27B3-475F-B6F2-9A6C882BF0E6}" type="slidenum">
              <a:rPr lang="fr-FR" smtClean="0">
                <a:ea typeface="ＭＳ Ｐゴシック"/>
                <a:cs typeface="ＭＳ Ｐゴシック"/>
              </a:rPr>
              <a:pPr/>
              <a:t>4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4819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97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63B6EB-7AF6-4137-BDF2-3F8174643D04}" type="slidenum">
              <a:rPr lang="fr-FR" smtClean="0">
                <a:ea typeface="ＭＳ Ｐゴシック"/>
                <a:cs typeface="ＭＳ Ｐゴシック"/>
              </a:rPr>
              <a:pPr/>
              <a:t>5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686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88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FD48CA-4B44-49C9-95C4-2F704FCE3265}" type="slidenum">
              <a:rPr lang="fr-FR" smtClean="0">
                <a:ea typeface="ＭＳ Ｐゴシック"/>
                <a:cs typeface="ＭＳ Ｐゴシック"/>
              </a:rPr>
              <a:pPr/>
              <a:t>6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891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34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61BEA1-8D4E-4081-BCCF-4561AEE2EC91}" type="slidenum">
              <a:rPr lang="fr-FR" smtClean="0">
                <a:ea typeface="ＭＳ Ｐゴシック"/>
                <a:cs typeface="ＭＳ Ｐゴシック"/>
              </a:rPr>
              <a:pPr/>
              <a:t>7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096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474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26670" indent="-229697" defTabSz="451419" eaLnBrk="0" fontAlgn="base" hangingPunct="0">
              <a:spcBef>
                <a:spcPts val="50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86065" indent="-229697" defTabSz="451419" eaLnBrk="0" fontAlgn="base" hangingPunct="0">
              <a:spcBef>
                <a:spcPts val="50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45459" indent="-229697" defTabSz="451419" eaLnBrk="0" fontAlgn="base" hangingPunct="0">
              <a:spcBef>
                <a:spcPts val="50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04854" indent="-229697" defTabSz="451419" eaLnBrk="0" fontAlgn="base" hangingPunct="0">
              <a:spcBef>
                <a:spcPts val="50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23920896-AF3F-42D7-8524-50A6BC1D46B4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2213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724677"/>
            <a:ext cx="5028986" cy="447969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xmlns="" val="3820179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26670" indent="-229697" defTabSz="451419" eaLnBrk="0" fontAlgn="base" hangingPunct="0">
              <a:spcBef>
                <a:spcPts val="50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86065" indent="-229697" defTabSz="451419" eaLnBrk="0" fontAlgn="base" hangingPunct="0">
              <a:spcBef>
                <a:spcPts val="50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45459" indent="-229697" defTabSz="451419" eaLnBrk="0" fontAlgn="base" hangingPunct="0">
              <a:spcBef>
                <a:spcPts val="50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04854" indent="-229697" defTabSz="451419" eaLnBrk="0" fontAlgn="base" hangingPunct="0">
              <a:spcBef>
                <a:spcPts val="502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7375" algn="l"/>
                <a:tab pos="1454749" algn="l"/>
                <a:tab pos="2182124" algn="l"/>
                <a:tab pos="2909499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E2CC0138-2F55-41EF-B15B-31D4B99A1712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1388" y="746125"/>
            <a:ext cx="4975225" cy="3732213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08" y="4724678"/>
            <a:ext cx="5028986" cy="447810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xmlns="" val="265781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C9B8CA-1B85-4D92-9610-273B9B8E4FD8}" type="slidenum">
              <a:rPr lang="fr-FR" smtClean="0">
                <a:ea typeface="ＭＳ Ｐゴシック"/>
                <a:cs typeface="ＭＳ Ｐゴシック"/>
              </a:rPr>
              <a:pPr/>
              <a:t>10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301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41388" y="746125"/>
            <a:ext cx="4975225" cy="3730625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507" y="4724678"/>
            <a:ext cx="5027384" cy="44765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86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image mat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5875" y="0"/>
            <a:ext cx="9213850" cy="6858000"/>
            <a:chOff x="-10" y="0"/>
            <a:chExt cx="5804" cy="4320"/>
          </a:xfrm>
        </p:grpSpPr>
        <p:pic>
          <p:nvPicPr>
            <p:cNvPr id="6" name="Picture 46" descr="Txt_couv_v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20"/>
              <a:ext cx="914" cy="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5"/>
            <p:cNvSpPr>
              <a:spLocks/>
            </p:cNvSpPr>
            <p:nvPr userDrawn="1"/>
          </p:nvSpPr>
          <p:spPr bwMode="gray">
            <a:xfrm>
              <a:off x="0" y="0"/>
              <a:ext cx="5760" cy="1508"/>
            </a:xfrm>
            <a:custGeom>
              <a:avLst/>
              <a:gdLst>
                <a:gd name="T0" fmla="*/ 0 w 5760"/>
                <a:gd name="T1" fmla="*/ 0 h 1508"/>
                <a:gd name="T2" fmla="*/ 0 w 5760"/>
                <a:gd name="T3" fmla="*/ 1508 h 1508"/>
                <a:gd name="T4" fmla="*/ 5760 w 5760"/>
                <a:gd name="T5" fmla="*/ 924 h 1508"/>
                <a:gd name="T6" fmla="*/ 5760 w 5760"/>
                <a:gd name="T7" fmla="*/ 0 h 1508"/>
                <a:gd name="T8" fmla="*/ 0 w 5760"/>
                <a:gd name="T9" fmla="*/ 0 h 1508"/>
                <a:gd name="T10" fmla="*/ 0 w 5760"/>
                <a:gd name="T11" fmla="*/ 0 h 1508"/>
                <a:gd name="T12" fmla="*/ 0 w 5760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1508">
                  <a:moveTo>
                    <a:pt x="0" y="0"/>
                  </a:moveTo>
                  <a:lnTo>
                    <a:pt x="0" y="1508"/>
                  </a:lnTo>
                  <a:cubicBezTo>
                    <a:pt x="0" y="1508"/>
                    <a:pt x="2187" y="955"/>
                    <a:pt x="5760" y="924"/>
                  </a:cubicBezTo>
                  <a:cubicBezTo>
                    <a:pt x="5760" y="462"/>
                    <a:pt x="5760" y="0"/>
                    <a:pt x="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gray">
            <a:xfrm>
              <a:off x="3072" y="2688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20"/>
            <p:cNvSpPr>
              <a:spLocks/>
            </p:cNvSpPr>
            <p:nvPr userDrawn="1"/>
          </p:nvSpPr>
          <p:spPr bwMode="gray">
            <a:xfrm>
              <a:off x="2462" y="250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21"/>
            <p:cNvSpPr>
              <a:spLocks noChangeArrowheads="1"/>
            </p:cNvSpPr>
            <p:nvPr userDrawn="1"/>
          </p:nvSpPr>
          <p:spPr bwMode="gray">
            <a:xfrm>
              <a:off x="1922" y="2718"/>
              <a:ext cx="1172" cy="851"/>
            </a:xfrm>
            <a:custGeom>
              <a:avLst/>
              <a:gdLst>
                <a:gd name="T0" fmla="*/ 1172 w 1172"/>
                <a:gd name="T1" fmla="*/ 0 h 851"/>
                <a:gd name="T2" fmla="*/ 0 w 1172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2" h="851">
                  <a:moveTo>
                    <a:pt x="1172" y="0"/>
                  </a:moveTo>
                  <a:cubicBezTo>
                    <a:pt x="1172" y="0"/>
                    <a:pt x="526" y="397"/>
                    <a:pt x="0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22"/>
            <p:cNvSpPr>
              <a:spLocks noChangeArrowheads="1"/>
            </p:cNvSpPr>
            <p:nvPr userDrawn="1"/>
          </p:nvSpPr>
          <p:spPr bwMode="gray">
            <a:xfrm>
              <a:off x="3312" y="2383"/>
              <a:ext cx="1760" cy="1174"/>
            </a:xfrm>
            <a:custGeom>
              <a:avLst/>
              <a:gdLst>
                <a:gd name="T0" fmla="*/ 1760 w 1760"/>
                <a:gd name="T1" fmla="*/ 0 h 1174"/>
                <a:gd name="T2" fmla="*/ 0 w 1760"/>
                <a:gd name="T3" fmla="*/ 1174 h 1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0" h="1174">
                  <a:moveTo>
                    <a:pt x="1760" y="0"/>
                  </a:moveTo>
                  <a:cubicBezTo>
                    <a:pt x="1760" y="0"/>
                    <a:pt x="789" y="492"/>
                    <a:pt x="0" y="1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3"/>
            <p:cNvSpPr>
              <a:spLocks noChangeArrowheads="1"/>
            </p:cNvSpPr>
            <p:nvPr userDrawn="1"/>
          </p:nvSpPr>
          <p:spPr bwMode="gray">
            <a:xfrm>
              <a:off x="-10" y="2262"/>
              <a:ext cx="5804" cy="1077"/>
            </a:xfrm>
            <a:custGeom>
              <a:avLst/>
              <a:gdLst>
                <a:gd name="T0" fmla="*/ 0 w 5804"/>
                <a:gd name="T1" fmla="*/ 1077 h 1077"/>
                <a:gd name="T2" fmla="*/ 5804 w 5804"/>
                <a:gd name="T3" fmla="*/ 0 h 10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04" h="1077">
                  <a:moveTo>
                    <a:pt x="0" y="1077"/>
                  </a:moveTo>
                  <a:cubicBezTo>
                    <a:pt x="2373" y="533"/>
                    <a:pt x="5804" y="0"/>
                    <a:pt x="58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4"/>
            <p:cNvSpPr>
              <a:spLocks noChangeArrowheads="1"/>
            </p:cNvSpPr>
            <p:nvPr userDrawn="1"/>
          </p:nvSpPr>
          <p:spPr bwMode="gray">
            <a:xfrm>
              <a:off x="339" y="2989"/>
              <a:ext cx="1296" cy="572"/>
            </a:xfrm>
            <a:custGeom>
              <a:avLst/>
              <a:gdLst>
                <a:gd name="T0" fmla="*/ 0 w 1296"/>
                <a:gd name="T1" fmla="*/ 572 h 572"/>
                <a:gd name="T2" fmla="*/ 1296 w 1296"/>
                <a:gd name="T3" fmla="*/ 0 h 5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572">
                  <a:moveTo>
                    <a:pt x="0" y="572"/>
                  </a:moveTo>
                  <a:cubicBezTo>
                    <a:pt x="610" y="275"/>
                    <a:pt x="1296" y="0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25"/>
            <p:cNvSpPr>
              <a:spLocks noChangeArrowheads="1"/>
            </p:cNvSpPr>
            <p:nvPr userDrawn="1"/>
          </p:nvSpPr>
          <p:spPr bwMode="gray">
            <a:xfrm>
              <a:off x="-9" y="2689"/>
              <a:ext cx="4037" cy="857"/>
            </a:xfrm>
            <a:custGeom>
              <a:avLst/>
              <a:gdLst>
                <a:gd name="T0" fmla="*/ 4037 w 4037"/>
                <a:gd name="T1" fmla="*/ 857 h 857"/>
                <a:gd name="T2" fmla="*/ 0 w 4037"/>
                <a:gd name="T3" fmla="*/ 0 h 8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7" h="857">
                  <a:moveTo>
                    <a:pt x="4037" y="857"/>
                  </a:moveTo>
                  <a:cubicBezTo>
                    <a:pt x="1806" y="27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6"/>
            <p:cNvSpPr>
              <a:spLocks noChangeArrowheads="1"/>
            </p:cNvSpPr>
            <p:nvPr userDrawn="1"/>
          </p:nvSpPr>
          <p:spPr bwMode="gray">
            <a:xfrm>
              <a:off x="-10" y="2528"/>
              <a:ext cx="2496" cy="804"/>
            </a:xfrm>
            <a:custGeom>
              <a:avLst/>
              <a:gdLst>
                <a:gd name="T0" fmla="*/ 0 w 2496"/>
                <a:gd name="T1" fmla="*/ 804 h 804"/>
                <a:gd name="T2" fmla="*/ 2496 w 2496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96" h="804">
                  <a:moveTo>
                    <a:pt x="0" y="804"/>
                  </a:moveTo>
                  <a:cubicBezTo>
                    <a:pt x="0" y="804"/>
                    <a:pt x="911" y="421"/>
                    <a:pt x="24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gray">
            <a:xfrm>
              <a:off x="1623" y="296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gray">
            <a:xfrm>
              <a:off x="1192" y="2873"/>
              <a:ext cx="48" cy="50"/>
            </a:xfrm>
            <a:custGeom>
              <a:avLst/>
              <a:gdLst>
                <a:gd name="T0" fmla="*/ 48 w 48"/>
                <a:gd name="T1" fmla="*/ 50 h 50"/>
                <a:gd name="T2" fmla="*/ 0 w 48"/>
                <a:gd name="T3" fmla="*/ 50 h 50"/>
                <a:gd name="T4" fmla="*/ 0 w 48"/>
                <a:gd name="T5" fmla="*/ 0 h 50"/>
                <a:gd name="T6" fmla="*/ 48 w 48"/>
                <a:gd name="T7" fmla="*/ 0 h 50"/>
                <a:gd name="T8" fmla="*/ 48 w 48"/>
                <a:gd name="T9" fmla="*/ 50 h 50"/>
                <a:gd name="T10" fmla="*/ 48 w 48"/>
                <a:gd name="T11" fmla="*/ 50 h 50"/>
                <a:gd name="T12" fmla="*/ 48 w 48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0">
                  <a:moveTo>
                    <a:pt x="4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gray">
            <a:xfrm>
              <a:off x="2422" y="313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gray">
            <a:xfrm>
              <a:off x="3469" y="3386"/>
              <a:ext cx="48" cy="49"/>
            </a:xfrm>
            <a:custGeom>
              <a:avLst/>
              <a:gdLst>
                <a:gd name="T0" fmla="*/ 48 w 48"/>
                <a:gd name="T1" fmla="*/ 49 h 49"/>
                <a:gd name="T2" fmla="*/ 0 w 48"/>
                <a:gd name="T3" fmla="*/ 49 h 49"/>
                <a:gd name="T4" fmla="*/ 0 w 48"/>
                <a:gd name="T5" fmla="*/ 0 h 49"/>
                <a:gd name="T6" fmla="*/ 48 w 48"/>
                <a:gd name="T7" fmla="*/ 0 h 49"/>
                <a:gd name="T8" fmla="*/ 48 w 48"/>
                <a:gd name="T9" fmla="*/ 49 h 49"/>
                <a:gd name="T10" fmla="*/ 48 w 48"/>
                <a:gd name="T11" fmla="*/ 49 h 49"/>
                <a:gd name="T12" fmla="*/ 48 w 48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9">
                  <a:moveTo>
                    <a:pt x="48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gray">
            <a:xfrm>
              <a:off x="5050" y="235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2"/>
            <p:cNvSpPr>
              <a:spLocks noChangeArrowheads="1"/>
            </p:cNvSpPr>
            <p:nvPr userDrawn="1"/>
          </p:nvSpPr>
          <p:spPr bwMode="gray">
            <a:xfrm>
              <a:off x="3094" y="2720"/>
              <a:ext cx="483" cy="851"/>
            </a:xfrm>
            <a:custGeom>
              <a:avLst/>
              <a:gdLst>
                <a:gd name="T0" fmla="*/ 0 w 483"/>
                <a:gd name="T1" fmla="*/ 0 h 851"/>
                <a:gd name="T2" fmla="*/ 483 w 483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851">
                  <a:moveTo>
                    <a:pt x="0" y="0"/>
                  </a:moveTo>
                  <a:cubicBezTo>
                    <a:pt x="0" y="0"/>
                    <a:pt x="261" y="437"/>
                    <a:pt x="483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Rectangle 34"/>
            <p:cNvSpPr>
              <a:spLocks noChangeArrowheads="1"/>
            </p:cNvSpPr>
            <p:nvPr userDrawn="1"/>
          </p:nvSpPr>
          <p:spPr bwMode="gray">
            <a:xfrm>
              <a:off x="0" y="3532"/>
              <a:ext cx="5760" cy="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  <p:sp>
          <p:nvSpPr>
            <p:cNvPr id="23" name="Rectangle 13" descr="Logo_EU_couv"/>
            <p:cNvSpPr>
              <a:spLocks noChangeArrowheads="1"/>
            </p:cNvSpPr>
            <p:nvPr userDrawn="1"/>
          </p:nvSpPr>
          <p:spPr bwMode="gray">
            <a:xfrm>
              <a:off x="218" y="3635"/>
              <a:ext cx="851" cy="63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  <p:sp>
          <p:nvSpPr>
            <p:cNvPr id="24" name="Rectangle 14" descr="Logo_Urbact_couv"/>
            <p:cNvSpPr>
              <a:spLocks noChangeArrowheads="1"/>
            </p:cNvSpPr>
            <p:nvPr userDrawn="1"/>
          </p:nvSpPr>
          <p:spPr bwMode="gray">
            <a:xfrm>
              <a:off x="3970" y="3562"/>
              <a:ext cx="1641" cy="73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42942" y="352425"/>
            <a:ext cx="8043863" cy="106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42" y="1182688"/>
            <a:ext cx="8043863" cy="874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6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74336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84020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157636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7800" y="1196975"/>
            <a:ext cx="3541713" cy="4668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1913" y="1196975"/>
            <a:ext cx="3543300" cy="4668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50408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52766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26367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1576817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652531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049698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597073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77050" y="457200"/>
            <a:ext cx="1808163" cy="54086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5276850" cy="54086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474976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182751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1943778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1548918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7800" y="1196975"/>
            <a:ext cx="3541713" cy="4668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1913" y="1196975"/>
            <a:ext cx="3543300" cy="4668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08317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400944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409985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325210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717011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2764346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376323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77050" y="457200"/>
            <a:ext cx="1808163" cy="54086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5276850" cy="54086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1416918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image mat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5875" y="0"/>
            <a:ext cx="9213850" cy="6858000"/>
            <a:chOff x="-10" y="0"/>
            <a:chExt cx="5804" cy="4320"/>
          </a:xfrm>
        </p:grpSpPr>
        <p:pic>
          <p:nvPicPr>
            <p:cNvPr id="6" name="Picture 46" descr="Txt_couv_v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20"/>
              <a:ext cx="914" cy="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5"/>
            <p:cNvSpPr>
              <a:spLocks/>
            </p:cNvSpPr>
            <p:nvPr userDrawn="1"/>
          </p:nvSpPr>
          <p:spPr bwMode="gray">
            <a:xfrm>
              <a:off x="0" y="0"/>
              <a:ext cx="5760" cy="1508"/>
            </a:xfrm>
            <a:custGeom>
              <a:avLst/>
              <a:gdLst>
                <a:gd name="T0" fmla="*/ 0 w 5760"/>
                <a:gd name="T1" fmla="*/ 0 h 1508"/>
                <a:gd name="T2" fmla="*/ 0 w 5760"/>
                <a:gd name="T3" fmla="*/ 1508 h 1508"/>
                <a:gd name="T4" fmla="*/ 5760 w 5760"/>
                <a:gd name="T5" fmla="*/ 924 h 1508"/>
                <a:gd name="T6" fmla="*/ 5760 w 5760"/>
                <a:gd name="T7" fmla="*/ 0 h 1508"/>
                <a:gd name="T8" fmla="*/ 0 w 5760"/>
                <a:gd name="T9" fmla="*/ 0 h 1508"/>
                <a:gd name="T10" fmla="*/ 0 w 5760"/>
                <a:gd name="T11" fmla="*/ 0 h 1508"/>
                <a:gd name="T12" fmla="*/ 0 w 5760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1508">
                  <a:moveTo>
                    <a:pt x="0" y="0"/>
                  </a:moveTo>
                  <a:lnTo>
                    <a:pt x="0" y="1508"/>
                  </a:lnTo>
                  <a:cubicBezTo>
                    <a:pt x="0" y="1508"/>
                    <a:pt x="2187" y="955"/>
                    <a:pt x="5760" y="924"/>
                  </a:cubicBezTo>
                  <a:cubicBezTo>
                    <a:pt x="5760" y="462"/>
                    <a:pt x="5760" y="0"/>
                    <a:pt x="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gray">
            <a:xfrm>
              <a:off x="3072" y="2688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9" name="Freeform 20"/>
            <p:cNvSpPr>
              <a:spLocks/>
            </p:cNvSpPr>
            <p:nvPr userDrawn="1"/>
          </p:nvSpPr>
          <p:spPr bwMode="gray">
            <a:xfrm>
              <a:off x="2462" y="250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0" name="Freeform 21"/>
            <p:cNvSpPr>
              <a:spLocks noChangeArrowheads="1"/>
            </p:cNvSpPr>
            <p:nvPr userDrawn="1"/>
          </p:nvSpPr>
          <p:spPr bwMode="gray">
            <a:xfrm>
              <a:off x="1922" y="2718"/>
              <a:ext cx="1172" cy="851"/>
            </a:xfrm>
            <a:custGeom>
              <a:avLst/>
              <a:gdLst>
                <a:gd name="T0" fmla="*/ 1172 w 1172"/>
                <a:gd name="T1" fmla="*/ 0 h 851"/>
                <a:gd name="T2" fmla="*/ 0 w 1172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2" h="851">
                  <a:moveTo>
                    <a:pt x="1172" y="0"/>
                  </a:moveTo>
                  <a:cubicBezTo>
                    <a:pt x="1172" y="0"/>
                    <a:pt x="526" y="397"/>
                    <a:pt x="0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1" name="Freeform 22"/>
            <p:cNvSpPr>
              <a:spLocks noChangeArrowheads="1"/>
            </p:cNvSpPr>
            <p:nvPr userDrawn="1"/>
          </p:nvSpPr>
          <p:spPr bwMode="gray">
            <a:xfrm>
              <a:off x="3312" y="2383"/>
              <a:ext cx="1760" cy="1174"/>
            </a:xfrm>
            <a:custGeom>
              <a:avLst/>
              <a:gdLst>
                <a:gd name="T0" fmla="*/ 1760 w 1760"/>
                <a:gd name="T1" fmla="*/ 0 h 1174"/>
                <a:gd name="T2" fmla="*/ 0 w 1760"/>
                <a:gd name="T3" fmla="*/ 1174 h 1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0" h="1174">
                  <a:moveTo>
                    <a:pt x="1760" y="0"/>
                  </a:moveTo>
                  <a:cubicBezTo>
                    <a:pt x="1760" y="0"/>
                    <a:pt x="789" y="492"/>
                    <a:pt x="0" y="1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2" name="Freeform 23"/>
            <p:cNvSpPr>
              <a:spLocks noChangeArrowheads="1"/>
            </p:cNvSpPr>
            <p:nvPr userDrawn="1"/>
          </p:nvSpPr>
          <p:spPr bwMode="gray">
            <a:xfrm>
              <a:off x="-10" y="2262"/>
              <a:ext cx="5804" cy="1077"/>
            </a:xfrm>
            <a:custGeom>
              <a:avLst/>
              <a:gdLst>
                <a:gd name="T0" fmla="*/ 0 w 5804"/>
                <a:gd name="T1" fmla="*/ 1077 h 1077"/>
                <a:gd name="T2" fmla="*/ 5804 w 5804"/>
                <a:gd name="T3" fmla="*/ 0 h 10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04" h="1077">
                  <a:moveTo>
                    <a:pt x="0" y="1077"/>
                  </a:moveTo>
                  <a:cubicBezTo>
                    <a:pt x="2373" y="533"/>
                    <a:pt x="5804" y="0"/>
                    <a:pt x="58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3" name="Freeform 24"/>
            <p:cNvSpPr>
              <a:spLocks noChangeArrowheads="1"/>
            </p:cNvSpPr>
            <p:nvPr userDrawn="1"/>
          </p:nvSpPr>
          <p:spPr bwMode="gray">
            <a:xfrm>
              <a:off x="339" y="2989"/>
              <a:ext cx="1296" cy="572"/>
            </a:xfrm>
            <a:custGeom>
              <a:avLst/>
              <a:gdLst>
                <a:gd name="T0" fmla="*/ 0 w 1296"/>
                <a:gd name="T1" fmla="*/ 572 h 572"/>
                <a:gd name="T2" fmla="*/ 1296 w 1296"/>
                <a:gd name="T3" fmla="*/ 0 h 5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572">
                  <a:moveTo>
                    <a:pt x="0" y="572"/>
                  </a:moveTo>
                  <a:cubicBezTo>
                    <a:pt x="610" y="275"/>
                    <a:pt x="1296" y="0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4" name="Freeform 25"/>
            <p:cNvSpPr>
              <a:spLocks noChangeArrowheads="1"/>
            </p:cNvSpPr>
            <p:nvPr userDrawn="1"/>
          </p:nvSpPr>
          <p:spPr bwMode="gray">
            <a:xfrm>
              <a:off x="-9" y="2689"/>
              <a:ext cx="4037" cy="857"/>
            </a:xfrm>
            <a:custGeom>
              <a:avLst/>
              <a:gdLst>
                <a:gd name="T0" fmla="*/ 4037 w 4037"/>
                <a:gd name="T1" fmla="*/ 857 h 857"/>
                <a:gd name="T2" fmla="*/ 0 w 4037"/>
                <a:gd name="T3" fmla="*/ 0 h 8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7" h="857">
                  <a:moveTo>
                    <a:pt x="4037" y="857"/>
                  </a:moveTo>
                  <a:cubicBezTo>
                    <a:pt x="1806" y="27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5" name="Freeform 26"/>
            <p:cNvSpPr>
              <a:spLocks noChangeArrowheads="1"/>
            </p:cNvSpPr>
            <p:nvPr userDrawn="1"/>
          </p:nvSpPr>
          <p:spPr bwMode="gray">
            <a:xfrm>
              <a:off x="-10" y="2528"/>
              <a:ext cx="2496" cy="804"/>
            </a:xfrm>
            <a:custGeom>
              <a:avLst/>
              <a:gdLst>
                <a:gd name="T0" fmla="*/ 0 w 2496"/>
                <a:gd name="T1" fmla="*/ 804 h 804"/>
                <a:gd name="T2" fmla="*/ 2496 w 2496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96" h="804">
                  <a:moveTo>
                    <a:pt x="0" y="804"/>
                  </a:moveTo>
                  <a:cubicBezTo>
                    <a:pt x="0" y="804"/>
                    <a:pt x="911" y="421"/>
                    <a:pt x="24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gray">
            <a:xfrm>
              <a:off x="1623" y="296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gray">
            <a:xfrm>
              <a:off x="1192" y="2873"/>
              <a:ext cx="48" cy="50"/>
            </a:xfrm>
            <a:custGeom>
              <a:avLst/>
              <a:gdLst>
                <a:gd name="T0" fmla="*/ 48 w 48"/>
                <a:gd name="T1" fmla="*/ 50 h 50"/>
                <a:gd name="T2" fmla="*/ 0 w 48"/>
                <a:gd name="T3" fmla="*/ 50 h 50"/>
                <a:gd name="T4" fmla="*/ 0 w 48"/>
                <a:gd name="T5" fmla="*/ 0 h 50"/>
                <a:gd name="T6" fmla="*/ 48 w 48"/>
                <a:gd name="T7" fmla="*/ 0 h 50"/>
                <a:gd name="T8" fmla="*/ 48 w 48"/>
                <a:gd name="T9" fmla="*/ 50 h 50"/>
                <a:gd name="T10" fmla="*/ 48 w 48"/>
                <a:gd name="T11" fmla="*/ 50 h 50"/>
                <a:gd name="T12" fmla="*/ 48 w 48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0">
                  <a:moveTo>
                    <a:pt x="4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gray">
            <a:xfrm>
              <a:off x="2422" y="313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gray">
            <a:xfrm>
              <a:off x="3469" y="3386"/>
              <a:ext cx="48" cy="49"/>
            </a:xfrm>
            <a:custGeom>
              <a:avLst/>
              <a:gdLst>
                <a:gd name="T0" fmla="*/ 48 w 48"/>
                <a:gd name="T1" fmla="*/ 49 h 49"/>
                <a:gd name="T2" fmla="*/ 0 w 48"/>
                <a:gd name="T3" fmla="*/ 49 h 49"/>
                <a:gd name="T4" fmla="*/ 0 w 48"/>
                <a:gd name="T5" fmla="*/ 0 h 49"/>
                <a:gd name="T6" fmla="*/ 48 w 48"/>
                <a:gd name="T7" fmla="*/ 0 h 49"/>
                <a:gd name="T8" fmla="*/ 48 w 48"/>
                <a:gd name="T9" fmla="*/ 49 h 49"/>
                <a:gd name="T10" fmla="*/ 48 w 48"/>
                <a:gd name="T11" fmla="*/ 49 h 49"/>
                <a:gd name="T12" fmla="*/ 48 w 48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9">
                  <a:moveTo>
                    <a:pt x="48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gray">
            <a:xfrm>
              <a:off x="5050" y="235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1" name="Freeform 32"/>
            <p:cNvSpPr>
              <a:spLocks noChangeArrowheads="1"/>
            </p:cNvSpPr>
            <p:nvPr userDrawn="1"/>
          </p:nvSpPr>
          <p:spPr bwMode="gray">
            <a:xfrm>
              <a:off x="3094" y="2720"/>
              <a:ext cx="483" cy="851"/>
            </a:xfrm>
            <a:custGeom>
              <a:avLst/>
              <a:gdLst>
                <a:gd name="T0" fmla="*/ 0 w 483"/>
                <a:gd name="T1" fmla="*/ 0 h 851"/>
                <a:gd name="T2" fmla="*/ 483 w 483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851">
                  <a:moveTo>
                    <a:pt x="0" y="0"/>
                  </a:moveTo>
                  <a:cubicBezTo>
                    <a:pt x="0" y="0"/>
                    <a:pt x="261" y="437"/>
                    <a:pt x="483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 userDrawn="1"/>
          </p:nvSpPr>
          <p:spPr bwMode="gray">
            <a:xfrm>
              <a:off x="0" y="3532"/>
              <a:ext cx="5760" cy="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  <p:sp>
          <p:nvSpPr>
            <p:cNvPr id="23" name="Rectangle 13" descr="Logo_EU_couv"/>
            <p:cNvSpPr>
              <a:spLocks noChangeArrowheads="1"/>
            </p:cNvSpPr>
            <p:nvPr userDrawn="1"/>
          </p:nvSpPr>
          <p:spPr bwMode="gray">
            <a:xfrm>
              <a:off x="218" y="3635"/>
              <a:ext cx="851" cy="63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  <p:sp>
          <p:nvSpPr>
            <p:cNvPr id="24" name="Rectangle 14" descr="Logo_Urbact_couv"/>
            <p:cNvSpPr>
              <a:spLocks noChangeArrowheads="1"/>
            </p:cNvSpPr>
            <p:nvPr userDrawn="1"/>
          </p:nvSpPr>
          <p:spPr bwMode="gray">
            <a:xfrm>
              <a:off x="3970" y="3562"/>
              <a:ext cx="1641" cy="73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42938" y="352425"/>
            <a:ext cx="8043862" cy="1066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38" y="1182688"/>
            <a:ext cx="8043862" cy="874712"/>
          </a:xfrm>
        </p:spPr>
        <p:txBody>
          <a:bodyPr/>
          <a:lstStyle>
            <a:lvl1pPr marL="0" indent="0">
              <a:buFontTx/>
              <a:buNone/>
              <a:defRPr sz="1500" b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11161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93013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5504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196975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196975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499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7719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2706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5390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4515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8144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1357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457200"/>
            <a:ext cx="18097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52768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2632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2090738"/>
            <a:ext cx="3678238" cy="364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8" y="2090738"/>
            <a:ext cx="3679825" cy="174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8" y="3987800"/>
            <a:ext cx="3679825" cy="174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3C"/>
                </a:solidFill>
                <a:latin typeface="Arial" charset="0"/>
              </a:defRPr>
            </a:lvl1pPr>
          </a:lstStyle>
          <a:p>
            <a:pPr defTabSz="914400" eaLnBrk="0" hangingPunct="0">
              <a:defRPr/>
            </a:pPr>
            <a:endParaRPr lang="de-DE" sz="2400" b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D73C"/>
                </a:solidFill>
              </a:defRPr>
            </a:lvl1pPr>
          </a:lstStyle>
          <a:p>
            <a:pPr defTabSz="914400" eaLnBrk="0" hangingPunct="0">
              <a:defRPr/>
            </a:pPr>
            <a:fld id="{4C830E0C-55AA-4462-B346-BA0F79E930AC}" type="slidenum">
              <a:rPr lang="de-DE" sz="2400" b="0"/>
              <a:pPr defTabSz="914400" eaLnBrk="0" hangingPunct="0">
                <a:defRPr/>
              </a:pPr>
              <a:t>‹N°›</a:t>
            </a:fld>
            <a:endParaRPr lang="de-DE" sz="2400" b="0"/>
          </a:p>
        </p:txBody>
      </p:sp>
    </p:spTree>
    <p:extLst>
      <p:ext uri="{BB962C8B-B14F-4D97-AF65-F5344CB8AC3E}">
        <p14:creationId xmlns:p14="http://schemas.microsoft.com/office/powerpoint/2010/main" xmlns="" val="110431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ＭＳ Ｐゴシック"/>
        </a:defRPr>
      </a:lvl2pPr>
      <a:lvl3pPr marL="11430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2396"/>
          </a:solidFill>
          <a:latin typeface="+mn-lt"/>
          <a:ea typeface="+mn-ea"/>
          <a:cs typeface="ＭＳ Ｐゴシック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2396"/>
          </a:solidFill>
          <a:latin typeface="+mn-lt"/>
          <a:ea typeface="+mn-ea"/>
          <a:cs typeface="ＭＳ Ｐゴシック"/>
        </a:defRPr>
      </a:lvl4pPr>
      <a:lvl5pPr marL="20574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ＭＳ Ｐゴシック"/>
        </a:defRPr>
      </a:lvl5pPr>
      <a:lvl6pPr marL="25146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D153-B187-46F6-8897-33A9C9DBAFE8}" type="datetimeFigureOut">
              <a:rPr lang="fr-FR" smtClean="0"/>
              <a:pPr/>
              <a:t>16/01/2015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15E6-EAF3-42ED-9926-9B5E1D46F8A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237413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196975"/>
            <a:ext cx="7237413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1905000" y="6477000"/>
            <a:ext cx="51800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SzPct val="160000"/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eaLnBrk="0" hangingPunct="0">
              <a:spcBef>
                <a:spcPts val="500"/>
              </a:spcBef>
              <a:buClr>
                <a:srgbClr val="000000"/>
              </a:buClr>
              <a:defRPr/>
            </a:pPr>
            <a:r>
              <a:rPr lang="en-US">
                <a:ea typeface="Arial Unicode MS" pitchFamily="34" charset="-128"/>
                <a:cs typeface="Arial Unicode MS" pitchFamily="34" charset="-128"/>
              </a:rPr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7912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239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239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237413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196975"/>
            <a:ext cx="7237413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1905000" y="6477000"/>
            <a:ext cx="5180013" cy="60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SzPct val="160000"/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>
                <a:solidFill>
                  <a:srgbClr val="000000"/>
                </a:solidFill>
              </a:defRPr>
            </a:lvl1pPr>
          </a:lstStyle>
          <a:p>
            <a:pPr eaLnBrk="0" hangingPunct="0">
              <a:spcBef>
                <a:spcPts val="500"/>
              </a:spcBef>
              <a:buClr>
                <a:srgbClr val="000000"/>
              </a:buClr>
              <a:defRPr/>
            </a:pPr>
            <a:r>
              <a:rPr lang="en-US">
                <a:ea typeface="Arial Unicode MS" pitchFamily="34" charset="-128"/>
                <a:cs typeface="Arial Unicode MS" pitchFamily="34" charset="-128"/>
              </a:rPr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321863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2396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239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457200"/>
            <a:ext cx="7239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47800" y="1196975"/>
            <a:ext cx="72390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eaLnBrk="0" hangingPunct="0">
              <a:defRPr/>
            </a:pPr>
            <a:r>
              <a:rPr lang="en-US" b="0"/>
              <a:t>URBACT III Brussels Consultation 19th February 2014</a:t>
            </a:r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xmlns="" val="121901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SzPct val="160000"/>
        <a:buChar char="›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250825" indent="158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defRPr sz="2000">
          <a:solidFill>
            <a:schemeClr val="bg2"/>
          </a:solidFill>
          <a:latin typeface="+mn-lt"/>
        </a:defRPr>
      </a:lvl2pPr>
      <a:lvl3pPr marL="482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700">
          <a:solidFill>
            <a:schemeClr val="tx2"/>
          </a:solidFill>
          <a:latin typeface="+mn-lt"/>
        </a:defRPr>
      </a:lvl3pPr>
      <a:lvl4pPr marL="7127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113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5pPr>
      <a:lvl6pPr marL="1597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6pPr>
      <a:lvl7pPr marL="20542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7pPr>
      <a:lvl8pPr marL="25114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8pPr>
      <a:lvl9pPr marL="29686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Graphique_Microsoft_Office_Excel1.xls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404225" cy="1668451"/>
          </a:xfrm>
        </p:spPr>
        <p:txBody>
          <a:bodyPr/>
          <a:lstStyle/>
          <a:p>
            <a:pPr algn="ctr"/>
            <a:r>
              <a:rPr lang="en-GB" altLang="fr-FR" sz="2800" b="1" dirty="0" smtClean="0">
                <a:latin typeface="Verdana" pitchFamily="34" charset="0"/>
              </a:rPr>
              <a:t>VERS </a:t>
            </a:r>
            <a:r>
              <a:rPr lang="en-GB" sz="2800" b="1" dirty="0" smtClean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URBACT III</a:t>
            </a:r>
            <a:br>
              <a:rPr lang="en-GB" sz="2800" b="1" dirty="0" smtClean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b="1" dirty="0" smtClean="0">
                <a:latin typeface="Verdana" pitchFamily="34" charset="0"/>
                <a:cs typeface="Verdana" panose="020B0604030504040204" pitchFamily="34" charset="0"/>
              </a:rPr>
              <a:t>Paris</a:t>
            </a:r>
            <a:r>
              <a:rPr lang="en-GB" altLang="fr-FR" sz="2800" b="1" dirty="0" smtClean="0">
                <a:latin typeface="Verdana" pitchFamily="34" charset="0"/>
              </a:rPr>
              <a:t>, 16 </a:t>
            </a:r>
            <a:r>
              <a:rPr lang="en-GB" altLang="fr-FR" sz="2800" b="1" dirty="0" err="1" smtClean="0">
                <a:latin typeface="Verdana" pitchFamily="34" charset="0"/>
              </a:rPr>
              <a:t>décembre</a:t>
            </a:r>
            <a:r>
              <a:rPr lang="en-GB" altLang="fr-FR" sz="2800" b="1" smtClean="0">
                <a:latin typeface="Verdana" pitchFamily="34" charset="0"/>
              </a:rPr>
              <a:t> 2014 </a:t>
            </a:r>
            <a:r>
              <a:rPr lang="en-GB" sz="28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8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fr-FR" sz="2800" b="1" dirty="0" smtClean="0">
                <a:latin typeface="Verdana" pitchFamily="34" charset="0"/>
              </a:rPr>
              <a:t/>
            </a:r>
            <a:br>
              <a:rPr lang="en-GB" altLang="fr-FR" sz="2800" b="1" dirty="0" smtClean="0">
                <a:latin typeface="Verdana" pitchFamily="34" charset="0"/>
              </a:rPr>
            </a:br>
            <a:r>
              <a:rPr lang="en-GB" altLang="fr-FR" sz="2800" b="1" dirty="0" smtClean="0">
                <a:latin typeface="Verdana" pitchFamily="34" charset="0"/>
              </a:rPr>
              <a:t/>
            </a:r>
            <a:br>
              <a:rPr lang="en-GB" altLang="fr-FR" sz="2800" b="1" dirty="0" smtClean="0">
                <a:latin typeface="Verdana" pitchFamily="34" charset="0"/>
              </a:rPr>
            </a:br>
            <a:endParaRPr lang="en-GB" altLang="fr-FR" sz="18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3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549275"/>
            <a:ext cx="7237412" cy="790575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Programme URBACT III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4563" y="1857375"/>
            <a:ext cx="5500687" cy="2571750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Objectifs</a:t>
            </a: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 &amp; </a:t>
            </a: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Activités</a:t>
            </a:r>
            <a:endParaRPr lang="it-IT" sz="1800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3 Types de réseau </a:t>
            </a: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  <a:sym typeface="Wingdings" charset="0"/>
              </a:rPr>
              <a:t>Bénéficiaires </a:t>
            </a: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  <a:sym typeface="Wingdings" charset="0"/>
              </a:rPr>
              <a:t>Comment participer</a:t>
            </a: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  <a:sym typeface="Wingdings" charset="0"/>
              </a:rPr>
              <a:t>Calendrier prévisionnel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76225"/>
            <a:ext cx="7237412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III – 4 objectifs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052513"/>
            <a:ext cx="8101012" cy="5113337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000080"/>
                </a:solidFill>
                <a:cs typeface="ＭＳ Ｐゴシック"/>
              </a:rPr>
              <a:t> </a:t>
            </a:r>
            <a:r>
              <a:rPr lang="en-GB" sz="2400" dirty="0" err="1" smtClean="0">
                <a:solidFill>
                  <a:srgbClr val="000080"/>
                </a:solidFill>
                <a:cs typeface="ＭＳ Ｐゴシック"/>
              </a:rPr>
              <a:t>Améliorer</a:t>
            </a:r>
            <a:r>
              <a:rPr lang="en-GB" sz="2400" dirty="0" smtClean="0">
                <a:solidFill>
                  <a:srgbClr val="000080"/>
                </a:solidFill>
                <a:cs typeface="ＭＳ Ｐゴシック"/>
              </a:rPr>
              <a:t> la </a:t>
            </a:r>
            <a:r>
              <a:rPr lang="en-GB" sz="2400" dirty="0" err="1" smtClean="0">
                <a:solidFill>
                  <a:srgbClr val="FF3300"/>
                </a:solidFill>
                <a:cs typeface="ＭＳ Ｐゴシック"/>
              </a:rPr>
              <a:t>capacité</a:t>
            </a:r>
            <a:r>
              <a:rPr lang="en-GB" sz="2400" dirty="0" smtClean="0">
                <a:solidFill>
                  <a:srgbClr val="000080"/>
                </a:solidFill>
                <a:cs typeface="ＭＳ Ｐゴシック"/>
              </a:rPr>
              <a:t> des </a:t>
            </a:r>
            <a:r>
              <a:rPr lang="en-GB" sz="2400" dirty="0" err="1" smtClean="0">
                <a:solidFill>
                  <a:srgbClr val="000080"/>
                </a:solidFill>
                <a:cs typeface="ＭＳ Ｐゴシック"/>
              </a:rPr>
              <a:t>villes</a:t>
            </a:r>
            <a:r>
              <a:rPr lang="en-GB" sz="2400" dirty="0" smtClean="0">
                <a:solidFill>
                  <a:srgbClr val="000080"/>
                </a:solidFill>
                <a:cs typeface="ＭＳ Ｐゴシック"/>
              </a:rPr>
              <a:t> à </a:t>
            </a:r>
            <a:r>
              <a:rPr lang="en-GB" sz="2400" dirty="0" err="1" smtClean="0">
                <a:solidFill>
                  <a:srgbClr val="000080"/>
                </a:solidFill>
                <a:cs typeface="ＭＳ Ｐゴシック"/>
              </a:rPr>
              <a:t>gérer</a:t>
            </a:r>
            <a:r>
              <a:rPr lang="en-GB" sz="2400" dirty="0" smtClean="0">
                <a:solidFill>
                  <a:srgbClr val="000080"/>
                </a:solidFill>
                <a:cs typeface="ＭＳ Ｐゴシック"/>
              </a:rPr>
              <a:t> les </a:t>
            </a:r>
            <a:r>
              <a:rPr lang="en-GB" sz="2400" dirty="0" err="1" smtClean="0">
                <a:solidFill>
                  <a:srgbClr val="000080"/>
                </a:solidFill>
                <a:cs typeface="ＭＳ Ｐゴシック"/>
              </a:rPr>
              <a:t>pratiques</a:t>
            </a:r>
            <a:r>
              <a:rPr lang="en-GB" sz="2400" dirty="0" smtClean="0">
                <a:solidFill>
                  <a:srgbClr val="000080"/>
                </a:solidFill>
                <a:cs typeface="ＭＳ Ｐゴシック"/>
              </a:rPr>
              <a:t> et les </a:t>
            </a:r>
            <a:r>
              <a:rPr lang="en-GB" sz="2400" dirty="0" err="1" smtClean="0">
                <a:solidFill>
                  <a:srgbClr val="000080"/>
                </a:solidFill>
                <a:cs typeface="ＭＳ Ｐゴシック"/>
              </a:rPr>
              <a:t>politiques</a:t>
            </a:r>
            <a:r>
              <a:rPr lang="en-GB" sz="2400" dirty="0" smtClean="0">
                <a:solidFill>
                  <a:srgbClr val="000080"/>
                </a:solidFill>
                <a:cs typeface="ＭＳ Ｐゴシック"/>
              </a:rPr>
              <a:t> de </a:t>
            </a:r>
            <a:r>
              <a:rPr lang="en-GB" sz="2400" dirty="0" err="1" smtClean="0">
                <a:solidFill>
                  <a:srgbClr val="000080"/>
                </a:solidFill>
                <a:cs typeface="ＭＳ Ｐゴシック"/>
              </a:rPr>
              <a:t>développement</a:t>
            </a:r>
            <a:r>
              <a:rPr lang="en-GB" sz="2400" dirty="0" smtClean="0">
                <a:solidFill>
                  <a:srgbClr val="000080"/>
                </a:solidFill>
                <a:cs typeface="ＭＳ Ｐゴシック"/>
              </a:rPr>
              <a:t> </a:t>
            </a:r>
            <a:r>
              <a:rPr lang="en-GB" sz="2400" dirty="0" err="1" smtClean="0">
                <a:solidFill>
                  <a:srgbClr val="000080"/>
                </a:solidFill>
                <a:cs typeface="ＭＳ Ｐゴシック"/>
              </a:rPr>
              <a:t>urbain</a:t>
            </a:r>
            <a:r>
              <a:rPr lang="en-GB" sz="2400" dirty="0" smtClean="0">
                <a:solidFill>
                  <a:srgbClr val="000080"/>
                </a:solidFill>
                <a:cs typeface="ＭＳ Ｐゴシック"/>
              </a:rPr>
              <a:t> de </a:t>
            </a:r>
            <a:r>
              <a:rPr lang="en-GB" sz="2400" dirty="0" err="1" smtClean="0">
                <a:solidFill>
                  <a:srgbClr val="000080"/>
                </a:solidFill>
                <a:cs typeface="ＭＳ Ｐゴシック"/>
              </a:rPr>
              <a:t>manière</a:t>
            </a:r>
            <a:r>
              <a:rPr lang="en-GB" sz="2400" dirty="0" smtClean="0">
                <a:solidFill>
                  <a:srgbClr val="000080"/>
                </a:solidFill>
                <a:cs typeface="ＭＳ Ｐゴシック"/>
              </a:rPr>
              <a:t> </a:t>
            </a:r>
            <a:r>
              <a:rPr lang="en-GB" sz="2400" dirty="0" err="1" smtClean="0">
                <a:solidFill>
                  <a:srgbClr val="000080"/>
                </a:solidFill>
                <a:cs typeface="ＭＳ Ｐゴシック"/>
              </a:rPr>
              <a:t>intégrée</a:t>
            </a:r>
            <a:r>
              <a:rPr lang="en-GB" sz="2400" dirty="0" smtClean="0">
                <a:solidFill>
                  <a:srgbClr val="000080"/>
                </a:solidFill>
                <a:cs typeface="ＭＳ Ｐゴシック"/>
              </a:rPr>
              <a:t> et participative</a:t>
            </a:r>
          </a:p>
          <a:p>
            <a:pPr marL="3175" indent="0"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rgbClr val="000080"/>
              </a:solidFill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smtClean="0">
                <a:solidFill>
                  <a:srgbClr val="000080"/>
                </a:solidFill>
                <a:cs typeface="ＭＳ Ｐゴシック"/>
              </a:rPr>
              <a:t>Améliorer </a:t>
            </a:r>
            <a:r>
              <a:rPr lang="it-IT" sz="2400" dirty="0">
                <a:solidFill>
                  <a:srgbClr val="000080"/>
                </a:solidFill>
                <a:cs typeface="ＭＳ Ｐゴシック"/>
              </a:rPr>
              <a:t>la</a:t>
            </a:r>
            <a:r>
              <a:rPr lang="it-IT" sz="2400" dirty="0" smtClean="0">
                <a:solidFill>
                  <a:srgbClr val="FF3300"/>
                </a:solidFill>
                <a:cs typeface="ＭＳ Ｐゴシック"/>
              </a:rPr>
              <a:t> conception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des plans d’action et des stratégies urbaines durables et intégées. </a:t>
            </a:r>
          </a:p>
          <a:p>
            <a:pPr marL="3175" indent="0"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chemeClr val="accent6">
                  <a:lumMod val="75000"/>
                </a:schemeClr>
              </a:solidFill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80"/>
                </a:solidFill>
                <a:cs typeface="ＭＳ Ｐゴシック"/>
              </a:rPr>
              <a:t>Améliorer la </a:t>
            </a:r>
            <a:r>
              <a:rPr lang="it-IT" sz="2400" dirty="0" smtClean="0">
                <a:solidFill>
                  <a:srgbClr val="FF3300"/>
                </a:solidFill>
                <a:cs typeface="ＭＳ Ｐゴシック"/>
              </a:rPr>
              <a:t>mise </a:t>
            </a:r>
            <a:r>
              <a:rPr lang="it-IT" sz="2400" dirty="0">
                <a:solidFill>
                  <a:srgbClr val="FF3300"/>
                </a:solidFill>
                <a:cs typeface="ＭＳ Ｐゴシック"/>
              </a:rPr>
              <a:t>en oeuvre 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des plans d’action et des stratégies urbaines durables et </a:t>
            </a:r>
            <a:r>
              <a:rPr lang="it-IT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intégrées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. </a:t>
            </a:r>
            <a:endParaRPr lang="it-IT" sz="2400" dirty="0" smtClean="0">
              <a:solidFill>
                <a:schemeClr val="accent6">
                  <a:lumMod val="75000"/>
                </a:schemeClr>
              </a:solidFill>
              <a:cs typeface="ＭＳ Ｐゴシック"/>
            </a:endParaRPr>
          </a:p>
          <a:p>
            <a:pPr marL="3175" indent="0"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chemeClr val="accent6">
                  <a:lumMod val="75000"/>
                </a:schemeClr>
              </a:solidFill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400" dirty="0" smtClean="0">
                <a:solidFill>
                  <a:srgbClr val="000066"/>
                </a:solidFill>
                <a:cs typeface="ＭＳ Ｐゴシック"/>
              </a:rPr>
              <a:t>Assurer </a:t>
            </a:r>
            <a:r>
              <a:rPr lang="en-GB" altLang="ja-JP" sz="2400" dirty="0" err="1" smtClean="0">
                <a:solidFill>
                  <a:srgbClr val="FF0000"/>
                </a:solidFill>
                <a:cs typeface="ＭＳ Ｐゴシック"/>
              </a:rPr>
              <a:t>l’accès</a:t>
            </a:r>
            <a:r>
              <a:rPr lang="en-GB" altLang="ja-JP" sz="2400" dirty="0" smtClean="0">
                <a:solidFill>
                  <a:srgbClr val="FF0000"/>
                </a:solidFill>
                <a:cs typeface="ＭＳ Ｐゴシック"/>
              </a:rPr>
              <a:t> au savoir 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de </a:t>
            </a:r>
            <a:r>
              <a:rPr lang="en-GB" altLang="ja-JP" sz="2400" dirty="0" err="1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tous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 les </a:t>
            </a:r>
            <a:r>
              <a:rPr lang="en-GB" altLang="ja-JP" sz="2400" dirty="0" err="1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praticiens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 et des </a:t>
            </a:r>
            <a:r>
              <a:rPr lang="en-GB" altLang="ja-JP" sz="2400" dirty="0" err="1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décideurs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 </a:t>
            </a:r>
            <a:r>
              <a:rPr lang="en-GB" altLang="ja-JP" sz="2400" dirty="0" err="1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politiques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 de </a:t>
            </a:r>
            <a:r>
              <a:rPr lang="en-GB" altLang="ja-JP" sz="2400" dirty="0" err="1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tous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 </a:t>
            </a:r>
            <a:r>
              <a:rPr lang="en-GB" altLang="ja-JP" sz="2400" dirty="0" err="1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niveaux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 et </a:t>
            </a:r>
            <a:r>
              <a:rPr lang="en-GB" altLang="ja-JP" sz="2400" dirty="0" err="1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partager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 le savoir-faire </a:t>
            </a:r>
            <a:r>
              <a:rPr lang="en-GB" altLang="ja-JP" sz="2400" dirty="0" err="1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sur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 les </a:t>
            </a:r>
            <a:r>
              <a:rPr lang="en-GB" altLang="ja-JP" sz="2400" dirty="0" err="1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différents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 aspects du </a:t>
            </a:r>
            <a:r>
              <a:rPr lang="en-GB" altLang="ja-JP" sz="2400" dirty="0" err="1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développement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 </a:t>
            </a:r>
            <a:r>
              <a:rPr lang="en-GB" altLang="ja-JP" sz="2400" dirty="0" err="1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urbain</a:t>
            </a:r>
            <a:r>
              <a:rPr lang="en-GB" altLang="ja-JP" sz="2400" dirty="0" smtClean="0">
                <a:solidFill>
                  <a:schemeClr val="accent6">
                    <a:lumMod val="75000"/>
                  </a:schemeClr>
                </a:solidFill>
                <a:cs typeface="ＭＳ Ｐゴシック"/>
              </a:rPr>
              <a:t> durable</a:t>
            </a:r>
            <a:endParaRPr lang="it-IT" sz="2400" dirty="0" smtClean="0">
              <a:solidFill>
                <a:srgbClr val="000080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14313"/>
            <a:ext cx="7308850" cy="593725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3 volets d’activité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4297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RESEAU </a:t>
            </a:r>
            <a:r>
              <a:rPr lang="fr-FR" sz="1800" dirty="0" smtClean="0">
                <a:solidFill>
                  <a:srgbClr val="000066"/>
                </a:solidFill>
              </a:rPr>
              <a:t>TRANSNATIONAL</a:t>
            </a:r>
            <a:endParaRPr 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sz="1600" dirty="0" err="1">
                <a:solidFill>
                  <a:srgbClr val="000066"/>
                </a:solidFill>
              </a:rPr>
              <a:t>Permettre</a:t>
            </a:r>
            <a:r>
              <a:rPr lang="en-GB" altLang="fr-FR" sz="1600" dirty="0">
                <a:solidFill>
                  <a:srgbClr val="000066"/>
                </a:solidFill>
              </a:rPr>
              <a:t> aux </a:t>
            </a:r>
            <a:r>
              <a:rPr lang="en-GB" altLang="fr-FR" sz="1600" dirty="0" err="1">
                <a:solidFill>
                  <a:srgbClr val="000066"/>
                </a:solidFill>
              </a:rPr>
              <a:t>villes</a:t>
            </a:r>
            <a:r>
              <a:rPr lang="en-GB" altLang="fr-FR" sz="1600" dirty="0">
                <a:solidFill>
                  <a:srgbClr val="000066"/>
                </a:solidFill>
              </a:rPr>
              <a:t> </a:t>
            </a:r>
            <a:r>
              <a:rPr lang="en-GB" altLang="fr-FR" sz="1600" dirty="0" err="1">
                <a:solidFill>
                  <a:srgbClr val="000066"/>
                </a:solidFill>
              </a:rPr>
              <a:t>d’échanger</a:t>
            </a:r>
            <a:r>
              <a:rPr lang="en-GB" altLang="fr-FR" sz="1600" dirty="0">
                <a:solidFill>
                  <a:srgbClr val="000066"/>
                </a:solidFill>
              </a:rPr>
              <a:t> </a:t>
            </a:r>
            <a:r>
              <a:rPr lang="en-GB" altLang="fr-FR" sz="1600" dirty="0" err="1">
                <a:solidFill>
                  <a:srgbClr val="000066"/>
                </a:solidFill>
              </a:rPr>
              <a:t>leurs</a:t>
            </a:r>
            <a:r>
              <a:rPr lang="en-GB" altLang="fr-FR" sz="1600" dirty="0">
                <a:solidFill>
                  <a:srgbClr val="000066"/>
                </a:solidFill>
              </a:rPr>
              <a:t> </a:t>
            </a:r>
            <a:r>
              <a:rPr lang="en-GB" altLang="fr-FR" sz="1600" dirty="0" err="1">
                <a:solidFill>
                  <a:srgbClr val="000066"/>
                </a:solidFill>
              </a:rPr>
              <a:t>expériences</a:t>
            </a:r>
            <a:r>
              <a:rPr lang="en-GB" altLang="fr-FR" sz="1600" dirty="0" smtClean="0">
                <a:solidFill>
                  <a:srgbClr val="000066"/>
                </a:solidFill>
              </a:rPr>
              <a:t>/ </a:t>
            </a:r>
            <a:r>
              <a:rPr lang="en-GB" altLang="fr-FR" sz="1600" dirty="0" err="1" smtClean="0">
                <a:solidFill>
                  <a:srgbClr val="000066"/>
                </a:solidFill>
              </a:rPr>
              <a:t>problèmes</a:t>
            </a:r>
            <a:r>
              <a:rPr lang="en-GB" altLang="fr-FR" sz="1600" dirty="0" smtClean="0">
                <a:solidFill>
                  <a:srgbClr val="000066"/>
                </a:solidFill>
              </a:rPr>
              <a:t>/ solutions</a:t>
            </a:r>
            <a:r>
              <a:rPr lang="en-GB" altLang="fr-FR" sz="1600" dirty="0">
                <a:solidFill>
                  <a:srgbClr val="000066"/>
                </a:solidFill>
              </a:rPr>
              <a:t>, </a:t>
            </a:r>
            <a:r>
              <a:rPr lang="en-GB" altLang="fr-FR" sz="1600" dirty="0" err="1">
                <a:solidFill>
                  <a:srgbClr val="000066"/>
                </a:solidFill>
              </a:rPr>
              <a:t>d’apprendre</a:t>
            </a:r>
            <a:r>
              <a:rPr lang="en-GB" altLang="fr-FR" sz="1600" dirty="0">
                <a:solidFill>
                  <a:srgbClr val="000066"/>
                </a:solidFill>
              </a:rPr>
              <a:t> les </a:t>
            </a:r>
            <a:r>
              <a:rPr lang="en-GB" altLang="fr-FR" sz="1600" dirty="0" err="1" smtClean="0">
                <a:solidFill>
                  <a:srgbClr val="000066"/>
                </a:solidFill>
              </a:rPr>
              <a:t>unes</a:t>
            </a:r>
            <a:r>
              <a:rPr lang="en-GB" altLang="fr-FR" sz="1600" dirty="0" smtClean="0">
                <a:solidFill>
                  <a:srgbClr val="000066"/>
                </a:solidFill>
              </a:rPr>
              <a:t> </a:t>
            </a:r>
            <a:r>
              <a:rPr lang="en-GB" altLang="fr-FR" sz="1600" dirty="0">
                <a:solidFill>
                  <a:srgbClr val="000066"/>
                </a:solidFill>
              </a:rPr>
              <a:t>des </a:t>
            </a:r>
            <a:r>
              <a:rPr lang="en-GB" altLang="fr-FR" sz="1600" dirty="0" err="1">
                <a:solidFill>
                  <a:srgbClr val="000066"/>
                </a:solidFill>
              </a:rPr>
              <a:t>autres</a:t>
            </a:r>
            <a:r>
              <a:rPr lang="en-GB" altLang="fr-FR" sz="1600" dirty="0">
                <a:solidFill>
                  <a:srgbClr val="000066"/>
                </a:solidFill>
              </a:rPr>
              <a:t>, identifier les </a:t>
            </a:r>
            <a:r>
              <a:rPr lang="en-GB" altLang="fr-FR" sz="1600" dirty="0" err="1">
                <a:solidFill>
                  <a:srgbClr val="000066"/>
                </a:solidFill>
              </a:rPr>
              <a:t>bonnes</a:t>
            </a:r>
            <a:r>
              <a:rPr lang="en-GB" altLang="fr-FR" sz="1600" dirty="0">
                <a:solidFill>
                  <a:srgbClr val="000066"/>
                </a:solidFill>
              </a:rPr>
              <a:t> </a:t>
            </a:r>
            <a:r>
              <a:rPr lang="en-GB" altLang="fr-FR" sz="1600" dirty="0" err="1">
                <a:solidFill>
                  <a:srgbClr val="000066"/>
                </a:solidFill>
              </a:rPr>
              <a:t>pratiques</a:t>
            </a:r>
            <a:r>
              <a:rPr lang="en-GB" altLang="fr-FR" sz="1600" dirty="0">
                <a:solidFill>
                  <a:srgbClr val="000066"/>
                </a:solidFill>
              </a:rPr>
              <a:t> pour </a:t>
            </a:r>
            <a:r>
              <a:rPr lang="en-GB" altLang="fr-FR" sz="1600" u="sng" dirty="0" err="1">
                <a:solidFill>
                  <a:srgbClr val="000066"/>
                </a:solidFill>
              </a:rPr>
              <a:t>mieux</a:t>
            </a:r>
            <a:r>
              <a:rPr lang="en-GB" altLang="fr-FR" sz="1600" u="sng" dirty="0">
                <a:solidFill>
                  <a:srgbClr val="000066"/>
                </a:solidFill>
              </a:rPr>
              <a:t> </a:t>
            </a:r>
            <a:r>
              <a:rPr lang="en-GB" altLang="fr-FR" sz="1600" u="sng" dirty="0" err="1">
                <a:solidFill>
                  <a:srgbClr val="000066"/>
                </a:solidFill>
              </a:rPr>
              <a:t>concevoir</a:t>
            </a:r>
            <a:r>
              <a:rPr lang="en-GB" altLang="fr-FR" sz="1600" u="sng" dirty="0">
                <a:solidFill>
                  <a:srgbClr val="000066"/>
                </a:solidFill>
              </a:rPr>
              <a:t> </a:t>
            </a:r>
            <a:r>
              <a:rPr lang="en-GB" altLang="fr-FR" sz="1600" u="sng" dirty="0" smtClean="0">
                <a:solidFill>
                  <a:srgbClr val="000066"/>
                </a:solidFill>
              </a:rPr>
              <a:t>et </a:t>
            </a:r>
            <a:r>
              <a:rPr lang="en-GB" altLang="fr-FR" sz="1600" u="sng" dirty="0" err="1" smtClean="0">
                <a:solidFill>
                  <a:srgbClr val="000066"/>
                </a:solidFill>
              </a:rPr>
              <a:t>mettre</a:t>
            </a:r>
            <a:r>
              <a:rPr lang="en-GB" altLang="fr-FR" sz="1600" u="sng" dirty="0" smtClean="0">
                <a:solidFill>
                  <a:srgbClr val="000066"/>
                </a:solidFill>
              </a:rPr>
              <a:t> en oeuvre</a:t>
            </a:r>
            <a:r>
              <a:rPr lang="en-GB" altLang="fr-FR" sz="1600" dirty="0" smtClean="0">
                <a:solidFill>
                  <a:srgbClr val="000066"/>
                </a:solidFill>
              </a:rPr>
              <a:t> les </a:t>
            </a:r>
            <a:r>
              <a:rPr lang="en-GB" altLang="fr-FR" sz="1600" dirty="0" err="1" smtClean="0">
                <a:solidFill>
                  <a:srgbClr val="000066"/>
                </a:solidFill>
              </a:rPr>
              <a:t>politiques</a:t>
            </a:r>
            <a:r>
              <a:rPr lang="en-GB" altLang="fr-FR" sz="1600" dirty="0" smtClean="0">
                <a:solidFill>
                  <a:srgbClr val="000066"/>
                </a:solidFill>
              </a:rPr>
              <a:t> </a:t>
            </a:r>
            <a:r>
              <a:rPr lang="en-GB" altLang="fr-FR" sz="1600" dirty="0" err="1" smtClean="0">
                <a:solidFill>
                  <a:srgbClr val="000066"/>
                </a:solidFill>
              </a:rPr>
              <a:t>urbaines</a:t>
            </a:r>
            <a:r>
              <a:rPr lang="en-GB" altLang="fr-FR" sz="1600" dirty="0" smtClean="0">
                <a:solidFill>
                  <a:srgbClr val="000066"/>
                </a:solidFill>
              </a:rPr>
              <a:t> </a:t>
            </a:r>
            <a:r>
              <a:rPr lang="en-GB" altLang="fr-FR" sz="1600" dirty="0" err="1" smtClean="0">
                <a:solidFill>
                  <a:srgbClr val="000066"/>
                </a:solidFill>
              </a:rPr>
              <a:t>intégrées</a:t>
            </a:r>
            <a:r>
              <a:rPr lang="en-GB" altLang="fr-FR" sz="1600" dirty="0" smtClean="0">
                <a:solidFill>
                  <a:srgbClr val="000066"/>
                </a:solidFill>
              </a:rPr>
              <a:t>. </a:t>
            </a:r>
            <a:endParaRPr lang="fr-FR" sz="1600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32220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altLang="fr-FR" sz="1800" dirty="0" smtClean="0">
                <a:solidFill>
                  <a:srgbClr val="000066"/>
                </a:solidFill>
              </a:rPr>
              <a:t>RENFORCEMENT </a:t>
            </a:r>
            <a:r>
              <a:rPr lang="fr-FR" altLang="fr-FR" sz="1800" dirty="0">
                <a:solidFill>
                  <a:srgbClr val="000066"/>
                </a:solidFill>
              </a:rPr>
              <a:t>DES CAPACITES</a:t>
            </a: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alt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altLang="fr-FR" sz="1600" dirty="0">
                <a:solidFill>
                  <a:srgbClr val="000066"/>
                </a:solidFill>
              </a:rPr>
              <a:t>Augmenter les capacités des </a:t>
            </a:r>
            <a:r>
              <a:rPr lang="fr-FR" altLang="fr-FR" sz="1600" dirty="0" smtClean="0">
                <a:solidFill>
                  <a:srgbClr val="000066"/>
                </a:solidFill>
              </a:rPr>
              <a:t>praticiens </a:t>
            </a:r>
            <a:r>
              <a:rPr lang="fr-FR" altLang="fr-FR" sz="1600" dirty="0">
                <a:solidFill>
                  <a:srgbClr val="000066"/>
                </a:solidFill>
              </a:rPr>
              <a:t>de l’urbain et des décideurs politiques à développer des approches intégrées et participatives du développement </a:t>
            </a:r>
            <a:r>
              <a:rPr lang="fr-FR" altLang="fr-FR" sz="1600" dirty="0" smtClean="0">
                <a:solidFill>
                  <a:srgbClr val="000066"/>
                </a:solidFill>
              </a:rPr>
              <a:t>urbain</a:t>
            </a:r>
            <a:endParaRPr lang="fr-FR" sz="1600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0082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CAPITALISATION</a:t>
            </a:r>
          </a:p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DISSEMINATION</a:t>
            </a:r>
          </a:p>
          <a:p>
            <a:pPr algn="ctr" defTabSz="914400" eaLnBrk="0" hangingPunct="0">
              <a:defRPr/>
            </a:pPr>
            <a:endParaRPr lang="fr-FR" sz="1800" dirty="0" smtClean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defTabSz="914400" eaLnBrk="0" hangingPunct="0">
              <a:defRPr/>
            </a:pPr>
            <a:r>
              <a:rPr lang="fr-FR" sz="1600" dirty="0">
                <a:solidFill>
                  <a:srgbClr val="000066"/>
                </a:solidFill>
              </a:rPr>
              <a:t>Capitaliser et diffuser la connaissance urbain, les pratiques, les </a:t>
            </a:r>
            <a:r>
              <a:rPr lang="fr-FR" sz="1600" dirty="0" smtClean="0">
                <a:solidFill>
                  <a:srgbClr val="000066"/>
                </a:solidFill>
              </a:rPr>
              <a:t>recommandations politiques </a:t>
            </a:r>
            <a:r>
              <a:rPr lang="fr-FR" sz="1600" dirty="0">
                <a:solidFill>
                  <a:srgbClr val="000066"/>
                </a:solidFill>
              </a:rPr>
              <a:t>à une plus large audience de </a:t>
            </a:r>
            <a:r>
              <a:rPr lang="fr-FR" sz="1600" dirty="0" smtClean="0">
                <a:solidFill>
                  <a:srgbClr val="000066"/>
                </a:solidFill>
              </a:rPr>
              <a:t>praticiens </a:t>
            </a:r>
            <a:r>
              <a:rPr lang="fr-FR" sz="1600" dirty="0">
                <a:solidFill>
                  <a:srgbClr val="000066"/>
                </a:solidFill>
              </a:rPr>
              <a:t>de l’urbain et de décideurs politiques. </a:t>
            </a:r>
          </a:p>
          <a:p>
            <a:pPr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260648"/>
            <a:ext cx="8143875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Les réseaux URBACT III – Une offre diversifiée </a:t>
            </a:r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285875" y="1000125"/>
            <a:ext cx="7239000" cy="46704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chemeClr val="tx2"/>
              </a:solidFill>
              <a:cs typeface="ＭＳ Ｐゴシック"/>
            </a:endParaRPr>
          </a:p>
          <a:p>
            <a:r>
              <a:rPr lang="en-US" dirty="0" smtClean="0">
                <a:solidFill>
                  <a:srgbClr val="000066"/>
                </a:solidFill>
                <a:cs typeface="ＭＳ Ｐゴシック"/>
              </a:rPr>
              <a:t>3 types de </a:t>
            </a:r>
            <a:r>
              <a:rPr lang="en-US" dirty="0" err="1" smtClean="0">
                <a:solidFill>
                  <a:srgbClr val="000066"/>
                </a:solidFill>
                <a:cs typeface="ＭＳ Ｐゴシック"/>
              </a:rPr>
              <a:t>réseaux</a:t>
            </a:r>
            <a:r>
              <a:rPr lang="en-US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cs typeface="ＭＳ Ｐゴシック"/>
              </a:rPr>
              <a:t>proposés</a:t>
            </a:r>
            <a:r>
              <a:rPr lang="en-US" dirty="0" smtClean="0">
                <a:solidFill>
                  <a:srgbClr val="000066"/>
                </a:solidFill>
                <a:cs typeface="ＭＳ Ｐゴシック"/>
              </a:rPr>
              <a:t> : </a:t>
            </a:r>
            <a:endParaRPr lang="en-US" sz="1600" dirty="0" smtClean="0">
              <a:solidFill>
                <a:srgbClr val="000066"/>
              </a:solidFill>
              <a:cs typeface="ＭＳ Ｐゴシック"/>
            </a:endParaRPr>
          </a:p>
          <a:p>
            <a:endParaRPr lang="en-US" sz="1600" dirty="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66"/>
                </a:solidFill>
                <a:cs typeface="ＭＳ Ｐゴシック"/>
              </a:rPr>
              <a:t>Réseaux</a:t>
            </a:r>
            <a:r>
              <a:rPr lang="en-US" sz="1800" dirty="0" smtClean="0">
                <a:solidFill>
                  <a:srgbClr val="000066"/>
                </a:solidFill>
                <a:cs typeface="ＭＳ Ｐゴシック"/>
              </a:rPr>
              <a:t> de Conception </a:t>
            </a: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endParaRPr lang="en-US" sz="1800" dirty="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66"/>
                </a:solidFill>
                <a:cs typeface="ＭＳ Ｐゴシック"/>
              </a:rPr>
              <a:t>Réseaux</a:t>
            </a:r>
            <a:r>
              <a:rPr lang="en-US" sz="1800" dirty="0" smtClean="0">
                <a:solidFill>
                  <a:srgbClr val="000066"/>
                </a:solidFill>
                <a:cs typeface="ＭＳ Ｐゴシック"/>
              </a:rPr>
              <a:t> de </a:t>
            </a:r>
            <a:r>
              <a:rPr lang="en-US" sz="1800" dirty="0" err="1" smtClean="0">
                <a:solidFill>
                  <a:srgbClr val="000066"/>
                </a:solidFill>
                <a:cs typeface="ＭＳ Ｐゴシック"/>
              </a:rPr>
              <a:t>Mise</a:t>
            </a:r>
            <a:r>
              <a:rPr lang="en-US" sz="1800" dirty="0" smtClean="0">
                <a:solidFill>
                  <a:srgbClr val="000066"/>
                </a:solidFill>
                <a:cs typeface="ＭＳ Ｐゴシック"/>
              </a:rPr>
              <a:t> en Oeuvre</a:t>
            </a:r>
          </a:p>
          <a:p>
            <a:pPr marL="0" indent="0">
              <a:buClr>
                <a:srgbClr val="FF3300"/>
              </a:buClr>
              <a:buSzPct val="130000"/>
            </a:pPr>
            <a:endParaRPr lang="en-US" sz="1800" dirty="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800" dirty="0" err="1" smtClean="0">
                <a:solidFill>
                  <a:srgbClr val="000066"/>
                </a:solidFill>
                <a:cs typeface="ＭＳ Ｐゴシック"/>
              </a:rPr>
              <a:t>Réseaux</a:t>
            </a:r>
            <a:r>
              <a:rPr lang="en-US" sz="1800" dirty="0" smtClean="0">
                <a:solidFill>
                  <a:srgbClr val="000066"/>
                </a:solidFill>
                <a:cs typeface="ＭＳ Ｐゴシック"/>
              </a:rPr>
              <a:t> de </a:t>
            </a:r>
            <a:r>
              <a:rPr lang="fr-FR" sz="1800" dirty="0" smtClean="0">
                <a:solidFill>
                  <a:srgbClr val="000066"/>
                </a:solidFill>
                <a:cs typeface="ＭＳ Ｐゴシック"/>
              </a:rPr>
              <a:t>Transfert  </a:t>
            </a:r>
          </a:p>
          <a:p>
            <a:endParaRPr lang="fr-FR" sz="1400" dirty="0" smtClean="0">
              <a:cs typeface="ＭＳ Ｐゴシック"/>
            </a:endParaRPr>
          </a:p>
          <a:p>
            <a:endParaRPr lang="fr-FR" sz="1400" dirty="0" smtClean="0">
              <a:cs typeface="ＭＳ Ｐゴシック"/>
            </a:endParaRPr>
          </a:p>
        </p:txBody>
      </p:sp>
      <p:pic>
        <p:nvPicPr>
          <p:cNvPr id="18436" name="Picture 2" descr="http://www.text100.com/hypertext/wp-content/uploads/2013/09/shutterstock_1206145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7401" y="2786058"/>
            <a:ext cx="444659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4743" y="188640"/>
            <a:ext cx="7858125" cy="79208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Réseaux de conception de stratégies et de plans d’action urbains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38" y="1268760"/>
            <a:ext cx="7678737" cy="4473228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cs typeface="ＭＳ Ｐゴシック"/>
              </a:rPr>
              <a:t>Principal </a:t>
            </a:r>
            <a:r>
              <a:rPr lang="en-US" dirty="0" err="1" smtClean="0">
                <a:solidFill>
                  <a:srgbClr val="FF0000"/>
                </a:solidFill>
                <a:cs typeface="ＭＳ Ｐゴシック"/>
              </a:rPr>
              <a:t>objectif</a:t>
            </a:r>
            <a:r>
              <a:rPr lang="en-US" dirty="0" smtClean="0">
                <a:solidFill>
                  <a:srgbClr val="FF0000"/>
                </a:solidFill>
                <a:cs typeface="ＭＳ Ｐゴシック"/>
              </a:rPr>
              <a:t> </a:t>
            </a:r>
          </a:p>
          <a:p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   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Soutenir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les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villes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dans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la conception de plans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d’action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et de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stratégies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urbaines</a:t>
            </a:r>
            <a:r>
              <a:rPr lang="en-US" sz="1600" dirty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durables et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intégrées</a:t>
            </a:r>
            <a:endParaRPr lang="en-US" sz="1600" dirty="0" smtClean="0">
              <a:solidFill>
                <a:srgbClr val="000066"/>
              </a:solidFill>
              <a:cs typeface="ＭＳ Ｐゴシック"/>
            </a:endParaRPr>
          </a:p>
          <a:p>
            <a:endParaRPr lang="en-US" dirty="0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dirty="0" smtClean="0">
                <a:solidFill>
                  <a:srgbClr val="FF3300"/>
                </a:solidFill>
                <a:cs typeface="ＭＳ Ｐゴシック"/>
              </a:rPr>
              <a:t>Qui ?</a:t>
            </a:r>
          </a:p>
          <a:p>
            <a:r>
              <a:rPr lang="en-US" dirty="0" smtClean="0">
                <a:solidFill>
                  <a:srgbClr val="000066"/>
                </a:solidFill>
                <a:cs typeface="ＭＳ Ｐゴシック"/>
              </a:rPr>
              <a:t>   	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Les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villes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partageant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des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enjeux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urbains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communs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et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voulant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les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aborder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en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développant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des solutions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intégrées</a:t>
            </a:r>
            <a:endParaRPr lang="en-US" sz="1600" dirty="0" smtClean="0">
              <a:solidFill>
                <a:srgbClr val="000066"/>
              </a:solidFill>
              <a:cs typeface="ＭＳ Ｐゴシック"/>
            </a:endParaRPr>
          </a:p>
          <a:p>
            <a:endParaRPr lang="en-US" dirty="0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dirty="0" err="1" smtClean="0">
                <a:solidFill>
                  <a:srgbClr val="FF3300"/>
                </a:solidFill>
                <a:cs typeface="ＭＳ Ｐゴシック"/>
              </a:rPr>
              <a:t>Résultats</a:t>
            </a:r>
            <a:r>
              <a:rPr lang="en-US" dirty="0" smtClean="0">
                <a:solidFill>
                  <a:srgbClr val="FF3300"/>
                </a:solidFill>
                <a:cs typeface="ＭＳ Ｐゴシック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cs typeface="ＭＳ Ｐゴシック"/>
              </a:rPr>
              <a:t>attendus</a:t>
            </a:r>
            <a:r>
              <a:rPr lang="en-US" dirty="0" smtClean="0">
                <a:solidFill>
                  <a:srgbClr val="FF3300"/>
                </a:solidFill>
                <a:cs typeface="ＭＳ Ｐゴシック"/>
              </a:rPr>
              <a:t> 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Stratégies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intégrées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en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faveur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du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développement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urbain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durable 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Plans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d’action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intégrés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dans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un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ou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plusieurs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domaines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politiques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(pour </a:t>
            </a:r>
            <a:r>
              <a:rPr lang="fr-FR" sz="1600" dirty="0" smtClean="0">
                <a:solidFill>
                  <a:srgbClr val="000066"/>
                </a:solidFill>
                <a:cs typeface="ＭＳ Ｐゴシック"/>
              </a:rPr>
              <a:t>opérationnaliser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une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stratégie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existante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) 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Apprentissage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et recommendations pour les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villes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européennes</a:t>
            </a:r>
            <a:endParaRPr lang="en-US" sz="1600" dirty="0" smtClean="0">
              <a:solidFill>
                <a:srgbClr val="000066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142874"/>
            <a:ext cx="7858125" cy="909861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>
                <a:solidFill>
                  <a:srgbClr val="000066"/>
                </a:solidFill>
                <a:latin typeface="Verdana" charset="0"/>
                <a:cs typeface="+mj-cs"/>
              </a:rPr>
              <a:t>Réseaux de </a:t>
            </a: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mise en oeuvre </a:t>
            </a:r>
            <a:r>
              <a:rPr lang="it-IT" sz="2400" b="1" dirty="0">
                <a:solidFill>
                  <a:srgbClr val="000066"/>
                </a:solidFill>
                <a:latin typeface="Verdana" charset="0"/>
                <a:cs typeface="+mj-cs"/>
              </a:rPr>
              <a:t>de stratégies et de plans d’action urbains</a:t>
            </a:r>
            <a:endParaRPr lang="it-IT" sz="2400" b="1" dirty="0" smtClean="0">
              <a:solidFill>
                <a:srgbClr val="000066"/>
              </a:solidFill>
              <a:latin typeface="Verdana" charset="0"/>
              <a:cs typeface="+mj-cs"/>
            </a:endParaRPr>
          </a:p>
        </p:txBody>
      </p:sp>
      <p:sp>
        <p:nvSpPr>
          <p:cNvPr id="5222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143000" y="1196751"/>
            <a:ext cx="7239000" cy="494687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  <a:cs typeface="ＭＳ Ｐゴシック"/>
              </a:rPr>
              <a:t>Principal </a:t>
            </a:r>
            <a:r>
              <a:rPr lang="en-US" dirty="0" err="1">
                <a:solidFill>
                  <a:srgbClr val="FF0000"/>
                </a:solidFill>
                <a:cs typeface="ＭＳ Ｐゴシック"/>
              </a:rPr>
              <a:t>objectif</a:t>
            </a:r>
            <a:r>
              <a:rPr lang="en-US" dirty="0">
                <a:solidFill>
                  <a:srgbClr val="FF0000"/>
                </a:solidFill>
                <a:cs typeface="ＭＳ Ｐゴシック"/>
              </a:rPr>
              <a:t> </a:t>
            </a:r>
          </a:p>
          <a:p>
            <a:r>
              <a:rPr lang="fr-FR" sz="1600" dirty="0">
                <a:solidFill>
                  <a:srgbClr val="000066"/>
                </a:solidFill>
                <a:cs typeface="ＭＳ Ｐゴシック"/>
              </a:rPr>
              <a:t>Soutenir les villes dans la </a:t>
            </a:r>
            <a:r>
              <a:rPr lang="fr-FR" sz="1600" dirty="0" smtClean="0">
                <a:solidFill>
                  <a:srgbClr val="000066"/>
                </a:solidFill>
                <a:cs typeface="ＭＳ Ｐゴシック"/>
              </a:rPr>
              <a:t>mise en œuvre de </a:t>
            </a:r>
            <a:r>
              <a:rPr lang="fr-FR" sz="1600" dirty="0">
                <a:solidFill>
                  <a:srgbClr val="000066"/>
                </a:solidFill>
                <a:cs typeface="ＭＳ Ｐゴシック"/>
              </a:rPr>
              <a:t>plans d’action </a:t>
            </a:r>
            <a:r>
              <a:rPr lang="fr-FR" sz="1600" dirty="0" smtClean="0">
                <a:solidFill>
                  <a:srgbClr val="000066"/>
                </a:solidFill>
                <a:cs typeface="ＭＳ Ｐゴシック"/>
              </a:rPr>
              <a:t>et de  </a:t>
            </a:r>
            <a:r>
              <a:rPr lang="fr-FR" sz="1600" dirty="0">
                <a:solidFill>
                  <a:srgbClr val="000066"/>
                </a:solidFill>
                <a:cs typeface="ＭＳ Ｐゴシック"/>
              </a:rPr>
              <a:t>stratégies urbaines durables et intégrées</a:t>
            </a:r>
          </a:p>
          <a:p>
            <a:endParaRPr lang="fr-FR" dirty="0" smtClean="0">
              <a:solidFill>
                <a:srgbClr val="000066"/>
              </a:solidFill>
              <a:cs typeface="ＭＳ Ｐゴシック"/>
            </a:endParaRPr>
          </a:p>
          <a:p>
            <a:r>
              <a:rPr lang="fr-FR" dirty="0">
                <a:solidFill>
                  <a:srgbClr val="FF3300"/>
                </a:solidFill>
                <a:cs typeface="ＭＳ Ｐゴシック"/>
              </a:rPr>
              <a:t>Qui ?</a:t>
            </a:r>
          </a:p>
          <a:p>
            <a:r>
              <a:rPr lang="en-US" sz="1800" b="0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 </a:t>
            </a:r>
            <a:r>
              <a:rPr lang="en-US" sz="1600" b="0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  	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Les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villes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mettant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en oeuvre des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stratégies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et des plans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d’action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intégrés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ayant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sécurisé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différents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types de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financements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.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Sont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inclues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les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villes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qui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mettent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en oeuvre des actions et des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stratégies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urbaines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intégrées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en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référence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à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l’article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7 (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cf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ITI, CLLD…)</a:t>
            </a:r>
          </a:p>
          <a:p>
            <a:endParaRPr lang="fr-FR" dirty="0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dirty="0" err="1">
                <a:solidFill>
                  <a:srgbClr val="FF3300"/>
                </a:solidFill>
                <a:cs typeface="ＭＳ Ｐゴシック"/>
              </a:rPr>
              <a:t>Résultats</a:t>
            </a:r>
            <a:r>
              <a:rPr lang="en-US" dirty="0">
                <a:solidFill>
                  <a:srgbClr val="FF3300"/>
                </a:solidFill>
                <a:cs typeface="ＭＳ Ｐゴシック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ＭＳ Ｐゴシック"/>
              </a:rPr>
              <a:t>attendus</a:t>
            </a:r>
            <a:r>
              <a:rPr lang="en-US" dirty="0">
                <a:solidFill>
                  <a:srgbClr val="FF3300"/>
                </a:solidFill>
                <a:cs typeface="ＭＳ Ｐゴシック"/>
              </a:rPr>
              <a:t> 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Améliorer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la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mise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en oeuvre des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stratégies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intégrées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et des plans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d’action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en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faveur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du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développement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urbain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durable (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suivi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,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exécution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des actions etc.)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dirty="0" err="1">
                <a:solidFill>
                  <a:srgbClr val="000066"/>
                </a:solidFill>
                <a:cs typeface="ＭＳ Ｐゴシック"/>
              </a:rPr>
              <a:t>Apprentissage</a:t>
            </a:r>
            <a:r>
              <a:rPr lang="en-US" sz="1600" dirty="0">
                <a:solidFill>
                  <a:srgbClr val="000066"/>
                </a:solidFill>
                <a:cs typeface="ＭＳ Ｐゴシック"/>
              </a:rPr>
              <a:t> et recommendations 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pour les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villes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>
                <a:solidFill>
                  <a:srgbClr val="000066"/>
                </a:solidFill>
                <a:cs typeface="ＭＳ Ｐゴシック"/>
              </a:rPr>
              <a:t>européennes</a:t>
            </a:r>
            <a:endParaRPr lang="en-US" sz="1600" dirty="0">
              <a:solidFill>
                <a:srgbClr val="000066"/>
              </a:solidFill>
              <a:cs typeface="ＭＳ Ｐゴシック"/>
            </a:endParaRPr>
          </a:p>
          <a:p>
            <a:endParaRPr lang="fr-FR" dirty="0" smtClean="0">
              <a:solidFill>
                <a:srgbClr val="000066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276224"/>
            <a:ext cx="7858125" cy="848519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Réseaux de transfert de bonnes pratiques urbaines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75" y="1268760"/>
            <a:ext cx="7239000" cy="425891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0000"/>
                </a:solidFill>
                <a:cs typeface="ＭＳ Ｐゴシック"/>
              </a:rPr>
              <a:t>Principal </a:t>
            </a:r>
            <a:r>
              <a:rPr lang="en-US" dirty="0" err="1">
                <a:solidFill>
                  <a:srgbClr val="FF0000"/>
                </a:solidFill>
                <a:cs typeface="ＭＳ Ｐゴシック"/>
              </a:rPr>
              <a:t>objectif</a:t>
            </a:r>
            <a:r>
              <a:rPr lang="en-US" dirty="0">
                <a:solidFill>
                  <a:srgbClr val="FF0000"/>
                </a:solidFill>
                <a:cs typeface="ＭＳ Ｐゴシック"/>
              </a:rPr>
              <a:t> </a:t>
            </a:r>
          </a:p>
          <a:p>
            <a:pPr algn="just"/>
            <a:r>
              <a:rPr lang="en-US" b="0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  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Soutenir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les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villes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pour un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transfert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de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bonnes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pratiques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afin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d’améliorer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la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mise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en oeuvre de plans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d’action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et de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stratégies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urbaines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intégrées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et durables </a:t>
            </a:r>
          </a:p>
          <a:p>
            <a:pPr algn="just"/>
            <a:endParaRPr lang="en-US" sz="1600" dirty="0">
              <a:solidFill>
                <a:srgbClr val="000066"/>
              </a:solidFill>
              <a:cs typeface="ＭＳ Ｐゴシック"/>
            </a:endParaRPr>
          </a:p>
          <a:p>
            <a:pPr algn="just"/>
            <a:r>
              <a:rPr lang="en-US" dirty="0" smtClean="0">
                <a:solidFill>
                  <a:srgbClr val="FF3300"/>
                </a:solidFill>
                <a:cs typeface="ＭＳ Ｐゴシック"/>
              </a:rPr>
              <a:t>Qui </a:t>
            </a:r>
            <a:r>
              <a:rPr lang="en-US" dirty="0">
                <a:solidFill>
                  <a:srgbClr val="FF3300"/>
                </a:solidFill>
                <a:cs typeface="ＭＳ Ｐゴシック"/>
              </a:rPr>
              <a:t>?</a:t>
            </a:r>
          </a:p>
          <a:p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	Les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villes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souhaitant</a:t>
            </a:r>
            <a:r>
              <a:rPr lang="en-US" sz="1600" dirty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transférer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localement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une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pratique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de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développement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urbain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intégré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identifiée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dans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une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autre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ville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>
                <a:solidFill>
                  <a:srgbClr val="000066"/>
                </a:solidFill>
                <a:cs typeface="ＭＳ Ｐゴシック"/>
              </a:rPr>
              <a:t>e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uropéenne</a:t>
            </a:r>
            <a:endParaRPr lang="en-US" sz="1600" dirty="0" smtClean="0">
              <a:solidFill>
                <a:srgbClr val="000066"/>
              </a:solidFill>
              <a:cs typeface="ＭＳ Ｐゴシック"/>
            </a:endParaRPr>
          </a:p>
          <a:p>
            <a:endParaRPr lang="en-US" sz="1600" dirty="0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dirty="0" err="1">
                <a:solidFill>
                  <a:srgbClr val="FF3300"/>
                </a:solidFill>
                <a:cs typeface="ＭＳ Ｐゴシック"/>
              </a:rPr>
              <a:t>Résultats</a:t>
            </a:r>
            <a:r>
              <a:rPr lang="en-US" dirty="0">
                <a:solidFill>
                  <a:srgbClr val="FF3300"/>
                </a:solidFill>
                <a:cs typeface="ＭＳ Ｐゴシック"/>
              </a:rPr>
              <a:t> </a:t>
            </a:r>
            <a:r>
              <a:rPr lang="en-US" dirty="0" err="1">
                <a:solidFill>
                  <a:srgbClr val="FF3300"/>
                </a:solidFill>
                <a:cs typeface="ＭＳ Ｐゴシック"/>
              </a:rPr>
              <a:t>attendus</a:t>
            </a:r>
            <a:r>
              <a:rPr lang="en-US" dirty="0">
                <a:solidFill>
                  <a:srgbClr val="FF3300"/>
                </a:solidFill>
                <a:cs typeface="ＭＳ Ｐゴシック"/>
              </a:rPr>
              <a:t> 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fr-FR" sz="1600" dirty="0" smtClean="0">
                <a:solidFill>
                  <a:srgbClr val="000066"/>
                </a:solidFill>
                <a:cs typeface="ＭＳ Ｐゴシック"/>
              </a:rPr>
              <a:t>Transfert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de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bonnes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pratiques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dans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 les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villes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réceptrices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de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cette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bonne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pratique</a:t>
            </a:r>
            <a:endParaRPr lang="en-US" sz="1600" dirty="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Améliorer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la bonne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pratique</a:t>
            </a:r>
            <a:endParaRPr lang="en-US" sz="1600" dirty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Apprentissage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>
                <a:solidFill>
                  <a:srgbClr val="000066"/>
                </a:solidFill>
                <a:cs typeface="ＭＳ Ｐゴシック"/>
              </a:rPr>
              <a:t>et </a:t>
            </a:r>
            <a:r>
              <a:rPr lang="en-US" sz="1600" dirty="0" err="1" smtClean="0">
                <a:solidFill>
                  <a:srgbClr val="000066"/>
                </a:solidFill>
                <a:cs typeface="ＭＳ Ｐゴシック"/>
              </a:rPr>
              <a:t>recommandations</a:t>
            </a:r>
            <a:r>
              <a:rPr lang="en-US" sz="16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>
                <a:solidFill>
                  <a:srgbClr val="000066"/>
                </a:solidFill>
                <a:cs typeface="ＭＳ Ｐゴシック"/>
              </a:rPr>
              <a:t>pour les </a:t>
            </a:r>
            <a:r>
              <a:rPr lang="en-US" sz="1600" dirty="0" err="1">
                <a:solidFill>
                  <a:srgbClr val="000066"/>
                </a:solidFill>
                <a:cs typeface="ＭＳ Ｐゴシック"/>
              </a:rPr>
              <a:t>villes</a:t>
            </a:r>
            <a:r>
              <a:rPr lang="en-US" sz="1600" dirty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dirty="0" err="1">
                <a:solidFill>
                  <a:srgbClr val="000066"/>
                </a:solidFill>
                <a:cs typeface="ＭＳ Ｐゴシック"/>
              </a:rPr>
              <a:t>européennes</a:t>
            </a:r>
            <a:endParaRPr lang="en-US" sz="1600" dirty="0">
              <a:solidFill>
                <a:srgbClr val="000066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276225"/>
            <a:ext cx="8606731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Caractéristiques communes des réseaux URBACT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916238" y="1773238"/>
            <a:ext cx="4248150" cy="2571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Bénéficiaires</a:t>
            </a: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dirty="0" smtClean="0">
              <a:solidFill>
                <a:srgbClr val="000066"/>
              </a:solidFill>
              <a:latin typeface="Verdana" pitchFamily="34" charset="0"/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Partenariat </a:t>
            </a:r>
          </a:p>
          <a:p>
            <a:pPr marL="3175" indent="0"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 smtClean="0">
              <a:solidFill>
                <a:srgbClr val="000066"/>
              </a:solidFill>
              <a:latin typeface="Verdana" pitchFamily="34" charset="0"/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Financement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76225"/>
            <a:ext cx="7237412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PRINCIPAUX BENEFICIAIRES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331913" y="981075"/>
            <a:ext cx="7812087" cy="4670425"/>
          </a:xfrm>
        </p:spPr>
        <p:txBody>
          <a:bodyPr/>
          <a:lstStyle/>
          <a:p>
            <a:pPr>
              <a:buClr>
                <a:srgbClr val="FF6600"/>
              </a:buClr>
              <a:buSzPct val="150000"/>
              <a:buFont typeface="Wingdings" charset="2"/>
              <a:buChar char="§"/>
              <a:defRPr/>
            </a:pPr>
            <a:r>
              <a:rPr lang="fr-FR" altLang="fr-FR" sz="2400" dirty="0" smtClean="0">
                <a:solidFill>
                  <a:srgbClr val="000066"/>
                </a:solidFill>
              </a:rPr>
              <a:t>Principaux bénéficiaires</a:t>
            </a:r>
          </a:p>
          <a:p>
            <a:pPr>
              <a:buFont typeface="Times New Roman" charset="0"/>
              <a:buNone/>
              <a:defRPr/>
            </a:pPr>
            <a:r>
              <a:rPr lang="fr-FR" altLang="fr-FR" sz="1800" b="0" dirty="0" smtClean="0">
                <a:solidFill>
                  <a:srgbClr val="000066"/>
                </a:solidFill>
              </a:rPr>
              <a:t>	Les villes des 28 Etats membres de l’UE, de la Suisse et de la Norvège: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fr-FR" altLang="fr-FR" sz="1800" dirty="0" smtClean="0">
                <a:solidFill>
                  <a:srgbClr val="000066"/>
                </a:solidFill>
                <a:sym typeface="Wingdings" panose="05000000000000000000" pitchFamily="2" charset="2"/>
              </a:rPr>
              <a:t>Les communes (sans limite de taille)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fr-FR" altLang="fr-FR" sz="1800" dirty="0" smtClean="0">
                <a:solidFill>
                  <a:srgbClr val="000066"/>
                </a:solidFill>
                <a:sym typeface="Wingdings" panose="05000000000000000000" pitchFamily="2" charset="2"/>
              </a:rPr>
              <a:t>Les arrondissements municipaux (pour Lille, </a:t>
            </a:r>
            <a:r>
              <a:rPr lang="fr-FR" altLang="fr-FR" sz="1800" dirty="0" smtClean="0">
                <a:solidFill>
                  <a:srgbClr val="000066"/>
                </a:solidFill>
                <a:sym typeface="Wingdings" panose="05000000000000000000" pitchFamily="2" charset="2"/>
              </a:rPr>
              <a:t>Lyon, Paris</a:t>
            </a:r>
            <a:r>
              <a:rPr lang="fr-FR" altLang="fr-FR" sz="1800" dirty="0" smtClean="0">
                <a:solidFill>
                  <a:srgbClr val="000066"/>
                </a:solidFill>
                <a:sym typeface="Wingdings" panose="05000000000000000000" pitchFamily="2" charset="2"/>
              </a:rPr>
              <a:t>, Marseille)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fr-FR" altLang="fr-FR" sz="1800" dirty="0" smtClean="0">
                <a:solidFill>
                  <a:srgbClr val="000066"/>
                </a:solidFill>
                <a:sym typeface="Wingdings" panose="05000000000000000000" pitchFamily="2" charset="2"/>
              </a:rPr>
              <a:t>Les métropoles et les communautés de communes, d’agglomération ou urbaines.</a:t>
            </a:r>
          </a:p>
          <a:p>
            <a:pPr marL="1828800" lvl="4" indent="0">
              <a:buClr>
                <a:srgbClr val="FF3300"/>
              </a:buClr>
              <a:defRPr/>
            </a:pPr>
            <a:endParaRPr lang="fr-FR" altLang="fr-FR" sz="1800" dirty="0" smtClean="0">
              <a:solidFill>
                <a:srgbClr val="000066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  <a:defRPr/>
            </a:pPr>
            <a:r>
              <a:rPr lang="fr-FR" altLang="fr-FR" sz="2400" dirty="0" smtClean="0">
                <a:solidFill>
                  <a:srgbClr val="000066"/>
                </a:solidFill>
                <a:sym typeface="Wingdings" panose="05000000000000000000" pitchFamily="2" charset="2"/>
              </a:rPr>
              <a:t>Autres bénéficiaires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fr-FR" altLang="fr-FR" sz="1800" b="0" dirty="0" smtClean="0">
                <a:solidFill>
                  <a:srgbClr val="000066"/>
                </a:solidFill>
              </a:rPr>
              <a:t>Agences locales 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fr-FR" altLang="fr-FR" sz="1800" b="0" dirty="0" smtClean="0">
                <a:solidFill>
                  <a:srgbClr val="000066"/>
                </a:solidFill>
              </a:rPr>
              <a:t>Autorités nationales et régionales 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fr-FR" altLang="fr-FR" sz="1800" b="0" dirty="0" smtClean="0">
                <a:solidFill>
                  <a:srgbClr val="000066"/>
                </a:solidFill>
              </a:rPr>
              <a:t>Universités et centres de recherche</a:t>
            </a:r>
          </a:p>
          <a:p>
            <a:pPr>
              <a:buFont typeface="Times New Roman" charset="0"/>
              <a:buNone/>
              <a:defRPr/>
            </a:pPr>
            <a:endParaRPr lang="fr-FR" altLang="fr-FR" sz="1800" b="0" dirty="0" smtClean="0">
              <a:solidFill>
                <a:srgbClr val="000066"/>
              </a:solidFill>
            </a:endParaRPr>
          </a:p>
          <a:p>
            <a:pPr marL="0" indent="0" algn="ctr">
              <a:buFont typeface="Times New Roman" charset="0"/>
              <a:buNone/>
              <a:defRPr/>
            </a:pPr>
            <a:r>
              <a:rPr lang="fr-FR" altLang="fr-FR" dirty="0" smtClean="0">
                <a:solidFill>
                  <a:srgbClr val="000066"/>
                </a:solidFill>
              </a:rPr>
              <a:t>Tous les bénéficiaires doivent être des institutions publiques ou équivalentes</a:t>
            </a:r>
            <a:endParaRPr lang="fr-FR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913" y="276225"/>
            <a:ext cx="7237412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PARTENARIAT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1116013" y="908050"/>
            <a:ext cx="8027987" cy="46704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66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Une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ville</a:t>
            </a:r>
            <a:r>
              <a:rPr lang="en-US" altLang="fr-FR" sz="2400" dirty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chef de file</a:t>
            </a:r>
          </a:p>
          <a:p>
            <a:pPr>
              <a:buClr>
                <a:srgbClr val="FF6600"/>
              </a:buClr>
              <a:buSzPct val="150000"/>
              <a:buFont typeface="Wingdings" pitchFamily="2" charset="2"/>
              <a:buNone/>
            </a:pPr>
            <a:endParaRPr lang="fr-FR" altLang="fr-FR" sz="2400" dirty="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6600"/>
              </a:buClr>
              <a:buSzPct val="150000"/>
              <a:buFont typeface="Wingdings" pitchFamily="2" charset="2"/>
              <a:buChar char="§"/>
            </a:pPr>
            <a:r>
              <a:rPr lang="fr-FR" altLang="fr-FR" sz="2400" dirty="0" smtClean="0">
                <a:solidFill>
                  <a:srgbClr val="000066"/>
                </a:solidFill>
                <a:cs typeface="ＭＳ Ｐゴシック"/>
              </a:rPr>
              <a:t>Un nombre de partenaires limité </a:t>
            </a:r>
            <a:endParaRPr lang="en-US" altLang="fr-FR" sz="3300" dirty="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§"/>
            </a:pPr>
            <a:r>
              <a:rPr lang="fr-FR" altLang="fr-FR" sz="1800" dirty="0" smtClean="0">
                <a:solidFill>
                  <a:srgbClr val="000066"/>
                </a:solidFill>
                <a:sym typeface="Wingdings" pitchFamily="2" charset="2"/>
              </a:rPr>
              <a:t>8-12 partenaires pour les réseaux de conception et de mise en </a:t>
            </a:r>
            <a:r>
              <a:rPr lang="fr-FR" altLang="fr-FR" sz="1800" dirty="0" err="1" smtClean="0">
                <a:solidFill>
                  <a:srgbClr val="000066"/>
                </a:solidFill>
                <a:sym typeface="Wingdings" pitchFamily="2" charset="2"/>
              </a:rPr>
              <a:t>oeuvre</a:t>
            </a:r>
            <a:r>
              <a:rPr lang="fr-FR" altLang="fr-FR" sz="18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fr-FR" sz="1800" dirty="0" smtClean="0">
                <a:solidFill>
                  <a:srgbClr val="000066"/>
                </a:solidFill>
                <a:sym typeface="Wingdings" pitchFamily="2" charset="2"/>
              </a:rPr>
              <a:t>6-8 parte</a:t>
            </a:r>
            <a:r>
              <a:rPr lang="fr-FR" altLang="fr-FR" sz="1800" dirty="0" err="1" smtClean="0">
                <a:solidFill>
                  <a:srgbClr val="000066"/>
                </a:solidFill>
                <a:sym typeface="Wingdings" pitchFamily="2" charset="2"/>
              </a:rPr>
              <a:t>naires</a:t>
            </a:r>
            <a:r>
              <a:rPr lang="fr-FR" altLang="fr-FR" sz="1800" dirty="0" smtClean="0">
                <a:solidFill>
                  <a:srgbClr val="000066"/>
                </a:solidFill>
                <a:sym typeface="Wingdings" pitchFamily="2" charset="2"/>
              </a:rPr>
              <a:t> pour les réseaux de transfert de bonnes pratiques</a:t>
            </a:r>
          </a:p>
          <a:p>
            <a:pPr marL="1828800" lvl="4" indent="0">
              <a:buClr>
                <a:srgbClr val="FF3300"/>
              </a:buClr>
            </a:pPr>
            <a:endParaRPr lang="fr-FR" altLang="fr-FR" sz="1300" dirty="0" smtClean="0">
              <a:solidFill>
                <a:srgbClr val="000066"/>
              </a:solidFill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dirty="0" err="1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M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ajorité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de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villes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– </a:t>
            </a:r>
            <a:r>
              <a:rPr lang="en-US" altLang="fr-FR" sz="2400" dirty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3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partenaires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maximum non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villes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</a:t>
            </a: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endParaRPr lang="en-US" altLang="fr-FR" sz="2400" dirty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Equilibre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entre les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partenaires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provenant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des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régions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les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moins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développées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et des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régions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les plus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développées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/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régions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 en transition</a:t>
            </a:r>
            <a:endParaRPr lang="fr-FR" dirty="0" smtClean="0">
              <a:solidFill>
                <a:srgbClr val="000066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549275"/>
            <a:ext cx="7237412" cy="66516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en bref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0338" y="1989138"/>
            <a:ext cx="4608512" cy="2368550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Objectifs</a:t>
            </a:r>
            <a:endParaRPr lang="it-IT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Activités</a:t>
            </a:r>
            <a:endParaRPr lang="it-IT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000080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URBACT II à ce jour</a:t>
            </a:r>
            <a:endParaRPr lang="it-IT" sz="2400" dirty="0" smtClean="0">
              <a:solidFill>
                <a:srgbClr val="000066"/>
              </a:solidFill>
              <a:latin typeface="Verdana" charset="0"/>
              <a:cs typeface="+mn-cs"/>
              <a:sym typeface="Wingding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4932363" y="2060575"/>
          <a:ext cx="5364162" cy="2428875"/>
        </p:xfrm>
        <a:graphic>
          <a:graphicData uri="http://schemas.openxmlformats.org/presentationml/2006/ole">
            <p:oleObj spid="_x0000_s62545" name="Graphique" r:id="rId5" imgW="4438802" imgH="1857528" progId="Excel.Chart.8">
              <p:embed/>
            </p:oleObj>
          </a:graphicData>
        </a:graphic>
      </p:graphicFrame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188913"/>
            <a:ext cx="7237413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FINANCEMENT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1116013" y="981075"/>
            <a:ext cx="7848600" cy="5040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</a:rPr>
              <a:t>Budget pour un </a:t>
            </a:r>
            <a:r>
              <a:rPr lang="en-US" altLang="fr-FR" sz="2400" dirty="0" err="1" smtClean="0">
                <a:solidFill>
                  <a:srgbClr val="000066"/>
                </a:solidFill>
                <a:cs typeface="ＭＳ Ｐゴシック"/>
              </a:rPr>
              <a:t>réseau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fr-FR" altLang="fr-FR" sz="2400" dirty="0" smtClean="0">
                <a:solidFill>
                  <a:srgbClr val="000066"/>
                </a:solidFill>
                <a:cs typeface="ＭＳ Ｐゴシック"/>
              </a:rPr>
              <a:t>: </a:t>
            </a:r>
            <a:r>
              <a:rPr lang="en-US" altLang="fr-FR" sz="2400" dirty="0" smtClean="0">
                <a:solidFill>
                  <a:srgbClr val="000066"/>
                </a:solidFill>
                <a:cs typeface="ＭＳ Ｐゴシック"/>
              </a:rPr>
              <a:t>600.000 – 750.000 euros</a:t>
            </a:r>
            <a:endParaRPr lang="fr-FR" altLang="fr-FR" sz="2400" dirty="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6600"/>
              </a:buClr>
              <a:buSzPct val="150000"/>
              <a:buFont typeface="Wingdings" pitchFamily="2" charset="2"/>
              <a:buNone/>
            </a:pPr>
            <a:endParaRPr lang="en-US" altLang="fr-FR" sz="1200" dirty="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fr-FR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FEDER + contribution locale des villes </a:t>
            </a:r>
          </a:p>
          <a:p>
            <a:pPr>
              <a:buClr>
                <a:srgbClr val="FF3300"/>
              </a:buClr>
              <a:buSzPct val="150000"/>
              <a:buFontTx/>
              <a:buChar char="-"/>
            </a:pPr>
            <a:r>
              <a:rPr lang="fr-FR" altLang="fr-FR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Régions les moins développées/en transition: 85% FEDER</a:t>
            </a:r>
          </a:p>
          <a:p>
            <a:pPr>
              <a:buClr>
                <a:srgbClr val="FF3300"/>
              </a:buClr>
              <a:buSzPct val="150000"/>
              <a:buFontTx/>
              <a:buChar char="-"/>
            </a:pPr>
            <a:r>
              <a:rPr lang="fr-FR" altLang="fr-FR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Régions les plus développées: 70% FEDER</a:t>
            </a: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dirty="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dirty="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dirty="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dirty="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fr-FR" altLang="fr-FR" sz="2400" dirty="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Enveloppe additionnelle pour le soutien d’experts </a:t>
            </a:r>
            <a:r>
              <a:rPr lang="fr-FR" altLang="fr-FR" sz="1800" b="0" dirty="0" smtClean="0">
                <a:solidFill>
                  <a:srgbClr val="000066"/>
                </a:solidFill>
                <a:cs typeface="ＭＳ Ｐゴシック"/>
              </a:rPr>
              <a:t>	Jusqu’à </a:t>
            </a:r>
            <a:r>
              <a:rPr lang="fr-FR" altLang="fr-FR" dirty="0" smtClean="0">
                <a:solidFill>
                  <a:srgbClr val="000066"/>
                </a:solidFill>
                <a:cs typeface="ＭＳ Ｐゴシック"/>
              </a:rPr>
              <a:t>127.000 euros</a:t>
            </a:r>
            <a:r>
              <a:rPr lang="fr-FR" altLang="fr-FR" b="0" dirty="0" smtClean="0">
                <a:solidFill>
                  <a:srgbClr val="000066"/>
                </a:solidFill>
                <a:cs typeface="ＭＳ Ｐゴシック"/>
              </a:rPr>
              <a:t>/ réseau</a:t>
            </a: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dirty="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fr-FR" sz="2400" dirty="0" smtClean="0">
                <a:solidFill>
                  <a:srgbClr val="000066"/>
                </a:solidFill>
                <a:cs typeface="ＭＳ Ｐゴシック"/>
              </a:rPr>
              <a:t>Soutien continu par le secrétariat URBACT </a:t>
            </a:r>
            <a:r>
              <a:rPr lang="fr-FR" dirty="0" smtClean="0">
                <a:solidFill>
                  <a:srgbClr val="000066"/>
                </a:solidFill>
                <a:cs typeface="ＭＳ Ｐゴシック"/>
              </a:rPr>
              <a:t>(outils, méthodes, formations, etc.)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111250" y="19050"/>
            <a:ext cx="4464050" cy="1081088"/>
          </a:xfrm>
        </p:spPr>
        <p:txBody>
          <a:bodyPr/>
          <a:lstStyle/>
          <a:p>
            <a:r>
              <a:rPr lang="fr-FR" altLang="fr-FR" sz="2400" dirty="0" smtClean="0">
                <a:solidFill>
                  <a:schemeClr val="bg2"/>
                </a:solidFill>
                <a:latin typeface="Verdana" pitchFamily="34" charset="0"/>
              </a:rPr>
              <a:t>Echange transnational  </a:t>
            </a:r>
            <a:r>
              <a:rPr lang="fr-FR" altLang="fr-FR" dirty="0" smtClean="0">
                <a:solidFill>
                  <a:schemeClr val="bg2"/>
                </a:solidFill>
                <a:latin typeface="Verdana" pitchFamily="34" charset="0"/>
              </a:rPr>
              <a:t/>
            </a:r>
            <a:br>
              <a:rPr lang="fr-FR" altLang="fr-FR" dirty="0" smtClean="0">
                <a:solidFill>
                  <a:schemeClr val="bg2"/>
                </a:solidFill>
                <a:latin typeface="Verdana" pitchFamily="34" charset="0"/>
              </a:rPr>
            </a:br>
            <a:r>
              <a:rPr lang="fr-FR" altLang="fr-FR" dirty="0" smtClean="0">
                <a:solidFill>
                  <a:schemeClr val="bg2"/>
                </a:solidFill>
                <a:latin typeface="Verdana" pitchFamily="34" charset="0"/>
              </a:rPr>
              <a:t>Cofinancé par le FEDER</a:t>
            </a:r>
            <a:br>
              <a:rPr lang="fr-FR" altLang="fr-FR" dirty="0" smtClean="0">
                <a:solidFill>
                  <a:schemeClr val="bg2"/>
                </a:solidFill>
                <a:latin typeface="Verdana" pitchFamily="34" charset="0"/>
              </a:rPr>
            </a:br>
            <a:endParaRPr lang="fr-FR" altLang="fr-FR" u="sng" dirty="0" smtClean="0">
              <a:solidFill>
                <a:schemeClr val="bg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26057" y="1556792"/>
            <a:ext cx="3605213" cy="4462462"/>
          </a:xfrm>
        </p:spPr>
        <p:txBody>
          <a:bodyPr/>
          <a:lstStyle/>
          <a:p>
            <a:pPr marL="1587">
              <a:lnSpc>
                <a:spcPct val="80000"/>
              </a:lnSpc>
              <a:defRPr/>
            </a:pPr>
            <a:r>
              <a:rPr lang="fr-FR" altLang="fr-FR" sz="1600" i="1" dirty="0" smtClean="0">
                <a:latin typeface="Verdana" panose="020B0604030504040204" pitchFamily="34" charset="0"/>
                <a:sym typeface="Wingdings" panose="05000000000000000000" pitchFamily="2" charset="2"/>
              </a:rPr>
              <a:t>Cofinancé par le FEDER pour les villes bénéficiaires et les autres bénéficiaires éligibles pour la mise en </a:t>
            </a:r>
            <a:r>
              <a:rPr lang="fr-FR" altLang="fr-FR" sz="1600" i="1" dirty="0" err="1" smtClean="0">
                <a:latin typeface="Verdana" panose="020B0604030504040204" pitchFamily="34" charset="0"/>
                <a:sym typeface="Wingdings" panose="05000000000000000000" pitchFamily="2" charset="2"/>
              </a:rPr>
              <a:t>oeuvre</a:t>
            </a:r>
            <a:r>
              <a:rPr lang="fr-FR" altLang="fr-FR" sz="1600" i="1" dirty="0" smtClean="0">
                <a:latin typeface="Verdana" panose="020B0604030504040204" pitchFamily="34" charset="0"/>
                <a:sym typeface="Wingdings" panose="05000000000000000000" pitchFamily="2" charset="2"/>
              </a:rPr>
              <a:t> des actions</a:t>
            </a:r>
          </a:p>
          <a:p>
            <a:pPr marL="1587">
              <a:lnSpc>
                <a:spcPct val="80000"/>
              </a:lnSpc>
              <a:defRPr/>
            </a:pPr>
            <a:endParaRPr lang="fr-FR" altLang="fr-FR" dirty="0" smtClean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fr-FR" altLang="fr-FR" sz="1600" dirty="0" smtClean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>
                <a:latin typeface="Verdana" panose="020B0604030504040204" pitchFamily="34" charset="0"/>
                <a:sym typeface="Wingdings" panose="05000000000000000000" pitchFamily="2" charset="2"/>
              </a:rPr>
              <a:t> Les bénéficiaires des régions les moins développées et en transition recevront 85% de la contribution FEDER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fr-FR" altLang="fr-FR" sz="1600" dirty="0" smtClean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defRPr/>
            </a:pPr>
            <a:endParaRPr lang="fr-FR" altLang="fr-FR" sz="1600" dirty="0" smtClean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fr-FR" altLang="fr-FR" sz="1600" dirty="0" smtClean="0">
                <a:latin typeface="Verdana" panose="020B0604030504040204" pitchFamily="34" charset="0"/>
                <a:sym typeface="Wingdings" panose="05000000000000000000" pitchFamily="2" charset="2"/>
              </a:rPr>
              <a:t>Les bénéficiaires des régions les plus développées recevront 70% de la contribution FEDER</a:t>
            </a:r>
            <a:endParaRPr lang="fr-FR" dirty="0"/>
          </a:p>
        </p:txBody>
      </p:sp>
      <p:pic>
        <p:nvPicPr>
          <p:cNvPr id="27652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7588" y="692150"/>
            <a:ext cx="4286250" cy="4505325"/>
          </a:xfrm>
        </p:spPr>
      </p:pic>
    </p:spTree>
    <p:extLst>
      <p:ext uri="{BB962C8B-B14F-4D97-AF65-F5344CB8AC3E}">
        <p14:creationId xmlns:p14="http://schemas.microsoft.com/office/powerpoint/2010/main" xmlns="" val="22077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1459806" y="50800"/>
            <a:ext cx="5386388" cy="6623050"/>
            <a:chOff x="972" y="28"/>
            <a:chExt cx="3393" cy="4172"/>
          </a:xfrm>
        </p:grpSpPr>
        <p:sp>
          <p:nvSpPr>
            <p:cNvPr id="7" name="ZoneTexte 6"/>
            <p:cNvSpPr txBox="1">
              <a:spLocks noChangeArrowheads="1"/>
            </p:cNvSpPr>
            <p:nvPr/>
          </p:nvSpPr>
          <p:spPr bwMode="auto">
            <a:xfrm>
              <a:off x="972" y="572"/>
              <a:ext cx="2790" cy="446"/>
            </a:xfrm>
            <a:prstGeom prst="rect">
              <a:avLst/>
            </a:prstGeom>
            <a:solidFill>
              <a:srgbClr val="FFFF66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dirty="0" smtClean="0">
                  <a:solidFill>
                    <a:srgbClr val="000066"/>
                  </a:solidFill>
                </a:rPr>
                <a:t>Soumission de la proposition initiale</a:t>
              </a:r>
              <a:endParaRPr lang="fr-FR" dirty="0">
                <a:solidFill>
                  <a:srgbClr val="000066"/>
                </a:solidFill>
              </a:endParaRPr>
            </a:p>
          </p:txBody>
        </p: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975" y="1117"/>
              <a:ext cx="2790" cy="44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 dirty="0" smtClean="0">
                  <a:solidFill>
                    <a:srgbClr val="000066"/>
                  </a:solidFill>
                </a:rPr>
                <a:t>Vérification de l’éligibilité et évaluation</a:t>
              </a:r>
              <a:endParaRPr lang="fr-FR" sz="1800" dirty="0">
                <a:solidFill>
                  <a:srgbClr val="000066"/>
                </a:solidFill>
              </a:endParaRPr>
            </a:p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 dirty="0" smtClean="0">
                  <a:solidFill>
                    <a:srgbClr val="000066"/>
                  </a:solidFill>
                </a:rPr>
                <a:t>Approbation &amp; Financement</a:t>
              </a:r>
              <a:endParaRPr lang="fr-FR" sz="1800" dirty="0">
                <a:solidFill>
                  <a:srgbClr val="000066"/>
                </a:solidFill>
              </a:endParaRPr>
            </a:p>
          </p:txBody>
        </p:sp>
        <p:sp>
          <p:nvSpPr>
            <p:cNvPr id="9" name="ZoneTexte 8"/>
            <p:cNvSpPr txBox="1">
              <a:spLocks noChangeArrowheads="1"/>
            </p:cNvSpPr>
            <p:nvPr/>
          </p:nvSpPr>
          <p:spPr bwMode="auto">
            <a:xfrm>
              <a:off x="1484" y="1894"/>
              <a:ext cx="2790" cy="44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dirty="0" smtClean="0">
                  <a:solidFill>
                    <a:srgbClr val="000066"/>
                  </a:solidFill>
                </a:rPr>
                <a:t>6-mois pour développer une proposition finale</a:t>
              </a:r>
              <a:endParaRPr lang="fr-FR" dirty="0">
                <a:solidFill>
                  <a:srgbClr val="000066"/>
                </a:solidFill>
              </a:endParaRPr>
            </a:p>
          </p:txBody>
        </p:sp>
        <p:sp>
          <p:nvSpPr>
            <p:cNvPr id="10" name="ZoneTexte 9"/>
            <p:cNvSpPr txBox="1">
              <a:spLocks noChangeArrowheads="1"/>
            </p:cNvSpPr>
            <p:nvPr/>
          </p:nvSpPr>
          <p:spPr bwMode="auto">
            <a:xfrm>
              <a:off x="1374" y="2488"/>
              <a:ext cx="2900" cy="252"/>
            </a:xfrm>
            <a:prstGeom prst="rect">
              <a:avLst/>
            </a:prstGeom>
            <a:solidFill>
              <a:srgbClr val="FFFF66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dirty="0" smtClean="0">
                  <a:solidFill>
                    <a:srgbClr val="000066"/>
                  </a:solidFill>
                </a:rPr>
                <a:t>Soumission de la proposition finale</a:t>
              </a:r>
              <a:endParaRPr lang="fr-FR" dirty="0">
                <a:solidFill>
                  <a:srgbClr val="000066"/>
                </a:solidFill>
              </a:endParaRPr>
            </a:p>
          </p:txBody>
        </p:sp>
        <p:sp>
          <p:nvSpPr>
            <p:cNvPr id="12" name="ZoneTexte 11"/>
            <p:cNvSpPr txBox="1">
              <a:spLocks noChangeArrowheads="1"/>
            </p:cNvSpPr>
            <p:nvPr/>
          </p:nvSpPr>
          <p:spPr bwMode="auto">
            <a:xfrm>
              <a:off x="1575" y="3754"/>
              <a:ext cx="2790" cy="44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dirty="0">
                  <a:solidFill>
                    <a:srgbClr val="000066"/>
                  </a:solidFill>
                </a:rPr>
                <a:t>24 </a:t>
              </a:r>
              <a:r>
                <a:rPr lang="fr-FR" dirty="0" smtClean="0">
                  <a:solidFill>
                    <a:srgbClr val="000066"/>
                  </a:solidFill>
                </a:rPr>
                <a:t>mois pour mettre en œuvre les activités du réseau et les résultats</a:t>
              </a:r>
              <a:endParaRPr lang="fr-FR" dirty="0">
                <a:solidFill>
                  <a:srgbClr val="000066"/>
                </a:solidFill>
              </a:endParaRPr>
            </a:p>
          </p:txBody>
        </p:sp>
        <p:sp>
          <p:nvSpPr>
            <p:cNvPr id="68618" name="Flèche vers le bas 14"/>
            <p:cNvSpPr>
              <a:spLocks noChangeArrowheads="1"/>
            </p:cNvSpPr>
            <p:nvPr/>
          </p:nvSpPr>
          <p:spPr bwMode="auto">
            <a:xfrm>
              <a:off x="2677" y="2306"/>
              <a:ext cx="227" cy="1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68620" name="Flèche vers le bas 16"/>
            <p:cNvSpPr>
              <a:spLocks noChangeArrowheads="1"/>
            </p:cNvSpPr>
            <p:nvPr/>
          </p:nvSpPr>
          <p:spPr bwMode="auto">
            <a:xfrm>
              <a:off x="2709" y="3577"/>
              <a:ext cx="227" cy="13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18" name="ZoneTexte 17"/>
            <p:cNvSpPr txBox="1">
              <a:spLocks noChangeArrowheads="1"/>
            </p:cNvSpPr>
            <p:nvPr/>
          </p:nvSpPr>
          <p:spPr bwMode="auto">
            <a:xfrm>
              <a:off x="1247" y="28"/>
              <a:ext cx="2041" cy="252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dirty="0" smtClean="0">
                  <a:solidFill>
                    <a:srgbClr val="000066"/>
                  </a:solidFill>
                </a:rPr>
                <a:t>Appel à proposition </a:t>
              </a:r>
              <a:endParaRPr lang="fr-FR" dirty="0">
                <a:solidFill>
                  <a:srgbClr val="000066"/>
                </a:solidFill>
              </a:endParaRPr>
            </a:p>
          </p:txBody>
        </p:sp>
        <p:sp>
          <p:nvSpPr>
            <p:cNvPr id="68622" name="Flèche vers le bas 18"/>
            <p:cNvSpPr>
              <a:spLocks noChangeArrowheads="1"/>
            </p:cNvSpPr>
            <p:nvPr/>
          </p:nvSpPr>
          <p:spPr bwMode="auto">
            <a:xfrm>
              <a:off x="2164" y="356"/>
              <a:ext cx="227" cy="18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68623" name="Flèche vers le bas 18"/>
            <p:cNvSpPr>
              <a:spLocks noChangeArrowheads="1"/>
            </p:cNvSpPr>
            <p:nvPr/>
          </p:nvSpPr>
          <p:spPr bwMode="auto">
            <a:xfrm>
              <a:off x="2200" y="981"/>
              <a:ext cx="227" cy="18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2" name="ZoneTexte 7"/>
            <p:cNvSpPr txBox="1">
              <a:spLocks noChangeArrowheads="1"/>
            </p:cNvSpPr>
            <p:nvPr/>
          </p:nvSpPr>
          <p:spPr bwMode="auto">
            <a:xfrm>
              <a:off x="1529" y="3032"/>
              <a:ext cx="2790" cy="44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 dirty="0" smtClean="0">
                  <a:solidFill>
                    <a:srgbClr val="000066"/>
                  </a:solidFill>
                </a:rPr>
                <a:t>Vérification </a:t>
              </a:r>
              <a:r>
                <a:rPr lang="fr-FR" sz="1800" dirty="0">
                  <a:solidFill>
                    <a:srgbClr val="000066"/>
                  </a:solidFill>
                </a:rPr>
                <a:t>de l’éligibilité et évaluation</a:t>
              </a:r>
            </a:p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 dirty="0">
                  <a:solidFill>
                    <a:srgbClr val="000066"/>
                  </a:solidFill>
                </a:rPr>
                <a:t>Approbation &amp; </a:t>
              </a:r>
              <a:r>
                <a:rPr lang="fr-FR" sz="1800" dirty="0" smtClean="0">
                  <a:solidFill>
                    <a:srgbClr val="000066"/>
                  </a:solidFill>
                </a:rPr>
                <a:t>Financement</a:t>
              </a:r>
              <a:endParaRPr lang="fr-FR" sz="1800" dirty="0">
                <a:solidFill>
                  <a:srgbClr val="000066"/>
                </a:solidFill>
              </a:endParaRPr>
            </a:p>
          </p:txBody>
        </p:sp>
        <p:sp>
          <p:nvSpPr>
            <p:cNvPr id="68626" name="Flèche vers le bas 14"/>
            <p:cNvSpPr>
              <a:spLocks noChangeArrowheads="1"/>
            </p:cNvSpPr>
            <p:nvPr/>
          </p:nvSpPr>
          <p:spPr bwMode="auto">
            <a:xfrm>
              <a:off x="2663" y="2805"/>
              <a:ext cx="227" cy="1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68628" name="Flèche vers le bas 18"/>
            <p:cNvSpPr>
              <a:spLocks noChangeArrowheads="1"/>
            </p:cNvSpPr>
            <p:nvPr/>
          </p:nvSpPr>
          <p:spPr bwMode="auto">
            <a:xfrm>
              <a:off x="2200" y="1661"/>
              <a:ext cx="227" cy="18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1044575" y="18637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fr-FR" sz="2400">
                <a:solidFill>
                  <a:srgbClr val="FF3300"/>
                </a:solidFill>
              </a:rPr>
              <a:t>!!!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1692275" y="48688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fr-FR" sz="2400">
                <a:solidFill>
                  <a:srgbClr val="FF3300"/>
                </a:solidFill>
              </a:rPr>
              <a:t>!!!</a:t>
            </a: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6804025" y="50799"/>
            <a:ext cx="2124075" cy="2041525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Partenariat initial</a:t>
            </a:r>
          </a:p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 avec</a:t>
            </a:r>
          </a:p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 identification d’un </a:t>
            </a:r>
          </a:p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enjeu urbain </a:t>
            </a:r>
          </a:p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commun</a:t>
            </a:r>
            <a:endParaRPr lang="fr-FR" sz="1600" dirty="0">
              <a:solidFill>
                <a:srgbClr val="000066"/>
              </a:solidFill>
            </a:endParaRPr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>
            <a:off x="3964881" y="673100"/>
            <a:ext cx="288131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6831038" y="2773362"/>
            <a:ext cx="2195512" cy="1895475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Partenariat étendu</a:t>
            </a:r>
          </a:p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 avec proposition </a:t>
            </a:r>
          </a:p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complète du réseau  </a:t>
            </a:r>
            <a:endParaRPr lang="fr-FR" sz="1600" dirty="0">
              <a:solidFill>
                <a:srgbClr val="000066"/>
              </a:solidFill>
            </a:endParaRPr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>
            <a:off x="4577657" y="3811587"/>
            <a:ext cx="2253381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913" y="104775"/>
            <a:ext cx="7237412" cy="503238"/>
          </a:xfrm>
          <a:prstGeom prst="rect">
            <a:avLst/>
          </a:prstGeom>
          <a:ex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Calendrier prévisionnel 2015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988" y="1643063"/>
            <a:ext cx="8101012" cy="3000375"/>
          </a:xfrm>
          <a:prstGeom prst="rect">
            <a:avLst/>
          </a:prstGeom>
          <a:extLst/>
        </p:spPr>
        <p:txBody>
          <a:bodyPr lIns="0" tIns="0" rIns="0" bIns="0"/>
          <a:lstStyle/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Début 2015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smtClean="0">
                <a:solidFill>
                  <a:srgbClr val="000066"/>
                </a:solidFill>
                <a:latin typeface="Verdana" charset="0"/>
                <a:cs typeface="+mn-cs"/>
              </a:rPr>
              <a:t>	</a:t>
            </a: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1° appel pour les réseaux de conception de stratégie et de plans d’actions urbains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Fin 2015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smtClean="0">
                <a:solidFill>
                  <a:srgbClr val="000066"/>
                </a:solidFill>
                <a:latin typeface="Verdana" charset="0"/>
                <a:cs typeface="+mn-cs"/>
              </a:rPr>
              <a:t>	</a:t>
            </a: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1° appel pour les réseaux de transfert de bonnes pratiques urbaines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	1° appel pour les réseaux de mise en oeuvre de stratégies et de plans d’actions urbains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-54282"/>
            <a:ext cx="8064897" cy="1179026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>
                <a:solidFill>
                  <a:srgbClr val="000066"/>
                </a:solidFill>
                <a:latin typeface="Verdana" charset="0"/>
                <a:cs typeface="+mj-cs"/>
              </a:rPr>
              <a:t>Calendrier prévisionnel </a:t>
            </a: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2015</a:t>
            </a:r>
            <a:b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</a:b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1° appel </a:t>
            </a:r>
            <a:r>
              <a:rPr lang="fr-FR" sz="2400" b="1" dirty="0">
                <a:solidFill>
                  <a:srgbClr val="000066"/>
                </a:solidFill>
                <a:latin typeface="Verdana" charset="0"/>
                <a:cs typeface="+mj-cs"/>
              </a:rPr>
              <a:t>pour les réseaux de </a:t>
            </a:r>
            <a:r>
              <a:rPr lang="fr-FR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conception de stratégies et de plan d’action urbains</a:t>
            </a:r>
            <a:endParaRPr lang="it-IT" sz="2400" b="1" dirty="0" smtClean="0">
              <a:solidFill>
                <a:srgbClr val="FF3300"/>
              </a:solidFill>
              <a:latin typeface="Verdana" charset="0"/>
              <a:cs typeface="+mj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624" y="1922236"/>
            <a:ext cx="8101012" cy="4534479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</a:rPr>
              <a:t>Mars 2015: 1°appel pour les réseaux de conception de stratégie et de plans d’action locaux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Mars-Juin 2015: Preparation des offres par les candidats    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</a:rPr>
              <a:t>Juin 2015: Soumission des propositions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Juillet-Août 2015: </a:t>
            </a:r>
            <a:r>
              <a:rPr lang="fr-FR" sz="1400" dirty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Vérification de l’éligibilité et évaluation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</a:rPr>
              <a:t>Sept 2015: Le </a:t>
            </a:r>
            <a:r>
              <a:rPr lang="it-IT" sz="1400" smtClean="0">
                <a:solidFill>
                  <a:srgbClr val="FF3300"/>
                </a:solidFill>
                <a:latin typeface="Verdana" pitchFamily="34" charset="0"/>
                <a:cs typeface="ＭＳ Ｐゴシック"/>
              </a:rPr>
              <a:t>comité de suivi </a:t>
            </a:r>
            <a:r>
              <a:rPr lang="it-IT" sz="14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</a:rPr>
              <a:t>approuve le financement des 6 premiers mois de la phase préparatoire 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Mid Sept 2015- Mid Mars 2016: 6-mois  Phase préparatoire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Mid Mars 2016: </a:t>
            </a:r>
            <a:r>
              <a:rPr lang="it-IT" sz="1400" dirty="0">
                <a:solidFill>
                  <a:srgbClr val="FF3300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Soumission des </a:t>
            </a:r>
            <a:r>
              <a:rPr lang="it-IT" sz="14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propositions finales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Mars-Avril 2016: </a:t>
            </a:r>
            <a:r>
              <a:rPr lang="fr-FR" sz="1400" dirty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Vérification de l’éligibilité et évaluation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Avril 2016: </a:t>
            </a:r>
            <a:r>
              <a:rPr lang="it-IT" sz="1400" dirty="0">
                <a:solidFill>
                  <a:srgbClr val="FF3300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Le comité d’évalution </a:t>
            </a:r>
            <a:r>
              <a:rPr lang="it-IT" sz="14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approuve le financement final du réseau 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Avril 2016-Avril 2018: 24-mois pour les activités du réseau</a:t>
            </a: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7056437" y="2564904"/>
            <a:ext cx="2087563" cy="100811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 URBACT </a:t>
            </a:r>
          </a:p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Festival des villes</a:t>
            </a:r>
            <a:endParaRPr lang="fr-FR" sz="1600" dirty="0">
              <a:solidFill>
                <a:srgbClr val="000066"/>
              </a:solidFill>
            </a:endParaRPr>
          </a:p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Riga</a:t>
            </a:r>
            <a:r>
              <a:rPr lang="fr-FR" sz="1600" dirty="0">
                <a:solidFill>
                  <a:srgbClr val="000066"/>
                </a:solidFill>
              </a:rPr>
              <a:t>, 6-8 </a:t>
            </a:r>
            <a:r>
              <a:rPr lang="fr-FR" sz="1600" dirty="0" smtClean="0">
                <a:solidFill>
                  <a:srgbClr val="000066"/>
                </a:solidFill>
              </a:rPr>
              <a:t>Mai 2015</a:t>
            </a:r>
            <a:endParaRPr lang="fr-FR" sz="1600" dirty="0">
              <a:solidFill>
                <a:srgbClr val="000066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375828" y="1075193"/>
            <a:ext cx="2771800" cy="84704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Recherche de partenaires </a:t>
            </a:r>
          </a:p>
          <a:p>
            <a:pPr algn="ctr" defTabSz="914400"/>
            <a:r>
              <a:rPr lang="fr-FR" sz="1600" dirty="0" smtClean="0">
                <a:solidFill>
                  <a:srgbClr val="000066"/>
                </a:solidFill>
              </a:rPr>
              <a:t>sur le site web URBACT</a:t>
            </a:r>
            <a:endParaRPr lang="fr-FR" sz="1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1846263" y="6208713"/>
            <a:ext cx="1606550" cy="19208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0">
                <a:solidFill>
                  <a:srgbClr val="000000"/>
                </a:solidFill>
              </a:rPr>
              <a:t>contact@urbact.eu</a:t>
            </a: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1862138" y="6432550"/>
            <a:ext cx="1258887" cy="19208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0">
                <a:solidFill>
                  <a:srgbClr val="000000"/>
                </a:solidFill>
              </a:rPr>
              <a:t>www.urbact.eu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9692999"/>
              </p:ext>
            </p:extLst>
          </p:nvPr>
        </p:nvGraphicFramePr>
        <p:xfrm>
          <a:off x="214313" y="214313"/>
          <a:ext cx="8715437" cy="82122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7830"/>
                <a:gridCol w="2396745"/>
                <a:gridCol w="2396745"/>
                <a:gridCol w="2324117"/>
              </a:tblGrid>
              <a:tr h="3549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Conception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Mise</a:t>
                      </a:r>
                      <a:r>
                        <a:rPr lang="fr-FR" sz="1400" baseline="0" dirty="0" smtClean="0"/>
                        <a:t> en </a:t>
                      </a:r>
                      <a:r>
                        <a:rPr lang="fr-FR" sz="1400" baseline="0" dirty="0" err="1" smtClean="0"/>
                        <a:t>oeuvre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Transfert</a:t>
                      </a:r>
                      <a:endParaRPr lang="fr-FR" sz="1400" dirty="0"/>
                    </a:p>
                  </a:txBody>
                  <a:tcPr/>
                </a:tc>
              </a:tr>
              <a:tr h="561942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Phase</a:t>
                      </a:r>
                      <a:r>
                        <a:rPr lang="en-US" sz="1600" b="1" baseline="0" noProof="0" dirty="0" smtClean="0">
                          <a:solidFill>
                            <a:schemeClr val="tx2"/>
                          </a:solidFill>
                        </a:rPr>
                        <a:t> et </a:t>
                      </a:r>
                      <a:r>
                        <a:rPr lang="en-US" sz="1600" b="1" baseline="0" noProof="0" dirty="0" err="1" smtClean="0">
                          <a:solidFill>
                            <a:schemeClr val="tx2"/>
                          </a:solidFill>
                        </a:rPr>
                        <a:t>durée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Phase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1: 6 </a:t>
                      </a: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</a:rPr>
                        <a:t>mois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Phase 2: 24 </a:t>
                      </a: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</a:rPr>
                        <a:t>mois</a:t>
                      </a:r>
                      <a:endParaRPr lang="en-US" sz="16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Phase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1: 6 </a:t>
                      </a: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</a:rPr>
                        <a:t>mois</a:t>
                      </a:r>
                      <a:endParaRPr lang="en-US" sz="1600" b="0" baseline="0" noProof="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Phase 2: 24 </a:t>
                      </a: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</a:rPr>
                        <a:t>mois</a:t>
                      </a:r>
                      <a:endParaRPr lang="en-US" sz="16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Phase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1: 6 </a:t>
                      </a: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</a:rPr>
                        <a:t>mois</a:t>
                      </a:r>
                      <a:endParaRPr lang="en-US" sz="1600" b="0" baseline="0" noProof="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Phase 2: 24 </a:t>
                      </a:r>
                      <a:r>
                        <a:rPr lang="en-US" sz="1600" b="0" baseline="0" noProof="0" dirty="0" err="1" smtClean="0">
                          <a:solidFill>
                            <a:schemeClr val="tx2"/>
                          </a:solidFill>
                        </a:rPr>
                        <a:t>mois</a:t>
                      </a:r>
                      <a:endParaRPr lang="en-US" sz="16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5335">
                <a:tc>
                  <a:txBody>
                    <a:bodyPr/>
                    <a:lstStyle/>
                    <a:p>
                      <a:r>
                        <a:rPr lang="en-US" sz="1600" b="1" noProof="0" dirty="0" err="1" smtClean="0">
                          <a:solidFill>
                            <a:schemeClr val="tx2"/>
                          </a:solidFill>
                        </a:rPr>
                        <a:t>Partenaire</a:t>
                      </a:r>
                      <a:r>
                        <a:rPr lang="en-US" sz="1600" b="1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noProof="0" dirty="0" err="1" smtClean="0">
                          <a:solidFill>
                            <a:schemeClr val="tx2"/>
                          </a:solidFill>
                        </a:rPr>
                        <a:t>pilote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Ville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Ville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Ville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61942">
                <a:tc>
                  <a:txBody>
                    <a:bodyPr/>
                    <a:lstStyle/>
                    <a:p>
                      <a:r>
                        <a:rPr lang="en-US" sz="1600" b="1" noProof="0" dirty="0" err="1" smtClean="0">
                          <a:solidFill>
                            <a:schemeClr val="tx2"/>
                          </a:solidFill>
                        </a:rPr>
                        <a:t>Nombre</a:t>
                      </a:r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 de</a:t>
                      </a:r>
                      <a:r>
                        <a:rPr lang="en-US" sz="1600" b="1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noProof="0" dirty="0" err="1" smtClean="0">
                          <a:solidFill>
                            <a:schemeClr val="tx2"/>
                          </a:solidFill>
                        </a:rPr>
                        <a:t>partenaires</a:t>
                      </a:r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 Phase 1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4/6 (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seulement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villes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) –minimum 3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Etats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membres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ou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partenaires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4/6 (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seulement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villes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) -  minimum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Etat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 3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membres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ou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partenaires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4/6 (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seulement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villes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) -  minimum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Etat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3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membres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ou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partenaires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98549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Balance </a:t>
                      </a:r>
                      <a:r>
                        <a:rPr lang="en-US" sz="1600" b="1" noProof="0" dirty="0" err="1" smtClean="0">
                          <a:solidFill>
                            <a:schemeClr val="tx2"/>
                          </a:solidFill>
                        </a:rPr>
                        <a:t>géographiquePhase</a:t>
                      </a:r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 1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de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moins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de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moins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de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moins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**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43819">
                <a:tc>
                  <a:txBody>
                    <a:bodyPr/>
                    <a:lstStyle/>
                    <a:p>
                      <a:r>
                        <a:rPr lang="en-US" sz="1600" b="1" noProof="0" dirty="0" err="1" smtClean="0">
                          <a:solidFill>
                            <a:schemeClr val="tx2"/>
                          </a:solidFill>
                        </a:rPr>
                        <a:t>Nombre</a:t>
                      </a:r>
                      <a:r>
                        <a:rPr lang="en-US" sz="1600" b="1" baseline="0" noProof="0" dirty="0" smtClean="0">
                          <a:solidFill>
                            <a:schemeClr val="tx2"/>
                          </a:solidFill>
                        </a:rPr>
                        <a:t> de </a:t>
                      </a:r>
                      <a:r>
                        <a:rPr lang="en-US" sz="1600" b="1" baseline="0" noProof="0" dirty="0" err="1" smtClean="0">
                          <a:solidFill>
                            <a:schemeClr val="tx2"/>
                          </a:solidFill>
                        </a:rPr>
                        <a:t>partenaires</a:t>
                      </a:r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 Phase 2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8/12 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(max 3 non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villes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8/12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(max 3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villes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6/8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(max 3 non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villes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)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35156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Balance </a:t>
                      </a:r>
                      <a:r>
                        <a:rPr lang="en-US" sz="1600" b="1" noProof="0" dirty="0" err="1" smtClean="0">
                          <a:solidFill>
                            <a:schemeClr val="tx2"/>
                          </a:solidFill>
                        </a:rPr>
                        <a:t>géographique</a:t>
                      </a:r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 Phase 2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4 de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moins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4 de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moins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de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moins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si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6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partenaires</a:t>
                      </a:r>
                      <a:endParaRPr lang="en-US" sz="1600" baseline="0" noProof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Minimum de 3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si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7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ou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8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partenaires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**</a:t>
                      </a:r>
                    </a:p>
                  </a:txBody>
                  <a:tcPr/>
                </a:tc>
              </a:tr>
              <a:tr h="798549">
                <a:tc>
                  <a:txBody>
                    <a:bodyPr/>
                    <a:lstStyle/>
                    <a:p>
                      <a:r>
                        <a:rPr lang="en-US" sz="1600" b="1" noProof="0" dirty="0" err="1" smtClean="0">
                          <a:solidFill>
                            <a:schemeClr val="tx2"/>
                          </a:solidFill>
                        </a:rPr>
                        <a:t>Taux</a:t>
                      </a:r>
                      <a:r>
                        <a:rPr lang="en-US" sz="1600" b="1" baseline="0" noProof="0" dirty="0" smtClean="0">
                          <a:solidFill>
                            <a:schemeClr val="tx2"/>
                          </a:solidFill>
                        </a:rPr>
                        <a:t> de c</a:t>
                      </a:r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o-</a:t>
                      </a:r>
                      <a:r>
                        <a:rPr lang="en-US" sz="1600" b="1" noProof="0" dirty="0" err="1" smtClean="0">
                          <a:solidFill>
                            <a:schemeClr val="tx2"/>
                          </a:solidFill>
                        </a:rPr>
                        <a:t>financement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70%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dans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plus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85%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dans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moins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et en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70%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dans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plus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endParaRPr lang="en-US" sz="1600" baseline="0" noProof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85%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dans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moins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et en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70%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dans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plus </a:t>
                      </a:r>
                      <a:r>
                        <a:rPr lang="en-US" sz="1600" baseline="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85%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dans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régions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moins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noProof="0" dirty="0" err="1" smtClean="0">
                          <a:solidFill>
                            <a:schemeClr val="tx2"/>
                          </a:solidFill>
                        </a:rPr>
                        <a:t>développées</a:t>
                      </a: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et en transition</a:t>
                      </a:r>
                    </a:p>
                  </a:txBody>
                  <a:tcPr/>
                </a:tc>
              </a:tr>
              <a:tr h="439831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Budget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Entre 600k et 750k €</a:t>
                      </a:r>
                      <a:endParaRPr lang="en-US" sz="16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Entre 600k et 750k €</a:t>
                      </a:r>
                      <a:endParaRPr lang="en-US" sz="16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Entre 600k et 750k €</a:t>
                      </a:r>
                      <a:endParaRPr lang="en-US" sz="16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5335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Expertise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127.500€</a:t>
                      </a:r>
                      <a:endParaRPr lang="en-US" sz="16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127.500€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127.500€</a:t>
                      </a:r>
                    </a:p>
                  </a:txBody>
                  <a:tcPr/>
                </a:tc>
              </a:tr>
              <a:tr h="561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err="1" smtClean="0">
                          <a:solidFill>
                            <a:schemeClr val="tx2"/>
                          </a:solidFill>
                        </a:rPr>
                        <a:t>Renforcement</a:t>
                      </a:r>
                      <a:r>
                        <a:rPr lang="en-US" sz="1600" b="1" baseline="0" noProof="0" dirty="0" smtClean="0">
                          <a:solidFill>
                            <a:schemeClr val="tx2"/>
                          </a:solidFill>
                        </a:rPr>
                        <a:t> des </a:t>
                      </a:r>
                      <a:r>
                        <a:rPr lang="en-US" sz="1600" b="1" baseline="0" noProof="0" dirty="0" err="1" smtClean="0">
                          <a:solidFill>
                            <a:schemeClr val="tx2"/>
                          </a:solidFill>
                        </a:rPr>
                        <a:t>capacités</a:t>
                      </a:r>
                      <a:endParaRPr lang="en-US" sz="1600" b="1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yes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yes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yes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26402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95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 smtClean="0">
                <a:solidFill>
                  <a:srgbClr val="002396"/>
                </a:solidFill>
                <a:latin typeface="Verdana" pitchFamily="34" charset="0"/>
              </a:rPr>
              <a:t>Concentration thématique</a:t>
            </a:r>
            <a:endParaRPr lang="fr-FR" altLang="fr-FR" sz="2400" dirty="0">
              <a:solidFill>
                <a:srgbClr val="002396"/>
              </a:solidFill>
              <a:latin typeface="Verdana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gray">
          <a:xfrm>
            <a:off x="1619250" y="1814513"/>
            <a:ext cx="7705725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None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800">
              <a:solidFill>
                <a:srgbClr val="002396"/>
              </a:solidFill>
              <a:latin typeface="Verdana" pitchFamily="34" charset="0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1116013" y="1268413"/>
            <a:ext cx="7920037" cy="474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fr-FR" sz="1800" i="1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Concentration thématique avec une approche flexible pour trouver </a:t>
            </a:r>
            <a:r>
              <a:rPr lang="fr-FR" sz="1800" i="1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d</a:t>
            </a:r>
            <a:r>
              <a:rPr lang="fr-FR" sz="1800" i="1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es réponses aux différents besoins des villes</a:t>
            </a:r>
            <a:endParaRPr lang="en-US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fr-FR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Afin d’atteindre les objectifs Europe 2020, 70% du budget des </a:t>
            </a:r>
            <a:r>
              <a:rPr lang="fr-FR" sz="1800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échanges </a:t>
            </a:r>
            <a:r>
              <a:rPr lang="fr-FR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transnationaux seront concentrés autour de 5 objectifs:</a:t>
            </a:r>
            <a:endParaRPr lang="fr-FR" sz="1800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sz="1600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  <a:p>
            <a:pPr marL="457200" lvl="1" indent="0" defTabSz="914400" eaLnBrk="0" hangingPunct="0"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rgbClr val="001F87"/>
                </a:solidFill>
                <a:latin typeface="Arial" panose="020B0604020202020204" pitchFamily="34" charset="0"/>
              </a:rPr>
              <a:t> </a:t>
            </a:r>
            <a:r>
              <a:rPr lang="en-GB" sz="1600" b="0" dirty="0" err="1" smtClean="0">
                <a:solidFill>
                  <a:srgbClr val="001F87"/>
                </a:solidFill>
                <a:latin typeface="Arial" panose="020B0604020202020204" pitchFamily="34" charset="0"/>
              </a:rPr>
              <a:t>Renforcer</a:t>
            </a:r>
            <a:r>
              <a:rPr lang="en-GB" sz="1600" b="0" dirty="0" smtClean="0">
                <a:solidFill>
                  <a:srgbClr val="001F87"/>
                </a:solidFill>
                <a:latin typeface="Arial" panose="020B0604020202020204" pitchFamily="34" charset="0"/>
              </a:rPr>
              <a:t> la </a:t>
            </a:r>
            <a:r>
              <a:rPr lang="en-GB" sz="1600" b="0" dirty="0" err="1" smtClean="0">
                <a:solidFill>
                  <a:srgbClr val="001F87"/>
                </a:solidFill>
                <a:latin typeface="Arial" panose="020B0604020202020204" pitchFamily="34" charset="0"/>
              </a:rPr>
              <a:t>recherche</a:t>
            </a:r>
            <a:r>
              <a:rPr lang="en-GB" sz="1600" b="0" dirty="0" smtClean="0">
                <a:solidFill>
                  <a:srgbClr val="001F87"/>
                </a:solidFill>
                <a:latin typeface="Arial" panose="020B0604020202020204" pitchFamily="34" charset="0"/>
              </a:rPr>
              <a:t>, le </a:t>
            </a:r>
            <a:r>
              <a:rPr lang="en-GB" sz="1600" b="0" dirty="0" err="1" smtClean="0">
                <a:solidFill>
                  <a:srgbClr val="001F87"/>
                </a:solidFill>
                <a:latin typeface="Arial" panose="020B0604020202020204" pitchFamily="34" charset="0"/>
              </a:rPr>
              <a:t>développement</a:t>
            </a:r>
            <a:r>
              <a:rPr lang="en-GB" sz="1600" b="0" dirty="0" smtClean="0">
                <a:solidFill>
                  <a:srgbClr val="001F87"/>
                </a:solidFill>
                <a:latin typeface="Arial" panose="020B0604020202020204" pitchFamily="34" charset="0"/>
              </a:rPr>
              <a:t> </a:t>
            </a:r>
            <a:r>
              <a:rPr lang="en-GB" sz="1600" b="0" dirty="0" err="1" smtClean="0">
                <a:solidFill>
                  <a:srgbClr val="001F87"/>
                </a:solidFill>
                <a:latin typeface="Arial" panose="020B0604020202020204" pitchFamily="34" charset="0"/>
              </a:rPr>
              <a:t>technologique</a:t>
            </a:r>
            <a:r>
              <a:rPr lang="en-GB" sz="1600" b="0" dirty="0" smtClean="0">
                <a:solidFill>
                  <a:srgbClr val="001F87"/>
                </a:solidFill>
                <a:latin typeface="Arial" panose="020B0604020202020204" pitchFamily="34" charset="0"/>
              </a:rPr>
              <a:t> et </a:t>
            </a:r>
            <a:r>
              <a:rPr lang="en-GB" sz="1600" b="0" dirty="0" err="1" smtClean="0">
                <a:solidFill>
                  <a:srgbClr val="001F87"/>
                </a:solidFill>
                <a:latin typeface="Arial" panose="020B0604020202020204" pitchFamily="34" charset="0"/>
              </a:rPr>
              <a:t>l’innovation</a:t>
            </a:r>
            <a:r>
              <a:rPr lang="en-GB" sz="1600" b="0" dirty="0" smtClean="0">
                <a:solidFill>
                  <a:srgbClr val="001F87"/>
                </a:solidFill>
                <a:latin typeface="Arial" panose="020B0604020202020204" pitchFamily="34" charset="0"/>
              </a:rPr>
              <a:t> </a:t>
            </a:r>
          </a:p>
          <a:p>
            <a:pPr marL="457200" lvl="1" indent="0" defTabSz="914400" eaLnBrk="0" hangingPunct="0">
              <a:buFont typeface="Wingdings" pitchFamily="2" charset="2"/>
              <a:buChar char="Ø"/>
              <a:defRPr/>
            </a:pPr>
            <a:r>
              <a:rPr lang="fr-FR" sz="1600" b="0" dirty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b="0" dirty="0" smtClean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Soutenir </a:t>
            </a:r>
            <a:r>
              <a:rPr lang="fr-FR" sz="1600" b="0" dirty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transition vers une économie à faibles émissions de CO2 dans tous les </a:t>
            </a:r>
            <a:r>
              <a:rPr lang="fr-FR" sz="1600" b="0" dirty="0" smtClean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secteurs</a:t>
            </a:r>
          </a:p>
          <a:p>
            <a:pPr marL="457200" lvl="1" indent="0" defTabSz="914400" eaLnBrk="0" hangingPunct="0">
              <a:buFont typeface="Wingdings" pitchFamily="2" charset="2"/>
              <a:buChar char="Ø"/>
              <a:defRPr/>
            </a:pPr>
            <a:r>
              <a:rPr lang="fr-FR" sz="1600" b="0" dirty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b="0" dirty="0" smtClean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Protéger </a:t>
            </a:r>
            <a:r>
              <a:rPr lang="fr-FR" sz="1600" b="0" dirty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l’environnement et promouvoir l’utilisation rationnelle des ressources</a:t>
            </a:r>
          </a:p>
          <a:p>
            <a:pPr marL="457200" lvl="1" indent="0" defTabSz="914400" eaLnBrk="0" hangingPunct="0">
              <a:buFont typeface="Wingdings" pitchFamily="2" charset="2"/>
              <a:buChar char="Ø"/>
              <a:defRPr/>
            </a:pPr>
            <a:r>
              <a:rPr lang="fr-FR" sz="1600" b="0" dirty="0" smtClean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Promouvoir l’inclusion sociale et lutter contre la pauvreté </a:t>
            </a:r>
          </a:p>
          <a:p>
            <a:pPr marL="457200" lvl="1" indent="0" defTabSz="914400" eaLnBrk="0" hangingPunct="0">
              <a:buFont typeface="Wingdings" pitchFamily="2" charset="2"/>
              <a:buChar char="Ø"/>
              <a:defRPr/>
            </a:pPr>
            <a:r>
              <a:rPr lang="fr-FR" sz="1600" b="0" dirty="0" smtClean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Promouvoir </a:t>
            </a:r>
            <a:r>
              <a:rPr lang="fr-FR" sz="1600" b="0" dirty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l’emploi et soutenir la mobilité de la main-d’œuvre</a:t>
            </a:r>
          </a:p>
          <a:p>
            <a:pPr marL="1587" eaLnBrk="0" hangingPunct="0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US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Les 30% </a:t>
            </a:r>
            <a:r>
              <a:rPr lang="en-US" sz="1800" dirty="0" err="1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restant</a:t>
            </a:r>
            <a:r>
              <a:rPr lang="en-US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seront</a:t>
            </a:r>
            <a:r>
              <a:rPr lang="en-US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affectés</a:t>
            </a:r>
            <a:r>
              <a:rPr lang="en-US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à </a:t>
            </a:r>
            <a:r>
              <a:rPr lang="en-US" sz="1800" dirty="0" err="1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tous</a:t>
            </a:r>
            <a:r>
              <a:rPr lang="en-US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les </a:t>
            </a:r>
            <a:r>
              <a:rPr lang="en-US" sz="1800" dirty="0" err="1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autres</a:t>
            </a:r>
            <a:r>
              <a:rPr lang="en-US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thèmes</a:t>
            </a:r>
            <a:r>
              <a:rPr lang="en-US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sur</a:t>
            </a:r>
            <a:r>
              <a:rPr lang="en-US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la base </a:t>
            </a:r>
            <a:r>
              <a:rPr lang="en-US" sz="1800" dirty="0" err="1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d’une</a:t>
            </a:r>
            <a:r>
              <a:rPr lang="en-US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sz="1800" dirty="0" err="1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approche</a:t>
            </a:r>
            <a:r>
              <a:rPr lang="en-US" sz="1800" dirty="0" smtClean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“bottom up”</a:t>
            </a:r>
            <a:endParaRPr lang="en-US" sz="1800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8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8758733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Comment candidater et se joindre à nous ?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71563" y="714375"/>
            <a:ext cx="7812087" cy="5357813"/>
          </a:xfrm>
        </p:spPr>
        <p:txBody>
          <a:bodyPr/>
          <a:lstStyle/>
          <a:p>
            <a:pPr>
              <a:buClr>
                <a:srgbClr val="FF6600"/>
              </a:buClr>
              <a:buSzPct val="150000"/>
              <a:buFont typeface="Wingdings" charset="2"/>
              <a:buChar char="§"/>
              <a:defRPr/>
            </a:pPr>
            <a:r>
              <a:rPr lang="en-US" altLang="fr-FR" sz="2800" u="sng" dirty="0" smtClean="0">
                <a:solidFill>
                  <a:srgbClr val="000066"/>
                </a:solidFill>
              </a:rPr>
              <a:t>Un </a:t>
            </a:r>
            <a:r>
              <a:rPr lang="en-US" altLang="fr-FR" sz="2800" u="sng" dirty="0" err="1" smtClean="0">
                <a:solidFill>
                  <a:srgbClr val="000066"/>
                </a:solidFill>
              </a:rPr>
              <a:t>processus</a:t>
            </a:r>
            <a:r>
              <a:rPr lang="en-US" altLang="fr-FR" sz="2800" u="sng" dirty="0" smtClean="0">
                <a:solidFill>
                  <a:srgbClr val="000066"/>
                </a:solidFill>
              </a:rPr>
              <a:t> à 7 </a:t>
            </a:r>
            <a:r>
              <a:rPr lang="en-US" altLang="fr-FR" sz="2800" u="sng" dirty="0" err="1" smtClean="0">
                <a:solidFill>
                  <a:srgbClr val="000066"/>
                </a:solidFill>
              </a:rPr>
              <a:t>étapes</a:t>
            </a:r>
            <a:r>
              <a:rPr lang="en-US" altLang="fr-FR" sz="2800" u="sng" dirty="0" smtClean="0">
                <a:solidFill>
                  <a:srgbClr val="000066"/>
                </a:solidFill>
              </a:rPr>
              <a:t> </a:t>
            </a:r>
            <a:endParaRPr lang="en-US" altLang="fr-FR" sz="2800" u="sng" dirty="0" smtClean="0">
              <a:solidFill>
                <a:srgbClr val="000066"/>
              </a:solidFill>
              <a:sym typeface="Wingdings" panose="05000000000000000000" pitchFamily="2" charset="2"/>
            </a:endParaRP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Appels</a:t>
            </a: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 </a:t>
            </a:r>
            <a:r>
              <a:rPr lang="en-US" altLang="fr-FR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ouverts</a:t>
            </a: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 à proposition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Soumission</a:t>
            </a: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 de la proposition </a:t>
            </a:r>
            <a:r>
              <a:rPr lang="en-US" altLang="fr-FR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initiale</a:t>
            </a: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 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Evaluation et </a:t>
            </a:r>
            <a:r>
              <a:rPr lang="en-US" altLang="fr-FR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sélection</a:t>
            </a: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 des </a:t>
            </a:r>
            <a:r>
              <a:rPr lang="en-US" altLang="fr-FR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projets</a:t>
            </a: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  </a:t>
            </a:r>
            <a:r>
              <a:rPr lang="en-US" altLang="fr-FR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soutenus</a:t>
            </a: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 pour la première phase de </a:t>
            </a:r>
            <a:r>
              <a:rPr lang="en-US" altLang="fr-FR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développement</a:t>
            </a:r>
            <a:endParaRPr lang="en-US" altLang="fr-FR" dirty="0" smtClean="0">
              <a:solidFill>
                <a:srgbClr val="000066"/>
              </a:solidFill>
              <a:sym typeface="Wingdings" panose="05000000000000000000" pitchFamily="2" charset="2"/>
            </a:endParaRP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fr-FR" altLang="fr-FR" dirty="0">
                <a:solidFill>
                  <a:srgbClr val="000066"/>
                </a:solidFill>
                <a:sym typeface="Wingdings" panose="05000000000000000000" pitchFamily="2" charset="2"/>
              </a:rPr>
              <a:t>6-mois pour développer une proposition </a:t>
            </a:r>
            <a:r>
              <a:rPr lang="fr-FR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de réseau</a:t>
            </a:r>
            <a:endParaRPr lang="fr-FR" altLang="fr-FR" dirty="0">
              <a:solidFill>
                <a:srgbClr val="000066"/>
              </a:solidFill>
              <a:sym typeface="Wingdings" panose="05000000000000000000" pitchFamily="2" charset="2"/>
            </a:endParaRP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Soumission</a:t>
            </a: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 de la candidature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Evaluation et </a:t>
            </a:r>
            <a:r>
              <a:rPr lang="en-US" altLang="fr-FR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sélection</a:t>
            </a: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 des </a:t>
            </a:r>
            <a:r>
              <a:rPr lang="en-US" altLang="fr-FR" dirty="0" err="1" smtClean="0">
                <a:solidFill>
                  <a:srgbClr val="000066"/>
                </a:solidFill>
                <a:sym typeface="Wingdings" panose="05000000000000000000" pitchFamily="2" charset="2"/>
              </a:rPr>
              <a:t>projets</a:t>
            </a: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 à financer 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fr-FR" altLang="fr-FR" dirty="0">
                <a:solidFill>
                  <a:srgbClr val="000066"/>
                </a:solidFill>
                <a:sym typeface="Wingdings" panose="05000000000000000000" pitchFamily="2" charset="2"/>
              </a:rPr>
              <a:t>24 mois pour mettre en œuvre les activités du réseau et les </a:t>
            </a:r>
            <a:r>
              <a:rPr lang="fr-FR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résultats</a:t>
            </a:r>
            <a:endParaRPr lang="en-US" altLang="fr-FR" dirty="0" smtClean="0">
              <a:solidFill>
                <a:srgbClr val="000066"/>
              </a:solidFill>
              <a:sym typeface="Wingdings" panose="05000000000000000000" pitchFamily="2" charset="2"/>
            </a:endParaRPr>
          </a:p>
          <a:p>
            <a:pPr marL="457200" indent="-457200"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US" altLang="fr-FR" sz="2800" dirty="0" smtClean="0">
                <a:solidFill>
                  <a:srgbClr val="000066"/>
                </a:solidFill>
              </a:rPr>
              <a:t>2 moments pour </a:t>
            </a:r>
            <a:r>
              <a:rPr lang="en-US" altLang="fr-FR" sz="2800" dirty="0" err="1" smtClean="0">
                <a:solidFill>
                  <a:srgbClr val="000066"/>
                </a:solidFill>
              </a:rPr>
              <a:t>joindre</a:t>
            </a:r>
            <a:r>
              <a:rPr lang="en-US" altLang="fr-FR" sz="2800" dirty="0" smtClean="0">
                <a:solidFill>
                  <a:srgbClr val="000066"/>
                </a:solidFill>
              </a:rPr>
              <a:t> un </a:t>
            </a:r>
            <a:r>
              <a:rPr lang="en-US" altLang="fr-FR" sz="2800" dirty="0" err="1" smtClean="0">
                <a:solidFill>
                  <a:srgbClr val="000066"/>
                </a:solidFill>
              </a:rPr>
              <a:t>réseau</a:t>
            </a:r>
            <a:r>
              <a:rPr lang="en-US" altLang="fr-FR" sz="2800" dirty="0" smtClean="0">
                <a:solidFill>
                  <a:srgbClr val="000066"/>
                </a:solidFill>
              </a:rPr>
              <a:t> </a:t>
            </a:r>
          </a:p>
          <a:p>
            <a:pPr marL="457200" indent="-457200">
              <a:buClr>
                <a:srgbClr val="FF3300"/>
              </a:buClr>
              <a:buSzPct val="140000"/>
              <a:buFont typeface="Wingdings" pitchFamily="2" charset="2"/>
              <a:buChar char="à"/>
              <a:defRPr/>
            </a:pPr>
            <a:r>
              <a:rPr lang="en-US" altLang="fr-FR" sz="1800" dirty="0" smtClean="0">
                <a:solidFill>
                  <a:srgbClr val="000066"/>
                </a:solidFill>
              </a:rPr>
              <a:t>Step 2 – proposition </a:t>
            </a:r>
            <a:r>
              <a:rPr lang="en-US" altLang="fr-FR" sz="1800" dirty="0" err="1" smtClean="0">
                <a:solidFill>
                  <a:srgbClr val="000066"/>
                </a:solidFill>
              </a:rPr>
              <a:t>initiale</a:t>
            </a:r>
            <a:r>
              <a:rPr lang="en-US" altLang="fr-FR" sz="1800" dirty="0" smtClean="0">
                <a:solidFill>
                  <a:srgbClr val="000066"/>
                </a:solidFill>
              </a:rPr>
              <a:t> – </a:t>
            </a:r>
            <a:r>
              <a:rPr lang="en-US" altLang="fr-FR" sz="1800" dirty="0" err="1" smtClean="0">
                <a:solidFill>
                  <a:srgbClr val="000066"/>
                </a:solidFill>
              </a:rPr>
              <a:t>dans</a:t>
            </a:r>
            <a:r>
              <a:rPr lang="en-US" altLang="fr-FR" sz="1800" dirty="0" smtClean="0">
                <a:solidFill>
                  <a:srgbClr val="000066"/>
                </a:solidFill>
              </a:rPr>
              <a:t> le </a:t>
            </a:r>
            <a:r>
              <a:rPr lang="en-US" altLang="fr-FR" sz="1800" dirty="0" err="1" smtClean="0">
                <a:solidFill>
                  <a:srgbClr val="000066"/>
                </a:solidFill>
              </a:rPr>
              <a:t>partenariat</a:t>
            </a:r>
            <a:r>
              <a:rPr lang="en-US" altLang="fr-FR" sz="1800" dirty="0" smtClean="0">
                <a:solidFill>
                  <a:srgbClr val="000066"/>
                </a:solidFill>
              </a:rPr>
              <a:t> initial </a:t>
            </a:r>
          </a:p>
          <a:p>
            <a:pPr marL="457200" indent="-457200">
              <a:buClr>
                <a:srgbClr val="FF3300"/>
              </a:buClr>
              <a:buSzPct val="140000"/>
              <a:buFont typeface="Wingdings" pitchFamily="2" charset="2"/>
              <a:buChar char="à"/>
              <a:defRPr/>
            </a:pPr>
            <a:r>
              <a:rPr lang="en-US" altLang="fr-FR" sz="1800" dirty="0" smtClean="0">
                <a:solidFill>
                  <a:srgbClr val="000066"/>
                </a:solidFill>
              </a:rPr>
              <a:t>Step 4 – Pendant 6 </a:t>
            </a:r>
            <a:r>
              <a:rPr lang="en-US" altLang="fr-FR" sz="1800" dirty="0" err="1" smtClean="0">
                <a:solidFill>
                  <a:srgbClr val="000066"/>
                </a:solidFill>
              </a:rPr>
              <a:t>mois</a:t>
            </a:r>
            <a:r>
              <a:rPr lang="en-US" altLang="fr-FR" sz="1800" dirty="0" smtClean="0">
                <a:solidFill>
                  <a:srgbClr val="000066"/>
                </a:solidFill>
              </a:rPr>
              <a:t>, phase de </a:t>
            </a:r>
            <a:r>
              <a:rPr lang="en-US" altLang="fr-FR" sz="1800" dirty="0" err="1" smtClean="0">
                <a:solidFill>
                  <a:srgbClr val="000066"/>
                </a:solidFill>
              </a:rPr>
              <a:t>développement</a:t>
            </a:r>
            <a:r>
              <a:rPr lang="en-US" altLang="fr-FR" sz="1800" dirty="0" smtClean="0">
                <a:solidFill>
                  <a:srgbClr val="000066"/>
                </a:solidFill>
              </a:rPr>
              <a:t> – </a:t>
            </a:r>
            <a:r>
              <a:rPr lang="en-US" altLang="fr-FR" sz="1800" dirty="0" err="1">
                <a:solidFill>
                  <a:srgbClr val="000066"/>
                </a:solidFill>
              </a:rPr>
              <a:t>Partenariat</a:t>
            </a:r>
            <a:r>
              <a:rPr lang="en-US" altLang="fr-FR" sz="1800" dirty="0">
                <a:solidFill>
                  <a:srgbClr val="000066"/>
                </a:solidFill>
              </a:rPr>
              <a:t> </a:t>
            </a:r>
            <a:r>
              <a:rPr lang="en-US" altLang="fr-FR" sz="1800" dirty="0" err="1">
                <a:solidFill>
                  <a:srgbClr val="000066"/>
                </a:solidFill>
              </a:rPr>
              <a:t>étendu</a:t>
            </a:r>
            <a:endParaRPr lang="en-US" altLang="fr-FR" sz="1800" dirty="0">
              <a:solidFill>
                <a:srgbClr val="000066"/>
              </a:solidFill>
            </a:endParaRPr>
          </a:p>
          <a:p>
            <a:pPr>
              <a:buFont typeface="Times New Roman" charset="0"/>
              <a:buNone/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357188"/>
            <a:ext cx="7237412" cy="522287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en bref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143000" y="1357313"/>
            <a:ext cx="8001000" cy="442912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altLang="fr-FR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P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rogramme de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coopération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terrioriale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européenne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(CTE):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financé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par le FEDER et les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Etats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Membres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/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Etats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partenaires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(Suisse et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Norvège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). 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endParaRPr lang="en-GB" altLang="fr-FR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Autorité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de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gestion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: le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Commisssariat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Général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à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l’Egalité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des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Territoires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(CGET) </a:t>
            </a:r>
          </a:p>
          <a:p>
            <a:pPr algn="just">
              <a:spcBef>
                <a:spcPts val="500"/>
              </a:spcBef>
              <a:buClr>
                <a:srgbClr val="FF3300"/>
              </a:buClr>
              <a:buSzPct val="120000"/>
              <a:defRPr/>
            </a:pPr>
            <a:endParaRPr lang="en-GB" altLang="fr-FR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Principal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objectif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: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Promouvoir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le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développement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urbain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durable et </a:t>
            </a:r>
            <a:r>
              <a:rPr lang="fr-FR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intégré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dans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les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villes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européennes</a:t>
            </a:r>
            <a:r>
              <a:rPr lang="en-GB" altLang="fr-FR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: </a:t>
            </a:r>
            <a:r>
              <a:rPr lang="en-GB" altLang="fr-FR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	</a:t>
            </a:r>
            <a:endParaRPr lang="en-GB" altLang="fr-FR" sz="10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Wingdings"/>
              <a:buChar char="à"/>
              <a:defRPr/>
            </a:pP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En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facilitant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 les </a:t>
            </a:r>
            <a:r>
              <a:rPr lang="en-GB" altLang="fr-FR" sz="1600" kern="0" dirty="0" err="1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é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changes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d’expériences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 et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d’apprentissages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parmi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 les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villes</a:t>
            </a:r>
            <a:endParaRPr lang="en-GB" altLang="fr-FR" sz="1600" kern="0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ＭＳ Ｐゴシック" charset="0"/>
              <a:sym typeface="Wingdings" pitchFamily="2" charset="2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Wingdings"/>
              <a:buChar char="à"/>
              <a:defRPr/>
            </a:pP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En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tirant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les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leçons</a:t>
            </a:r>
            <a:r>
              <a:rPr lang="en-GB" altLang="fr-FR" sz="1600" kern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mais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aussi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en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identifiant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et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communiquant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les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bonnes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pratiques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 </a:t>
            </a:r>
            <a:endParaRPr lang="en-GB" altLang="fr-FR" sz="1600" kern="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ＭＳ Ｐゴシック" charset="-128"/>
              <a:cs typeface="ＭＳ Ｐゴシック" charset="0"/>
              <a:sym typeface="Wingdings" pitchFamily="2" charset="2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Wingdings"/>
              <a:buChar char="à"/>
              <a:defRPr/>
            </a:pPr>
            <a:r>
              <a:rPr lang="en-GB" altLang="fr-FR" sz="1600" kern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E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n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soutenant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les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praticiens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de </a:t>
            </a:r>
            <a:r>
              <a:rPr lang="fr-FR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l’urbain dans l’élaboration 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des plans </a:t>
            </a:r>
            <a:r>
              <a:rPr lang="fr-FR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d’action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de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développement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</a:t>
            </a:r>
            <a:r>
              <a:rPr lang="en-GB" altLang="fr-FR" sz="1600" kern="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intégré</a:t>
            </a:r>
            <a:r>
              <a:rPr lang="en-GB" altLang="fr-FR" sz="1600" kern="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</a:t>
            </a:r>
            <a:r>
              <a:rPr lang="en-GB" altLang="fr-FR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	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kern="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	</a:t>
            </a:r>
            <a:endParaRPr lang="en-GB" altLang="fr-FR" kern="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357188"/>
            <a:ext cx="7237412" cy="522287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Principales activités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4297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 smtClean="0">
                <a:solidFill>
                  <a:srgbClr val="000066"/>
                </a:solidFill>
              </a:rPr>
              <a:t>RESEAU </a:t>
            </a:r>
            <a:r>
              <a:rPr lang="fr-FR" sz="1800" dirty="0" smtClean="0">
                <a:solidFill>
                  <a:srgbClr val="000066"/>
                </a:solidFill>
              </a:rPr>
              <a:t>TRANSNATIONAL</a:t>
            </a:r>
            <a:endParaRPr 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sz="16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sz="1400" dirty="0" err="1" smtClean="0">
                <a:solidFill>
                  <a:srgbClr val="000066"/>
                </a:solidFill>
              </a:rPr>
              <a:t>Permettre</a:t>
            </a:r>
            <a:r>
              <a:rPr lang="en-GB" altLang="fr-FR" sz="1400" dirty="0" smtClean="0">
                <a:solidFill>
                  <a:srgbClr val="000066"/>
                </a:solidFill>
              </a:rPr>
              <a:t> aux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villes</a:t>
            </a:r>
            <a:r>
              <a:rPr lang="en-GB" altLang="fr-FR" sz="1400" dirty="0" smtClean="0">
                <a:solidFill>
                  <a:srgbClr val="000066"/>
                </a:solidFill>
              </a:rPr>
              <a:t>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d’échanger</a:t>
            </a:r>
            <a:r>
              <a:rPr lang="en-GB" altLang="fr-FR" sz="1400" dirty="0" smtClean="0">
                <a:solidFill>
                  <a:srgbClr val="000066"/>
                </a:solidFill>
              </a:rPr>
              <a:t>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sur</a:t>
            </a:r>
            <a:r>
              <a:rPr lang="en-GB" altLang="fr-FR" sz="1400" dirty="0" smtClean="0">
                <a:solidFill>
                  <a:srgbClr val="000066"/>
                </a:solidFill>
              </a:rPr>
              <a:t>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leurs</a:t>
            </a:r>
            <a:r>
              <a:rPr lang="en-GB" altLang="fr-FR" sz="1400" dirty="0" smtClean="0">
                <a:solidFill>
                  <a:srgbClr val="000066"/>
                </a:solidFill>
              </a:rPr>
              <a:t>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expériences</a:t>
            </a:r>
            <a:r>
              <a:rPr lang="en-GB" altLang="fr-FR" sz="1400" dirty="0" smtClean="0">
                <a:solidFill>
                  <a:srgbClr val="000066"/>
                </a:solidFill>
              </a:rPr>
              <a:t>/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problèmes</a:t>
            </a:r>
            <a:r>
              <a:rPr lang="en-GB" altLang="fr-FR" sz="1400" dirty="0" smtClean="0">
                <a:solidFill>
                  <a:srgbClr val="000066"/>
                </a:solidFill>
              </a:rPr>
              <a:t>/ solutions,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d’apprendre</a:t>
            </a:r>
            <a:r>
              <a:rPr lang="en-GB" altLang="fr-FR" sz="1400" dirty="0" smtClean="0">
                <a:solidFill>
                  <a:srgbClr val="000066"/>
                </a:solidFill>
              </a:rPr>
              <a:t> les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unes</a:t>
            </a:r>
            <a:r>
              <a:rPr lang="en-GB" altLang="fr-FR" sz="1400" dirty="0" smtClean="0">
                <a:solidFill>
                  <a:srgbClr val="000066"/>
                </a:solidFill>
              </a:rPr>
              <a:t> des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autres</a:t>
            </a:r>
            <a:r>
              <a:rPr lang="en-GB" altLang="fr-FR" sz="1400" dirty="0" smtClean="0">
                <a:solidFill>
                  <a:srgbClr val="000066"/>
                </a:solidFill>
              </a:rPr>
              <a:t>, identifier les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bonnes</a:t>
            </a:r>
            <a:r>
              <a:rPr lang="en-GB" altLang="fr-FR" sz="1400" dirty="0" smtClean="0">
                <a:solidFill>
                  <a:srgbClr val="000066"/>
                </a:solidFill>
              </a:rPr>
              <a:t>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pratiques</a:t>
            </a:r>
            <a:r>
              <a:rPr lang="en-GB" altLang="fr-FR" sz="1400" dirty="0" smtClean="0">
                <a:solidFill>
                  <a:srgbClr val="000066"/>
                </a:solidFill>
              </a:rPr>
              <a:t> pour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mieux</a:t>
            </a:r>
            <a:r>
              <a:rPr lang="en-GB" altLang="fr-FR" sz="1400" dirty="0" smtClean="0">
                <a:solidFill>
                  <a:srgbClr val="000066"/>
                </a:solidFill>
              </a:rPr>
              <a:t>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concevoir</a:t>
            </a:r>
            <a:r>
              <a:rPr lang="en-GB" altLang="fr-FR" sz="1400" dirty="0">
                <a:solidFill>
                  <a:srgbClr val="000066"/>
                </a:solidFill>
              </a:rPr>
              <a:t> </a:t>
            </a:r>
            <a:r>
              <a:rPr lang="en-GB" altLang="fr-FR" sz="1400" dirty="0" smtClean="0">
                <a:solidFill>
                  <a:srgbClr val="000066"/>
                </a:solidFill>
              </a:rPr>
              <a:t>les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politiques</a:t>
            </a:r>
            <a:r>
              <a:rPr lang="en-GB" altLang="fr-FR" sz="1400" dirty="0" smtClean="0">
                <a:solidFill>
                  <a:srgbClr val="000066"/>
                </a:solidFill>
              </a:rPr>
              <a:t>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urbaines</a:t>
            </a:r>
            <a:r>
              <a:rPr lang="en-GB" altLang="fr-FR" sz="1400" dirty="0" smtClean="0">
                <a:solidFill>
                  <a:srgbClr val="000066"/>
                </a:solidFill>
              </a:rPr>
              <a:t> </a:t>
            </a:r>
            <a:r>
              <a:rPr lang="en-GB" altLang="fr-FR" sz="1400" dirty="0" err="1" smtClean="0">
                <a:solidFill>
                  <a:srgbClr val="000066"/>
                </a:solidFill>
              </a:rPr>
              <a:t>intégrées</a:t>
            </a:r>
            <a:r>
              <a:rPr lang="en-GB" altLang="fr-FR" sz="1400" dirty="0" smtClean="0">
                <a:solidFill>
                  <a:srgbClr val="000066"/>
                </a:solidFill>
              </a:rPr>
              <a:t>. </a:t>
            </a:r>
            <a:endParaRPr lang="fr-FR" sz="14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32220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 smtClean="0">
                <a:solidFill>
                  <a:srgbClr val="000066"/>
                </a:solidFill>
              </a:rPr>
              <a:t>RENFORCEMENT DES CAPACITES</a:t>
            </a:r>
            <a:endParaRPr lang="fr-FR" sz="1800" dirty="0">
              <a:solidFill>
                <a:schemeClr val="bg1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fr-FR" sz="14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dirty="0" smtClean="0">
                <a:solidFill>
                  <a:srgbClr val="000066"/>
                </a:solidFill>
              </a:rPr>
              <a:t>Augmenter les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capacités</a:t>
            </a:r>
            <a:r>
              <a:rPr lang="en-US" altLang="fr-FR" sz="1400" dirty="0" smtClean="0">
                <a:solidFill>
                  <a:srgbClr val="000066"/>
                </a:solidFill>
              </a:rPr>
              <a:t> des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praticiens</a:t>
            </a:r>
            <a:r>
              <a:rPr lang="en-US" altLang="fr-FR" sz="1400" dirty="0" smtClean="0">
                <a:solidFill>
                  <a:srgbClr val="000066"/>
                </a:solidFill>
              </a:rPr>
              <a:t> de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l’urbain</a:t>
            </a:r>
            <a:r>
              <a:rPr lang="en-US" altLang="fr-FR" sz="1400" dirty="0" smtClean="0">
                <a:solidFill>
                  <a:srgbClr val="000066"/>
                </a:solidFill>
              </a:rPr>
              <a:t> et des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décideurs</a:t>
            </a:r>
            <a:r>
              <a:rPr lang="en-US" altLang="fr-FR" sz="1400" dirty="0" smtClean="0">
                <a:solidFill>
                  <a:srgbClr val="000066"/>
                </a:solidFill>
              </a:rPr>
              <a:t>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politiques</a:t>
            </a:r>
            <a:r>
              <a:rPr lang="en-US" altLang="fr-FR" sz="1400" dirty="0" smtClean="0">
                <a:solidFill>
                  <a:srgbClr val="000066"/>
                </a:solidFill>
              </a:rPr>
              <a:t> à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développer</a:t>
            </a:r>
            <a:r>
              <a:rPr lang="en-US" altLang="fr-FR" sz="1400" dirty="0" smtClean="0">
                <a:solidFill>
                  <a:srgbClr val="000066"/>
                </a:solidFill>
              </a:rPr>
              <a:t> des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approches</a:t>
            </a:r>
            <a:r>
              <a:rPr lang="en-US" altLang="fr-FR" sz="1400" dirty="0" smtClean="0">
                <a:solidFill>
                  <a:srgbClr val="000066"/>
                </a:solidFill>
              </a:rPr>
              <a:t>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intégrées</a:t>
            </a:r>
            <a:r>
              <a:rPr lang="en-US" altLang="fr-FR" sz="1400" dirty="0" smtClean="0">
                <a:solidFill>
                  <a:srgbClr val="000066"/>
                </a:solidFill>
              </a:rPr>
              <a:t> et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participatives</a:t>
            </a:r>
            <a:r>
              <a:rPr lang="en-US" altLang="fr-FR" sz="1400" dirty="0" smtClean="0">
                <a:solidFill>
                  <a:srgbClr val="000066"/>
                </a:solidFill>
              </a:rPr>
              <a:t> du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développement</a:t>
            </a:r>
            <a:r>
              <a:rPr lang="en-US" altLang="fr-FR" sz="1400" dirty="0" smtClean="0">
                <a:solidFill>
                  <a:srgbClr val="000066"/>
                </a:solidFill>
              </a:rPr>
              <a:t>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urbain</a:t>
            </a:r>
            <a:r>
              <a:rPr lang="en-US" altLang="fr-FR" sz="1600" dirty="0" smtClean="0">
                <a:solidFill>
                  <a:srgbClr val="000066"/>
                </a:solidFill>
              </a:rPr>
              <a:t>. </a:t>
            </a:r>
            <a:endParaRPr lang="fr-FR" sz="1600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0082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CAPITALISATION</a:t>
            </a:r>
          </a:p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DISSEMINATION</a:t>
            </a: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fr-FR" sz="14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400" dirty="0" err="1" smtClean="0">
                <a:solidFill>
                  <a:srgbClr val="000066"/>
                </a:solidFill>
              </a:rPr>
              <a:t>Capitaliser</a:t>
            </a:r>
            <a:r>
              <a:rPr lang="en-US" altLang="fr-FR" sz="1400" dirty="0" smtClean="0">
                <a:solidFill>
                  <a:srgbClr val="000066"/>
                </a:solidFill>
              </a:rPr>
              <a:t> et diffuser la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connaissance</a:t>
            </a:r>
            <a:r>
              <a:rPr lang="en-US" altLang="fr-FR" sz="1400" dirty="0" smtClean="0">
                <a:solidFill>
                  <a:srgbClr val="000066"/>
                </a:solidFill>
              </a:rPr>
              <a:t>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urbaine</a:t>
            </a:r>
            <a:r>
              <a:rPr lang="en-US" altLang="fr-FR" sz="1400" dirty="0" smtClean="0">
                <a:solidFill>
                  <a:srgbClr val="000066"/>
                </a:solidFill>
              </a:rPr>
              <a:t>, les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pratiques</a:t>
            </a:r>
            <a:r>
              <a:rPr lang="en-US" altLang="fr-FR" sz="1400" dirty="0" smtClean="0">
                <a:solidFill>
                  <a:srgbClr val="000066"/>
                </a:solidFill>
              </a:rPr>
              <a:t>, les recommendations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sur</a:t>
            </a:r>
            <a:r>
              <a:rPr lang="en-US" altLang="fr-FR" sz="1400" dirty="0" smtClean="0">
                <a:solidFill>
                  <a:srgbClr val="000066"/>
                </a:solidFill>
              </a:rPr>
              <a:t> les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politiques</a:t>
            </a:r>
            <a:r>
              <a:rPr lang="en-US" altLang="fr-FR" sz="1400" dirty="0" smtClean="0">
                <a:solidFill>
                  <a:srgbClr val="000066"/>
                </a:solidFill>
              </a:rPr>
              <a:t>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publiques</a:t>
            </a:r>
            <a:r>
              <a:rPr lang="en-US" altLang="fr-FR" sz="1400" dirty="0" smtClean="0">
                <a:solidFill>
                  <a:srgbClr val="000066"/>
                </a:solidFill>
              </a:rPr>
              <a:t> à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une</a:t>
            </a:r>
            <a:r>
              <a:rPr lang="en-US" altLang="fr-FR" sz="1400" dirty="0" smtClean="0">
                <a:solidFill>
                  <a:srgbClr val="000066"/>
                </a:solidFill>
              </a:rPr>
              <a:t> plus large audience de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praticiens</a:t>
            </a:r>
            <a:r>
              <a:rPr lang="en-US" altLang="fr-FR" sz="1400" dirty="0" smtClean="0">
                <a:solidFill>
                  <a:srgbClr val="000066"/>
                </a:solidFill>
              </a:rPr>
              <a:t> de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l’urbain</a:t>
            </a:r>
            <a:r>
              <a:rPr lang="en-US" altLang="fr-FR" sz="1400" dirty="0" smtClean="0">
                <a:solidFill>
                  <a:srgbClr val="000066"/>
                </a:solidFill>
              </a:rPr>
              <a:t> et de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décideurs</a:t>
            </a:r>
            <a:r>
              <a:rPr lang="en-US" altLang="fr-FR" sz="1400" dirty="0" smtClean="0">
                <a:solidFill>
                  <a:srgbClr val="000066"/>
                </a:solidFill>
              </a:rPr>
              <a:t> </a:t>
            </a:r>
            <a:r>
              <a:rPr lang="en-US" altLang="fr-FR" sz="1400" dirty="0" err="1" smtClean="0">
                <a:solidFill>
                  <a:srgbClr val="000066"/>
                </a:solidFill>
              </a:rPr>
              <a:t>politiques</a:t>
            </a:r>
            <a:r>
              <a:rPr lang="en-US" altLang="fr-FR" sz="1400" dirty="0" smtClean="0">
                <a:solidFill>
                  <a:srgbClr val="000066"/>
                </a:solidFill>
              </a:rPr>
              <a:t>. </a:t>
            </a:r>
            <a:endParaRPr lang="fr-FR" sz="14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285750"/>
            <a:ext cx="7786687" cy="50006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LES RESEAUX de VILLES dans URBACT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786063" y="1500188"/>
            <a:ext cx="2857500" cy="17145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200" dirty="0" smtClean="0">
                <a:solidFill>
                  <a:srgbClr val="000066"/>
                </a:solidFill>
              </a:rPr>
              <a:t>RESEAU TRANSTIONAL</a:t>
            </a:r>
          </a:p>
          <a:p>
            <a:pPr algn="ctr" defTabSz="914400" eaLnBrk="0" hangingPunct="0">
              <a:defRPr/>
            </a:pPr>
            <a:endParaRPr lang="fr-FR" sz="12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en-US" sz="1400" b="0" dirty="0" smtClean="0">
                <a:solidFill>
                  <a:srgbClr val="000066"/>
                </a:solidFill>
              </a:rPr>
              <a:t>Les </a:t>
            </a:r>
            <a:r>
              <a:rPr lang="en-US" sz="1400" b="0" dirty="0" err="1" smtClean="0">
                <a:solidFill>
                  <a:srgbClr val="000066"/>
                </a:solidFill>
              </a:rPr>
              <a:t>villes</a:t>
            </a:r>
            <a:r>
              <a:rPr lang="en-US" sz="1400" b="0" dirty="0" smtClean="0">
                <a:solidFill>
                  <a:srgbClr val="000066"/>
                </a:solidFill>
              </a:rPr>
              <a:t> avec des </a:t>
            </a:r>
            <a:r>
              <a:rPr lang="en-US" sz="1400" dirty="0" err="1" smtClean="0">
                <a:solidFill>
                  <a:srgbClr val="000066"/>
                </a:solidFill>
              </a:rPr>
              <a:t>problèmes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 err="1" smtClean="0">
                <a:solidFill>
                  <a:srgbClr val="000066"/>
                </a:solidFill>
              </a:rPr>
              <a:t>communs</a:t>
            </a:r>
            <a:r>
              <a:rPr lang="en-US" sz="1400" b="0" dirty="0" smtClean="0">
                <a:solidFill>
                  <a:srgbClr val="000066"/>
                </a:solidFill>
              </a:rPr>
              <a:t> se </a:t>
            </a:r>
            <a:r>
              <a:rPr lang="en-US" sz="1400" b="0" dirty="0" err="1" smtClean="0">
                <a:solidFill>
                  <a:srgbClr val="000066"/>
                </a:solidFill>
              </a:rPr>
              <a:t>rencontrent</a:t>
            </a:r>
            <a:r>
              <a:rPr lang="en-US" sz="1400" b="0" dirty="0" smtClean="0">
                <a:solidFill>
                  <a:srgbClr val="000066"/>
                </a:solidFill>
              </a:rPr>
              <a:t> pour </a:t>
            </a:r>
            <a:r>
              <a:rPr lang="en-US" sz="1400" b="0" dirty="0" err="1" smtClean="0">
                <a:solidFill>
                  <a:srgbClr val="000066"/>
                </a:solidFill>
              </a:rPr>
              <a:t>apprendre</a:t>
            </a:r>
            <a:r>
              <a:rPr lang="en-US" sz="1400" b="0" dirty="0" smtClean="0">
                <a:solidFill>
                  <a:srgbClr val="000066"/>
                </a:solidFill>
              </a:rPr>
              <a:t> les </a:t>
            </a:r>
            <a:r>
              <a:rPr lang="en-US" sz="1400" b="0" dirty="0" err="1" smtClean="0">
                <a:solidFill>
                  <a:srgbClr val="000066"/>
                </a:solidFill>
              </a:rPr>
              <a:t>unes</a:t>
            </a:r>
            <a:r>
              <a:rPr lang="en-US" sz="1400" b="0" dirty="0" smtClean="0">
                <a:solidFill>
                  <a:srgbClr val="000066"/>
                </a:solidFill>
              </a:rPr>
              <a:t> des </a:t>
            </a:r>
            <a:r>
              <a:rPr lang="en-US" sz="1400" b="0" dirty="0" err="1" smtClean="0">
                <a:solidFill>
                  <a:srgbClr val="000066"/>
                </a:solidFill>
              </a:rPr>
              <a:t>autres</a:t>
            </a:r>
            <a:r>
              <a:rPr lang="en-US" sz="1400" b="0" dirty="0" smtClean="0">
                <a:solidFill>
                  <a:srgbClr val="000066"/>
                </a:solidFill>
              </a:rPr>
              <a:t> </a:t>
            </a:r>
            <a:r>
              <a:rPr lang="en-US" sz="1400" b="0" dirty="0" err="1" smtClean="0">
                <a:solidFill>
                  <a:srgbClr val="000066"/>
                </a:solidFill>
              </a:rPr>
              <a:t>afin</a:t>
            </a:r>
            <a:r>
              <a:rPr lang="en-US" sz="1400" b="0" dirty="0" smtClean="0">
                <a:solidFill>
                  <a:srgbClr val="000066"/>
                </a:solidFill>
              </a:rPr>
              <a:t> de </a:t>
            </a:r>
            <a:r>
              <a:rPr lang="en-US" sz="1400" b="0" dirty="0" err="1" smtClean="0">
                <a:solidFill>
                  <a:srgbClr val="000066"/>
                </a:solidFill>
              </a:rPr>
              <a:t>travailler</a:t>
            </a:r>
            <a:r>
              <a:rPr lang="en-US" sz="1400" b="0" dirty="0" smtClean="0">
                <a:solidFill>
                  <a:srgbClr val="000066"/>
                </a:solidFill>
              </a:rPr>
              <a:t> ensemble </a:t>
            </a:r>
            <a:r>
              <a:rPr lang="en-US" sz="1400" b="0" dirty="0" err="1" smtClean="0">
                <a:solidFill>
                  <a:srgbClr val="000066"/>
                </a:solidFill>
              </a:rPr>
              <a:t>sur</a:t>
            </a:r>
            <a:r>
              <a:rPr lang="en-US" sz="1400" b="0" dirty="0" smtClean="0">
                <a:solidFill>
                  <a:srgbClr val="000066"/>
                </a:solidFill>
              </a:rPr>
              <a:t> des </a:t>
            </a:r>
            <a:r>
              <a:rPr lang="en-US" sz="1400" dirty="0" smtClean="0">
                <a:solidFill>
                  <a:srgbClr val="000066"/>
                </a:solidFill>
              </a:rPr>
              <a:t>solutions </a:t>
            </a:r>
            <a:r>
              <a:rPr lang="en-US" sz="1400" dirty="0" err="1" smtClean="0">
                <a:solidFill>
                  <a:srgbClr val="000066"/>
                </a:solidFill>
              </a:rPr>
              <a:t>intégrées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786063" y="4000500"/>
            <a:ext cx="2857500" cy="135731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en-US" sz="1200" dirty="0" smtClean="0">
                <a:solidFill>
                  <a:srgbClr val="000066"/>
                </a:solidFill>
              </a:rPr>
              <a:t>AU NIVEAU LOCAL DES VILLES</a:t>
            </a:r>
          </a:p>
          <a:p>
            <a:pPr algn="ctr" defTabSz="914400" eaLnBrk="0" hangingPunct="0">
              <a:defRPr/>
            </a:pPr>
            <a:endParaRPr lang="en-US" sz="1200" b="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en-US" sz="1400" b="0" dirty="0" smtClean="0">
                <a:solidFill>
                  <a:srgbClr val="000066"/>
                </a:solidFill>
              </a:rPr>
              <a:t>Les </a:t>
            </a:r>
            <a:r>
              <a:rPr lang="en-US" sz="1400" b="0" dirty="0" err="1" smtClean="0">
                <a:solidFill>
                  <a:srgbClr val="000066"/>
                </a:solidFill>
              </a:rPr>
              <a:t>acteurs</a:t>
            </a:r>
            <a:r>
              <a:rPr lang="en-US" sz="1400" b="0" dirty="0" smtClean="0">
                <a:solidFill>
                  <a:srgbClr val="000066"/>
                </a:solidFill>
              </a:rPr>
              <a:t> </a:t>
            </a:r>
            <a:r>
              <a:rPr lang="en-US" sz="1400" b="0" dirty="0" err="1" smtClean="0">
                <a:solidFill>
                  <a:srgbClr val="000066"/>
                </a:solidFill>
              </a:rPr>
              <a:t>locaux</a:t>
            </a:r>
            <a:r>
              <a:rPr lang="en-US" sz="1400" b="0" dirty="0" smtClean="0">
                <a:solidFill>
                  <a:srgbClr val="000066"/>
                </a:solidFill>
              </a:rPr>
              <a:t> </a:t>
            </a:r>
            <a:r>
              <a:rPr lang="en-US" sz="1400" b="0" dirty="0" err="1" smtClean="0">
                <a:solidFill>
                  <a:srgbClr val="000066"/>
                </a:solidFill>
              </a:rPr>
              <a:t>travaillent</a:t>
            </a:r>
            <a:r>
              <a:rPr lang="en-US" sz="1400" b="0" dirty="0" smtClean="0">
                <a:solidFill>
                  <a:srgbClr val="000066"/>
                </a:solidFill>
              </a:rPr>
              <a:t> en </a:t>
            </a:r>
            <a:r>
              <a:rPr lang="en-US" sz="1400" b="0" dirty="0" err="1" smtClean="0">
                <a:solidFill>
                  <a:srgbClr val="000066"/>
                </a:solidFill>
              </a:rPr>
              <a:t>partenariat</a:t>
            </a:r>
            <a:r>
              <a:rPr lang="en-US" sz="1400" b="0" dirty="0" smtClean="0">
                <a:solidFill>
                  <a:srgbClr val="000066"/>
                </a:solidFill>
              </a:rPr>
              <a:t> pour co-</a:t>
            </a:r>
            <a:r>
              <a:rPr lang="en-US" sz="1400" b="0" dirty="0" err="1" smtClean="0">
                <a:solidFill>
                  <a:srgbClr val="000066"/>
                </a:solidFill>
              </a:rPr>
              <a:t>produire</a:t>
            </a:r>
            <a:r>
              <a:rPr lang="en-US" sz="1400" b="0" dirty="0" smtClean="0">
                <a:solidFill>
                  <a:srgbClr val="000066"/>
                </a:solidFill>
              </a:rPr>
              <a:t> des  Plans </a:t>
            </a:r>
            <a:r>
              <a:rPr lang="en-US" sz="1400" b="0" dirty="0" err="1" smtClean="0">
                <a:solidFill>
                  <a:srgbClr val="000066"/>
                </a:solidFill>
              </a:rPr>
              <a:t>d’Action</a:t>
            </a:r>
            <a:r>
              <a:rPr lang="en-US" sz="1400" b="0" dirty="0" smtClean="0">
                <a:solidFill>
                  <a:srgbClr val="000066"/>
                </a:solidFill>
              </a:rPr>
              <a:t> </a:t>
            </a:r>
            <a:r>
              <a:rPr lang="en-US" sz="1400" b="0" dirty="0" err="1" smtClean="0">
                <a:solidFill>
                  <a:srgbClr val="000066"/>
                </a:solidFill>
              </a:rPr>
              <a:t>intégrés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786563" y="3676650"/>
            <a:ext cx="2357437" cy="1071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200" dirty="0" smtClean="0">
                <a:solidFill>
                  <a:srgbClr val="000066"/>
                </a:solidFill>
              </a:rPr>
              <a:t>POLITIQUE</a:t>
            </a:r>
          </a:p>
          <a:p>
            <a:pPr algn="ctr" defTabSz="914400" eaLnBrk="0" hangingPunct="0">
              <a:defRPr/>
            </a:pPr>
            <a:endParaRPr lang="fr-FR" sz="12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fr-FR" sz="1400" b="0" dirty="0" smtClean="0">
                <a:solidFill>
                  <a:srgbClr val="000066"/>
                </a:solidFill>
              </a:rPr>
              <a:t>Plans d’action intégrés</a:t>
            </a:r>
            <a:endParaRPr lang="fr-FR" sz="1400" b="0" dirty="0">
              <a:solidFill>
                <a:srgbClr val="000066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6786563" y="2420938"/>
            <a:ext cx="2357437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en-US" sz="1200" dirty="0" smtClean="0">
                <a:solidFill>
                  <a:srgbClr val="000066"/>
                </a:solidFill>
              </a:rPr>
              <a:t>CONNAISSANCE</a:t>
            </a:r>
            <a:endParaRPr lang="en-US" sz="12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en-US" sz="1600" b="0" dirty="0" err="1" smtClean="0">
                <a:solidFill>
                  <a:srgbClr val="000066"/>
                </a:solidFill>
              </a:rPr>
              <a:t>Bonnes</a:t>
            </a:r>
            <a:r>
              <a:rPr lang="en-US" sz="1600" b="0" dirty="0" smtClean="0">
                <a:solidFill>
                  <a:srgbClr val="000066"/>
                </a:solidFill>
              </a:rPr>
              <a:t> </a:t>
            </a:r>
            <a:r>
              <a:rPr lang="en-US" sz="1600" b="0" dirty="0" err="1" smtClean="0">
                <a:solidFill>
                  <a:srgbClr val="000066"/>
                </a:solidFill>
              </a:rPr>
              <a:t>pratiques</a:t>
            </a:r>
            <a:r>
              <a:rPr lang="en-US" sz="1600" b="0" dirty="0" smtClean="0">
                <a:solidFill>
                  <a:srgbClr val="000066"/>
                </a:solidFill>
              </a:rPr>
              <a:t>, recommendations </a:t>
            </a:r>
            <a:r>
              <a:rPr lang="en-US" sz="1600" b="0" dirty="0" err="1" smtClean="0">
                <a:solidFill>
                  <a:srgbClr val="000066"/>
                </a:solidFill>
              </a:rPr>
              <a:t>politiques</a:t>
            </a:r>
            <a:r>
              <a:rPr lang="en-US" sz="1600" b="0" dirty="0" smtClean="0">
                <a:solidFill>
                  <a:srgbClr val="000066"/>
                </a:solidFill>
              </a:rPr>
              <a:t>, </a:t>
            </a:r>
            <a:r>
              <a:rPr lang="en-US" sz="1600" b="0" dirty="0">
                <a:solidFill>
                  <a:srgbClr val="000066"/>
                </a:solidFill>
              </a:rPr>
              <a:t>etc</a:t>
            </a:r>
            <a:r>
              <a:rPr lang="fr-FR" sz="1600" b="0" dirty="0">
                <a:solidFill>
                  <a:srgbClr val="000066"/>
                </a:solidFill>
              </a:rPr>
              <a:t>.</a:t>
            </a: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15" name="Double flèche verticale 14"/>
          <p:cNvSpPr/>
          <p:nvPr/>
        </p:nvSpPr>
        <p:spPr bwMode="auto">
          <a:xfrm>
            <a:off x="4000500" y="3286125"/>
            <a:ext cx="357188" cy="642938"/>
          </a:xfrm>
          <a:prstGeom prst="up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 eaLnBrk="0" hangingPunct="0">
              <a:buFont typeface="Times New Roman" pitchFamily="18" charset="0"/>
              <a:buNone/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 bwMode="auto">
          <a:xfrm>
            <a:off x="5824538" y="2886075"/>
            <a:ext cx="890587" cy="142875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 eaLnBrk="0" hangingPunct="0">
              <a:buFont typeface="Times New Roman" pitchFamily="18" charset="0"/>
              <a:buNone/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1954213" y="2928938"/>
            <a:ext cx="831850" cy="1285875"/>
          </a:xfrm>
          <a:prstGeom prst="chevron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 eaLnBrk="0" hangingPunct="0">
              <a:buFont typeface="Times New Roman" pitchFamily="18" charset="0"/>
              <a:buNone/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142875" y="2428875"/>
            <a:ext cx="1643063" cy="2643188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175" algn="ctr" defTabSz="914400">
              <a:buFont typeface="Times New Roman" pitchFamily="18" charset="0"/>
              <a:buNone/>
              <a:defRPr/>
            </a:pPr>
            <a:r>
              <a:rPr lang="fr-FR" sz="1400" b="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</a:t>
            </a:r>
            <a:r>
              <a:rPr lang="fr-FR" sz="18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URBACT</a:t>
            </a:r>
          </a:p>
          <a:p>
            <a:pPr marL="3175" defTabSz="914400">
              <a:buFont typeface="Times New Roman" pitchFamily="18" charset="0"/>
              <a:buNone/>
              <a:defRPr/>
            </a:pP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</a:t>
            </a:r>
            <a:r>
              <a:rPr lang="fr-FR" sz="1200" dirty="0" smtClean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Financement</a:t>
            </a:r>
            <a:endParaRPr lang="fr-FR" sz="12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</a:t>
            </a:r>
            <a:r>
              <a:rPr lang="en-US" sz="1200" dirty="0" err="1" smtClean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Méthode</a:t>
            </a:r>
            <a:endParaRPr lang="fr-FR" sz="12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fr-FR" sz="12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</a:t>
            </a:r>
            <a:r>
              <a:rPr lang="fr-FR" sz="1200" dirty="0" smtClean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Expertise</a:t>
            </a:r>
          </a:p>
          <a:p>
            <a:pPr marL="3175" algn="ctr" defTabSz="914400"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</a:t>
            </a:r>
            <a:r>
              <a:rPr lang="en-US" sz="1200" dirty="0" err="1" smtClean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Renforcement</a:t>
            </a:r>
            <a:r>
              <a:rPr lang="en-US" sz="1200" dirty="0" smtClean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des </a:t>
            </a:r>
            <a:r>
              <a:rPr lang="en-US" sz="1200" dirty="0" err="1" smtClean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capacités</a:t>
            </a:r>
            <a:endParaRPr lang="fr-FR" sz="12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5" grpId="0" animBg="1"/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142875"/>
            <a:ext cx="7237412" cy="6429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II JUSQU’A MAINTENANT...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00125" y="1143000"/>
            <a:ext cx="3857625" cy="37147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52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réseaux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 </a:t>
            </a: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(3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appels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)</a:t>
            </a: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500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partenaires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des 26 EM </a:t>
            </a: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&amp; Suisse/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Norvège</a:t>
            </a: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5000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acteurs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locaux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impliqués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dans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le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partenariat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local pour la co-production de Plans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d’Action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Locaux</a:t>
            </a: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350 Plans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d’Action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Locaux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produits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lors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des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appels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1 &amp; 2</a:t>
            </a: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038" y="1027872"/>
            <a:ext cx="4283323" cy="394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96552" y="77473"/>
            <a:ext cx="8460432" cy="50006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latin typeface="Verdana" charset="0"/>
                <a:cs typeface="+mj-cs"/>
              </a:rPr>
              <a:t>URBACT II JUSQU’A MAINTENANT...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1563" y="857250"/>
            <a:ext cx="3857625" cy="48577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rPr>
              <a:t>Activités</a:t>
            </a:r>
            <a:r>
              <a:rPr lang="en-GB" altLang="fr-FR" sz="16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rPr>
              <a:t> de formation-action pour le </a:t>
            </a:r>
            <a:r>
              <a:rPr lang="en-GB" altLang="fr-FR" sz="1600" kern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rPr>
              <a:t>renforcement</a:t>
            </a:r>
            <a:r>
              <a:rPr lang="en-GB" altLang="fr-FR" sz="16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rPr>
              <a:t> des </a:t>
            </a:r>
            <a:r>
              <a:rPr lang="en-GB" altLang="fr-FR" sz="1600" kern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rPr>
              <a:t>capacités</a:t>
            </a:r>
            <a:r>
              <a:rPr lang="en-GB" altLang="fr-FR" sz="1600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rPr>
              <a:t> des </a:t>
            </a:r>
            <a:r>
              <a:rPr lang="en-GB" altLang="fr-FR" sz="1600" kern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ＭＳ Ｐゴシック" charset="0"/>
              </a:rPr>
              <a:t>villes</a:t>
            </a:r>
            <a:endParaRPr lang="en-GB" altLang="fr-FR" sz="1600" kern="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Courier New" pitchFamily="49" charset="0"/>
              <a:buChar char="o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2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Universités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d’été</a:t>
            </a: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Courier New" pitchFamily="49" charset="0"/>
              <a:buChar char="o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Séminaires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nationaux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de formation</a:t>
            </a: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Courier New" pitchFamily="49" charset="0"/>
              <a:buChar char="o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Guide de formation pour les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élus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endParaRPr lang="en-GB" altLang="fr-FR" sz="1600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La </a:t>
            </a: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c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apitalisation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permet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le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partage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des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connaissances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et de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bonnes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pratiques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sur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la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manière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dont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les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villes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abordent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actuellement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les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défis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 err="1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urbains</a:t>
            </a:r>
            <a:r>
              <a:rPr lang="en-GB" altLang="fr-FR" sz="1600" kern="0" dirty="0" smtClean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. </a:t>
            </a: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</p:txBody>
      </p:sp>
      <p:pic>
        <p:nvPicPr>
          <p:cNvPr id="8" name="Picture 1" descr="19765_Urbact_WS1_SHRINKING_low_FINAL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6330">
            <a:off x="868363" y="4575175"/>
            <a:ext cx="965200" cy="17510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19765_Urbact_WS4_DIVIDED_low_FINAL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6956">
            <a:off x="1719263" y="4779963"/>
            <a:ext cx="862012" cy="16859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19765_Urbact_WS3_YOUTH_low_Final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9827">
            <a:off x="2460625" y="4264025"/>
            <a:ext cx="904875" cy="1708150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19765_Urbact_WS5_MOBILITY_low_FINAL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9704">
            <a:off x="3343275" y="4560888"/>
            <a:ext cx="860425" cy="1624012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19765_Urbact_WS6_ENERGY_low_FINAL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02831">
            <a:off x="4187825" y="4244975"/>
            <a:ext cx="889000" cy="1676400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5" name="Content Placeholder 3" descr="USU All.jpg"/>
          <p:cNvPicPr>
            <a:picLocks noChangeAspect="1"/>
          </p:cNvPicPr>
          <p:nvPr/>
        </p:nvPicPr>
        <p:blipFill>
          <a:blip r:embed="rId9"/>
          <a:srcRect t="8688" b="8688"/>
          <a:stretch>
            <a:fillRect/>
          </a:stretch>
        </p:blipFill>
        <p:spPr bwMode="gray">
          <a:xfrm rot="-292610">
            <a:off x="4845050" y="571500"/>
            <a:ext cx="4298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71926">
            <a:off x="6084888" y="2205038"/>
            <a:ext cx="278606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Image 14" descr="9631079722_deb47605b6_z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371184">
            <a:off x="6300788" y="3860800"/>
            <a:ext cx="22320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457200"/>
            <a:ext cx="7239000" cy="479425"/>
          </a:xfrm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latin typeface="Verdana" pitchFamily="34" charset="0"/>
              </a:rPr>
              <a:t>France and URBACT 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274762"/>
            <a:ext cx="7239000" cy="5430838"/>
          </a:xfrm>
        </p:spPr>
        <p:txBody>
          <a:bodyPr/>
          <a:lstStyle/>
          <a:p>
            <a:pPr>
              <a:defRPr/>
            </a:pPr>
            <a:r>
              <a:rPr lang="it-IT" sz="1400" dirty="0" smtClean="0">
                <a:solidFill>
                  <a:srgbClr val="000080"/>
                </a:solidFill>
                <a:latin typeface="Verdana" pitchFamily="34" charset="0"/>
              </a:rPr>
              <a:t>34 institutions</a:t>
            </a:r>
            <a:r>
              <a:rPr lang="it-IT" sz="1400" b="0" dirty="0" smtClean="0">
                <a:solidFill>
                  <a:srgbClr val="000080"/>
                </a:solidFill>
                <a:latin typeface="Verdana" pitchFamily="34" charset="0"/>
              </a:rPr>
              <a:t> pendant les 3 appels : </a:t>
            </a:r>
          </a:p>
          <a:p>
            <a:pPr>
              <a:defRPr/>
            </a:pPr>
            <a:endParaRPr lang="it-IT" sz="1400" b="0" dirty="0" smtClean="0">
              <a:solidFill>
                <a:srgbClr val="000080"/>
              </a:solidFill>
              <a:latin typeface="Verdana" pitchFamily="34" charset="0"/>
            </a:endParaRPr>
          </a:p>
          <a:p>
            <a:pPr marL="247650" indent="-247650"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dirty="0" smtClean="0">
                <a:solidFill>
                  <a:srgbClr val="000080"/>
                </a:solidFill>
                <a:latin typeface="Verdana" pitchFamily="34" charset="0"/>
              </a:rPr>
              <a:t>20 </a:t>
            </a:r>
            <a:r>
              <a:rPr lang="en-US" sz="1400" dirty="0" err="1" smtClean="0">
                <a:solidFill>
                  <a:srgbClr val="000080"/>
                </a:solidFill>
                <a:latin typeface="Verdana" pitchFamily="34" charset="0"/>
              </a:rPr>
              <a:t>projets</a:t>
            </a:r>
            <a:r>
              <a:rPr lang="en-US" sz="1400" dirty="0" smtClean="0">
                <a:solidFill>
                  <a:srgbClr val="000080"/>
                </a:solidFill>
                <a:latin typeface="Verdana" pitchFamily="34" charset="0"/>
              </a:rPr>
              <a:t> pendant le premier </a:t>
            </a:r>
            <a:r>
              <a:rPr lang="en-US" sz="1400" dirty="0" err="1" smtClean="0">
                <a:solidFill>
                  <a:srgbClr val="000080"/>
                </a:solidFill>
                <a:latin typeface="Verdana" pitchFamily="34" charset="0"/>
              </a:rPr>
              <a:t>appel</a:t>
            </a:r>
            <a:r>
              <a:rPr lang="en-US" sz="1400" dirty="0" smtClean="0">
                <a:solidFill>
                  <a:srgbClr val="000080"/>
                </a:solidFill>
                <a:latin typeface="Verdana" pitchFamily="34" charset="0"/>
              </a:rPr>
              <a:t>  </a:t>
            </a:r>
          </a:p>
          <a:p>
            <a:pPr marL="247650" indent="-247650"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dirty="0" smtClean="0">
                <a:solidFill>
                  <a:srgbClr val="000080"/>
                </a:solidFill>
                <a:latin typeface="Verdana" pitchFamily="34" charset="0"/>
              </a:rPr>
              <a:t>6 </a:t>
            </a:r>
            <a:r>
              <a:rPr lang="en-US" sz="1400" dirty="0" err="1" smtClean="0">
                <a:solidFill>
                  <a:srgbClr val="000080"/>
                </a:solidFill>
                <a:latin typeface="Verdana" pitchFamily="34" charset="0"/>
              </a:rPr>
              <a:t>projets</a:t>
            </a:r>
            <a:r>
              <a:rPr lang="en-US" sz="1400" dirty="0" smtClean="0">
                <a:solidFill>
                  <a:srgbClr val="000080"/>
                </a:solidFill>
                <a:latin typeface="Verdana" pitchFamily="34" charset="0"/>
              </a:rPr>
              <a:t> pendant le second </a:t>
            </a:r>
            <a:r>
              <a:rPr lang="en-US" sz="1400" dirty="0" err="1" smtClean="0">
                <a:solidFill>
                  <a:srgbClr val="000080"/>
                </a:solidFill>
                <a:latin typeface="Verdana" pitchFamily="34" charset="0"/>
              </a:rPr>
              <a:t>appel</a:t>
            </a:r>
            <a:r>
              <a:rPr lang="en-US" sz="1400" dirty="0" smtClean="0">
                <a:solidFill>
                  <a:srgbClr val="000080"/>
                </a:solidFill>
                <a:latin typeface="Verdana" pitchFamily="34" charset="0"/>
              </a:rPr>
              <a:t> </a:t>
            </a:r>
          </a:p>
          <a:p>
            <a:pPr marL="247650" indent="-247650">
              <a:buClr>
                <a:schemeClr val="accent2"/>
              </a:buClr>
              <a:buSzTx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400" dirty="0" smtClean="0">
                <a:solidFill>
                  <a:srgbClr val="000080"/>
                </a:solidFill>
                <a:latin typeface="Verdana" pitchFamily="34" charset="0"/>
              </a:rPr>
              <a:t>8 </a:t>
            </a:r>
            <a:r>
              <a:rPr lang="en-US" sz="1400" dirty="0" err="1" smtClean="0">
                <a:solidFill>
                  <a:srgbClr val="000080"/>
                </a:solidFill>
                <a:latin typeface="Verdana" pitchFamily="34" charset="0"/>
              </a:rPr>
              <a:t>projets</a:t>
            </a:r>
            <a:r>
              <a:rPr lang="en-US" sz="1400" dirty="0" smtClean="0">
                <a:solidFill>
                  <a:srgbClr val="000080"/>
                </a:solidFill>
                <a:latin typeface="Verdana" pitchFamily="34" charset="0"/>
              </a:rPr>
              <a:t> pendant le </a:t>
            </a:r>
            <a:r>
              <a:rPr lang="en-US" sz="1400" dirty="0" err="1" smtClean="0">
                <a:solidFill>
                  <a:srgbClr val="000080"/>
                </a:solidFill>
                <a:latin typeface="Verdana" pitchFamily="34" charset="0"/>
              </a:rPr>
              <a:t>troisième</a:t>
            </a:r>
            <a:r>
              <a:rPr lang="en-US" sz="1400" dirty="0" smtClean="0">
                <a:solidFill>
                  <a:srgbClr val="000080"/>
                </a:solidFill>
                <a:latin typeface="Verdana" pitchFamily="34" charset="0"/>
              </a:rPr>
              <a:t> </a:t>
            </a:r>
            <a:r>
              <a:rPr lang="en-US" sz="1400" dirty="0" err="1" smtClean="0">
                <a:solidFill>
                  <a:srgbClr val="000080"/>
                </a:solidFill>
                <a:latin typeface="Verdana" pitchFamily="34" charset="0"/>
              </a:rPr>
              <a:t>appel</a:t>
            </a:r>
            <a:endParaRPr lang="it-IT" sz="1400" b="0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1800" b="0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dirty="0" smtClean="0"/>
          </a:p>
        </p:txBody>
      </p:sp>
      <p:pic>
        <p:nvPicPr>
          <p:cNvPr id="63490" name="Picture 2" descr="D:\Utilisateurs\mbourg\AppData\Local\Microsoft\Windows\Temporary Internet Files\Content.Outlook\YEFTCIVB\URBACT_CITIES_FRANC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39093"/>
            <a:ext cx="5219271" cy="368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89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260648"/>
            <a:ext cx="7239000" cy="479425"/>
          </a:xfrm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b="1" dirty="0" smtClean="0">
                <a:latin typeface="Verdana" pitchFamily="34" charset="0"/>
              </a:rPr>
              <a:t>France and URBACT II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00125" y="571500"/>
            <a:ext cx="7607300" cy="5541963"/>
          </a:xfrm>
        </p:spPr>
        <p:txBody>
          <a:bodyPr>
            <a:normAutofit fontScale="92500" lnSpcReduction="10000"/>
          </a:bodyPr>
          <a:lstStyle/>
          <a:p>
            <a:pPr marL="704850" lvl="0" indent="-474663">
              <a:tabLst>
                <a:tab pos="1120775" algn="l"/>
                <a:tab pos="2035175" algn="l"/>
                <a:tab pos="2949575" algn="l"/>
                <a:tab pos="3863975" algn="l"/>
                <a:tab pos="4778375" algn="l"/>
                <a:tab pos="5692775" algn="l"/>
                <a:tab pos="6607175" algn="l"/>
                <a:tab pos="7521575" algn="l"/>
                <a:tab pos="8435975" algn="l"/>
                <a:tab pos="9350375" algn="l"/>
                <a:tab pos="10264775" algn="l"/>
              </a:tabLst>
              <a:defRPr/>
            </a:pPr>
            <a:endParaRPr lang="en-GB" sz="1300" dirty="0">
              <a:solidFill>
                <a:srgbClr val="000080"/>
              </a:solidFill>
              <a:latin typeface="Verdana" pitchFamily="34" charset="0"/>
            </a:endParaRPr>
          </a:p>
          <a:p>
            <a:pPr marL="704850" lvl="0" indent="-474663" algn="ctr">
              <a:tabLst>
                <a:tab pos="1120775" algn="l"/>
                <a:tab pos="2035175" algn="l"/>
                <a:tab pos="2949575" algn="l"/>
                <a:tab pos="3863975" algn="l"/>
                <a:tab pos="4778375" algn="l"/>
                <a:tab pos="5692775" algn="l"/>
                <a:tab pos="6607175" algn="l"/>
                <a:tab pos="7521575" algn="l"/>
                <a:tab pos="8435975" algn="l"/>
                <a:tab pos="9350375" algn="l"/>
                <a:tab pos="10264775" algn="l"/>
              </a:tabLst>
              <a:defRPr/>
            </a:pPr>
            <a:r>
              <a:rPr lang="en-GB" sz="1600" b="0" dirty="0" err="1" smtClean="0">
                <a:solidFill>
                  <a:srgbClr val="000080"/>
                </a:solidFill>
                <a:latin typeface="Verdana" pitchFamily="34" charset="0"/>
              </a:rPr>
              <a:t>Thématiques</a:t>
            </a:r>
            <a:r>
              <a:rPr lang="en-GB" sz="1600" b="0" dirty="0" smtClean="0">
                <a:solidFill>
                  <a:srgbClr val="000080"/>
                </a:solidFill>
                <a:latin typeface="Verdana" pitchFamily="34" charset="0"/>
              </a:rPr>
              <a:t> </a:t>
            </a:r>
            <a:r>
              <a:rPr lang="en-GB" sz="1600" b="0" dirty="0" err="1" smtClean="0">
                <a:solidFill>
                  <a:srgbClr val="000080"/>
                </a:solidFill>
                <a:latin typeface="Verdana" pitchFamily="34" charset="0"/>
              </a:rPr>
              <a:t>abordées</a:t>
            </a:r>
            <a:r>
              <a:rPr lang="en-GB" sz="1600" b="0" dirty="0" smtClean="0">
                <a:solidFill>
                  <a:srgbClr val="000080"/>
                </a:solidFill>
                <a:latin typeface="Verdana" pitchFamily="34" charset="0"/>
              </a:rPr>
              <a:t>  </a:t>
            </a:r>
          </a:p>
          <a:p>
            <a:pPr marL="704850" lvl="0" indent="-474663">
              <a:tabLst>
                <a:tab pos="1120775" algn="l"/>
                <a:tab pos="2035175" algn="l"/>
                <a:tab pos="2949575" algn="l"/>
                <a:tab pos="3863975" algn="l"/>
                <a:tab pos="4778375" algn="l"/>
                <a:tab pos="5692775" algn="l"/>
                <a:tab pos="6607175" algn="l"/>
                <a:tab pos="7521575" algn="l"/>
                <a:tab pos="8435975" algn="l"/>
                <a:tab pos="9350375" algn="l"/>
                <a:tab pos="10264775" algn="l"/>
              </a:tabLst>
              <a:defRPr/>
            </a:pPr>
            <a:endParaRPr lang="en-GB" sz="1600" b="0" dirty="0">
              <a:solidFill>
                <a:srgbClr val="000080"/>
              </a:solidFill>
              <a:latin typeface="Verdana" pitchFamily="34" charset="0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Renouvellement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urbain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: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5 </a:t>
            </a:r>
            <a:r>
              <a:rPr lang="en-GB" sz="1400" b="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réseaux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(HERO, LINKS, REPAIR, URBACT Markets, USER)</a:t>
            </a: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defRPr/>
            </a:pPr>
            <a:endParaRPr lang="en-GB" sz="1400" b="0" dirty="0">
              <a:solidFill>
                <a:srgbClr val="002060"/>
              </a:solidFill>
              <a:latin typeface="Verdana" pitchFamily="34" charset="0"/>
              <a:ea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Qualité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de vie durable 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: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2 </a:t>
            </a:r>
            <a:r>
              <a:rPr lang="en-GB" sz="1400" b="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réseaux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(SUITE, TOGETHER)</a:t>
            </a: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defRPr/>
            </a:pPr>
            <a:endParaRPr lang="en-GB" sz="1400" b="0" dirty="0">
              <a:solidFill>
                <a:srgbClr val="002060"/>
              </a:solidFill>
              <a:latin typeface="Verdana" pitchFamily="34" charset="0"/>
              <a:ea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Economie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faible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en </a:t>
            </a: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carbone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: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2 </a:t>
            </a:r>
            <a:r>
              <a:rPr lang="en-GB" sz="1400" b="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réseaux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(CASH, Sustainable Food in Urban Communities)</a:t>
            </a: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endParaRPr lang="en-GB" sz="1400" b="0" dirty="0">
              <a:solidFill>
                <a:srgbClr val="002060"/>
              </a:solidFill>
              <a:latin typeface="Verdana" pitchFamily="34" charset="0"/>
              <a:ea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Inclusion active 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: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3 </a:t>
            </a:r>
            <a:r>
              <a:rPr lang="en-GB" sz="1400" b="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réseaux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(Healthy Ageing, PREVENT, JOBTOWN)</a:t>
            </a: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defRPr/>
            </a:pPr>
            <a:endParaRPr lang="fr-FR" sz="1400" b="0" dirty="0">
              <a:solidFill>
                <a:srgbClr val="002060"/>
              </a:solidFill>
              <a:latin typeface="Verdana" pitchFamily="34" charset="0"/>
              <a:ea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Gouvernance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métropolitaine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: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7 </a:t>
            </a:r>
            <a:r>
              <a:rPr lang="en-GB" sz="1400" b="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réseaux</a:t>
            </a:r>
            <a:endParaRPr lang="en-GB" sz="1400" b="0" dirty="0">
              <a:solidFill>
                <a:srgbClr val="002060"/>
              </a:solidFill>
              <a:latin typeface="Verdana" pitchFamily="34" charset="0"/>
              <a:ea typeface="Times New Roman"/>
            </a:endParaRP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(Cityregion.net, GECT, Joining Forces, </a:t>
            </a:r>
            <a:r>
              <a:rPr lang="en-GB" sz="1400" b="0" dirty="0" err="1">
                <a:solidFill>
                  <a:srgbClr val="002060"/>
                </a:solidFill>
                <a:latin typeface="Verdana" pitchFamily="34" charset="0"/>
                <a:ea typeface="Times New Roman"/>
              </a:rPr>
              <a:t>Lumasec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, </a:t>
            </a:r>
            <a:r>
              <a:rPr lang="en-GB" sz="1400" b="0" dirty="0" err="1">
                <a:solidFill>
                  <a:srgbClr val="002060"/>
                </a:solidFill>
                <a:latin typeface="Verdana" pitchFamily="34" charset="0"/>
                <a:ea typeface="Times New Roman"/>
              </a:rPr>
              <a:t>NetTopic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, CSI Europe, ENTER.HUB)</a:t>
            </a: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defRPr/>
            </a:pPr>
            <a:endParaRPr lang="en-GB" sz="1400" b="0" dirty="0">
              <a:solidFill>
                <a:srgbClr val="002060"/>
              </a:solidFill>
              <a:latin typeface="Verdana" pitchFamily="34" charset="0"/>
              <a:ea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140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Innovation 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et </a:t>
            </a: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créativité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: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3 </a:t>
            </a:r>
            <a:r>
              <a:rPr lang="en-GB" sz="1400" b="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réseaux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(ESIMEC, </a:t>
            </a:r>
            <a:r>
              <a:rPr lang="en-GB" sz="1400" b="0" dirty="0" err="1">
                <a:solidFill>
                  <a:srgbClr val="002060"/>
                </a:solidFill>
                <a:latin typeface="Verdana" pitchFamily="34" charset="0"/>
                <a:ea typeface="Times New Roman"/>
              </a:rPr>
              <a:t>Runup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, UNIC)</a:t>
            </a: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defRPr/>
            </a:pPr>
            <a:endParaRPr lang="en-GB" sz="1400" b="0" dirty="0">
              <a:solidFill>
                <a:srgbClr val="002060"/>
              </a:solidFill>
              <a:latin typeface="Verdana" pitchFamily="34" charset="0"/>
              <a:ea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Capital </a:t>
            </a: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humain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et </a:t>
            </a: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entreprenariat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: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4 </a:t>
            </a:r>
            <a:r>
              <a:rPr lang="en-GB" sz="1400" b="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réseaux</a:t>
            </a:r>
            <a:endParaRPr lang="en-GB" sz="1400" b="0" dirty="0">
              <a:solidFill>
                <a:srgbClr val="002060"/>
              </a:solidFill>
              <a:latin typeface="Verdana" pitchFamily="34" charset="0"/>
              <a:ea typeface="Times New Roman"/>
            </a:endParaRP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(Fin </a:t>
            </a:r>
            <a:r>
              <a:rPr lang="en-GB" sz="1400" b="0" dirty="0" err="1">
                <a:solidFill>
                  <a:srgbClr val="002060"/>
                </a:solidFill>
                <a:latin typeface="Verdana" pitchFamily="34" charset="0"/>
                <a:ea typeface="Times New Roman"/>
              </a:rPr>
              <a:t>Urb.Act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, Urban N.O.S.E, URBAMECO, WEED)</a:t>
            </a:r>
          </a:p>
          <a:p>
            <a:pPr marL="0" lvl="0" indent="0" algn="just">
              <a:spcBef>
                <a:spcPts val="600"/>
              </a:spcBef>
              <a:spcAft>
                <a:spcPts val="0"/>
              </a:spcAft>
              <a:defRPr/>
            </a:pPr>
            <a:endParaRPr lang="en-GB" sz="1400" b="0" dirty="0">
              <a:solidFill>
                <a:srgbClr val="002060"/>
              </a:solidFill>
              <a:latin typeface="Verdana" pitchFamily="34" charset="0"/>
              <a:ea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Quartiers en </a:t>
            </a:r>
            <a:r>
              <a:rPr lang="en-GB" sz="140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difficulté</a:t>
            </a:r>
            <a:r>
              <a:rPr lang="en-GB" sz="140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: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2 </a:t>
            </a:r>
            <a:r>
              <a:rPr lang="en-GB" sz="1400" b="0" dirty="0" err="1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réseaux</a:t>
            </a:r>
            <a:r>
              <a:rPr lang="en-GB" sz="1400" b="0" dirty="0" smtClean="0">
                <a:solidFill>
                  <a:srgbClr val="002060"/>
                </a:solidFill>
                <a:latin typeface="Verdana" pitchFamily="34" charset="0"/>
                <a:ea typeface="Times New Roman"/>
              </a:rPr>
              <a:t>  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(</a:t>
            </a:r>
            <a:r>
              <a:rPr lang="en-GB" sz="1400" b="0" dirty="0" err="1">
                <a:solidFill>
                  <a:srgbClr val="002060"/>
                </a:solidFill>
                <a:latin typeface="Verdana" pitchFamily="34" charset="0"/>
                <a:ea typeface="Times New Roman"/>
              </a:rPr>
              <a:t>CoNet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, LC-</a:t>
            </a:r>
            <a:r>
              <a:rPr lang="en-GB" sz="1400" b="0" dirty="0" err="1">
                <a:solidFill>
                  <a:srgbClr val="002060"/>
                </a:solidFill>
                <a:latin typeface="Verdana" pitchFamily="34" charset="0"/>
                <a:ea typeface="Times New Roman"/>
              </a:rPr>
              <a:t>Facil</a:t>
            </a:r>
            <a:r>
              <a:rPr lang="en-GB" sz="1400" b="0" dirty="0">
                <a:solidFill>
                  <a:srgbClr val="002060"/>
                </a:solidFill>
                <a:latin typeface="Verdana" pitchFamily="34" charset="0"/>
                <a:ea typeface="Times New Roman"/>
              </a:rPr>
              <a:t>) </a:t>
            </a:r>
          </a:p>
          <a:p>
            <a:pPr marL="704850" indent="-474663">
              <a:buClrTx/>
              <a:buSzTx/>
              <a:buFontTx/>
              <a:buNone/>
              <a:tabLst>
                <a:tab pos="1120775" algn="l"/>
                <a:tab pos="2035175" algn="l"/>
                <a:tab pos="2949575" algn="l"/>
                <a:tab pos="3863975" algn="l"/>
                <a:tab pos="4778375" algn="l"/>
                <a:tab pos="5692775" algn="l"/>
                <a:tab pos="6607175" algn="l"/>
                <a:tab pos="7521575" algn="l"/>
                <a:tab pos="8435975" algn="l"/>
                <a:tab pos="9350375" algn="l"/>
                <a:tab pos="10264775" algn="l"/>
              </a:tabLst>
              <a:defRPr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3040465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odèle par défaut">
  <a:themeElements>
    <a:clrScheme name="Modèle par défaut 1">
      <a:dk1>
        <a:srgbClr val="FFD73C"/>
      </a:dk1>
      <a:lt1>
        <a:srgbClr val="FFFFFF"/>
      </a:lt1>
      <a:dk2>
        <a:srgbClr val="002396"/>
      </a:dk2>
      <a:lt2>
        <a:srgbClr val="000000"/>
      </a:lt2>
      <a:accent1>
        <a:srgbClr val="FFD73C"/>
      </a:accent1>
      <a:accent2>
        <a:srgbClr val="002396"/>
      </a:accent2>
      <a:accent3>
        <a:srgbClr val="FFFFFF"/>
      </a:accent3>
      <a:accent4>
        <a:srgbClr val="DAB732"/>
      </a:accent4>
      <a:accent5>
        <a:srgbClr val="FFE8AF"/>
      </a:accent5>
      <a:accent6>
        <a:srgbClr val="001F87"/>
      </a:accent6>
      <a:hlink>
        <a:srgbClr val="003AF4"/>
      </a:hlink>
      <a:folHlink>
        <a:srgbClr val="4571FF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FFD73C"/>
        </a:dk1>
        <a:lt1>
          <a:srgbClr val="FFFFFF"/>
        </a:lt1>
        <a:dk2>
          <a:srgbClr val="002396"/>
        </a:dk2>
        <a:lt2>
          <a:srgbClr val="000000"/>
        </a:lt2>
        <a:accent1>
          <a:srgbClr val="FFD73C"/>
        </a:accent1>
        <a:accent2>
          <a:srgbClr val="002396"/>
        </a:accent2>
        <a:accent3>
          <a:srgbClr val="FFFFFF"/>
        </a:accent3>
        <a:accent4>
          <a:srgbClr val="DAB732"/>
        </a:accent4>
        <a:accent5>
          <a:srgbClr val="FFE8AF"/>
        </a:accent5>
        <a:accent6>
          <a:srgbClr val="001F87"/>
        </a:accent6>
        <a:hlink>
          <a:srgbClr val="003AF4"/>
        </a:hlink>
        <a:folHlink>
          <a:srgbClr val="457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5125</TotalTime>
  <Words>1659</Words>
  <Application>Microsoft Office PowerPoint</Application>
  <PresentationFormat>Affichage à l'écran (4:3)</PresentationFormat>
  <Paragraphs>359</Paragraphs>
  <Slides>28</Slides>
  <Notes>25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Modèle par défaut</vt:lpstr>
      <vt:lpstr>Thème Office</vt:lpstr>
      <vt:lpstr>1_Modèle par défaut</vt:lpstr>
      <vt:lpstr>2_Modèle par défaut</vt:lpstr>
      <vt:lpstr>3_Modèle par défaut</vt:lpstr>
      <vt:lpstr>Graphique</vt:lpstr>
      <vt:lpstr>VERS URBACT III Paris, 16 décembre 2014    </vt:lpstr>
      <vt:lpstr>URBACT en bref </vt:lpstr>
      <vt:lpstr>URBACT en bref</vt:lpstr>
      <vt:lpstr>Principales activités</vt:lpstr>
      <vt:lpstr>LES RESEAUX de VILLES dans URBACT</vt:lpstr>
      <vt:lpstr>URBACT II JUSQU’A MAINTENANT...</vt:lpstr>
      <vt:lpstr>URBACT II JUSQU’A MAINTENANT...</vt:lpstr>
      <vt:lpstr>France and URBACT II</vt:lpstr>
      <vt:lpstr>France and URBACT II </vt:lpstr>
      <vt:lpstr>Programme URBACT III</vt:lpstr>
      <vt:lpstr>URBACT III – 4 objectifs</vt:lpstr>
      <vt:lpstr>3 volets d’activité</vt:lpstr>
      <vt:lpstr>Les réseaux URBACT III – Une offre diversifiée </vt:lpstr>
      <vt:lpstr>Réseaux de conception de stratégies et de plans d’action urbains</vt:lpstr>
      <vt:lpstr>Réseaux de mise en oeuvre de stratégies et de plans d’action urbains</vt:lpstr>
      <vt:lpstr>Réseaux de transfert de bonnes pratiques urbaines</vt:lpstr>
      <vt:lpstr>Caractéristiques communes des réseaux URBACT</vt:lpstr>
      <vt:lpstr>PRINCIPAUX BENEFICIAIRES</vt:lpstr>
      <vt:lpstr>PARTENARIAT</vt:lpstr>
      <vt:lpstr>FINANCEMENT</vt:lpstr>
      <vt:lpstr>Echange transnational   Cofinancé par le FEDER </vt:lpstr>
      <vt:lpstr>Diapositive 22</vt:lpstr>
      <vt:lpstr>Calendrier prévisionnel 2015</vt:lpstr>
      <vt:lpstr>Calendrier prévisionnel 2015 1° appel pour les réseaux de conception de stratégies et de plan d’action urbains</vt:lpstr>
      <vt:lpstr>Diapositive 25</vt:lpstr>
      <vt:lpstr>Diapositive 26</vt:lpstr>
      <vt:lpstr>Diapositive 27</vt:lpstr>
      <vt:lpstr>Comment candidater et se joindre à nous 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URBACT</dc:title>
  <dc:creator>Adele Bucella</dc:creator>
  <cp:lastModifiedBy>Céline Ethuin</cp:lastModifiedBy>
  <cp:revision>329</cp:revision>
  <cp:lastPrinted>2014-11-17T11:48:47Z</cp:lastPrinted>
  <dcterms:created xsi:type="dcterms:W3CDTF">2009-04-29T09:18:19Z</dcterms:created>
  <dcterms:modified xsi:type="dcterms:W3CDTF">2015-01-16T08:54:30Z</dcterms:modified>
</cp:coreProperties>
</file>