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923" r:id="rId3"/>
  </p:sldMasterIdLst>
  <p:notesMasterIdLst>
    <p:notesMasterId r:id="rId20"/>
  </p:notesMasterIdLst>
  <p:handoutMasterIdLst>
    <p:handoutMasterId r:id="rId21"/>
  </p:handoutMasterIdLst>
  <p:sldIdLst>
    <p:sldId id="344" r:id="rId4"/>
    <p:sldId id="326" r:id="rId5"/>
    <p:sldId id="364" r:id="rId6"/>
    <p:sldId id="367" r:id="rId7"/>
    <p:sldId id="381" r:id="rId8"/>
    <p:sldId id="392" r:id="rId9"/>
    <p:sldId id="360" r:id="rId10"/>
    <p:sldId id="393" r:id="rId11"/>
    <p:sldId id="388" r:id="rId12"/>
    <p:sldId id="383" r:id="rId13"/>
    <p:sldId id="386" r:id="rId14"/>
    <p:sldId id="361" r:id="rId15"/>
    <p:sldId id="362" r:id="rId16"/>
    <p:sldId id="395" r:id="rId17"/>
    <p:sldId id="379" r:id="rId18"/>
    <p:sldId id="260" r:id="rId19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othy Pape" initials="V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6187" autoAdjust="0"/>
  </p:normalViewPr>
  <p:slideViewPr>
    <p:cSldViewPr>
      <p:cViewPr varScale="1">
        <p:scale>
          <a:sx n="89" d="100"/>
          <a:sy n="89" d="100"/>
        </p:scale>
        <p:origin x="-8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8B17A-8902-4C08-A969-8384300D5002}" type="doc">
      <dgm:prSet loTypeId="urn:microsoft.com/office/officeart/2005/8/layout/process2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1463266B-2DA3-4AF8-BC14-43555C86E5F2}">
      <dgm:prSet phldrT="[Texte]"/>
      <dgm:spPr/>
      <dgm:t>
        <a:bodyPr/>
        <a:lstStyle/>
        <a:p>
          <a:r>
            <a:rPr lang="de-DE" dirty="0" smtClean="0"/>
            <a:t>Beschluss über URBACT III</a:t>
          </a:r>
        </a:p>
        <a:p>
          <a:r>
            <a:rPr lang="de-DE" dirty="0" smtClean="0"/>
            <a:t>Dezember 2014</a:t>
          </a:r>
          <a:endParaRPr lang="fr-FR" dirty="0"/>
        </a:p>
      </dgm:t>
    </dgm:pt>
    <dgm:pt modelId="{AC84D776-2D62-476F-A88A-207BA6026DDD}" type="parTrans" cxnId="{0362F0F7-C1A0-48A7-8DCB-553729D599EC}">
      <dgm:prSet/>
      <dgm:spPr/>
      <dgm:t>
        <a:bodyPr/>
        <a:lstStyle/>
        <a:p>
          <a:endParaRPr lang="fr-FR"/>
        </a:p>
      </dgm:t>
    </dgm:pt>
    <dgm:pt modelId="{7E3EAB80-972F-4B02-A029-A4A54793D378}" type="sibTrans" cxnId="{0362F0F7-C1A0-48A7-8DCB-553729D599E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C3303B9B-D0BF-485B-8D44-42E9F6024F4E}">
      <dgm:prSet phldrT="[Texte]"/>
      <dgm:spPr/>
      <dgm:t>
        <a:bodyPr/>
        <a:lstStyle/>
        <a:p>
          <a:r>
            <a:rPr lang="de-DE" dirty="0" smtClean="0"/>
            <a:t>Aufruf für ersten Projektaufruf</a:t>
          </a:r>
        </a:p>
        <a:p>
          <a:r>
            <a:rPr lang="de-DE" dirty="0" smtClean="0"/>
            <a:t>Feb-März 2015</a:t>
          </a:r>
          <a:endParaRPr lang="fr-FR" dirty="0"/>
        </a:p>
      </dgm:t>
    </dgm:pt>
    <dgm:pt modelId="{440F8CC5-723B-4385-A634-48B610F46A9C}" type="parTrans" cxnId="{7BD044AF-59B0-4402-B82D-B88CD54792FD}">
      <dgm:prSet/>
      <dgm:spPr/>
      <dgm:t>
        <a:bodyPr/>
        <a:lstStyle/>
        <a:p>
          <a:endParaRPr lang="fr-FR"/>
        </a:p>
      </dgm:t>
    </dgm:pt>
    <dgm:pt modelId="{8CC467C2-EB2D-4362-B11A-CB06656905CB}" type="sibTrans" cxnId="{7BD044AF-59B0-4402-B82D-B88CD54792F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AA7C4900-2A31-4FAD-A73F-4D56A7475879}">
      <dgm:prSet phldrT="[Texte]"/>
      <dgm:spPr/>
      <dgm:t>
        <a:bodyPr/>
        <a:lstStyle/>
        <a:p>
          <a:r>
            <a:rPr lang="de-DE" dirty="0" smtClean="0"/>
            <a:t>Deadline für Anträge</a:t>
          </a:r>
        </a:p>
        <a:p>
          <a:r>
            <a:rPr lang="de-DE" dirty="0" smtClean="0"/>
            <a:t>Juni 2015</a:t>
          </a:r>
          <a:endParaRPr lang="fr-FR" dirty="0"/>
        </a:p>
      </dgm:t>
    </dgm:pt>
    <dgm:pt modelId="{6301E4EA-4DFA-4188-A4B9-EDC9E1A4C429}" type="parTrans" cxnId="{3023A9CF-4586-415D-A767-6014409156CF}">
      <dgm:prSet/>
      <dgm:spPr/>
      <dgm:t>
        <a:bodyPr/>
        <a:lstStyle/>
        <a:p>
          <a:endParaRPr lang="fr-FR"/>
        </a:p>
      </dgm:t>
    </dgm:pt>
    <dgm:pt modelId="{20CF4441-724E-44D2-AB54-0DABB403B6E7}" type="sibTrans" cxnId="{3023A9CF-4586-415D-A767-6014409156C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01E5AFB9-4097-4C72-9B5D-C2238F713073}">
      <dgm:prSet/>
      <dgm:spPr/>
      <dgm:t>
        <a:bodyPr/>
        <a:lstStyle/>
        <a:p>
          <a:r>
            <a:rPr lang="de-DE" dirty="0" smtClean="0"/>
            <a:t>Start von Phase 1</a:t>
          </a:r>
        </a:p>
        <a:p>
          <a:r>
            <a:rPr lang="de-DE" dirty="0" smtClean="0"/>
            <a:t>der Netzwerke Okt 2015</a:t>
          </a:r>
          <a:endParaRPr lang="fr-FR" dirty="0"/>
        </a:p>
      </dgm:t>
    </dgm:pt>
    <dgm:pt modelId="{8C58A16C-319F-47D7-B96E-D7B808E9DD3A}" type="parTrans" cxnId="{6A56CEDF-F0BA-4DE9-B919-F5BADD47EF7E}">
      <dgm:prSet/>
      <dgm:spPr/>
      <dgm:t>
        <a:bodyPr/>
        <a:lstStyle/>
        <a:p>
          <a:endParaRPr lang="fr-FR"/>
        </a:p>
      </dgm:t>
    </dgm:pt>
    <dgm:pt modelId="{FAE67327-A1C0-44F3-85D5-C5C02A671B3F}" type="sibTrans" cxnId="{6A56CEDF-F0BA-4DE9-B919-F5BADD47EF7E}">
      <dgm:prSet/>
      <dgm:spPr/>
      <dgm:t>
        <a:bodyPr/>
        <a:lstStyle/>
        <a:p>
          <a:endParaRPr lang="fr-FR"/>
        </a:p>
      </dgm:t>
    </dgm:pt>
    <dgm:pt modelId="{AAD9A2FD-504B-44B6-A0AB-1F38CD02AFAC}" type="pres">
      <dgm:prSet presAssocID="{4648B17A-8902-4C08-A969-8384300D500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DE6EACA-7D0F-451F-9BE5-934C4C840874}" type="pres">
      <dgm:prSet presAssocID="{1463266B-2DA3-4AF8-BC14-43555C86E5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F78EB-1122-439B-973D-CF82FEEED03D}" type="pres">
      <dgm:prSet presAssocID="{7E3EAB80-972F-4B02-A029-A4A54793D378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9FA58BB-2AE9-4CAB-89EB-CCB3B5B31F15}" type="pres">
      <dgm:prSet presAssocID="{7E3EAB80-972F-4B02-A029-A4A54793D378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1D97A66-D3F7-4EDA-A14D-BA611EF16F9E}" type="pres">
      <dgm:prSet presAssocID="{C3303B9B-D0BF-485B-8D44-42E9F6024F4E}" presName="node" presStyleLbl="node1" presStyleIdx="1" presStyleCnt="4" custLinFactNeighborX="1451" custLinFactNeighborY="-214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F92DC-D226-4CF4-B27F-1917C5262FC1}" type="pres">
      <dgm:prSet presAssocID="{8CC467C2-EB2D-4362-B11A-CB06656905C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28C66336-4B49-4A62-BA14-4CE45424CDDC}" type="pres">
      <dgm:prSet presAssocID="{8CC467C2-EB2D-4362-B11A-CB06656905C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96C0791D-23D3-49E1-A558-C2CE543A32DB}" type="pres">
      <dgm:prSet presAssocID="{AA7C4900-2A31-4FAD-A73F-4D56A7475879}" presName="node" presStyleLbl="node1" presStyleIdx="2" presStyleCnt="4" custLinFactNeighborX="-1155" custLinFactNeighborY="-25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BE209F-8B6E-4896-A55F-B8C23DF112B3}" type="pres">
      <dgm:prSet presAssocID="{20CF4441-724E-44D2-AB54-0DABB403B6E7}" presName="sibTrans" presStyleLbl="sibTrans2D1" presStyleIdx="2" presStyleCnt="3"/>
      <dgm:spPr/>
      <dgm:t>
        <a:bodyPr/>
        <a:lstStyle/>
        <a:p>
          <a:endParaRPr lang="en-GB"/>
        </a:p>
      </dgm:t>
    </dgm:pt>
    <dgm:pt modelId="{AB80EF00-36B2-49A8-9EDD-1EE0BA2A49A1}" type="pres">
      <dgm:prSet presAssocID="{20CF4441-724E-44D2-AB54-0DABB403B6E7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DB7FEA4A-8BE4-4E42-ABF3-153C0554816D}" type="pres">
      <dgm:prSet presAssocID="{01E5AFB9-4097-4C72-9B5D-C2238F713073}" presName="node" presStyleLbl="node1" presStyleIdx="3" presStyleCnt="4" custLinFactNeighborX="1451" custLinFactNeighborY="-459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0567E3A-94C8-4C21-A981-3A4CF482EC6F}" type="presOf" srcId="{7E3EAB80-972F-4B02-A029-A4A54793D378}" destId="{59FA58BB-2AE9-4CAB-89EB-CCB3B5B31F15}" srcOrd="1" destOrd="0" presId="urn:microsoft.com/office/officeart/2005/8/layout/process2"/>
    <dgm:cxn modelId="{3023A9CF-4586-415D-A767-6014409156CF}" srcId="{4648B17A-8902-4C08-A969-8384300D5002}" destId="{AA7C4900-2A31-4FAD-A73F-4D56A7475879}" srcOrd="2" destOrd="0" parTransId="{6301E4EA-4DFA-4188-A4B9-EDC9E1A4C429}" sibTransId="{20CF4441-724E-44D2-AB54-0DABB403B6E7}"/>
    <dgm:cxn modelId="{B88544A5-E241-4A7A-AC42-C74C1AAE61C9}" type="presOf" srcId="{8CC467C2-EB2D-4362-B11A-CB06656905CB}" destId="{28C66336-4B49-4A62-BA14-4CE45424CDDC}" srcOrd="1" destOrd="0" presId="urn:microsoft.com/office/officeart/2005/8/layout/process2"/>
    <dgm:cxn modelId="{DDDB9720-557B-484A-A1F5-041C172D82D4}" type="presOf" srcId="{C3303B9B-D0BF-485B-8D44-42E9F6024F4E}" destId="{91D97A66-D3F7-4EDA-A14D-BA611EF16F9E}" srcOrd="0" destOrd="0" presId="urn:microsoft.com/office/officeart/2005/8/layout/process2"/>
    <dgm:cxn modelId="{7BD044AF-59B0-4402-B82D-B88CD54792FD}" srcId="{4648B17A-8902-4C08-A969-8384300D5002}" destId="{C3303B9B-D0BF-485B-8D44-42E9F6024F4E}" srcOrd="1" destOrd="0" parTransId="{440F8CC5-723B-4385-A634-48B610F46A9C}" sibTransId="{8CC467C2-EB2D-4362-B11A-CB06656905CB}"/>
    <dgm:cxn modelId="{CDF9CAB4-4A92-4628-9C7F-DA37880175DD}" type="presOf" srcId="{20CF4441-724E-44D2-AB54-0DABB403B6E7}" destId="{AB80EF00-36B2-49A8-9EDD-1EE0BA2A49A1}" srcOrd="1" destOrd="0" presId="urn:microsoft.com/office/officeart/2005/8/layout/process2"/>
    <dgm:cxn modelId="{498EE467-EA34-41C3-BAFA-1B6A22B14F20}" type="presOf" srcId="{1463266B-2DA3-4AF8-BC14-43555C86E5F2}" destId="{BDE6EACA-7D0F-451F-9BE5-934C4C840874}" srcOrd="0" destOrd="0" presId="urn:microsoft.com/office/officeart/2005/8/layout/process2"/>
    <dgm:cxn modelId="{4ABB67B9-2882-4029-8B5B-CC6CE9AA8696}" type="presOf" srcId="{4648B17A-8902-4C08-A969-8384300D5002}" destId="{AAD9A2FD-504B-44B6-A0AB-1F38CD02AFAC}" srcOrd="0" destOrd="0" presId="urn:microsoft.com/office/officeart/2005/8/layout/process2"/>
    <dgm:cxn modelId="{6A56CEDF-F0BA-4DE9-B919-F5BADD47EF7E}" srcId="{4648B17A-8902-4C08-A969-8384300D5002}" destId="{01E5AFB9-4097-4C72-9B5D-C2238F713073}" srcOrd="3" destOrd="0" parTransId="{8C58A16C-319F-47D7-B96E-D7B808E9DD3A}" sibTransId="{FAE67327-A1C0-44F3-85D5-C5C02A671B3F}"/>
    <dgm:cxn modelId="{D0AC0FA8-2C4A-4D91-B9E9-521738DBD5F8}" type="presOf" srcId="{01E5AFB9-4097-4C72-9B5D-C2238F713073}" destId="{DB7FEA4A-8BE4-4E42-ABF3-153C0554816D}" srcOrd="0" destOrd="0" presId="urn:microsoft.com/office/officeart/2005/8/layout/process2"/>
    <dgm:cxn modelId="{F1EE6831-B01D-47FC-9CBA-3041BF1635C6}" type="presOf" srcId="{7E3EAB80-972F-4B02-A029-A4A54793D378}" destId="{7C9F78EB-1122-439B-973D-CF82FEEED03D}" srcOrd="0" destOrd="0" presId="urn:microsoft.com/office/officeart/2005/8/layout/process2"/>
    <dgm:cxn modelId="{D42C52CF-A627-483B-80FC-7A18BF64CC9B}" type="presOf" srcId="{20CF4441-724E-44D2-AB54-0DABB403B6E7}" destId="{32BE209F-8B6E-4896-A55F-B8C23DF112B3}" srcOrd="0" destOrd="0" presId="urn:microsoft.com/office/officeart/2005/8/layout/process2"/>
    <dgm:cxn modelId="{5F0A9EF9-CD02-4D67-9833-D3665C9E6649}" type="presOf" srcId="{AA7C4900-2A31-4FAD-A73F-4D56A7475879}" destId="{96C0791D-23D3-49E1-A558-C2CE543A32DB}" srcOrd="0" destOrd="0" presId="urn:microsoft.com/office/officeart/2005/8/layout/process2"/>
    <dgm:cxn modelId="{0362F0F7-C1A0-48A7-8DCB-553729D599EC}" srcId="{4648B17A-8902-4C08-A969-8384300D5002}" destId="{1463266B-2DA3-4AF8-BC14-43555C86E5F2}" srcOrd="0" destOrd="0" parTransId="{AC84D776-2D62-476F-A88A-207BA6026DDD}" sibTransId="{7E3EAB80-972F-4B02-A029-A4A54793D378}"/>
    <dgm:cxn modelId="{4770A534-A23D-46F4-849E-C5DDCB1C0D95}" type="presOf" srcId="{8CC467C2-EB2D-4362-B11A-CB06656905CB}" destId="{889F92DC-D226-4CF4-B27F-1917C5262FC1}" srcOrd="0" destOrd="0" presId="urn:microsoft.com/office/officeart/2005/8/layout/process2"/>
    <dgm:cxn modelId="{DA7A2D2D-5AD0-40E9-9EF0-1FADA2FD62F5}" type="presParOf" srcId="{AAD9A2FD-504B-44B6-A0AB-1F38CD02AFAC}" destId="{BDE6EACA-7D0F-451F-9BE5-934C4C840874}" srcOrd="0" destOrd="0" presId="urn:microsoft.com/office/officeart/2005/8/layout/process2"/>
    <dgm:cxn modelId="{8597F567-9345-4804-936D-ED76DB393553}" type="presParOf" srcId="{AAD9A2FD-504B-44B6-A0AB-1F38CD02AFAC}" destId="{7C9F78EB-1122-439B-973D-CF82FEEED03D}" srcOrd="1" destOrd="0" presId="urn:microsoft.com/office/officeart/2005/8/layout/process2"/>
    <dgm:cxn modelId="{FA71567A-B019-4B03-BD00-079AA0676C9E}" type="presParOf" srcId="{7C9F78EB-1122-439B-973D-CF82FEEED03D}" destId="{59FA58BB-2AE9-4CAB-89EB-CCB3B5B31F15}" srcOrd="0" destOrd="0" presId="urn:microsoft.com/office/officeart/2005/8/layout/process2"/>
    <dgm:cxn modelId="{5E2444F2-26CA-437D-AFAE-B9427905C0F6}" type="presParOf" srcId="{AAD9A2FD-504B-44B6-A0AB-1F38CD02AFAC}" destId="{91D97A66-D3F7-4EDA-A14D-BA611EF16F9E}" srcOrd="2" destOrd="0" presId="urn:microsoft.com/office/officeart/2005/8/layout/process2"/>
    <dgm:cxn modelId="{E1FB8D54-5413-4FBF-922E-293C72974841}" type="presParOf" srcId="{AAD9A2FD-504B-44B6-A0AB-1F38CD02AFAC}" destId="{889F92DC-D226-4CF4-B27F-1917C5262FC1}" srcOrd="3" destOrd="0" presId="urn:microsoft.com/office/officeart/2005/8/layout/process2"/>
    <dgm:cxn modelId="{9741C911-07B7-46E7-B997-ED61A1A261E8}" type="presParOf" srcId="{889F92DC-D226-4CF4-B27F-1917C5262FC1}" destId="{28C66336-4B49-4A62-BA14-4CE45424CDDC}" srcOrd="0" destOrd="0" presId="urn:microsoft.com/office/officeart/2005/8/layout/process2"/>
    <dgm:cxn modelId="{9950A5BC-A85B-40A5-A257-288E8B45092C}" type="presParOf" srcId="{AAD9A2FD-504B-44B6-A0AB-1F38CD02AFAC}" destId="{96C0791D-23D3-49E1-A558-C2CE543A32DB}" srcOrd="4" destOrd="0" presId="urn:microsoft.com/office/officeart/2005/8/layout/process2"/>
    <dgm:cxn modelId="{120C56C8-9699-4CB7-84E6-E2F0458177EF}" type="presParOf" srcId="{AAD9A2FD-504B-44B6-A0AB-1F38CD02AFAC}" destId="{32BE209F-8B6E-4896-A55F-B8C23DF112B3}" srcOrd="5" destOrd="0" presId="urn:microsoft.com/office/officeart/2005/8/layout/process2"/>
    <dgm:cxn modelId="{428E0224-F857-4D82-B6E4-5BE9087E4944}" type="presParOf" srcId="{32BE209F-8B6E-4896-A55F-B8C23DF112B3}" destId="{AB80EF00-36B2-49A8-9EDD-1EE0BA2A49A1}" srcOrd="0" destOrd="0" presId="urn:microsoft.com/office/officeart/2005/8/layout/process2"/>
    <dgm:cxn modelId="{E04A2687-BCF8-4F4F-B646-71A49126C992}" type="presParOf" srcId="{AAD9A2FD-504B-44B6-A0AB-1F38CD02AFAC}" destId="{DB7FEA4A-8BE4-4E42-ABF3-153C0554816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546DB-A82A-49FE-8CD3-7EDE55479D4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9D38D67D-E728-448C-BF2E-3B91A27A1846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02E4039B-08D7-4877-BD6A-AA015511B132}" type="sibTrans" cxnId="{EA3DAC7F-5BCC-4377-9F0D-7CB6BCF9CB06}">
      <dgm:prSet/>
      <dgm:spPr/>
      <dgm:t>
        <a:bodyPr/>
        <a:lstStyle/>
        <a:p>
          <a:endParaRPr lang="fr-FR"/>
        </a:p>
      </dgm:t>
    </dgm:pt>
    <dgm:pt modelId="{B984D73A-245E-4695-BB07-9D52458272F6}" type="parTrans" cxnId="{EA3DAC7F-5BCC-4377-9F0D-7CB6BCF9CB06}">
      <dgm:prSet/>
      <dgm:spPr/>
      <dgm:t>
        <a:bodyPr/>
        <a:lstStyle/>
        <a:p>
          <a:endParaRPr lang="fr-FR"/>
        </a:p>
      </dgm:t>
    </dgm:pt>
    <dgm:pt modelId="{1925FB18-47A4-4B45-8A55-C2542FC3C0BB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mtClean="0"/>
            <a:t> </a:t>
          </a:r>
          <a:endParaRPr lang="fr-FR" dirty="0"/>
        </a:p>
      </dgm:t>
    </dgm:pt>
    <dgm:pt modelId="{F29916B5-E977-4100-BC3E-A2DDBACD8DB4}" type="sibTrans" cxnId="{8B663512-C16E-4E14-B1EB-BBA13CC177DB}">
      <dgm:prSet/>
      <dgm:spPr/>
      <dgm:t>
        <a:bodyPr/>
        <a:lstStyle/>
        <a:p>
          <a:endParaRPr lang="fr-FR"/>
        </a:p>
      </dgm:t>
    </dgm:pt>
    <dgm:pt modelId="{2A9136BA-391C-45BF-80AE-40BC60BB67F3}" type="parTrans" cxnId="{8B663512-C16E-4E14-B1EB-BBA13CC177DB}">
      <dgm:prSet/>
      <dgm:spPr/>
      <dgm:t>
        <a:bodyPr/>
        <a:lstStyle/>
        <a:p>
          <a:endParaRPr lang="fr-FR"/>
        </a:p>
      </dgm:t>
    </dgm:pt>
    <dgm:pt modelId="{DF8A53E1-0B00-44E0-A503-2CEA5882F94C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mtClean="0"/>
            <a:t> </a:t>
          </a:r>
          <a:endParaRPr lang="fr-FR" dirty="0"/>
        </a:p>
      </dgm:t>
    </dgm:pt>
    <dgm:pt modelId="{D150D0C6-FD14-4720-A8D2-D4BC0589B703}" type="sibTrans" cxnId="{0D17C770-D875-4A4C-B53A-5A73594A24EA}">
      <dgm:prSet/>
      <dgm:spPr/>
      <dgm:t>
        <a:bodyPr/>
        <a:lstStyle/>
        <a:p>
          <a:endParaRPr lang="fr-FR"/>
        </a:p>
      </dgm:t>
    </dgm:pt>
    <dgm:pt modelId="{0C20C04D-F234-43FC-B8A1-70C3D6C4D392}" type="parTrans" cxnId="{0D17C770-D875-4A4C-B53A-5A73594A24EA}">
      <dgm:prSet/>
      <dgm:spPr/>
      <dgm:t>
        <a:bodyPr/>
        <a:lstStyle/>
        <a:p>
          <a:endParaRPr lang="fr-FR"/>
        </a:p>
      </dgm:t>
    </dgm:pt>
    <dgm:pt modelId="{27A98D79-C469-4C20-9540-0B9A0A31E8A7}" type="pres">
      <dgm:prSet presAssocID="{AD6546DB-A82A-49FE-8CD3-7EDE55479D45}" presName="linearFlow" presStyleCnt="0">
        <dgm:presLayoutVars>
          <dgm:resizeHandles val="exact"/>
        </dgm:presLayoutVars>
      </dgm:prSet>
      <dgm:spPr/>
    </dgm:pt>
    <dgm:pt modelId="{1E202642-EC6F-4C9B-8C53-87A363FAC7BD}" type="pres">
      <dgm:prSet presAssocID="{9D38D67D-E728-448C-BF2E-3B91A27A1846}" presName="node" presStyleLbl="node1" presStyleIdx="0" presStyleCnt="3" custAng="10800000" custScaleX="46875" custScaleY="47291" custLinFactNeighborX="13752" custLinFactNeighborY="2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3AA674-3C4D-46EE-95FA-B61F59C79C7E}" type="pres">
      <dgm:prSet presAssocID="{02E4039B-08D7-4877-BD6A-AA015511B132}" presName="sibTrans" presStyleLbl="sibTrans2D1" presStyleIdx="0" presStyleCnt="2" custFlipVert="0" custFlipHor="0" custScaleX="77198" custScaleY="13094" custLinFactX="290205" custLinFactY="200000" custLinFactNeighborX="300000" custLinFactNeighborY="226772"/>
      <dgm:spPr/>
      <dgm:t>
        <a:bodyPr/>
        <a:lstStyle/>
        <a:p>
          <a:endParaRPr lang="fr-FR"/>
        </a:p>
      </dgm:t>
    </dgm:pt>
    <dgm:pt modelId="{57FD081C-8DD5-4736-A8DF-68C41002966F}" type="pres">
      <dgm:prSet presAssocID="{02E4039B-08D7-4877-BD6A-AA015511B13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344E5685-4573-4E1B-ABED-5B91B63BB7C7}" type="pres">
      <dgm:prSet presAssocID="{DF8A53E1-0B00-44E0-A503-2CEA5882F94C}" presName="node" presStyleLbl="node1" presStyleIdx="1" presStyleCnt="3" custScaleX="46576" custScaleY="50685" custLinFactNeighborX="13603" custLinFactNeighborY="14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CB5B09-F128-45D6-AEA4-921158077344}" type="pres">
      <dgm:prSet presAssocID="{D150D0C6-FD14-4720-A8D2-D4BC0589B703}" presName="sibTrans" presStyleLbl="sibTrans2D1" presStyleIdx="1" presStyleCnt="2" custFlipVert="1" custFlipHor="1" custScaleX="12926" custScaleY="14895" custLinFactX="-460375" custLinFactY="199251" custLinFactNeighborX="-500000" custLinFactNeighborY="200000"/>
      <dgm:spPr/>
      <dgm:t>
        <a:bodyPr/>
        <a:lstStyle/>
        <a:p>
          <a:endParaRPr lang="fr-FR"/>
        </a:p>
      </dgm:t>
    </dgm:pt>
    <dgm:pt modelId="{8A60114A-BE1F-43EE-9FCD-1546E0162EE7}" type="pres">
      <dgm:prSet presAssocID="{D150D0C6-FD14-4720-A8D2-D4BC0589B703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16F5FA6-20A5-435E-B222-05C4F00978A7}" type="pres">
      <dgm:prSet presAssocID="{1925FB18-47A4-4B45-8A55-C2542FC3C0BB}" presName="node" presStyleLbl="node1" presStyleIdx="2" presStyleCnt="3" custScaleX="41839" custScaleY="49762" custLinFactNeighborX="17200" custLinFactNeighborY="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B068EB-B418-41D4-A548-4916285D47AB}" type="presOf" srcId="{9D38D67D-E728-448C-BF2E-3B91A27A1846}" destId="{1E202642-EC6F-4C9B-8C53-87A363FAC7BD}" srcOrd="0" destOrd="0" presId="urn:microsoft.com/office/officeart/2005/8/layout/process2"/>
    <dgm:cxn modelId="{0D17C770-D875-4A4C-B53A-5A73594A24EA}" srcId="{AD6546DB-A82A-49FE-8CD3-7EDE55479D45}" destId="{DF8A53E1-0B00-44E0-A503-2CEA5882F94C}" srcOrd="1" destOrd="0" parTransId="{0C20C04D-F234-43FC-B8A1-70C3D6C4D392}" sibTransId="{D150D0C6-FD14-4720-A8D2-D4BC0589B703}"/>
    <dgm:cxn modelId="{709AC38A-A872-445E-AFE1-11D1A39348D4}" type="presOf" srcId="{AD6546DB-A82A-49FE-8CD3-7EDE55479D45}" destId="{27A98D79-C469-4C20-9540-0B9A0A31E8A7}" srcOrd="0" destOrd="0" presId="urn:microsoft.com/office/officeart/2005/8/layout/process2"/>
    <dgm:cxn modelId="{7896D6A0-BC0A-4C3E-973B-5269ED238062}" type="presOf" srcId="{DF8A53E1-0B00-44E0-A503-2CEA5882F94C}" destId="{344E5685-4573-4E1B-ABED-5B91B63BB7C7}" srcOrd="0" destOrd="0" presId="urn:microsoft.com/office/officeart/2005/8/layout/process2"/>
    <dgm:cxn modelId="{AB210A96-EE42-45B7-8373-DBAB09099BD4}" type="presOf" srcId="{D150D0C6-FD14-4720-A8D2-D4BC0589B703}" destId="{E7CB5B09-F128-45D6-AEA4-921158077344}" srcOrd="0" destOrd="0" presId="urn:microsoft.com/office/officeart/2005/8/layout/process2"/>
    <dgm:cxn modelId="{EA3DAC7F-5BCC-4377-9F0D-7CB6BCF9CB06}" srcId="{AD6546DB-A82A-49FE-8CD3-7EDE55479D45}" destId="{9D38D67D-E728-448C-BF2E-3B91A27A1846}" srcOrd="0" destOrd="0" parTransId="{B984D73A-245E-4695-BB07-9D52458272F6}" sibTransId="{02E4039B-08D7-4877-BD6A-AA015511B132}"/>
    <dgm:cxn modelId="{8B663512-C16E-4E14-B1EB-BBA13CC177DB}" srcId="{AD6546DB-A82A-49FE-8CD3-7EDE55479D45}" destId="{1925FB18-47A4-4B45-8A55-C2542FC3C0BB}" srcOrd="2" destOrd="0" parTransId="{2A9136BA-391C-45BF-80AE-40BC60BB67F3}" sibTransId="{F29916B5-E977-4100-BC3E-A2DDBACD8DB4}"/>
    <dgm:cxn modelId="{92CAF0FF-0C09-4A92-A57C-96912BCAD097}" type="presOf" srcId="{D150D0C6-FD14-4720-A8D2-D4BC0589B703}" destId="{8A60114A-BE1F-43EE-9FCD-1546E0162EE7}" srcOrd="1" destOrd="0" presId="urn:microsoft.com/office/officeart/2005/8/layout/process2"/>
    <dgm:cxn modelId="{82FC173C-C605-422C-8133-A407F7D86EEE}" type="presOf" srcId="{1925FB18-47A4-4B45-8A55-C2542FC3C0BB}" destId="{116F5FA6-20A5-435E-B222-05C4F00978A7}" srcOrd="0" destOrd="0" presId="urn:microsoft.com/office/officeart/2005/8/layout/process2"/>
    <dgm:cxn modelId="{99BD3DAA-6259-437A-94D8-CE4EFCE7A83C}" type="presOf" srcId="{02E4039B-08D7-4877-BD6A-AA015511B132}" destId="{57FD081C-8DD5-4736-A8DF-68C41002966F}" srcOrd="1" destOrd="0" presId="urn:microsoft.com/office/officeart/2005/8/layout/process2"/>
    <dgm:cxn modelId="{99FA557D-5E8B-4484-AD5C-FE8080802E85}" type="presOf" srcId="{02E4039B-08D7-4877-BD6A-AA015511B132}" destId="{8E3AA674-3C4D-46EE-95FA-B61F59C79C7E}" srcOrd="0" destOrd="0" presId="urn:microsoft.com/office/officeart/2005/8/layout/process2"/>
    <dgm:cxn modelId="{D86D0FB1-B5F7-436E-82D6-A5AAFA39C75D}" type="presParOf" srcId="{27A98D79-C469-4C20-9540-0B9A0A31E8A7}" destId="{1E202642-EC6F-4C9B-8C53-87A363FAC7BD}" srcOrd="0" destOrd="0" presId="urn:microsoft.com/office/officeart/2005/8/layout/process2"/>
    <dgm:cxn modelId="{30BFB103-37E8-40F4-9BCE-962122650D65}" type="presParOf" srcId="{27A98D79-C469-4C20-9540-0B9A0A31E8A7}" destId="{8E3AA674-3C4D-46EE-95FA-B61F59C79C7E}" srcOrd="1" destOrd="0" presId="urn:microsoft.com/office/officeart/2005/8/layout/process2"/>
    <dgm:cxn modelId="{BE8E603B-5426-4818-A8B3-906A9448479D}" type="presParOf" srcId="{8E3AA674-3C4D-46EE-95FA-B61F59C79C7E}" destId="{57FD081C-8DD5-4736-A8DF-68C41002966F}" srcOrd="0" destOrd="0" presId="urn:microsoft.com/office/officeart/2005/8/layout/process2"/>
    <dgm:cxn modelId="{60DA9D5D-50FD-49C6-A5B8-755BB0532C7C}" type="presParOf" srcId="{27A98D79-C469-4C20-9540-0B9A0A31E8A7}" destId="{344E5685-4573-4E1B-ABED-5B91B63BB7C7}" srcOrd="2" destOrd="0" presId="urn:microsoft.com/office/officeart/2005/8/layout/process2"/>
    <dgm:cxn modelId="{09A5D968-7300-49E5-A700-B2FA522E6310}" type="presParOf" srcId="{27A98D79-C469-4C20-9540-0B9A0A31E8A7}" destId="{E7CB5B09-F128-45D6-AEA4-921158077344}" srcOrd="3" destOrd="0" presId="urn:microsoft.com/office/officeart/2005/8/layout/process2"/>
    <dgm:cxn modelId="{2D3ACF2D-A65C-45A9-8C33-0BBD31C6DFFE}" type="presParOf" srcId="{E7CB5B09-F128-45D6-AEA4-921158077344}" destId="{8A60114A-BE1F-43EE-9FCD-1546E0162EE7}" srcOrd="0" destOrd="0" presId="urn:microsoft.com/office/officeart/2005/8/layout/process2"/>
    <dgm:cxn modelId="{BCD62D9E-566B-4AE2-8B59-F2AA2E0B942A}" type="presParOf" srcId="{27A98D79-C469-4C20-9540-0B9A0A31E8A7}" destId="{116F5FA6-20A5-435E-B222-05C4F00978A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25022-84A5-437B-9F47-1AF926327C94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4DBC3E7-A2B7-4F91-BDB5-4DC084E46E80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30 Nationale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Seminare</a:t>
          </a:r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 in bis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zu</a:t>
          </a:r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 30 MS/PS,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um</a:t>
          </a:r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über</a:t>
          </a:r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 URBACT III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zu</a:t>
          </a:r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  <a:latin typeface="+mn-lt"/>
            </a:rPr>
            <a:t>informieren</a:t>
          </a:r>
          <a:endParaRPr lang="fr-FR" sz="1600" dirty="0" smtClean="0">
            <a:solidFill>
              <a:schemeClr val="accent2"/>
            </a:solidFill>
            <a:effectLst/>
            <a:latin typeface="+mn-lt"/>
          </a:endParaRPr>
        </a:p>
        <a:p>
          <a:r>
            <a:rPr lang="fr-FR" sz="1600" dirty="0" smtClean="0">
              <a:solidFill>
                <a:schemeClr val="accent2"/>
              </a:solidFill>
              <a:effectLst/>
              <a:latin typeface="+mn-lt"/>
            </a:rPr>
            <a:t>Sep 2014 - Jan 2015</a:t>
          </a:r>
          <a:endParaRPr lang="fr-FR" sz="1600" dirty="0">
            <a:solidFill>
              <a:schemeClr val="accent2"/>
            </a:solidFill>
            <a:latin typeface="+mn-lt"/>
          </a:endParaRPr>
        </a:p>
      </dgm:t>
    </dgm:pt>
    <dgm:pt modelId="{B49ADE2E-EE1E-468B-8E15-DB0167397633}" type="parTrans" cxnId="{749F8409-9082-4A96-9DE1-D9C678969364}">
      <dgm:prSet/>
      <dgm:spPr/>
      <dgm:t>
        <a:bodyPr/>
        <a:lstStyle/>
        <a:p>
          <a:endParaRPr lang="fr-FR"/>
        </a:p>
      </dgm:t>
    </dgm:pt>
    <dgm:pt modelId="{87509A0F-605D-4163-9B63-5E835E2F583A}" type="sibTrans" cxnId="{749F8409-9082-4A96-9DE1-D9C678969364}">
      <dgm:prSet/>
      <dgm:spPr/>
      <dgm:t>
        <a:bodyPr/>
        <a:lstStyle/>
        <a:p>
          <a:endParaRPr lang="fr-FR"/>
        </a:p>
      </dgm:t>
    </dgm:pt>
    <dgm:pt modelId="{A62E1D30-9FCD-432A-B39C-D9C3374396C0}">
      <dgm:prSet custT="1"/>
      <dgm:spPr/>
      <dgm:t>
        <a:bodyPr/>
        <a:lstStyle/>
        <a:p>
          <a:r>
            <a:rPr lang="fr-FR" sz="1600" dirty="0" smtClean="0">
              <a:solidFill>
                <a:schemeClr val="accent2"/>
              </a:solidFill>
              <a:effectLst/>
            </a:rPr>
            <a:t>Event in Riga 6.-8. Mai 2015,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um</a:t>
          </a:r>
          <a:r>
            <a:rPr lang="fr-FR" sz="1600" dirty="0" smtClean="0">
              <a:solidFill>
                <a:schemeClr val="accent2"/>
              </a:solidFill>
              <a:effectLst/>
            </a:rPr>
            <a:t> an URBACT II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Ergebnissen</a:t>
          </a:r>
          <a:r>
            <a:rPr lang="fr-FR" sz="1600" dirty="0" smtClean="0">
              <a:solidFill>
                <a:schemeClr val="accent2"/>
              </a:solidFill>
              <a:effectLst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und</a:t>
          </a:r>
          <a:r>
            <a:rPr lang="fr-FR" sz="1600" dirty="0" smtClean="0">
              <a:solidFill>
                <a:schemeClr val="accent2"/>
              </a:solidFill>
              <a:effectLst/>
            </a:rPr>
            <a:t> URBACT III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teilzuhaben</a:t>
          </a:r>
          <a:endParaRPr lang="fr-FR" sz="1600" dirty="0">
            <a:solidFill>
              <a:schemeClr val="accent2"/>
            </a:solidFill>
            <a:effectLst/>
          </a:endParaRPr>
        </a:p>
      </dgm:t>
    </dgm:pt>
    <dgm:pt modelId="{E85012C8-CA8E-41C0-AEBC-719803B2527F}" type="parTrans" cxnId="{697F5849-960D-44CB-B810-442BD39F9C6E}">
      <dgm:prSet/>
      <dgm:spPr/>
      <dgm:t>
        <a:bodyPr/>
        <a:lstStyle/>
        <a:p>
          <a:endParaRPr lang="fr-FR"/>
        </a:p>
      </dgm:t>
    </dgm:pt>
    <dgm:pt modelId="{2B8A1191-61DA-4EB0-A6C2-92E7C651C988}" type="sibTrans" cxnId="{697F5849-960D-44CB-B810-442BD39F9C6E}">
      <dgm:prSet/>
      <dgm:spPr/>
      <dgm:t>
        <a:bodyPr/>
        <a:lstStyle/>
        <a:p>
          <a:endParaRPr lang="fr-FR"/>
        </a:p>
      </dgm:t>
    </dgm:pt>
    <dgm:pt modelId="{D334DC8D-E9AD-4533-B88D-C5F0B00E972A}">
      <dgm:prSet custT="1"/>
      <dgm:spPr/>
      <dgm:t>
        <a:bodyPr/>
        <a:lstStyle/>
        <a:p>
          <a:r>
            <a:rPr lang="fr-FR" sz="1600" dirty="0" err="1" smtClean="0">
              <a:solidFill>
                <a:schemeClr val="accent2"/>
              </a:solidFill>
              <a:effectLst/>
            </a:rPr>
            <a:t>Capacity</a:t>
          </a:r>
          <a:r>
            <a:rPr lang="fr-FR" sz="1600" dirty="0" smtClean="0">
              <a:solidFill>
                <a:schemeClr val="accent2"/>
              </a:solidFill>
              <a:effectLst/>
            </a:rPr>
            <a:t> Building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als</a:t>
          </a:r>
          <a:r>
            <a:rPr lang="fr-FR" sz="1600" dirty="0" smtClean="0">
              <a:solidFill>
                <a:schemeClr val="accent2"/>
              </a:solidFill>
              <a:effectLst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Unterstützung</a:t>
          </a:r>
          <a:r>
            <a:rPr lang="fr-FR" sz="1600" dirty="0" smtClean="0">
              <a:solidFill>
                <a:schemeClr val="accent2"/>
              </a:solidFill>
              <a:effectLst/>
            </a:rPr>
            <a:t> der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Städtepartner</a:t>
          </a:r>
          <a:r>
            <a:rPr lang="fr-FR" sz="1600" dirty="0" smtClean="0">
              <a:solidFill>
                <a:schemeClr val="accent2"/>
              </a:solidFill>
              <a:effectLst/>
            </a:rPr>
            <a:t>, die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sich</a:t>
          </a:r>
          <a:r>
            <a:rPr lang="fr-FR" sz="1600" dirty="0" smtClean="0">
              <a:solidFill>
                <a:schemeClr val="accent2"/>
              </a:solidFill>
              <a:effectLst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am</a:t>
          </a:r>
          <a:r>
            <a:rPr lang="fr-FR" sz="1600" dirty="0" smtClean="0">
              <a:solidFill>
                <a:schemeClr val="accent2"/>
              </a:solidFill>
              <a:effectLst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Netzwerk</a:t>
          </a:r>
          <a:r>
            <a:rPr lang="fr-FR" sz="1600" dirty="0" smtClean="0">
              <a:solidFill>
                <a:schemeClr val="accent2"/>
              </a:solidFill>
              <a:effectLst/>
            </a:rPr>
            <a:t> </a:t>
          </a:r>
          <a:r>
            <a:rPr lang="fr-FR" sz="1600" dirty="0" err="1" smtClean="0">
              <a:solidFill>
                <a:schemeClr val="accent2"/>
              </a:solidFill>
              <a:effectLst/>
            </a:rPr>
            <a:t>beteiligen</a:t>
          </a:r>
          <a:endParaRPr lang="fr-FR" sz="1600" dirty="0">
            <a:solidFill>
              <a:schemeClr val="accent2"/>
            </a:solidFill>
            <a:effectLst/>
          </a:endParaRPr>
        </a:p>
      </dgm:t>
    </dgm:pt>
    <dgm:pt modelId="{D871470C-902F-40B7-9821-89C5198BED84}" type="parTrans" cxnId="{4D141AFD-98E7-4C98-8888-3E64999AE19E}">
      <dgm:prSet/>
      <dgm:spPr/>
      <dgm:t>
        <a:bodyPr/>
        <a:lstStyle/>
        <a:p>
          <a:endParaRPr lang="fr-FR"/>
        </a:p>
      </dgm:t>
    </dgm:pt>
    <dgm:pt modelId="{E17D8E64-E4F1-4015-8242-FE5943A0DED7}" type="sibTrans" cxnId="{4D141AFD-98E7-4C98-8888-3E64999AE19E}">
      <dgm:prSet/>
      <dgm:spPr/>
      <dgm:t>
        <a:bodyPr/>
        <a:lstStyle/>
        <a:p>
          <a:endParaRPr lang="fr-FR"/>
        </a:p>
      </dgm:t>
    </dgm:pt>
    <dgm:pt modelId="{3F066D28-DD0F-47AE-B2DA-DB20C79B1EF5}" type="pres">
      <dgm:prSet presAssocID="{56F25022-84A5-437B-9F47-1AF926327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2F844C-1C93-4B96-B709-63919B80A4FD}" type="pres">
      <dgm:prSet presAssocID="{D4DBC3E7-A2B7-4F91-BDB5-4DC084E46E80}" presName="parentText" presStyleLbl="node1" presStyleIdx="0" presStyleCnt="3" custLinFactNeighborX="81353" custLinFactNeighborY="-972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04890-55F1-4D64-972F-2CA0D0DFCE26}" type="pres">
      <dgm:prSet presAssocID="{87509A0F-605D-4163-9B63-5E835E2F583A}" presName="spacer" presStyleCnt="0"/>
      <dgm:spPr/>
    </dgm:pt>
    <dgm:pt modelId="{CFAB0466-807E-45A8-B472-539CD71DB48B}" type="pres">
      <dgm:prSet presAssocID="{A62E1D30-9FCD-432A-B39C-D9C3374396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9D55DD-CFB9-4809-B9CB-F5BD15D1D7C7}" type="pres">
      <dgm:prSet presAssocID="{2B8A1191-61DA-4EB0-A6C2-92E7C651C988}" presName="spacer" presStyleCnt="0"/>
      <dgm:spPr/>
    </dgm:pt>
    <dgm:pt modelId="{CB87F298-D4BD-41BD-A235-27D4E257EF16}" type="pres">
      <dgm:prSet presAssocID="{D334DC8D-E9AD-4533-B88D-C5F0B00E972A}" presName="parentText" presStyleLbl="node1" presStyleIdx="2" presStyleCnt="3" custLinFactY="25361" custLinFactNeighborX="3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9F8409-9082-4A96-9DE1-D9C678969364}" srcId="{56F25022-84A5-437B-9F47-1AF926327C94}" destId="{D4DBC3E7-A2B7-4F91-BDB5-4DC084E46E80}" srcOrd="0" destOrd="0" parTransId="{B49ADE2E-EE1E-468B-8E15-DB0167397633}" sibTransId="{87509A0F-605D-4163-9B63-5E835E2F583A}"/>
    <dgm:cxn modelId="{E60A557E-4567-43D7-93C3-6FA811E0E9BD}" type="presOf" srcId="{56F25022-84A5-437B-9F47-1AF926327C94}" destId="{3F066D28-DD0F-47AE-B2DA-DB20C79B1EF5}" srcOrd="0" destOrd="0" presId="urn:microsoft.com/office/officeart/2005/8/layout/vList2"/>
    <dgm:cxn modelId="{6D61E892-86B7-4D48-9CBD-166BD606828F}" type="presOf" srcId="{A62E1D30-9FCD-432A-B39C-D9C3374396C0}" destId="{CFAB0466-807E-45A8-B472-539CD71DB48B}" srcOrd="0" destOrd="0" presId="urn:microsoft.com/office/officeart/2005/8/layout/vList2"/>
    <dgm:cxn modelId="{697F5849-960D-44CB-B810-442BD39F9C6E}" srcId="{56F25022-84A5-437B-9F47-1AF926327C94}" destId="{A62E1D30-9FCD-432A-B39C-D9C3374396C0}" srcOrd="1" destOrd="0" parTransId="{E85012C8-CA8E-41C0-AEBC-719803B2527F}" sibTransId="{2B8A1191-61DA-4EB0-A6C2-92E7C651C988}"/>
    <dgm:cxn modelId="{4D141AFD-98E7-4C98-8888-3E64999AE19E}" srcId="{56F25022-84A5-437B-9F47-1AF926327C94}" destId="{D334DC8D-E9AD-4533-B88D-C5F0B00E972A}" srcOrd="2" destOrd="0" parTransId="{D871470C-902F-40B7-9821-89C5198BED84}" sibTransId="{E17D8E64-E4F1-4015-8242-FE5943A0DED7}"/>
    <dgm:cxn modelId="{B428C0DD-04E3-4662-A8A3-4D04842BFDD5}" type="presOf" srcId="{D4DBC3E7-A2B7-4F91-BDB5-4DC084E46E80}" destId="{542F844C-1C93-4B96-B709-63919B80A4FD}" srcOrd="0" destOrd="0" presId="urn:microsoft.com/office/officeart/2005/8/layout/vList2"/>
    <dgm:cxn modelId="{C99E825B-6C10-459C-BF49-B3189ADA217C}" type="presOf" srcId="{D334DC8D-E9AD-4533-B88D-C5F0B00E972A}" destId="{CB87F298-D4BD-41BD-A235-27D4E257EF16}" srcOrd="0" destOrd="0" presId="urn:microsoft.com/office/officeart/2005/8/layout/vList2"/>
    <dgm:cxn modelId="{761DCDE2-2281-4E7C-8F17-62C2395CA640}" type="presParOf" srcId="{3F066D28-DD0F-47AE-B2DA-DB20C79B1EF5}" destId="{542F844C-1C93-4B96-B709-63919B80A4FD}" srcOrd="0" destOrd="0" presId="urn:microsoft.com/office/officeart/2005/8/layout/vList2"/>
    <dgm:cxn modelId="{6B5041FC-53BB-4EEC-8010-D9A8C23EF668}" type="presParOf" srcId="{3F066D28-DD0F-47AE-B2DA-DB20C79B1EF5}" destId="{FBE04890-55F1-4D64-972F-2CA0D0DFCE26}" srcOrd="1" destOrd="0" presId="urn:microsoft.com/office/officeart/2005/8/layout/vList2"/>
    <dgm:cxn modelId="{7A8BA617-7620-44E3-89D2-0B9A3764A1A8}" type="presParOf" srcId="{3F066D28-DD0F-47AE-B2DA-DB20C79B1EF5}" destId="{CFAB0466-807E-45A8-B472-539CD71DB48B}" srcOrd="2" destOrd="0" presId="urn:microsoft.com/office/officeart/2005/8/layout/vList2"/>
    <dgm:cxn modelId="{4F874B06-C6B3-44D5-8D63-88587E9677C5}" type="presParOf" srcId="{3F066D28-DD0F-47AE-B2DA-DB20C79B1EF5}" destId="{AB9D55DD-CFB9-4809-B9CB-F5BD15D1D7C7}" srcOrd="3" destOrd="0" presId="urn:microsoft.com/office/officeart/2005/8/layout/vList2"/>
    <dgm:cxn modelId="{F519425C-ED3D-47E2-A760-687D5C23B4B8}" type="presParOf" srcId="{3F066D28-DD0F-47AE-B2DA-DB20C79B1EF5}" destId="{CB87F298-D4BD-41BD-A235-27D4E257EF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3" tIns="46556" rIns="93113" bIns="4655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06FF5FC-3056-4AD9-A6E9-79F652E466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463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>
            <a:lvl1pPr algn="r"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b" anchorCtr="0" compatLnSpc="1">
            <a:prstTxWarp prst="textNoShape">
              <a:avLst/>
            </a:prstTxWarp>
          </a:bodyPr>
          <a:lstStyle>
            <a:lvl1pPr defTabSz="9604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4" tIns="47967" rIns="95934" bIns="47967" numCol="1" anchor="b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fld id="{67C99FC8-0D38-428D-B5C8-AEC1885E58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5980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79" rIns="95557" bIns="47779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250BFBE-FD58-4A25-B5D2-6B17F52DA117}" type="slidenum">
              <a:rPr lang="fr-FR" altLang="fr-FR" sz="1200"/>
              <a:pPr algn="r"/>
              <a:t>2</a:t>
            </a:fld>
            <a:endParaRPr lang="fr-FR" altLang="fr-FR" sz="120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48" tIns="46374" rIns="92748" bIns="46374" anchor="ctr"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fr-FR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3" y="4714875"/>
            <a:ext cx="4983162" cy="44656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57" tIns="47779" rIns="95557" bIns="47779" anchor="ctr"/>
          <a:lstStyle/>
          <a:p>
            <a:endParaRPr lang="hu-HU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14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7" tIns="47779" rIns="95557" bIns="47779" anchor="b"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D08B364-68C6-4B8F-84F0-B09D63C5E31B}" type="slidenum">
              <a:rPr lang="fr-FR" altLang="fr-FR" sz="1200"/>
              <a:pPr algn="r"/>
              <a:t>8</a:t>
            </a:fld>
            <a:endParaRPr lang="fr-FR" altLang="fr-FR" sz="120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14400" y="744538"/>
            <a:ext cx="4967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48" tIns="46374" rIns="92748" bIns="46374" anchor="ctr"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fr-FR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3" y="4714875"/>
            <a:ext cx="4983162" cy="44656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557" tIns="47779" rIns="95557" bIns="47779" anchor="ctr"/>
          <a:lstStyle/>
          <a:p>
            <a:endParaRPr lang="hu-HU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2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74E032-F99E-40F5-968C-7CC6644CF9A2}" type="slidenum">
              <a:rPr lang="fr-FR" altLang="fr-FR" sz="1200"/>
              <a:pPr/>
              <a:t>9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xmlns="" val="107766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4097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67215ADF-E9B8-4FF8-89DA-4569927DE37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80947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4" y="457200"/>
            <a:ext cx="180975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1" y="457200"/>
            <a:ext cx="527685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BA023614-858F-44D3-BDEF-2C14828A77F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416277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1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4" y="2090738"/>
            <a:ext cx="3678239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93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93" y="3987801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D59866-A838-42B2-B86A-230A348244E4}" type="slidenum">
              <a:rPr lang="de-DE" altLang="fr-FR"/>
              <a:pPr/>
              <a:t>‹N°›</a:t>
            </a:fld>
            <a:endParaRPr lang="de-DE" altLang="fr-FR"/>
          </a:p>
        </p:txBody>
      </p:sp>
      <p:sp>
        <p:nvSpPr>
          <p:cNvPr id="9" name="Textfeld 8"/>
          <p:cNvSpPr txBox="1"/>
          <p:nvPr userDrawn="1"/>
        </p:nvSpPr>
        <p:spPr>
          <a:xfrm>
            <a:off x="2844065" y="633707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9251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584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38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901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588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40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043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99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547F3004-FCB1-400D-A176-02A9EA2048A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72796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190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376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669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38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38" y="352425"/>
            <a:ext cx="8043862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8" y="1182688"/>
            <a:ext cx="8043862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6940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907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7495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017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1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97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514ED198-DAF3-478A-86AC-30D0650B6B32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985722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5113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7499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8347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6937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9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4414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2090738"/>
            <a:ext cx="3678238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87800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3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D73C"/>
                </a:solidFill>
              </a:defRPr>
            </a:lvl1pPr>
          </a:lstStyle>
          <a:p>
            <a:fld id="{0994D9A2-4F9A-48F9-95A2-68E1C4E7027C}" type="slidenum">
              <a:rPr lang="de-DE" altLang="de-DE"/>
              <a:pPr/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378679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7A360297-E65A-4103-9773-B76F15C6EB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86436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27C9BF2A-9591-4492-BF79-CC19E23C896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8468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FC6DF181-1D12-4EF3-B5EE-95CA2218B22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423226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E57A5E76-A51A-40FE-80D0-D33D399349F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3773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06E43840-DB0B-4253-B623-6ABC45192C53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190472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320F5E88-9EA0-46BE-9C82-07B97206B89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6247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GB" altLang="fr-FR"/>
              <a:t>Title of presentation I </a:t>
            </a:r>
            <a:fld id="{2622F65A-C71C-4FF3-AFCE-D2CE07CC07F9}" type="datetime2">
              <a:rPr lang="en-GB" altLang="fr-FR"/>
              <a:pPr/>
              <a:t>Friday, 09 January 2015</a:t>
            </a:fld>
            <a:r>
              <a:rPr lang="en-GB" altLang="fr-FR"/>
              <a:t> I Page </a:t>
            </a:r>
            <a:fld id="{9F071E3B-49BB-4365-AC14-18594F273E1F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  <p:sldLayoutId id="214748514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urbact.e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540552" cy="1152525"/>
          </a:xfrm>
        </p:spPr>
        <p:txBody>
          <a:bodyPr/>
          <a:lstStyle/>
          <a:p>
            <a:r>
              <a:rPr lang="en-GB" altLang="fr-FR" sz="2800" b="1" dirty="0" smtClean="0">
                <a:latin typeface="Verdana" panose="020B0604030504040204" pitchFamily="34" charset="0"/>
              </a:rPr>
              <a:t>URBACT III </a:t>
            </a:r>
            <a:br>
              <a:rPr lang="en-GB" altLang="fr-FR" sz="2800" b="1" dirty="0" smtClean="0">
                <a:latin typeface="Verdana" panose="020B0604030504040204" pitchFamily="34" charset="0"/>
              </a:rPr>
            </a:br>
            <a:r>
              <a:rPr lang="en-GB" altLang="fr-FR" sz="2800" b="1" dirty="0" err="1" smtClean="0">
                <a:latin typeface="Verdana" panose="020B0604030504040204" pitchFamily="34" charset="0"/>
              </a:rPr>
              <a:t>Nationaler</a:t>
            </a:r>
            <a:r>
              <a:rPr lang="en-GB" altLang="fr-FR" sz="2800" b="1" dirty="0" smtClean="0">
                <a:latin typeface="Verdana" panose="020B0604030504040204" pitchFamily="34" charset="0"/>
              </a:rPr>
              <a:t> </a:t>
            </a:r>
            <a:r>
              <a:rPr lang="en-GB" altLang="fr-FR" sz="2800" b="1" dirty="0" err="1" smtClean="0">
                <a:latin typeface="Verdana" panose="020B0604030504040204" pitchFamily="34" charset="0"/>
              </a:rPr>
              <a:t>Infotag</a:t>
            </a:r>
            <a:r>
              <a:rPr lang="en-GB" altLang="fr-FR" sz="2800" b="1" dirty="0" smtClean="0">
                <a:latin typeface="Verdana" panose="020B0604030504040204" pitchFamily="34" charset="0"/>
              </a:rPr>
              <a:t> Deutschland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96752"/>
            <a:ext cx="5868095" cy="334376"/>
          </a:xfrm>
        </p:spPr>
        <p:txBody>
          <a:bodyPr/>
          <a:lstStyle/>
          <a:p>
            <a:r>
              <a:rPr lang="en-GB" altLang="fr-FR" sz="24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Essen, 15.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Transnationaler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Austausch</a:t>
            </a:r>
            <a:endParaRPr lang="fr-FR" altLang="fr-FR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Definition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von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« 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</a:t>
            </a:r>
            <a:r>
              <a:rPr lang="fr-FR" altLang="fr-FR" b="1" dirty="0">
                <a:solidFill>
                  <a:schemeClr val="accent2"/>
                </a:solidFill>
                <a:latin typeface="Verdana" panose="020B0604030504040204" pitchFamily="34" charset="0"/>
              </a:rPr>
              <a:t> »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gray">
          <a:xfrm>
            <a:off x="1187450" y="1412875"/>
            <a:ext cx="7849046" cy="468042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Die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begünstigte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Stadt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bezieht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sich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auf die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lokale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öffentliche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Verwaltung</a:t>
            </a:r>
            <a:r>
              <a:rPr lang="en-US" altLang="fr-FR" sz="18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als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Vertreterin</a:t>
            </a:r>
            <a:r>
              <a:rPr lang="en-US" altLang="fr-FR" sz="18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für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Städte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Gemeinden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Städte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ohne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Größeneinschränkung</a:t>
            </a: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Innerkommunale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Verwaltungsebenen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wie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z.B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Stadtbezirke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dort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wo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eine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politisch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-administrative Institution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für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Politikgestaltung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-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umsetzung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in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dem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vom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geplanten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URBACT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Netzwerk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abgedeckten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Politikfeld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zuständig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ist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Metropolstadtregionen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-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verbände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dort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, wo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eine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politisch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-administrative Institution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für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Politikgestaltung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-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umsetzung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dem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vom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geplanten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URBACT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Netzwerk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abgedeckten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Politikfeld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zuständig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ist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11250" y="19050"/>
            <a:ext cx="7061150" cy="1033686"/>
          </a:xfrm>
        </p:spPr>
        <p:txBody>
          <a:bodyPr/>
          <a:lstStyle/>
          <a:p>
            <a:pPr algn="ctr"/>
            <a:r>
              <a:rPr lang="fr-FR" altLang="fr-FR" sz="24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Transnationaler</a:t>
            </a:r>
            <a:r>
              <a:rPr lang="fr-FR" altLang="fr-FR" sz="24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4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Austausch</a:t>
            </a:r>
            <a:r>
              <a:rPr lang="fr-FR" altLang="fr-FR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fr-FR" altLang="fr-FR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EFRE-</a:t>
            </a:r>
            <a:r>
              <a:rPr lang="fr-FR" altLang="fr-FR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Kofinanzierung</a:t>
            </a:r>
            <a:r>
              <a:rPr lang="fr-FR" altLang="fr-FR" dirty="0" smtClean="0">
                <a:latin typeface="Verdana" panose="020B0604030504040204" pitchFamily="34" charset="0"/>
              </a:rPr>
              <a:t/>
            </a:r>
            <a:br>
              <a:rPr lang="fr-FR" altLang="fr-FR" dirty="0" smtClean="0">
                <a:latin typeface="Verdana" panose="020B0604030504040204" pitchFamily="34" charset="0"/>
              </a:rPr>
            </a:br>
            <a:endParaRPr lang="fr-FR" altLang="fr-FR" u="sng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1250" y="1557338"/>
            <a:ext cx="3748782" cy="4462462"/>
          </a:xfrm>
        </p:spPr>
        <p:txBody>
          <a:bodyPr/>
          <a:lstStyle/>
          <a:p>
            <a:pPr marL="1587">
              <a:defRPr/>
            </a:pP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Kofinanzierung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aus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EFRE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für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die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berechtigten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Städte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andere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berechtigte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Empfänger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für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umgesetzte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i="1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Maßnahmen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 </a:t>
            </a:r>
            <a:endParaRPr lang="en-US" altLang="fr-FR" sz="1600" i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Weniger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entwickelte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und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Übergangsregionen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erhalten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85</a:t>
            </a: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% 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EFRE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Zuwendung</a:t>
            </a: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Stärker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entwickelte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Regionen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 err="1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erhalten</a:t>
            </a:r>
            <a:r>
              <a:rPr lang="en-US" altLang="fr-FR" sz="1600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70% EFRE </a:t>
            </a:r>
            <a:r>
              <a:rPr lang="en-US" altLang="fr-FR" sz="1600" dirty="0" err="1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Zuwendung</a:t>
            </a:r>
            <a:endParaRPr lang="fr-FR" dirty="0"/>
          </a:p>
        </p:txBody>
      </p:sp>
      <p:pic>
        <p:nvPicPr>
          <p:cNvPr id="27652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6056" y="1526962"/>
            <a:ext cx="3898100" cy="4097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-Building 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gray">
          <a:xfrm>
            <a:off x="1187450" y="1125538"/>
            <a:ext cx="7705725" cy="47323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endParaRPr lang="en-US" altLang="fr-FR" sz="18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Um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Kapazitäten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im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Bereich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der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integrierten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nachhaltigen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r>
              <a:rPr lang="fr-FR" altLang="fr-FR" sz="1800" b="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auszubauen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buNone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Praktiker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den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Führungspersonal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Verwaltung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gewählte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Vertreter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/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innen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weitere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den URBACT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Netzwerken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eingebundene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Akteure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Mit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Hilfe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von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Fortbildungen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-Building-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Aktionen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: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Seminare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zum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-Building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URBACT-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Sommeru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niversitäten</a:t>
            </a: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Von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Fall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Fall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Capacity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-Building-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Angebote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gewählte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Vertreter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/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innen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Verwaltungsbehörden</a:t>
            </a: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etc.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fr-FR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…</a:t>
            </a:r>
            <a:endParaRPr lang="fr-FR" altLang="fr-FR" b="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Kapitalisierung</a:t>
            </a:r>
            <a:r>
              <a:rPr lang="en-US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Verbreitung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gray">
          <a:xfrm>
            <a:off x="1187450" y="1000125"/>
            <a:ext cx="7705725" cy="4857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fr-FR" altLang="fr-FR" sz="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150000"/>
              </a:lnSpc>
              <a:buFontTx/>
              <a:buNone/>
              <a:defRPr/>
            </a:pP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Um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auch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die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nicht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an URBACT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Projekten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beteiligt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sind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weitere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Schlüsselakteure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der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regionalen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nationalen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>
                <a:solidFill>
                  <a:schemeClr val="accent2"/>
                </a:solidFill>
                <a:latin typeface="Verdana" panose="020B0604030504040204" pitchFamily="34" charset="0"/>
              </a:rPr>
              <a:t>e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uropäischen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Ebene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fr-FR" altLang="fr-FR" sz="1800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erreichen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Expertenwissen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Website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als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Wissensplattform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Thematische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Veröffentlichungen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Konferenz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Fachveranstaltungen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etc.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URBACT Nationale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Verbreitungsstellen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800" dirty="0" err="1">
                <a:solidFill>
                  <a:schemeClr val="accent2"/>
                </a:solidFill>
                <a:latin typeface="Verdana" panose="020B0604030504040204" pitchFamily="34" charset="0"/>
              </a:rPr>
              <a:t>K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ooperation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mit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anderen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Organisationen</a:t>
            </a: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b="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sz="2400" b="1" dirty="0" err="1" smtClean="0">
                <a:latin typeface="Verdana" panose="020B0604030504040204" pitchFamily="34" charset="0"/>
              </a:rPr>
              <a:t>Machen</a:t>
            </a:r>
            <a:r>
              <a:rPr lang="fr-FR" altLang="en-US" sz="2400" b="1" dirty="0" smtClean="0">
                <a:latin typeface="Verdana" panose="020B0604030504040204" pitchFamily="34" charset="0"/>
              </a:rPr>
              <a:t> </a:t>
            </a:r>
            <a:r>
              <a:rPr lang="fr-FR" altLang="en-US" sz="2400" b="1" dirty="0" err="1" smtClean="0">
                <a:latin typeface="Verdana" panose="020B0604030504040204" pitchFamily="34" charset="0"/>
              </a:rPr>
              <a:t>Sie</a:t>
            </a:r>
            <a:r>
              <a:rPr lang="fr-FR" altLang="en-US" sz="2400" b="1" dirty="0" smtClean="0">
                <a:latin typeface="Verdana" panose="020B0604030504040204" pitchFamily="34" charset="0"/>
              </a:rPr>
              <a:t> mit </a:t>
            </a:r>
            <a:r>
              <a:rPr lang="fr-FR" altLang="en-US" sz="2400" b="1" dirty="0" err="1" smtClean="0">
                <a:latin typeface="Verdana" panose="020B0604030504040204" pitchFamily="34" charset="0"/>
              </a:rPr>
              <a:t>bei</a:t>
            </a:r>
            <a:r>
              <a:rPr lang="fr-FR" altLang="en-US" sz="2400" b="1" dirty="0" smtClean="0">
                <a:latin typeface="Verdana" panose="020B0604030504040204" pitchFamily="34" charset="0"/>
              </a:rPr>
              <a:t> URBACT!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63913185"/>
              </p:ext>
            </p:extLst>
          </p:nvPr>
        </p:nvGraphicFramePr>
        <p:xfrm>
          <a:off x="1438275" y="1248558"/>
          <a:ext cx="3052762" cy="451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xmlns="" val="2751609610"/>
              </p:ext>
            </p:extLst>
          </p:nvPr>
        </p:nvGraphicFramePr>
        <p:xfrm>
          <a:off x="1571604" y="1357298"/>
          <a:ext cx="6096000" cy="442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Espace réservé du contenu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64417899"/>
              </p:ext>
            </p:extLst>
          </p:nvPr>
        </p:nvGraphicFramePr>
        <p:xfrm>
          <a:off x="5715008" y="1000107"/>
          <a:ext cx="2971792" cy="486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643063" y="5786438"/>
            <a:ext cx="264318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000" dirty="0" err="1" smtClean="0">
                <a:solidFill>
                  <a:schemeClr val="tx2"/>
                </a:solidFill>
              </a:rPr>
              <a:t>Laufende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err="1" smtClean="0">
                <a:solidFill>
                  <a:schemeClr val="tx2"/>
                </a:solidFill>
              </a:rPr>
              <a:t>Netzwerke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4" descr="UAD2-78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4849"/>
          <a:stretch/>
        </p:blipFill>
        <p:spPr bwMode="auto">
          <a:xfrm>
            <a:off x="1115616" y="1122465"/>
            <a:ext cx="7908614" cy="475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0"/>
            <a:ext cx="7239000" cy="1000125"/>
          </a:xfrm>
        </p:spPr>
        <p:txBody>
          <a:bodyPr/>
          <a:lstStyle/>
          <a:p>
            <a:pPr algn="ctr"/>
            <a:r>
              <a:rPr lang="en-GB" altLang="fr-FR" sz="2000" b="1" dirty="0" smtClean="0"/>
              <a:t>URBACT </a:t>
            </a:r>
            <a:br>
              <a:rPr lang="en-GB" altLang="fr-FR" sz="2000" b="1" dirty="0" smtClean="0"/>
            </a:br>
            <a:r>
              <a:rPr lang="en-GB" altLang="fr-FR" sz="2000" b="1" dirty="0" err="1" smtClean="0"/>
              <a:t>Werden</a:t>
            </a:r>
            <a:r>
              <a:rPr lang="en-GB" altLang="fr-FR" sz="2000" b="1" dirty="0" smtClean="0"/>
              <a:t> </a:t>
            </a:r>
            <a:r>
              <a:rPr lang="en-GB" altLang="fr-FR" sz="2000" b="1" dirty="0" err="1" smtClean="0"/>
              <a:t>Sie</a:t>
            </a:r>
            <a:r>
              <a:rPr lang="en-GB" altLang="fr-FR" sz="2000" b="1" dirty="0" smtClean="0"/>
              <a:t> </a:t>
            </a:r>
            <a:r>
              <a:rPr lang="en-GB" altLang="fr-FR" sz="2000" b="1" dirty="0" err="1" smtClean="0"/>
              <a:t>Teil</a:t>
            </a:r>
            <a:r>
              <a:rPr lang="en-GB" altLang="fr-FR" sz="2000" b="1" dirty="0" smtClean="0"/>
              <a:t> </a:t>
            </a:r>
            <a:r>
              <a:rPr lang="en-GB" altLang="fr-FR" sz="2000" b="1" dirty="0" err="1" smtClean="0"/>
              <a:t>einer</a:t>
            </a:r>
            <a:r>
              <a:rPr lang="en-GB" altLang="fr-FR" sz="2000" b="1" dirty="0" smtClean="0"/>
              <a:t> </a:t>
            </a:r>
            <a:br>
              <a:rPr lang="en-GB" altLang="fr-FR" sz="2000" b="1" dirty="0" smtClean="0"/>
            </a:br>
            <a:r>
              <a:rPr lang="en-GB" altLang="fr-FR" sz="2000" b="1" dirty="0" err="1" smtClean="0"/>
              <a:t>europäischen</a:t>
            </a:r>
            <a:r>
              <a:rPr lang="en-GB" altLang="fr-FR" sz="2000" b="1" dirty="0" smtClean="0"/>
              <a:t> </a:t>
            </a:r>
            <a:r>
              <a:rPr lang="en-GB" altLang="fr-FR" sz="2000" b="1" dirty="0" err="1" smtClean="0"/>
              <a:t>Arbeitsgemeinschaft</a:t>
            </a:r>
            <a:r>
              <a:rPr lang="en-GB" altLang="fr-FR" sz="2000" b="1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 descr="Fond_coul_jaune"/>
          <p:cNvSpPr>
            <a:spLocks noChangeArrowheads="1"/>
          </p:cNvSpPr>
          <p:nvPr/>
        </p:nvSpPr>
        <p:spPr bwMode="auto">
          <a:xfrm>
            <a:off x="1905000" y="6208713"/>
            <a:ext cx="5691188" cy="19367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fr-FR" sz="1400">
                <a:solidFill>
                  <a:schemeClr val="bg2"/>
                </a:solidFill>
                <a:hlinkClick r:id="rId3"/>
              </a:rPr>
              <a:t>contact@urbact.eu</a:t>
            </a:r>
            <a:r>
              <a:rPr lang="hu-HU" altLang="fr-FR" sz="1400">
                <a:solidFill>
                  <a:schemeClr val="bg2"/>
                </a:solidFill>
              </a:rPr>
              <a:t>		</a:t>
            </a:r>
            <a:endParaRPr lang="en-GB" altLang="fr-FR" sz="1400">
              <a:solidFill>
                <a:schemeClr val="bg2"/>
              </a:solidFill>
            </a:endParaRPr>
          </a:p>
        </p:txBody>
      </p:sp>
      <p:sp>
        <p:nvSpPr>
          <p:cNvPr id="32771" name="Rectangle 5" descr="Fond_coul_jaune"/>
          <p:cNvSpPr>
            <a:spLocks noChangeArrowheads="1"/>
          </p:cNvSpPr>
          <p:nvPr/>
        </p:nvSpPr>
        <p:spPr bwMode="auto">
          <a:xfrm>
            <a:off x="1905000" y="6432550"/>
            <a:ext cx="1174750" cy="193675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fr-FR" sz="1400">
                <a:solidFill>
                  <a:schemeClr val="bg2"/>
                </a:solidFill>
              </a:rPr>
              <a:t>www.urbact.eu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87450" y="160338"/>
            <a:ext cx="7239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URBACT III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71550" y="623888"/>
            <a:ext cx="8064946" cy="5195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44475" indent="-244475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350"/>
              </a:spcBef>
              <a:buClr>
                <a:srgbClr val="002396"/>
              </a:buClr>
              <a:buSzPct val="150000"/>
              <a:defRPr/>
            </a:pPr>
            <a:endParaRPr lang="en-GB" altLang="fr-FR" sz="1800" b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Nach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URBACT I (2002-2006) und URBACT II (2007-2013)</a:t>
            </a:r>
            <a:endParaRPr lang="en-GB" altLang="fr-FR" sz="1800" b="1" dirty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GB" altLang="fr-FR" sz="1800" b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Europäisches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Programm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der </a:t>
            </a:r>
            <a:r>
              <a:rPr lang="en-GB" altLang="fr-FR" sz="1800" b="1" dirty="0" err="1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erritorialen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Zusammenarbeit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2014-2020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7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n-GB" altLang="fr-FR" sz="1800" dirty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defRPr/>
            </a:pP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350"/>
              </a:spcBef>
              <a:defRPr/>
            </a:pPr>
            <a:r>
              <a:rPr lang="en-GB" altLang="fr-FR" sz="1800" dirty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</a:t>
            </a:r>
            <a:r>
              <a:rPr lang="en-US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inanziert</a:t>
            </a: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durch</a:t>
            </a: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EFRE und 30 </a:t>
            </a:r>
            <a:r>
              <a:rPr lang="en-US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Mitglieds</a:t>
            </a: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- und </a:t>
            </a:r>
            <a:r>
              <a:rPr lang="en-US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Partnerstaaten</a:t>
            </a: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350"/>
              </a:spcBef>
              <a:defRPr/>
            </a:pP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Budget: 96 </a:t>
            </a:r>
            <a:r>
              <a:rPr lang="en-US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Millionen</a:t>
            </a:r>
            <a:r>
              <a:rPr lang="en-US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€ 2014-2020</a:t>
            </a:r>
            <a:endParaRPr lang="en-GB" altLang="fr-FR" sz="1200" b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lang="en-GB" altLang="fr-FR" sz="1200" b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Hauptziel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GB" altLang="fr-FR" sz="16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	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en-GB" altLang="fr-FR" sz="1600" dirty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Integrierte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und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nachhaltige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Stadtentwicklung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fördern</a:t>
            </a:r>
            <a:endParaRPr lang="en-GB" altLang="fr-FR" sz="1800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350"/>
              </a:spcBef>
              <a:defRPr/>
            </a:pPr>
            <a:r>
              <a:rPr lang="en-GB" altLang="fr-FR" sz="12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endParaRPr lang="fr-FR" altLang="fr-FR" sz="1600" b="1" i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lang="en-GB" altLang="fr-FR" sz="1100" b="1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GB" altLang="fr-FR" sz="18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Wie</a:t>
            </a:r>
            <a:r>
              <a:rPr lang="en-GB" altLang="fr-FR" sz="18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defRPr/>
            </a:pP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defRPr/>
            </a:pPr>
            <a:r>
              <a:rPr lang="en-GB" altLang="fr-FR" sz="1800" dirty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Städte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vernetzen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sich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lernen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gegenseitig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von den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Erfahrungen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	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ziehen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daraus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Lehren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und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identifizieren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gute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Praxis, um 	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Stadtpolitiken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zu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verbessern</a:t>
            </a:r>
            <a:r>
              <a:rPr lang="en-GB" altLang="fr-FR" sz="1800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</p:txBody>
      </p:sp>
      <p:sp>
        <p:nvSpPr>
          <p:cNvPr id="18436" name="Footer Placeholder 3"/>
          <p:cNvSpPr txBox="1">
            <a:spLocks noGrp="1"/>
          </p:cNvSpPr>
          <p:nvPr/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URBACT II  Monitoring Committee, Rome, September 2014URBACT II  Monitoring Committee, Rome, September 2014</a:t>
            </a:r>
            <a:endParaRPr lang="en-GB" altLang="en-US" sz="1000"/>
          </a:p>
          <a:p>
            <a:endParaRPr lang="en-GB" alt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gray">
          <a:xfrm>
            <a:off x="323528" y="184150"/>
            <a:ext cx="8784976" cy="811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defTabSz="449263">
              <a:spcBef>
                <a:spcPct val="20000"/>
              </a:spcBef>
              <a:buSzPct val="160000"/>
              <a:buChar char="›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en-GB" sz="24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Stärkung</a:t>
            </a:r>
            <a:r>
              <a:rPr lang="en-GB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GB" sz="24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städtischen</a:t>
            </a:r>
            <a:r>
              <a:rPr lang="en-GB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Dimension </a:t>
            </a:r>
          </a:p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en-GB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  <a:r>
              <a:rPr lang="en-GB" sz="24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Kohäsionspolitik</a:t>
            </a:r>
            <a:r>
              <a:rPr lang="en-GB" sz="2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2014-2020</a:t>
            </a:r>
          </a:p>
          <a:p>
            <a:pPr algn="ctr">
              <a:spcBef>
                <a:spcPct val="0"/>
              </a:spcBef>
              <a:buSzTx/>
              <a:buFontTx/>
              <a:buNone/>
              <a:defRPr/>
            </a:pPr>
            <a:endParaRPr lang="en-US" altLang="fr-FR" sz="24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gray">
          <a:xfrm>
            <a:off x="1042989" y="1196752"/>
            <a:ext cx="7993507" cy="496855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949325" indent="-490538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492125" indent="-490538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URBACT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wird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allen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Europa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arbeiten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auch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den “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Artikel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7-Städten”.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endParaRPr lang="en-GB" altLang="fr-FR" sz="1800" dirty="0" smtClean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Mindestens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5% der EFRE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Mittel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“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Artikel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7-Städte”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Maßnahmen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einer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nachhaltigen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Neue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Instrumente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: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Territoriale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Investition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(ITI) und Community Local Led Development (CLLD)</a:t>
            </a: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US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US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Innovative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Maßnahmen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der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endParaRPr lang="en-US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US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endParaRPr lang="en-US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lvl="2">
              <a:lnSpc>
                <a:spcPct val="9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"/>
              <a:defRPr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Europäisches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Netzwerk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zur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- Urban Development Network (UDN)</a:t>
            </a: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Ziele</a:t>
            </a:r>
            <a:r>
              <a:rPr lang="fr-FR" altLang="fr-FR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des </a:t>
            </a:r>
            <a:r>
              <a:rPr lang="fr-FR" altLang="fr-FR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Programms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gray">
          <a:xfrm>
            <a:off x="1187450" y="1428750"/>
            <a:ext cx="77057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2125" indent="-490538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None/>
            </a:pPr>
            <a:endParaRPr lang="fr-FR" altLang="fr-FR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58875" y="981075"/>
            <a:ext cx="7949629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Vier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Ziele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des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Programms</a:t>
            </a:r>
            <a:endParaRPr 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en-GB" sz="20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Die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Fähigkeit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der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Städte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verbessern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nachhaltige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Städtepolitik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und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Praktiken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integriert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und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partizipativ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managen</a:t>
            </a: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GB" sz="16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Ausgestaltung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nachhaltiger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städtischer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Strategien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und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Aktionspläne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Städten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verbessern</a:t>
            </a: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GB" sz="20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</a:t>
            </a:r>
            <a:r>
              <a:rPr lang="en-GB" sz="16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Umsetzung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integrierter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nachhaltiger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Stadtentwicklungspläne</a:t>
            </a:r>
            <a:r>
              <a:rPr lang="en-GB" sz="1800" b="1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b="1" dirty="0" err="1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verbessern</a:t>
            </a: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GB" sz="1800" b="1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20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4</a:t>
            </a:r>
            <a:r>
              <a:rPr lang="en-US" sz="18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GB" sz="18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GB" sz="1600" b="1" dirty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Sicherstellen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,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dass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Praktiker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und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Entscheidungsträger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auf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allen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Ebenen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(EU</a:t>
            </a:r>
            <a:r>
              <a:rPr lang="en-US" sz="18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, national, regional 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und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lokal</a:t>
            </a:r>
            <a:r>
              <a:rPr lang="en-US" sz="1800" b="1" dirty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)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verstärkt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Zugang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zum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thematischen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Wissen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von URBACT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haben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und das Know-how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über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die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vielen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Aspekte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nachhaltiger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Stadtentwicklung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teilen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, um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damit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Städtepolitiken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zu</a:t>
            </a:r>
            <a:r>
              <a:rPr lang="en-US" sz="1800" b="1" dirty="0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6"/>
                </a:solidFill>
                <a:latin typeface="Verdana" pitchFamily="34" charset="0"/>
                <a:sym typeface="Wingdings" pitchFamily="2" charset="2"/>
              </a:rPr>
              <a:t>verbessern</a:t>
            </a:r>
            <a:endParaRPr lang="en-US" sz="1800" b="1" dirty="0">
              <a:solidFill>
                <a:schemeClr val="accent6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GB" sz="2000" b="1" dirty="0">
              <a:solidFill>
                <a:schemeClr val="accent6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GB" sz="2000" b="1" dirty="0">
              <a:solidFill>
                <a:schemeClr val="accent6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Schlüsselaktivitäten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gray">
          <a:xfrm>
            <a:off x="1116013" y="1309688"/>
            <a:ext cx="7705725" cy="48577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492125" indent="-490538" defTabSz="449263">
              <a:spcBef>
                <a:spcPct val="20000"/>
              </a:spcBef>
              <a:buSzPct val="160000"/>
              <a:buChar char="›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SzPct val="80000"/>
              <a:buFont typeface="Wingdings" panose="05000000000000000000" pitchFamily="2" charset="2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7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Vernetzung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Um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</a:rPr>
              <a:t>durch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</a:rPr>
              <a:t>gegenseitiges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</a:rPr>
              <a:t>Lernen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</a:rPr>
              <a:t> und den Transfer </a:t>
            </a:r>
            <a:r>
              <a:rPr lang="en-US" altLang="fr-FR" sz="1800" b="0" dirty="0" err="1">
                <a:solidFill>
                  <a:schemeClr val="accent2"/>
                </a:solidFill>
                <a:latin typeface="Verdana" panose="020B0604030504040204" pitchFamily="34" charset="0"/>
              </a:rPr>
              <a:t>guter</a:t>
            </a:r>
            <a:r>
              <a:rPr lang="en-US" altLang="fr-FR" sz="1800" b="0" dirty="0">
                <a:solidFill>
                  <a:schemeClr val="accent2"/>
                </a:solidFill>
                <a:latin typeface="Verdana" panose="020B0604030504040204" pitchFamily="34" charset="0"/>
              </a:rPr>
              <a:t> Praxis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bei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der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Gestaltung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Umsetzung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Strategien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unterstützen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Capacity-Building </a:t>
            </a:r>
          </a:p>
          <a:p>
            <a:pPr marL="1587" indent="0">
              <a:lnSpc>
                <a:spcPct val="80000"/>
              </a:lnSpc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Um die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Akteure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qualifizieren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partizipative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Ansätze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die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Gestaltung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Durchführung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Politiken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entwickeln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durch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Fortbildungsseminare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Sommeruniversitäten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etc.).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endParaRPr lang="en-US" altLang="fr-FR" sz="1800" b="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Kapitalisierung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Verbreitung</a:t>
            </a:r>
            <a:endParaRPr lang="en-US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Um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städtisches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Wissen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Praktiken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Politikempfehlungen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etc.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kapitalisieren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verbreiten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damit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Politikgestaltung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Umsetzung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auf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lokaler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regionaler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nationaler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EU-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Ebene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anzureichern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durch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Seminare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Web-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Plattform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Publikationen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Nationale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URBACT </a:t>
            </a:r>
            <a:r>
              <a:rPr lang="en-US" altLang="fr-FR" sz="1800" b="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Anlaufstellen</a:t>
            </a:r>
            <a:r>
              <a:rPr lang="en-US" altLang="fr-FR" sz="1800" b="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etc.)</a:t>
            </a:r>
          </a:p>
          <a:p>
            <a:pPr marL="1587" indent="0">
              <a:lnSpc>
                <a:spcPct val="80000"/>
              </a:lnSpc>
              <a:buFontTx/>
              <a:buNone/>
              <a:defRPr/>
            </a:pP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 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800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Thematische</a:t>
            </a:r>
            <a:r>
              <a:rPr lang="fr-FR" altLang="fr-FR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Konzentration</a:t>
            </a:r>
            <a:r>
              <a:rPr lang="fr-FR" altLang="fr-FR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1619250" y="1814513"/>
            <a:ext cx="77057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2125" indent="-490538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None/>
            </a:pPr>
            <a:endParaRPr lang="fr-FR" altLang="fr-FR" sz="8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16013" y="1268413"/>
            <a:ext cx="7848475" cy="474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49263">
              <a:lnSpc>
                <a:spcPct val="9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Thematische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Konzentration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mit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einem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flexiblen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Ansatz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,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um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Antworten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auf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die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unterschiedlichen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Bedürfnisse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von</a:t>
            </a:r>
            <a:r>
              <a:rPr lang="fr-FR" sz="1800" b="1" i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Städten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zu</a:t>
            </a:r>
            <a:r>
              <a:rPr lang="fr-FR" sz="1800" b="1" i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i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finden</a:t>
            </a:r>
            <a:endParaRPr lang="fr-FR" sz="1800" b="1" i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20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Als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Beitrag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zum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Erreichen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der EU 2020-Ziele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werden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70% des Budgets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für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transnationalen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Austausch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auf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5 </a:t>
            </a:r>
            <a:r>
              <a:rPr lang="fr-FR" sz="1800" b="1" dirty="0" err="1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hematische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Ziele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konzentriert</a:t>
            </a:r>
            <a:r>
              <a:rPr lang="fr-FR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:</a:t>
            </a:r>
            <a:endParaRPr lang="fr-FR" sz="18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6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b="1" dirty="0">
                <a:solidFill>
                  <a:schemeClr val="accent6"/>
                </a:solidFill>
              </a:rPr>
              <a:t> </a:t>
            </a:r>
            <a:r>
              <a:rPr lang="en-GB" sz="1600" b="1" dirty="0" smtClean="0">
                <a:solidFill>
                  <a:schemeClr val="accent6"/>
                </a:solidFill>
              </a:rPr>
              <a:t>	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Stärkung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Forschung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technologischer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	Innovation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Übergangs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kohlenstoffarmen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Wirtschaft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in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allen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Bereichen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Umweltschutz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Förderung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Ressourceneffizienz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Förderung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sozialen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Inklusion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Armutsbekämpfung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Beschäftigungsförderung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</a:t>
            </a:r>
            <a:r>
              <a:rPr lang="en-GB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Arbeitsmobilität</a:t>
            </a:r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587" defTabSz="449263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2000" b="1" dirty="0">
              <a:solidFill>
                <a:schemeClr val="accent2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defTabSz="449263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Die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verbleibenden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30</a:t>
            </a:r>
            <a:r>
              <a:rPr lang="en-US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%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stehen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für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alle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anderen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Themen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zur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Verfügung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, die auf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einem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Bottom-up-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Ansatz</a:t>
            </a:r>
            <a:r>
              <a:rPr lang="en-US" sz="1800" b="1" dirty="0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basieren</a:t>
            </a:r>
            <a:r>
              <a:rPr lang="en-US" sz="1800" b="1" dirty="0">
                <a:solidFill>
                  <a:schemeClr val="accent2"/>
                </a:solidFill>
                <a:latin typeface="Verdana" pitchFamily="34" charset="0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Transnationaler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Austausch</a:t>
            </a:r>
            <a:endParaRPr lang="fr-FR" altLang="fr-FR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altLang="fr-FR" sz="2000" b="1" dirty="0">
                <a:solidFill>
                  <a:schemeClr val="accent2"/>
                </a:solidFill>
                <a:latin typeface="Verdana" panose="020B0604030504040204" pitchFamily="34" charset="0"/>
              </a:rPr>
              <a:t>3 </a:t>
            </a:r>
            <a:r>
              <a:rPr lang="fr-FR" altLang="fr-FR" sz="20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Netzwerktypen</a:t>
            </a:r>
            <a:r>
              <a:rPr lang="fr-FR" altLang="fr-FR" sz="2000" b="1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endParaRPr lang="fr-FR" altLang="fr-FR" sz="2000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gray">
          <a:xfrm>
            <a:off x="1187450" y="1285875"/>
            <a:ext cx="77057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2125" indent="-490538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60000"/>
            </a:pPr>
            <a:r>
              <a:rPr lang="fr-FR" altLang="fr-FR" sz="1800" b="1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Machen</a:t>
            </a:r>
            <a:r>
              <a:rPr lang="fr-FR" altLang="fr-FR" sz="1800" b="1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b="1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Sie</a:t>
            </a:r>
            <a:r>
              <a:rPr lang="fr-FR" altLang="fr-FR" sz="1800" b="1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mit </a:t>
            </a:r>
            <a:r>
              <a:rPr lang="fr-FR" altLang="fr-FR" sz="1800" b="1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bei</a:t>
            </a:r>
            <a:r>
              <a:rPr lang="fr-FR" altLang="fr-FR" sz="1800" b="1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den URBACT </a:t>
            </a:r>
            <a:r>
              <a:rPr lang="fr-FR" altLang="fr-FR" sz="1800" b="1" i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Netzwerken</a:t>
            </a:r>
            <a:r>
              <a:rPr lang="fr-FR" altLang="fr-FR" sz="1800" b="1" i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!</a:t>
            </a:r>
            <a:endParaRPr lang="fr-FR" altLang="fr-FR" sz="1800" b="1" i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fr-FR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Aktionsplanungs-Netzwerke</a:t>
            </a:r>
            <a:r>
              <a:rPr lang="fr-FR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</a:p>
          <a:p>
            <a:pPr marL="1587" indent="0">
              <a:lnSpc>
                <a:spcPct val="80000"/>
              </a:lnSpc>
              <a:spcBef>
                <a:spcPct val="20000"/>
              </a:spcBef>
              <a:buSzPct val="160000"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Sie</a:t>
            </a:r>
            <a:r>
              <a:rPr lang="fr-FR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zielen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ab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auf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die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Stärkung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Entwicklung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integrierter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Strategien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Lokale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Aktionspläne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)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nachhaltige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die mit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partizipativen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Ansätzen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entstehen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fr-FR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Transfer-</a:t>
            </a:r>
            <a:r>
              <a:rPr lang="fr-FR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Netzwerke</a:t>
            </a:r>
            <a:endParaRPr lang="fr-FR" altLang="fr-FR" sz="1800" b="1" dirty="0" smtClean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marL="1587" indent="0">
              <a:lnSpc>
                <a:spcPct val="80000"/>
              </a:lnSpc>
              <a:spcBef>
                <a:spcPct val="20000"/>
              </a:spcBef>
              <a:buSzPct val="160000"/>
            </a:pPr>
            <a:r>
              <a:rPr lang="fr-FR" altLang="fr-FR" sz="1800" b="1" dirty="0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EU-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können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hier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gemeinsam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am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Transfer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guter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Praxis 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im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Bereich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nachhaltigen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Stadtentwicklung</a:t>
            </a:r>
            <a:r>
              <a:rPr lang="fr-FR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arbeiten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fr-FR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Umsetzungs-Netzwerke</a:t>
            </a:r>
            <a:r>
              <a:rPr lang="fr-FR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</a:p>
          <a:p>
            <a:pPr marL="1587" indent="0">
              <a:lnSpc>
                <a:spcPct val="80000"/>
              </a:lnSpc>
              <a:spcBef>
                <a:spcPct val="20000"/>
              </a:spcBef>
              <a:buSzPct val="160000"/>
            </a:pP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insbesondere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die, die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Artikel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7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nutzen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)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können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sich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	hier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zu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den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Schlüsselfaktoren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die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erfolgreiche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Umsetzung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	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von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nachhaltigen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Strategien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austauschen</a:t>
            </a:r>
            <a:r>
              <a:rPr lang="fr-FR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  <a:endParaRPr lang="fr-FR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4213" y="260350"/>
            <a:ext cx="8280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r-FR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Transnationaler</a:t>
            </a:r>
            <a:r>
              <a:rPr lang="en-US" altLang="fr-FR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Austausch</a:t>
            </a:r>
            <a:endParaRPr lang="en-US" altLang="fr-FR" b="1" dirty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fr-FR" sz="20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Mit</a:t>
            </a:r>
            <a:r>
              <a:rPr lang="en-US" altLang="fr-FR" sz="20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20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Hilfe</a:t>
            </a:r>
            <a:r>
              <a:rPr lang="en-US" altLang="fr-FR" sz="20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der “URBACT </a:t>
            </a:r>
            <a:r>
              <a:rPr lang="en-US" altLang="fr-FR" sz="2000" b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Methode</a:t>
            </a:r>
            <a:r>
              <a:rPr lang="en-US" altLang="fr-FR" sz="2000" b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” </a:t>
            </a:r>
            <a:endParaRPr lang="fr-FR" altLang="fr-FR" sz="2000" b="1" dirty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971550" y="1439863"/>
            <a:ext cx="8172450" cy="5124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44475" indent="-244475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350"/>
              </a:spcBef>
              <a:buClr>
                <a:srgbClr val="002396"/>
              </a:buClr>
              <a:buSzPct val="150000"/>
              <a:defRPr/>
            </a:pPr>
            <a:r>
              <a:rPr lang="en-US" altLang="fr-FR" sz="1800" b="1" i="1" dirty="0" err="1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it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der URBACT 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Methode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für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mehr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Auswirkung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in </a:t>
            </a:r>
            <a:r>
              <a:rPr lang="en-US" altLang="fr-FR" sz="1800" b="1" i="1" dirty="0" err="1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hrer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fr-FR" sz="1800" b="1" i="1" dirty="0" err="1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Stadt</a:t>
            </a:r>
            <a:r>
              <a:rPr lang="en-US" altLang="fr-FR" sz="1800" b="1" i="1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!</a:t>
            </a:r>
          </a:p>
          <a:p>
            <a:pPr marL="381000" indent="-381000"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en-GB" altLang="fr-FR" sz="1700" u="sng" dirty="0" smtClean="0">
                <a:solidFill>
                  <a:srgbClr val="002396"/>
                </a:solidFill>
                <a:latin typeface="Verdan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fr-FR" altLang="fr-FR" sz="1800" u="sng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Erfahrungen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teilen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Lernen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Lehren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ziehen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« die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Außenwelt</a:t>
            </a:r>
            <a:r>
              <a:rPr lang="fr-FR" altLang="fr-FR" sz="1800" dirty="0">
                <a:solidFill>
                  <a:srgbClr val="002396"/>
                </a:solidFill>
                <a:latin typeface="Verdana" panose="020B0604030504040204" pitchFamily="34" charset="0"/>
              </a:rPr>
              <a:t> »</a:t>
            </a: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Gleichgewicht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zwischen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Partnern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aus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mehr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oder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weniger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entwickelten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Regionen</a:t>
            </a:r>
            <a:endParaRPr lang="fr-FR" altLang="fr-FR" sz="1800" dirty="0">
              <a:solidFill>
                <a:srgbClr val="002396"/>
              </a:solidFill>
              <a:latin typeface="Verdana" panose="020B0604030504040204" pitchFamily="34" charset="0"/>
            </a:endParaRP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Umsetzungsorientiert</a:t>
            </a:r>
            <a:endParaRPr lang="fr-FR" altLang="fr-FR" sz="1800" dirty="0" smtClean="0">
              <a:solidFill>
                <a:srgbClr val="002396"/>
              </a:solidFill>
              <a:latin typeface="Verdana" panose="020B0604030504040204" pitchFamily="34" charset="0"/>
            </a:endParaRP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Beteiligung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lokaler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Stakeholder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: </a:t>
            </a:r>
            <a:r>
              <a:rPr lang="fr-FR" altLang="fr-FR" sz="1800" dirty="0">
                <a:solidFill>
                  <a:srgbClr val="002396"/>
                </a:solidFill>
                <a:latin typeface="Verdana" panose="020B0604030504040204" pitchFamily="34" charset="0"/>
              </a:rPr>
              <a:t>URBACT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Lokale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Unterstützungsgruppen</a:t>
            </a:r>
            <a:endParaRPr lang="fr-FR" altLang="fr-FR" sz="1800" dirty="0">
              <a:solidFill>
                <a:srgbClr val="002396"/>
              </a:solidFill>
              <a:latin typeface="Verdana" panose="020B0604030504040204" pitchFamily="34" charset="0"/>
            </a:endParaRP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Beteiligung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der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Verwaltungsbehörden</a:t>
            </a:r>
            <a:endParaRPr lang="fr-FR" altLang="fr-FR" sz="1800" dirty="0">
              <a:solidFill>
                <a:srgbClr val="002396"/>
              </a:solidFill>
              <a:latin typeface="Verdana" panose="020B0604030504040204" pitchFamily="34" charset="0"/>
            </a:endParaRPr>
          </a:p>
          <a:p>
            <a:pPr marL="381000" indent="-381000">
              <a:lnSpc>
                <a:spcPct val="120000"/>
              </a:lnSpc>
              <a:spcBef>
                <a:spcPts val="400"/>
              </a:spcBef>
              <a:buClr>
                <a:srgbClr val="002396"/>
              </a:buClr>
              <a:buSzPct val="150000"/>
              <a:buFont typeface="Wingdings" panose="05000000000000000000" pitchFamily="2" charset="2"/>
              <a:buChar char="§"/>
              <a:tabLst>
                <a:tab pos="244475" algn="l"/>
                <a:tab pos="349250" algn="l"/>
                <a:tab pos="798513" algn="l"/>
                <a:tab pos="1247775" algn="l"/>
                <a:tab pos="1697038" algn="l"/>
                <a:tab pos="2146300" algn="l"/>
                <a:tab pos="2595563" algn="l"/>
                <a:tab pos="3044825" algn="l"/>
                <a:tab pos="3494088" algn="l"/>
                <a:tab pos="3943350" algn="l"/>
                <a:tab pos="4392613" algn="l"/>
                <a:tab pos="4841875" algn="l"/>
                <a:tab pos="5291138" algn="l"/>
                <a:tab pos="5740400" algn="l"/>
                <a:tab pos="6189663" algn="l"/>
                <a:tab pos="6638925" algn="l"/>
                <a:tab pos="7088188" algn="l"/>
                <a:tab pos="7537450" algn="l"/>
                <a:tab pos="7986713" algn="l"/>
                <a:tab pos="8435975" algn="l"/>
                <a:tab pos="8885238" algn="l"/>
              </a:tabLst>
              <a:defRPr/>
            </a:pP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Laufende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Unterstützung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für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Netzwerke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und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alle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Beteiligten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 (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Experten</a:t>
            </a:r>
            <a:r>
              <a:rPr lang="fr-FR" altLang="fr-FR" sz="1800" dirty="0" smtClean="0">
                <a:solidFill>
                  <a:srgbClr val="002396"/>
                </a:solidFill>
                <a:latin typeface="Verdana" panose="020B0604030504040204" pitchFamily="34" charset="0"/>
              </a:rPr>
              <a:t>, </a:t>
            </a:r>
            <a:r>
              <a:rPr lang="fr-FR" altLang="fr-FR" sz="1800" dirty="0" err="1" smtClean="0">
                <a:solidFill>
                  <a:srgbClr val="002396"/>
                </a:solidFill>
                <a:latin typeface="Verdana" panose="020B0604030504040204" pitchFamily="34" charset="0"/>
              </a:rPr>
              <a:t>Sekretariat</a:t>
            </a:r>
            <a:r>
              <a:rPr lang="fr-FR" altLang="fr-FR" sz="1800" dirty="0">
                <a:solidFill>
                  <a:srgbClr val="002396"/>
                </a:solidFill>
                <a:latin typeface="Verdan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350"/>
              </a:spcBef>
              <a:defRPr/>
            </a:pPr>
            <a:endParaRPr lang="en-GB" altLang="fr-FR" sz="1800" dirty="0">
              <a:solidFill>
                <a:srgbClr val="002396"/>
              </a:solidFill>
              <a:latin typeface="Verdana" panose="020B060403050404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Transnationaler</a:t>
            </a:r>
            <a:r>
              <a:rPr lang="fr-FR" altLang="fr-FR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Austausch</a:t>
            </a:r>
            <a:endParaRPr lang="fr-FR" altLang="fr-FR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altLang="fr-FR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Begünstigte</a:t>
            </a:r>
            <a:endParaRPr lang="fr-FR" altLang="fr-FR" b="1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gray">
          <a:xfrm>
            <a:off x="1187450" y="1285875"/>
            <a:ext cx="741699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92125" indent="-490538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aus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den 28 EU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Mitgliedstaaten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Norwegen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der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Schweiz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endParaRPr lang="en-US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en-US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Lokale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Agenturen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die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als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halb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-)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öffentliche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Organisationen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von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einer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Kommune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gegründet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wurden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teilweise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oder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vollständig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in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kommunalem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Besitz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sind</a:t>
            </a:r>
            <a:r>
              <a:rPr lang="en-US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und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verantwortlich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für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die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Gestaltung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Umsetzung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spezifischer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Politiken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(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Wirtschaftsförderung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Energieversorgung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Gesundheitsdienste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Verkehrsbetriebe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>
                <a:solidFill>
                  <a:schemeClr val="accent2"/>
                </a:solidFill>
                <a:latin typeface="Verdana" panose="020B0604030504040204" pitchFamily="34" charset="0"/>
              </a:rPr>
              <a:t>etc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.)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sind</a:t>
            </a:r>
            <a:endParaRPr lang="en-US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en-US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Regionale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Landes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- und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bundesweite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Institutionen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insofern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Fragestellungen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befasst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sind</a:t>
            </a:r>
            <a:endParaRPr lang="en-US" altLang="fr-FR" sz="1800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endParaRPr lang="en-US" altLang="fr-FR" sz="1800" b="1" dirty="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60000"/>
              <a:buFont typeface="Wingdings" panose="05000000000000000000" pitchFamily="2" charset="2"/>
              <a:buChar char="§"/>
            </a:pP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Universitäten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und </a:t>
            </a:r>
            <a:r>
              <a:rPr lang="en-US" altLang="fr-FR" sz="1800" b="1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Forschungszentren</a:t>
            </a:r>
            <a:r>
              <a:rPr lang="en-US" altLang="fr-FR" sz="1800" b="1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insofern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sie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mit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städtischen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Fragestellungen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befasst</a:t>
            </a:r>
            <a:r>
              <a:rPr lang="en-US" altLang="fr-FR" sz="1800" dirty="0" smtClean="0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fr-FR" sz="1800" dirty="0" err="1" smtClean="0">
                <a:solidFill>
                  <a:schemeClr val="accent2"/>
                </a:solidFill>
                <a:latin typeface="Verdana" panose="020B0604030504040204" pitchFamily="34" charset="0"/>
              </a:rPr>
              <a:t>sind</a:t>
            </a:r>
            <a:endParaRPr lang="fr-FR" altLang="fr-FR" sz="1800" b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730</Words>
  <Application>Microsoft Office PowerPoint</Application>
  <PresentationFormat>Affichage à l'écran (4:3)</PresentationFormat>
  <Paragraphs>168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Modèle par défaut</vt:lpstr>
      <vt:lpstr>1_Modèle par défaut</vt:lpstr>
      <vt:lpstr>2_Modèle par défaut</vt:lpstr>
      <vt:lpstr>URBACT III  Nationaler Infotag Deutschland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Transnationaler Austausch EFRE-Kofinanzierung </vt:lpstr>
      <vt:lpstr>Diapositive 12</vt:lpstr>
      <vt:lpstr>Diapositive 13</vt:lpstr>
      <vt:lpstr>Machen Sie mit bei URBACT!</vt:lpstr>
      <vt:lpstr>URBACT  Werden Sie Teil einer  europäischen Arbeitsgemeinschaft!</vt:lpstr>
      <vt:lpstr>Diapositive 16</vt:lpstr>
    </vt:vector>
  </TitlesOfParts>
  <Company>URBACT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URBACT</dc:title>
  <dc:creator>SZOKOLAI Zsolt (REGIO)</dc:creator>
  <cp:lastModifiedBy>Lenovo User</cp:lastModifiedBy>
  <cp:revision>350</cp:revision>
  <dcterms:created xsi:type="dcterms:W3CDTF">2009-04-29T09:18:19Z</dcterms:created>
  <dcterms:modified xsi:type="dcterms:W3CDTF">2015-01-09T10:28:32Z</dcterms:modified>
</cp:coreProperties>
</file>