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65" r:id="rId3"/>
    <p:sldId id="267" r:id="rId4"/>
    <p:sldId id="271" r:id="rId5"/>
    <p:sldId id="268" r:id="rId6"/>
    <p:sldId id="266" r:id="rId7"/>
    <p:sldId id="260" r:id="rId8"/>
    <p:sldId id="262" r:id="rId9"/>
    <p:sldId id="269" r:id="rId10"/>
    <p:sldId id="272" r:id="rId11"/>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96"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EC5BE-63E4-C648-9F67-EAE10D5E7327}" type="doc">
      <dgm:prSet loTypeId="urn:microsoft.com/office/officeart/2005/8/layout/gear1" loCatId="" qsTypeId="urn:microsoft.com/office/officeart/2005/8/quickstyle/simple4" qsCatId="simple" csTypeId="urn:microsoft.com/office/officeart/2005/8/colors/accent2_2" csCatId="accent2" phldr="1"/>
      <dgm:spPr/>
    </dgm:pt>
    <dgm:pt modelId="{F9BABFE4-F533-F849-8CE8-E2C19585F432}">
      <dgm:prSet phldrT="[Text]"/>
      <dgm:spPr/>
      <dgm:t>
        <a:bodyPr/>
        <a:lstStyle/>
        <a:p>
          <a:r>
            <a:rPr lang="en-US" dirty="0" smtClean="0"/>
            <a:t>The Europe 2020 strategy</a:t>
          </a:r>
          <a:endParaRPr lang="sv-SE" dirty="0"/>
        </a:p>
      </dgm:t>
    </dgm:pt>
    <dgm:pt modelId="{F73A18B0-F01B-A744-BA68-98438B501A02}" type="parTrans" cxnId="{16A8B6A2-6A8D-5546-B650-38E1FA5069AD}">
      <dgm:prSet/>
      <dgm:spPr/>
      <dgm:t>
        <a:bodyPr/>
        <a:lstStyle/>
        <a:p>
          <a:endParaRPr lang="sv-SE"/>
        </a:p>
      </dgm:t>
    </dgm:pt>
    <dgm:pt modelId="{CC0D5E4A-0B97-B94D-BED9-DA4AD877B27C}" type="sibTrans" cxnId="{16A8B6A2-6A8D-5546-B650-38E1FA5069AD}">
      <dgm:prSet/>
      <dgm:spPr/>
      <dgm:t>
        <a:bodyPr/>
        <a:lstStyle/>
        <a:p>
          <a:endParaRPr lang="sv-SE"/>
        </a:p>
      </dgm:t>
    </dgm:pt>
    <dgm:pt modelId="{DD4D491D-83F3-D941-B954-FBC6348489A7}">
      <dgm:prSet phldrT="[Text]"/>
      <dgm:spPr/>
      <dgm:t>
        <a:bodyPr/>
        <a:lstStyle/>
        <a:p>
          <a:r>
            <a:rPr lang="en-US" dirty="0" smtClean="0"/>
            <a:t>The role of parents</a:t>
          </a:r>
          <a:endParaRPr lang="sv-SE" dirty="0"/>
        </a:p>
      </dgm:t>
    </dgm:pt>
    <dgm:pt modelId="{51605795-7478-0143-BEC3-E64956548399}" type="parTrans" cxnId="{E6D3AFD1-3977-334A-A25F-DA8E696E065C}">
      <dgm:prSet/>
      <dgm:spPr/>
      <dgm:t>
        <a:bodyPr/>
        <a:lstStyle/>
        <a:p>
          <a:endParaRPr lang="sv-SE"/>
        </a:p>
      </dgm:t>
    </dgm:pt>
    <dgm:pt modelId="{8EC4EA47-3A20-E040-B6CF-D39CB3DA04B4}" type="sibTrans" cxnId="{E6D3AFD1-3977-334A-A25F-DA8E696E065C}">
      <dgm:prSet/>
      <dgm:spPr/>
      <dgm:t>
        <a:bodyPr/>
        <a:lstStyle/>
        <a:p>
          <a:endParaRPr lang="sv-SE"/>
        </a:p>
      </dgm:t>
    </dgm:pt>
    <dgm:pt modelId="{A0283658-C0EE-4B46-A9F4-9EF668723BAD}">
      <dgm:prSet phldrT="[Text]"/>
      <dgm:spPr/>
      <dgm:t>
        <a:bodyPr/>
        <a:lstStyle/>
        <a:p>
          <a:r>
            <a:rPr lang="en-US" dirty="0" smtClean="0"/>
            <a:t>Migrants and </a:t>
          </a:r>
          <a:r>
            <a:rPr lang="en-US" dirty="0" err="1" smtClean="0"/>
            <a:t>roma</a:t>
          </a:r>
          <a:r>
            <a:rPr lang="en-US" dirty="0" smtClean="0"/>
            <a:t> parents</a:t>
          </a:r>
          <a:endParaRPr lang="sv-SE" dirty="0"/>
        </a:p>
      </dgm:t>
    </dgm:pt>
    <dgm:pt modelId="{824C117A-2AEC-B24D-82BB-9DCD7A351411}" type="parTrans" cxnId="{9617212A-F29E-3E48-B07D-E7E5CB8CF92D}">
      <dgm:prSet/>
      <dgm:spPr/>
      <dgm:t>
        <a:bodyPr/>
        <a:lstStyle/>
        <a:p>
          <a:endParaRPr lang="sv-SE"/>
        </a:p>
      </dgm:t>
    </dgm:pt>
    <dgm:pt modelId="{4814F3D5-AD22-1846-96FB-9935C8C4AF9F}" type="sibTrans" cxnId="{9617212A-F29E-3E48-B07D-E7E5CB8CF92D}">
      <dgm:prSet/>
      <dgm:spPr/>
      <dgm:t>
        <a:bodyPr/>
        <a:lstStyle/>
        <a:p>
          <a:endParaRPr lang="sv-SE"/>
        </a:p>
      </dgm:t>
    </dgm:pt>
    <dgm:pt modelId="{D75E6747-8283-2546-A621-98E0267D5017}" type="pres">
      <dgm:prSet presAssocID="{40AEC5BE-63E4-C648-9F67-EAE10D5E7327}" presName="composite" presStyleCnt="0">
        <dgm:presLayoutVars>
          <dgm:chMax val="3"/>
          <dgm:animLvl val="lvl"/>
          <dgm:resizeHandles val="exact"/>
        </dgm:presLayoutVars>
      </dgm:prSet>
      <dgm:spPr/>
    </dgm:pt>
    <dgm:pt modelId="{4C95A934-3EFB-FF46-AF25-C1E18B62086F}" type="pres">
      <dgm:prSet presAssocID="{F9BABFE4-F533-F849-8CE8-E2C19585F432}" presName="gear1" presStyleLbl="node1" presStyleIdx="0" presStyleCnt="3">
        <dgm:presLayoutVars>
          <dgm:chMax val="1"/>
          <dgm:bulletEnabled val="1"/>
        </dgm:presLayoutVars>
      </dgm:prSet>
      <dgm:spPr/>
      <dgm:t>
        <a:bodyPr/>
        <a:lstStyle/>
        <a:p>
          <a:endParaRPr lang="sv-SE"/>
        </a:p>
      </dgm:t>
    </dgm:pt>
    <dgm:pt modelId="{6374F8BD-D312-5D4F-87F1-C56281833935}" type="pres">
      <dgm:prSet presAssocID="{F9BABFE4-F533-F849-8CE8-E2C19585F432}" presName="gear1srcNode" presStyleLbl="node1" presStyleIdx="0" presStyleCnt="3"/>
      <dgm:spPr/>
      <dgm:t>
        <a:bodyPr/>
        <a:lstStyle/>
        <a:p>
          <a:endParaRPr lang="bg-BG"/>
        </a:p>
      </dgm:t>
    </dgm:pt>
    <dgm:pt modelId="{F07CB994-8528-954D-9BEA-2C29C52E99B1}" type="pres">
      <dgm:prSet presAssocID="{F9BABFE4-F533-F849-8CE8-E2C19585F432}" presName="gear1dstNode" presStyleLbl="node1" presStyleIdx="0" presStyleCnt="3"/>
      <dgm:spPr/>
      <dgm:t>
        <a:bodyPr/>
        <a:lstStyle/>
        <a:p>
          <a:endParaRPr lang="bg-BG"/>
        </a:p>
      </dgm:t>
    </dgm:pt>
    <dgm:pt modelId="{0CFAB253-1320-4848-897C-1EA9BEDD782C}" type="pres">
      <dgm:prSet presAssocID="{DD4D491D-83F3-D941-B954-FBC6348489A7}" presName="gear2" presStyleLbl="node1" presStyleIdx="1" presStyleCnt="3">
        <dgm:presLayoutVars>
          <dgm:chMax val="1"/>
          <dgm:bulletEnabled val="1"/>
        </dgm:presLayoutVars>
      </dgm:prSet>
      <dgm:spPr/>
      <dgm:t>
        <a:bodyPr/>
        <a:lstStyle/>
        <a:p>
          <a:endParaRPr lang="sv-SE"/>
        </a:p>
      </dgm:t>
    </dgm:pt>
    <dgm:pt modelId="{CDF80F68-F5BD-B14D-8D54-3D7E60BFB3E1}" type="pres">
      <dgm:prSet presAssocID="{DD4D491D-83F3-D941-B954-FBC6348489A7}" presName="gear2srcNode" presStyleLbl="node1" presStyleIdx="1" presStyleCnt="3"/>
      <dgm:spPr/>
      <dgm:t>
        <a:bodyPr/>
        <a:lstStyle/>
        <a:p>
          <a:endParaRPr lang="bg-BG"/>
        </a:p>
      </dgm:t>
    </dgm:pt>
    <dgm:pt modelId="{87DDBA6D-D29E-0B4B-9933-81AA94F82234}" type="pres">
      <dgm:prSet presAssocID="{DD4D491D-83F3-D941-B954-FBC6348489A7}" presName="gear2dstNode" presStyleLbl="node1" presStyleIdx="1" presStyleCnt="3"/>
      <dgm:spPr/>
      <dgm:t>
        <a:bodyPr/>
        <a:lstStyle/>
        <a:p>
          <a:endParaRPr lang="bg-BG"/>
        </a:p>
      </dgm:t>
    </dgm:pt>
    <dgm:pt modelId="{A5F2213C-4E82-174C-A6C1-7CA30423AB6A}" type="pres">
      <dgm:prSet presAssocID="{A0283658-C0EE-4B46-A9F4-9EF668723BAD}" presName="gear3" presStyleLbl="node1" presStyleIdx="2" presStyleCnt="3"/>
      <dgm:spPr/>
      <dgm:t>
        <a:bodyPr/>
        <a:lstStyle/>
        <a:p>
          <a:endParaRPr lang="sv-SE"/>
        </a:p>
      </dgm:t>
    </dgm:pt>
    <dgm:pt modelId="{8B657817-B89E-5E4A-B5AB-E984F00DB954}" type="pres">
      <dgm:prSet presAssocID="{A0283658-C0EE-4B46-A9F4-9EF668723BAD}" presName="gear3tx" presStyleLbl="node1" presStyleIdx="2" presStyleCnt="3">
        <dgm:presLayoutVars>
          <dgm:chMax val="1"/>
          <dgm:bulletEnabled val="1"/>
        </dgm:presLayoutVars>
      </dgm:prSet>
      <dgm:spPr/>
      <dgm:t>
        <a:bodyPr/>
        <a:lstStyle/>
        <a:p>
          <a:endParaRPr lang="sv-SE"/>
        </a:p>
      </dgm:t>
    </dgm:pt>
    <dgm:pt modelId="{AC531959-990A-5F40-9C06-81D3860C4316}" type="pres">
      <dgm:prSet presAssocID="{A0283658-C0EE-4B46-A9F4-9EF668723BAD}" presName="gear3srcNode" presStyleLbl="node1" presStyleIdx="2" presStyleCnt="3"/>
      <dgm:spPr/>
      <dgm:t>
        <a:bodyPr/>
        <a:lstStyle/>
        <a:p>
          <a:endParaRPr lang="bg-BG"/>
        </a:p>
      </dgm:t>
    </dgm:pt>
    <dgm:pt modelId="{1FC4E3AC-C14D-6144-B7CE-CA756761FE54}" type="pres">
      <dgm:prSet presAssocID="{A0283658-C0EE-4B46-A9F4-9EF668723BAD}" presName="gear3dstNode" presStyleLbl="node1" presStyleIdx="2" presStyleCnt="3"/>
      <dgm:spPr/>
      <dgm:t>
        <a:bodyPr/>
        <a:lstStyle/>
        <a:p>
          <a:endParaRPr lang="bg-BG"/>
        </a:p>
      </dgm:t>
    </dgm:pt>
    <dgm:pt modelId="{84D483A1-FDF2-DD4C-901C-13438E7D2146}" type="pres">
      <dgm:prSet presAssocID="{CC0D5E4A-0B97-B94D-BED9-DA4AD877B27C}" presName="connector1" presStyleLbl="sibTrans2D1" presStyleIdx="0" presStyleCnt="3"/>
      <dgm:spPr/>
      <dgm:t>
        <a:bodyPr/>
        <a:lstStyle/>
        <a:p>
          <a:endParaRPr lang="bg-BG"/>
        </a:p>
      </dgm:t>
    </dgm:pt>
    <dgm:pt modelId="{D6B6B8BB-24A6-034A-BA29-922E97B6C135}" type="pres">
      <dgm:prSet presAssocID="{8EC4EA47-3A20-E040-B6CF-D39CB3DA04B4}" presName="connector2" presStyleLbl="sibTrans2D1" presStyleIdx="1" presStyleCnt="3"/>
      <dgm:spPr/>
      <dgm:t>
        <a:bodyPr/>
        <a:lstStyle/>
        <a:p>
          <a:endParaRPr lang="bg-BG"/>
        </a:p>
      </dgm:t>
    </dgm:pt>
    <dgm:pt modelId="{B530CEE2-0C9A-644C-9733-C1336FC6737D}" type="pres">
      <dgm:prSet presAssocID="{4814F3D5-AD22-1846-96FB-9935C8C4AF9F}" presName="connector3" presStyleLbl="sibTrans2D1" presStyleIdx="2" presStyleCnt="3"/>
      <dgm:spPr/>
      <dgm:t>
        <a:bodyPr/>
        <a:lstStyle/>
        <a:p>
          <a:endParaRPr lang="bg-BG"/>
        </a:p>
      </dgm:t>
    </dgm:pt>
  </dgm:ptLst>
  <dgm:cxnLst>
    <dgm:cxn modelId="{BD0A3298-7DB8-4CAC-98F3-165221972CBE}" type="presOf" srcId="{4814F3D5-AD22-1846-96FB-9935C8C4AF9F}" destId="{B530CEE2-0C9A-644C-9733-C1336FC6737D}" srcOrd="0" destOrd="0" presId="urn:microsoft.com/office/officeart/2005/8/layout/gear1"/>
    <dgm:cxn modelId="{25373143-AA4C-45A7-AD03-82E04C93F776}" type="presOf" srcId="{A0283658-C0EE-4B46-A9F4-9EF668723BAD}" destId="{AC531959-990A-5F40-9C06-81D3860C4316}" srcOrd="2" destOrd="0" presId="urn:microsoft.com/office/officeart/2005/8/layout/gear1"/>
    <dgm:cxn modelId="{E6D3AFD1-3977-334A-A25F-DA8E696E065C}" srcId="{40AEC5BE-63E4-C648-9F67-EAE10D5E7327}" destId="{DD4D491D-83F3-D941-B954-FBC6348489A7}" srcOrd="1" destOrd="0" parTransId="{51605795-7478-0143-BEC3-E64956548399}" sibTransId="{8EC4EA47-3A20-E040-B6CF-D39CB3DA04B4}"/>
    <dgm:cxn modelId="{191F182B-B7CB-464E-A3AB-4911A2E7A989}" type="presOf" srcId="{8EC4EA47-3A20-E040-B6CF-D39CB3DA04B4}" destId="{D6B6B8BB-24A6-034A-BA29-922E97B6C135}" srcOrd="0" destOrd="0" presId="urn:microsoft.com/office/officeart/2005/8/layout/gear1"/>
    <dgm:cxn modelId="{393EBF0A-3FEC-429F-9002-22B84604BF53}" type="presOf" srcId="{40AEC5BE-63E4-C648-9F67-EAE10D5E7327}" destId="{D75E6747-8283-2546-A621-98E0267D5017}" srcOrd="0" destOrd="0" presId="urn:microsoft.com/office/officeart/2005/8/layout/gear1"/>
    <dgm:cxn modelId="{FB99D012-BEAA-4608-8554-B7A7DACDE0B0}" type="presOf" srcId="{F9BABFE4-F533-F849-8CE8-E2C19585F432}" destId="{4C95A934-3EFB-FF46-AF25-C1E18B62086F}" srcOrd="0" destOrd="0" presId="urn:microsoft.com/office/officeart/2005/8/layout/gear1"/>
    <dgm:cxn modelId="{3DADD996-C160-401C-89E0-C98CEA22FF74}" type="presOf" srcId="{DD4D491D-83F3-D941-B954-FBC6348489A7}" destId="{0CFAB253-1320-4848-897C-1EA9BEDD782C}" srcOrd="0" destOrd="0" presId="urn:microsoft.com/office/officeart/2005/8/layout/gear1"/>
    <dgm:cxn modelId="{3EB30E30-9B9E-46A8-A1C1-F5092754C221}" type="presOf" srcId="{CC0D5E4A-0B97-B94D-BED9-DA4AD877B27C}" destId="{84D483A1-FDF2-DD4C-901C-13438E7D2146}" srcOrd="0" destOrd="0" presId="urn:microsoft.com/office/officeart/2005/8/layout/gear1"/>
    <dgm:cxn modelId="{D35D434D-5E4E-428D-A522-4955E655BC9B}" type="presOf" srcId="{A0283658-C0EE-4B46-A9F4-9EF668723BAD}" destId="{A5F2213C-4E82-174C-A6C1-7CA30423AB6A}" srcOrd="0" destOrd="0" presId="urn:microsoft.com/office/officeart/2005/8/layout/gear1"/>
    <dgm:cxn modelId="{57D24848-AF5F-4EF1-809B-A95AD1698F20}" type="presOf" srcId="{A0283658-C0EE-4B46-A9F4-9EF668723BAD}" destId="{8B657817-B89E-5E4A-B5AB-E984F00DB954}" srcOrd="1" destOrd="0" presId="urn:microsoft.com/office/officeart/2005/8/layout/gear1"/>
    <dgm:cxn modelId="{17FE9DEE-368C-4A13-8D4A-096EE57BC952}" type="presOf" srcId="{F9BABFE4-F533-F849-8CE8-E2C19585F432}" destId="{6374F8BD-D312-5D4F-87F1-C56281833935}" srcOrd="1" destOrd="0" presId="urn:microsoft.com/office/officeart/2005/8/layout/gear1"/>
    <dgm:cxn modelId="{0BF9A385-8043-4B69-81B9-1C3B661CCB51}" type="presOf" srcId="{A0283658-C0EE-4B46-A9F4-9EF668723BAD}" destId="{1FC4E3AC-C14D-6144-B7CE-CA756761FE54}" srcOrd="3" destOrd="0" presId="urn:microsoft.com/office/officeart/2005/8/layout/gear1"/>
    <dgm:cxn modelId="{16A8B6A2-6A8D-5546-B650-38E1FA5069AD}" srcId="{40AEC5BE-63E4-C648-9F67-EAE10D5E7327}" destId="{F9BABFE4-F533-F849-8CE8-E2C19585F432}" srcOrd="0" destOrd="0" parTransId="{F73A18B0-F01B-A744-BA68-98438B501A02}" sibTransId="{CC0D5E4A-0B97-B94D-BED9-DA4AD877B27C}"/>
    <dgm:cxn modelId="{9617212A-F29E-3E48-B07D-E7E5CB8CF92D}" srcId="{40AEC5BE-63E4-C648-9F67-EAE10D5E7327}" destId="{A0283658-C0EE-4B46-A9F4-9EF668723BAD}" srcOrd="2" destOrd="0" parTransId="{824C117A-2AEC-B24D-82BB-9DCD7A351411}" sibTransId="{4814F3D5-AD22-1846-96FB-9935C8C4AF9F}"/>
    <dgm:cxn modelId="{8F28E25C-F674-43F1-AEF0-3B6EC1A927D9}" type="presOf" srcId="{DD4D491D-83F3-D941-B954-FBC6348489A7}" destId="{CDF80F68-F5BD-B14D-8D54-3D7E60BFB3E1}" srcOrd="1" destOrd="0" presId="urn:microsoft.com/office/officeart/2005/8/layout/gear1"/>
    <dgm:cxn modelId="{D78D14D2-C316-41F0-A89D-04CF2A92920C}" type="presOf" srcId="{F9BABFE4-F533-F849-8CE8-E2C19585F432}" destId="{F07CB994-8528-954D-9BEA-2C29C52E99B1}" srcOrd="2" destOrd="0" presId="urn:microsoft.com/office/officeart/2005/8/layout/gear1"/>
    <dgm:cxn modelId="{E32B75C6-768F-454A-970F-C7C988C7779F}" type="presOf" srcId="{DD4D491D-83F3-D941-B954-FBC6348489A7}" destId="{87DDBA6D-D29E-0B4B-9933-81AA94F82234}" srcOrd="2" destOrd="0" presId="urn:microsoft.com/office/officeart/2005/8/layout/gear1"/>
    <dgm:cxn modelId="{39067B5F-00DF-4D8D-9436-E37C92A03A7C}" type="presParOf" srcId="{D75E6747-8283-2546-A621-98E0267D5017}" destId="{4C95A934-3EFB-FF46-AF25-C1E18B62086F}" srcOrd="0" destOrd="0" presId="urn:microsoft.com/office/officeart/2005/8/layout/gear1"/>
    <dgm:cxn modelId="{ABF0E8DA-81FE-4515-94AD-AB8F4D227829}" type="presParOf" srcId="{D75E6747-8283-2546-A621-98E0267D5017}" destId="{6374F8BD-D312-5D4F-87F1-C56281833935}" srcOrd="1" destOrd="0" presId="urn:microsoft.com/office/officeart/2005/8/layout/gear1"/>
    <dgm:cxn modelId="{9B89D4E2-F8C6-474C-AAAC-796A42BEF1C5}" type="presParOf" srcId="{D75E6747-8283-2546-A621-98E0267D5017}" destId="{F07CB994-8528-954D-9BEA-2C29C52E99B1}" srcOrd="2" destOrd="0" presId="urn:microsoft.com/office/officeart/2005/8/layout/gear1"/>
    <dgm:cxn modelId="{FB0CBDA3-454E-4051-B3F6-3C30BFC2EC71}" type="presParOf" srcId="{D75E6747-8283-2546-A621-98E0267D5017}" destId="{0CFAB253-1320-4848-897C-1EA9BEDD782C}" srcOrd="3" destOrd="0" presId="urn:microsoft.com/office/officeart/2005/8/layout/gear1"/>
    <dgm:cxn modelId="{82AB23D9-1CD2-4DAF-964D-B46A6DFC0F78}" type="presParOf" srcId="{D75E6747-8283-2546-A621-98E0267D5017}" destId="{CDF80F68-F5BD-B14D-8D54-3D7E60BFB3E1}" srcOrd="4" destOrd="0" presId="urn:microsoft.com/office/officeart/2005/8/layout/gear1"/>
    <dgm:cxn modelId="{1E3FEF32-6BF0-4D3F-87DB-0EF7BA36B306}" type="presParOf" srcId="{D75E6747-8283-2546-A621-98E0267D5017}" destId="{87DDBA6D-D29E-0B4B-9933-81AA94F82234}" srcOrd="5" destOrd="0" presId="urn:microsoft.com/office/officeart/2005/8/layout/gear1"/>
    <dgm:cxn modelId="{52A49163-C127-4A8D-ADAA-DBE1A0CDAD43}" type="presParOf" srcId="{D75E6747-8283-2546-A621-98E0267D5017}" destId="{A5F2213C-4E82-174C-A6C1-7CA30423AB6A}" srcOrd="6" destOrd="0" presId="urn:microsoft.com/office/officeart/2005/8/layout/gear1"/>
    <dgm:cxn modelId="{9270FC2C-72ED-43E5-B51D-CFC47357271E}" type="presParOf" srcId="{D75E6747-8283-2546-A621-98E0267D5017}" destId="{8B657817-B89E-5E4A-B5AB-E984F00DB954}" srcOrd="7" destOrd="0" presId="urn:microsoft.com/office/officeart/2005/8/layout/gear1"/>
    <dgm:cxn modelId="{48844C8B-2772-40E2-ACB3-258DCB8FBA05}" type="presParOf" srcId="{D75E6747-8283-2546-A621-98E0267D5017}" destId="{AC531959-990A-5F40-9C06-81D3860C4316}" srcOrd="8" destOrd="0" presId="urn:microsoft.com/office/officeart/2005/8/layout/gear1"/>
    <dgm:cxn modelId="{1C6E3114-441D-4737-99D7-9CF80BB6CECE}" type="presParOf" srcId="{D75E6747-8283-2546-A621-98E0267D5017}" destId="{1FC4E3AC-C14D-6144-B7CE-CA756761FE54}" srcOrd="9" destOrd="0" presId="urn:microsoft.com/office/officeart/2005/8/layout/gear1"/>
    <dgm:cxn modelId="{0E29E4AB-F14B-46D9-8AF8-3207A0D2F8DF}" type="presParOf" srcId="{D75E6747-8283-2546-A621-98E0267D5017}" destId="{84D483A1-FDF2-DD4C-901C-13438E7D2146}" srcOrd="10" destOrd="0" presId="urn:microsoft.com/office/officeart/2005/8/layout/gear1"/>
    <dgm:cxn modelId="{06A6CC8E-094E-4D31-942C-6EFA63E3C22D}" type="presParOf" srcId="{D75E6747-8283-2546-A621-98E0267D5017}" destId="{D6B6B8BB-24A6-034A-BA29-922E97B6C135}" srcOrd="11" destOrd="0" presId="urn:microsoft.com/office/officeart/2005/8/layout/gear1"/>
    <dgm:cxn modelId="{C4823051-7DE9-4EF1-B2D5-ECA142B5455E}" type="presParOf" srcId="{D75E6747-8283-2546-A621-98E0267D5017}" destId="{B530CEE2-0C9A-644C-9733-C1336FC6737D}"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95A934-3EFB-FF46-AF25-C1E18B62086F}">
      <dsp:nvSpPr>
        <dsp:cNvPr id="0" name=""/>
        <dsp:cNvSpPr/>
      </dsp:nvSpPr>
      <dsp:spPr>
        <a:xfrm>
          <a:off x="2844800" y="1828800"/>
          <a:ext cx="2235200" cy="2235200"/>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The Europe 2020 strategy</a:t>
          </a:r>
          <a:endParaRPr lang="sv-SE" sz="1600" kern="1200" dirty="0"/>
        </a:p>
      </dsp:txBody>
      <dsp:txXfrm>
        <a:off x="2844800" y="1828800"/>
        <a:ext cx="2235200" cy="2235200"/>
      </dsp:txXfrm>
    </dsp:sp>
    <dsp:sp modelId="{0CFAB253-1320-4848-897C-1EA9BEDD782C}">
      <dsp:nvSpPr>
        <dsp:cNvPr id="0" name=""/>
        <dsp:cNvSpPr/>
      </dsp:nvSpPr>
      <dsp:spPr>
        <a:xfrm>
          <a:off x="1544320" y="1300480"/>
          <a:ext cx="1625600" cy="1625600"/>
        </a:xfrm>
        <a:prstGeom prst="gear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The role of parents</a:t>
          </a:r>
          <a:endParaRPr lang="sv-SE" sz="1600" kern="1200" dirty="0"/>
        </a:p>
      </dsp:txBody>
      <dsp:txXfrm>
        <a:off x="1544320" y="1300480"/>
        <a:ext cx="1625600" cy="1625600"/>
      </dsp:txXfrm>
    </dsp:sp>
    <dsp:sp modelId="{A5F2213C-4E82-174C-A6C1-7CA30423AB6A}">
      <dsp:nvSpPr>
        <dsp:cNvPr id="0" name=""/>
        <dsp:cNvSpPr/>
      </dsp:nvSpPr>
      <dsp:spPr>
        <a:xfrm rot="20700000">
          <a:off x="2454821" y="178981"/>
          <a:ext cx="1592756" cy="1592756"/>
        </a:xfrm>
        <a:prstGeom prst="gear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Migrants and </a:t>
          </a:r>
          <a:r>
            <a:rPr lang="en-US" sz="1600" kern="1200" dirty="0" err="1" smtClean="0"/>
            <a:t>roma</a:t>
          </a:r>
          <a:r>
            <a:rPr lang="en-US" sz="1600" kern="1200" dirty="0" smtClean="0"/>
            <a:t> parents</a:t>
          </a:r>
          <a:endParaRPr lang="sv-SE" sz="1600" kern="1200" dirty="0"/>
        </a:p>
      </dsp:txBody>
      <dsp:txXfrm>
        <a:off x="2804160" y="528320"/>
        <a:ext cx="894080" cy="894080"/>
      </dsp:txXfrm>
    </dsp:sp>
    <dsp:sp modelId="{84D483A1-FDF2-DD4C-901C-13438E7D2146}">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B6B8BB-24A6-034A-BA29-922E97B6C135}">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530CEE2-0C9A-644C-9733-C1336FC6737D}">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bg-BG" altLang="bg-BG"/>
          </a:p>
        </p:txBody>
      </p:sp>
      <p:sp>
        <p:nvSpPr>
          <p:cNvPr id="133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bg-BG" altLang="bg-BG"/>
          </a:p>
        </p:txBody>
      </p:sp>
      <p:sp>
        <p:nvSpPr>
          <p:cNvPr id="133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bg-BG" altLang="bg-BG"/>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38B950B-659F-441B-8831-BCF7D62FC7A9}" type="slidenum">
              <a:rPr lang="bg-BG" altLang="bg-BG"/>
              <a:pPr>
                <a:defRPr/>
              </a:pPr>
              <a:t>‹N°›</a:t>
            </a:fld>
            <a:endParaRPr lang="bg-BG" altLang="bg-BG"/>
          </a:p>
        </p:txBody>
      </p:sp>
    </p:spTree>
    <p:extLst>
      <p:ext uri="{BB962C8B-B14F-4D97-AF65-F5344CB8AC3E}">
        <p14:creationId xmlns:p14="http://schemas.microsoft.com/office/powerpoint/2010/main" xmlns="" val="28612123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7A2BC240-2E4E-4916-B17C-A844FA7B8FDB}" type="slidenum">
              <a:rPr lang="bg-BG" altLang="bg-BG"/>
              <a:pPr>
                <a:defRPr/>
              </a:pPr>
              <a:t>‹N°›</a:t>
            </a:fld>
            <a:endParaRPr lang="bg-BG" altLang="bg-BG"/>
          </a:p>
        </p:txBody>
      </p:sp>
    </p:spTree>
    <p:extLst>
      <p:ext uri="{BB962C8B-B14F-4D97-AF65-F5344CB8AC3E}">
        <p14:creationId xmlns:p14="http://schemas.microsoft.com/office/powerpoint/2010/main" xmlns="" val="325843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59FB24B6-DB4F-4A03-A790-B3B3C8CC1448}" type="slidenum">
              <a:rPr lang="bg-BG" altLang="bg-BG"/>
              <a:pPr>
                <a:defRPr/>
              </a:pPr>
              <a:t>‹N°›</a:t>
            </a:fld>
            <a:endParaRPr lang="bg-BG" altLang="bg-BG"/>
          </a:p>
        </p:txBody>
      </p:sp>
    </p:spTree>
    <p:extLst>
      <p:ext uri="{BB962C8B-B14F-4D97-AF65-F5344CB8AC3E}">
        <p14:creationId xmlns:p14="http://schemas.microsoft.com/office/powerpoint/2010/main" xmlns="" val="354440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F96745F9-E23E-4FD9-9D34-7CAD2CA0EC7A}" type="slidenum">
              <a:rPr lang="bg-BG" altLang="bg-BG"/>
              <a:pPr>
                <a:defRPr/>
              </a:pPr>
              <a:t>‹N°›</a:t>
            </a:fld>
            <a:endParaRPr lang="bg-BG" altLang="bg-BG"/>
          </a:p>
        </p:txBody>
      </p:sp>
    </p:spTree>
    <p:extLst>
      <p:ext uri="{BB962C8B-B14F-4D97-AF65-F5344CB8AC3E}">
        <p14:creationId xmlns:p14="http://schemas.microsoft.com/office/powerpoint/2010/main" xmlns="" val="63417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10EB7F4B-1C36-42BA-9158-804EF4797BC3}" type="slidenum">
              <a:rPr lang="bg-BG" altLang="bg-BG"/>
              <a:pPr>
                <a:defRPr/>
              </a:pPr>
              <a:t>‹N°›</a:t>
            </a:fld>
            <a:endParaRPr lang="bg-BG" altLang="bg-BG"/>
          </a:p>
        </p:txBody>
      </p:sp>
    </p:spTree>
    <p:extLst>
      <p:ext uri="{BB962C8B-B14F-4D97-AF65-F5344CB8AC3E}">
        <p14:creationId xmlns:p14="http://schemas.microsoft.com/office/powerpoint/2010/main" xmlns="" val="237719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6" name="Rectangle 6"/>
          <p:cNvSpPr>
            <a:spLocks noGrp="1" noChangeArrowheads="1"/>
          </p:cNvSpPr>
          <p:nvPr>
            <p:ph type="sldNum" sz="quarter" idx="12"/>
          </p:nvPr>
        </p:nvSpPr>
        <p:spPr>
          <a:ln/>
        </p:spPr>
        <p:txBody>
          <a:bodyPr/>
          <a:lstStyle>
            <a:lvl1pPr>
              <a:defRPr/>
            </a:lvl1pPr>
          </a:lstStyle>
          <a:p>
            <a:pPr>
              <a:defRPr/>
            </a:pPr>
            <a:fld id="{C7EBBA40-EEAD-435D-A750-A2B9B47FD6F0}" type="slidenum">
              <a:rPr lang="bg-BG" altLang="bg-BG"/>
              <a:pPr>
                <a:defRPr/>
              </a:pPr>
              <a:t>‹N°›</a:t>
            </a:fld>
            <a:endParaRPr lang="bg-BG" altLang="bg-BG"/>
          </a:p>
        </p:txBody>
      </p:sp>
    </p:spTree>
    <p:extLst>
      <p:ext uri="{BB962C8B-B14F-4D97-AF65-F5344CB8AC3E}">
        <p14:creationId xmlns:p14="http://schemas.microsoft.com/office/powerpoint/2010/main" xmlns="" val="25539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7" name="Rectangle 6"/>
          <p:cNvSpPr>
            <a:spLocks noGrp="1" noChangeArrowheads="1"/>
          </p:cNvSpPr>
          <p:nvPr>
            <p:ph type="sldNum" sz="quarter" idx="12"/>
          </p:nvPr>
        </p:nvSpPr>
        <p:spPr>
          <a:ln/>
        </p:spPr>
        <p:txBody>
          <a:bodyPr/>
          <a:lstStyle>
            <a:lvl1pPr>
              <a:defRPr/>
            </a:lvl1pPr>
          </a:lstStyle>
          <a:p>
            <a:pPr>
              <a:defRPr/>
            </a:pPr>
            <a:fld id="{10044A71-D5AE-49C3-9AC2-43ACD08FC92F}" type="slidenum">
              <a:rPr lang="bg-BG" altLang="bg-BG"/>
              <a:pPr>
                <a:defRPr/>
              </a:pPr>
              <a:t>‹N°›</a:t>
            </a:fld>
            <a:endParaRPr lang="bg-BG" altLang="bg-BG"/>
          </a:p>
        </p:txBody>
      </p:sp>
    </p:spTree>
    <p:extLst>
      <p:ext uri="{BB962C8B-B14F-4D97-AF65-F5344CB8AC3E}">
        <p14:creationId xmlns:p14="http://schemas.microsoft.com/office/powerpoint/2010/main" xmlns="" val="400270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8"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9" name="Rectangle 6"/>
          <p:cNvSpPr>
            <a:spLocks noGrp="1" noChangeArrowheads="1"/>
          </p:cNvSpPr>
          <p:nvPr>
            <p:ph type="sldNum" sz="quarter" idx="12"/>
          </p:nvPr>
        </p:nvSpPr>
        <p:spPr>
          <a:ln/>
        </p:spPr>
        <p:txBody>
          <a:bodyPr/>
          <a:lstStyle>
            <a:lvl1pPr>
              <a:defRPr/>
            </a:lvl1pPr>
          </a:lstStyle>
          <a:p>
            <a:pPr>
              <a:defRPr/>
            </a:pPr>
            <a:fld id="{8EA6B093-285C-4D98-AA4F-451534DAC937}" type="slidenum">
              <a:rPr lang="bg-BG" altLang="bg-BG"/>
              <a:pPr>
                <a:defRPr/>
              </a:pPr>
              <a:t>‹N°›</a:t>
            </a:fld>
            <a:endParaRPr lang="bg-BG" altLang="bg-BG"/>
          </a:p>
        </p:txBody>
      </p:sp>
    </p:spTree>
    <p:extLst>
      <p:ext uri="{BB962C8B-B14F-4D97-AF65-F5344CB8AC3E}">
        <p14:creationId xmlns:p14="http://schemas.microsoft.com/office/powerpoint/2010/main" xmlns="" val="174145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4"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5" name="Rectangle 6"/>
          <p:cNvSpPr>
            <a:spLocks noGrp="1" noChangeArrowheads="1"/>
          </p:cNvSpPr>
          <p:nvPr>
            <p:ph type="sldNum" sz="quarter" idx="12"/>
          </p:nvPr>
        </p:nvSpPr>
        <p:spPr>
          <a:ln/>
        </p:spPr>
        <p:txBody>
          <a:bodyPr/>
          <a:lstStyle>
            <a:lvl1pPr>
              <a:defRPr/>
            </a:lvl1pPr>
          </a:lstStyle>
          <a:p>
            <a:pPr>
              <a:defRPr/>
            </a:pPr>
            <a:fld id="{7E9A5576-0E84-44B3-BAE3-C07893129397}" type="slidenum">
              <a:rPr lang="bg-BG" altLang="bg-BG"/>
              <a:pPr>
                <a:defRPr/>
              </a:pPr>
              <a:t>‹N°›</a:t>
            </a:fld>
            <a:endParaRPr lang="bg-BG" altLang="bg-BG"/>
          </a:p>
        </p:txBody>
      </p:sp>
    </p:spTree>
    <p:extLst>
      <p:ext uri="{BB962C8B-B14F-4D97-AF65-F5344CB8AC3E}">
        <p14:creationId xmlns:p14="http://schemas.microsoft.com/office/powerpoint/2010/main" xmlns="" val="184445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3"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4" name="Rectangle 6"/>
          <p:cNvSpPr>
            <a:spLocks noGrp="1" noChangeArrowheads="1"/>
          </p:cNvSpPr>
          <p:nvPr>
            <p:ph type="sldNum" sz="quarter" idx="12"/>
          </p:nvPr>
        </p:nvSpPr>
        <p:spPr>
          <a:ln/>
        </p:spPr>
        <p:txBody>
          <a:bodyPr/>
          <a:lstStyle>
            <a:lvl1pPr>
              <a:defRPr/>
            </a:lvl1pPr>
          </a:lstStyle>
          <a:p>
            <a:pPr>
              <a:defRPr/>
            </a:pPr>
            <a:fld id="{AAFD0898-F8D8-4329-B0E4-7DAE024B689D}" type="slidenum">
              <a:rPr lang="bg-BG" altLang="bg-BG"/>
              <a:pPr>
                <a:defRPr/>
              </a:pPr>
              <a:t>‹N°›</a:t>
            </a:fld>
            <a:endParaRPr lang="bg-BG" altLang="bg-BG"/>
          </a:p>
        </p:txBody>
      </p:sp>
    </p:spTree>
    <p:extLst>
      <p:ext uri="{BB962C8B-B14F-4D97-AF65-F5344CB8AC3E}">
        <p14:creationId xmlns:p14="http://schemas.microsoft.com/office/powerpoint/2010/main" xmlns="" val="3148576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7" name="Rectangle 6"/>
          <p:cNvSpPr>
            <a:spLocks noGrp="1" noChangeArrowheads="1"/>
          </p:cNvSpPr>
          <p:nvPr>
            <p:ph type="sldNum" sz="quarter" idx="12"/>
          </p:nvPr>
        </p:nvSpPr>
        <p:spPr>
          <a:ln/>
        </p:spPr>
        <p:txBody>
          <a:bodyPr/>
          <a:lstStyle>
            <a:lvl1pPr>
              <a:defRPr/>
            </a:lvl1pPr>
          </a:lstStyle>
          <a:p>
            <a:pPr>
              <a:defRPr/>
            </a:pPr>
            <a:fld id="{C50ACA8D-273F-4F1B-BE68-13EA470A85B4}" type="slidenum">
              <a:rPr lang="bg-BG" altLang="bg-BG"/>
              <a:pPr>
                <a:defRPr/>
              </a:pPr>
              <a:t>‹N°›</a:t>
            </a:fld>
            <a:endParaRPr lang="bg-BG" altLang="bg-BG"/>
          </a:p>
        </p:txBody>
      </p:sp>
    </p:spTree>
    <p:extLst>
      <p:ext uri="{BB962C8B-B14F-4D97-AF65-F5344CB8AC3E}">
        <p14:creationId xmlns:p14="http://schemas.microsoft.com/office/powerpoint/2010/main" xmlns="" val="110526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bg-BG" alt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bg-BG"/>
          </a:p>
        </p:txBody>
      </p:sp>
      <p:sp>
        <p:nvSpPr>
          <p:cNvPr id="7" name="Rectangle 6"/>
          <p:cNvSpPr>
            <a:spLocks noGrp="1" noChangeArrowheads="1"/>
          </p:cNvSpPr>
          <p:nvPr>
            <p:ph type="sldNum" sz="quarter" idx="12"/>
          </p:nvPr>
        </p:nvSpPr>
        <p:spPr>
          <a:ln/>
        </p:spPr>
        <p:txBody>
          <a:bodyPr/>
          <a:lstStyle>
            <a:lvl1pPr>
              <a:defRPr/>
            </a:lvl1pPr>
          </a:lstStyle>
          <a:p>
            <a:pPr>
              <a:defRPr/>
            </a:pPr>
            <a:fld id="{4BC4AB86-0E7B-44A6-BD3A-5EAF968AEC3C}" type="slidenum">
              <a:rPr lang="bg-BG" altLang="bg-BG"/>
              <a:pPr>
                <a:defRPr/>
              </a:pPr>
              <a:t>‹N°›</a:t>
            </a:fld>
            <a:endParaRPr lang="bg-BG" altLang="bg-BG"/>
          </a:p>
        </p:txBody>
      </p:sp>
    </p:spTree>
    <p:extLst>
      <p:ext uri="{BB962C8B-B14F-4D97-AF65-F5344CB8AC3E}">
        <p14:creationId xmlns:p14="http://schemas.microsoft.com/office/powerpoint/2010/main" xmlns="" val="256242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bg-BG" altLang="bg-BG"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bg-BG" smtClean="0"/>
              <a:t>Click to edit Master text styles</a:t>
            </a:r>
          </a:p>
          <a:p>
            <a:pPr lvl="1"/>
            <a:r>
              <a:rPr lang="bg-BG" altLang="bg-BG" smtClean="0"/>
              <a:t>Second level</a:t>
            </a:r>
          </a:p>
          <a:p>
            <a:pPr lvl="2"/>
            <a:r>
              <a:rPr lang="bg-BG" altLang="bg-BG" smtClean="0"/>
              <a:t>Third level</a:t>
            </a:r>
          </a:p>
          <a:p>
            <a:pPr lvl="3"/>
            <a:r>
              <a:rPr lang="bg-BG" altLang="bg-BG" smtClean="0"/>
              <a:t>Fourth level</a:t>
            </a:r>
          </a:p>
          <a:p>
            <a:pPr lvl="4"/>
            <a:r>
              <a:rPr lang="bg-BG" altLang="bg-BG"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bg-BG" altLang="bg-B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bg-BG" altLang="bg-B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D78DD0A-9F55-4D55-A9FA-8C92D436185A}" type="slidenum">
              <a:rPr lang="bg-BG" altLang="bg-BG"/>
              <a:pPr>
                <a:defRPr/>
              </a:pPr>
              <a:t>‹N°›</a:t>
            </a:fld>
            <a:endParaRPr lang="bg-BG" alt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sofia.bg/" TargetMode="Externa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60400" y="1462088"/>
            <a:ext cx="7772400" cy="1368425"/>
          </a:xfrm>
        </p:spPr>
        <p:txBody>
          <a:bodyPr/>
          <a:lstStyle/>
          <a:p>
            <a:pPr eaLnBrk="1" hangingPunct="1"/>
            <a:r>
              <a:rPr lang="bg-BG" altLang="bg-BG" b="1" smtClean="0"/>
              <a:t>Sofia Municipality</a:t>
            </a:r>
          </a:p>
        </p:txBody>
      </p:sp>
      <p:sp>
        <p:nvSpPr>
          <p:cNvPr id="2051" name="Rectangle 3"/>
          <p:cNvSpPr>
            <a:spLocks noGrp="1" noChangeArrowheads="1"/>
          </p:cNvSpPr>
          <p:nvPr>
            <p:ph type="subTitle" idx="1"/>
          </p:nvPr>
        </p:nvSpPr>
        <p:spPr>
          <a:xfrm>
            <a:off x="1285875" y="2781300"/>
            <a:ext cx="6400800" cy="1993900"/>
          </a:xfrm>
        </p:spPr>
        <p:txBody>
          <a:bodyPr/>
          <a:lstStyle/>
          <a:p>
            <a:pPr eaLnBrk="1" hangingPunct="1"/>
            <a:r>
              <a:rPr lang="fr-FR" altLang="bg-BG" sz="4800" smtClean="0">
                <a:solidFill>
                  <a:srgbClr val="0070C0"/>
                </a:solidFill>
              </a:rPr>
              <a:t>Involving parents in the prevention of Early School Leaving</a:t>
            </a:r>
          </a:p>
          <a:p>
            <a:pPr eaLnBrk="1" hangingPunct="1"/>
            <a:r>
              <a:rPr lang="it-IT" altLang="bg-BG" sz="2400" smtClean="0"/>
              <a:t>The URBACT Info Day in Sofia </a:t>
            </a:r>
            <a:endParaRPr lang="fr-FR" altLang="bg-BG" sz="2400" smtClean="0"/>
          </a:p>
          <a:p>
            <a:pPr eaLnBrk="1" hangingPunct="1"/>
            <a:r>
              <a:rPr lang="fr-FR" altLang="bg-BG" sz="2400" smtClean="0"/>
              <a:t>29 January 2015</a:t>
            </a:r>
            <a:endParaRPr lang="bg-BG" altLang="bg-BG" sz="2400" smtClean="0"/>
          </a:p>
        </p:txBody>
      </p:sp>
      <p:pic>
        <p:nvPicPr>
          <p:cNvPr id="2052" name="Picture 4" descr="ger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850" y="277813"/>
            <a:ext cx="1150938" cy="120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Bildobjekt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188" y="333375"/>
            <a:ext cx="1368425" cy="114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Bildobjekt 6"/>
          <p:cNvPicPr>
            <a:picLocks noChangeAspect="1" noChangeArrowheads="1"/>
          </p:cNvPicPr>
          <p:nvPr/>
        </p:nvPicPr>
        <p:blipFill>
          <a:blip r:embed="rId4" cstate="print"/>
          <a:srcRect/>
          <a:stretch>
            <a:fillRect/>
          </a:stretch>
        </p:blipFill>
        <p:spPr bwMode="auto">
          <a:xfrm>
            <a:off x="2484438" y="503238"/>
            <a:ext cx="4314825" cy="752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a:xfrm>
            <a:off x="1835150" y="3644900"/>
            <a:ext cx="5486400" cy="566738"/>
          </a:xfrm>
        </p:spPr>
        <p:txBody>
          <a:bodyPr/>
          <a:lstStyle/>
          <a:p>
            <a:r>
              <a:rPr lang="en-US" altLang="en-US" sz="1600" smtClean="0">
                <a:solidFill>
                  <a:srgbClr val="0070C0"/>
                </a:solidFill>
              </a:rPr>
              <a:t>Mariya Goncheva</a:t>
            </a:r>
            <a:endParaRPr lang="bg-BG" altLang="en-US" sz="1600" smtClean="0">
              <a:solidFill>
                <a:srgbClr val="0070C0"/>
              </a:solidFill>
            </a:endParaRPr>
          </a:p>
        </p:txBody>
      </p:sp>
      <p:sp>
        <p:nvSpPr>
          <p:cNvPr id="11267" name="Text Placeholder 7"/>
          <p:cNvSpPr>
            <a:spLocks noGrp="1"/>
          </p:cNvSpPr>
          <p:nvPr>
            <p:ph type="body" sz="half" idx="2"/>
          </p:nvPr>
        </p:nvSpPr>
        <p:spPr>
          <a:xfrm>
            <a:off x="1763713" y="4221163"/>
            <a:ext cx="5486400" cy="804862"/>
          </a:xfrm>
        </p:spPr>
        <p:txBody>
          <a:bodyPr/>
          <a:lstStyle/>
          <a:p>
            <a:r>
              <a:rPr lang="en-US" altLang="en-US" i="1" smtClean="0">
                <a:solidFill>
                  <a:srgbClr val="0070C0"/>
                </a:solidFill>
              </a:rPr>
              <a:t>Senior Expert European Programmes and Projects Department</a:t>
            </a:r>
            <a:endParaRPr lang="bg-BG" altLang="en-US" smtClean="0">
              <a:solidFill>
                <a:srgbClr val="0070C0"/>
              </a:solidFill>
            </a:endParaRPr>
          </a:p>
          <a:p>
            <a:r>
              <a:rPr lang="en-US" altLang="en-US" i="1" smtClean="0">
                <a:solidFill>
                  <a:srgbClr val="0070C0"/>
                </a:solidFill>
              </a:rPr>
              <a:t>Sofia Municipality</a:t>
            </a:r>
            <a:endParaRPr lang="bg-BG" altLang="en-US" smtClean="0">
              <a:solidFill>
                <a:srgbClr val="0070C0"/>
              </a:solidFill>
            </a:endParaRPr>
          </a:p>
          <a:p>
            <a:r>
              <a:rPr lang="en-US" altLang="en-US" i="1" smtClean="0">
                <a:solidFill>
                  <a:srgbClr val="0070C0"/>
                </a:solidFill>
              </a:rPr>
              <a:t>Mobile: +359 889-455-280</a:t>
            </a:r>
            <a:endParaRPr lang="bg-BG" altLang="en-US" smtClean="0">
              <a:solidFill>
                <a:srgbClr val="0070C0"/>
              </a:solidFill>
            </a:endParaRPr>
          </a:p>
          <a:p>
            <a:r>
              <a:rPr lang="en-US" altLang="en-US" i="1" smtClean="0">
                <a:solidFill>
                  <a:srgbClr val="0070C0"/>
                </a:solidFill>
              </a:rPr>
              <a:t>Tel: +359 2 904-13-89</a:t>
            </a:r>
            <a:endParaRPr lang="bg-BG" altLang="en-US" smtClean="0">
              <a:solidFill>
                <a:srgbClr val="0070C0"/>
              </a:solidFill>
            </a:endParaRPr>
          </a:p>
          <a:p>
            <a:r>
              <a:rPr lang="en-US" altLang="en-US" i="1" u="sng" smtClean="0">
                <a:solidFill>
                  <a:srgbClr val="0070C0"/>
                </a:solidFill>
                <a:hlinkClick r:id="rId2"/>
              </a:rPr>
              <a:t>E-mail: m.goncheva@sofia.bg</a:t>
            </a:r>
          </a:p>
          <a:p>
            <a:r>
              <a:rPr lang="en-US" altLang="en-US" i="1" u="sng" smtClean="0">
                <a:solidFill>
                  <a:srgbClr val="0070C0"/>
                </a:solidFill>
                <a:hlinkClick r:id="rId2"/>
              </a:rPr>
              <a:t>www.sofia.bg</a:t>
            </a:r>
            <a:endParaRPr lang="bg-BG" altLang="en-US" smtClean="0">
              <a:solidFill>
                <a:srgbClr val="0070C0"/>
              </a:solidFill>
            </a:endParaRPr>
          </a:p>
        </p:txBody>
      </p:sp>
      <p:sp>
        <p:nvSpPr>
          <p:cNvPr id="9" name="Title 5"/>
          <p:cNvSpPr txBox="1">
            <a:spLocks/>
          </p:cNvSpPr>
          <p:nvPr/>
        </p:nvSpPr>
        <p:spPr bwMode="auto">
          <a:xfrm>
            <a:off x="1908175" y="2133600"/>
            <a:ext cx="5486400" cy="151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lvl1pPr algn="l" rtl="0" eaLnBrk="0" fontAlgn="base" hangingPunct="0">
              <a:spcBef>
                <a:spcPct val="0"/>
              </a:spcBef>
              <a:spcAft>
                <a:spcPct val="0"/>
              </a:spcAft>
              <a:defRPr sz="20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defRPr/>
            </a:pPr>
            <a:endParaRPr lang="en-US" sz="3200" kern="0" dirty="0" smtClean="0">
              <a:solidFill>
                <a:schemeClr val="tx1"/>
              </a:solidFill>
            </a:endParaRPr>
          </a:p>
          <a:p>
            <a:pPr algn="ctr">
              <a:defRPr/>
            </a:pPr>
            <a:endParaRPr lang="en-US" sz="3200" kern="0" dirty="0">
              <a:solidFill>
                <a:schemeClr val="tx1"/>
              </a:solidFill>
            </a:endParaRPr>
          </a:p>
          <a:p>
            <a:pPr algn="ctr">
              <a:defRPr/>
            </a:pPr>
            <a:endParaRPr lang="en-US" sz="3200" kern="0" dirty="0" smtClean="0">
              <a:solidFill>
                <a:schemeClr val="tx1"/>
              </a:solidFill>
            </a:endParaRPr>
          </a:p>
          <a:p>
            <a:pPr algn="ctr">
              <a:defRPr/>
            </a:pPr>
            <a:endParaRPr lang="en-US" sz="3200" kern="0" dirty="0">
              <a:solidFill>
                <a:schemeClr val="tx1"/>
              </a:solidFill>
            </a:endParaRPr>
          </a:p>
          <a:p>
            <a:pPr algn="ctr">
              <a:defRPr/>
            </a:pPr>
            <a:endParaRPr lang="en-US" sz="3200" kern="0" dirty="0" smtClean="0">
              <a:solidFill>
                <a:schemeClr val="tx1"/>
              </a:solidFill>
            </a:endParaRPr>
          </a:p>
          <a:p>
            <a:pPr algn="ctr">
              <a:defRPr/>
            </a:pPr>
            <a:endParaRPr lang="en-US" sz="3200" kern="0" dirty="0">
              <a:solidFill>
                <a:schemeClr val="tx1"/>
              </a:solidFill>
            </a:endParaRPr>
          </a:p>
          <a:p>
            <a:pPr algn="ctr">
              <a:defRPr/>
            </a:pPr>
            <a:endParaRPr lang="en-US" sz="3200" kern="0" dirty="0" smtClean="0">
              <a:solidFill>
                <a:schemeClr val="tx1"/>
              </a:solidFill>
            </a:endParaRPr>
          </a:p>
          <a:p>
            <a:pPr algn="ctr">
              <a:defRPr/>
            </a:pPr>
            <a:endParaRPr lang="en-US" sz="3200" kern="0" dirty="0">
              <a:solidFill>
                <a:schemeClr val="tx1"/>
              </a:solidFill>
            </a:endParaRPr>
          </a:p>
          <a:p>
            <a:pPr algn="ctr">
              <a:defRPr/>
            </a:pPr>
            <a:endParaRPr lang="en-US" sz="3200" kern="0" dirty="0" smtClean="0">
              <a:solidFill>
                <a:schemeClr val="tx1"/>
              </a:solidFill>
            </a:endParaRPr>
          </a:p>
          <a:p>
            <a:pPr algn="ctr">
              <a:defRPr/>
            </a:pPr>
            <a:endParaRPr lang="en-US" sz="3200" kern="0" dirty="0">
              <a:solidFill>
                <a:schemeClr val="tx1"/>
              </a:solidFill>
            </a:endParaRPr>
          </a:p>
          <a:p>
            <a:pPr algn="ctr">
              <a:defRPr/>
            </a:pPr>
            <a:endParaRPr lang="en-US" sz="3200" kern="0" dirty="0" smtClean="0">
              <a:solidFill>
                <a:schemeClr val="tx1"/>
              </a:solidFill>
            </a:endParaRPr>
          </a:p>
          <a:p>
            <a:pPr algn="ctr">
              <a:defRPr/>
            </a:pPr>
            <a:endParaRPr lang="en-US" sz="3200" kern="0" dirty="0">
              <a:solidFill>
                <a:schemeClr val="tx1"/>
              </a:solidFill>
            </a:endParaRPr>
          </a:p>
          <a:p>
            <a:pPr algn="ctr">
              <a:defRPr/>
            </a:pPr>
            <a:endParaRPr lang="en-US" sz="3200" kern="0" dirty="0" smtClean="0">
              <a:solidFill>
                <a:schemeClr val="tx1"/>
              </a:solidFill>
            </a:endParaRPr>
          </a:p>
          <a:p>
            <a:pPr algn="ctr">
              <a:defRPr/>
            </a:pPr>
            <a:endParaRPr lang="en-US" sz="3200" kern="0" dirty="0">
              <a:solidFill>
                <a:schemeClr val="tx1"/>
              </a:solidFill>
            </a:endParaRPr>
          </a:p>
          <a:p>
            <a:pPr algn="ctr">
              <a:defRPr/>
            </a:pPr>
            <a:endParaRPr lang="en-US" sz="3200" kern="0" dirty="0" smtClean="0">
              <a:solidFill>
                <a:schemeClr val="tx1"/>
              </a:solidFill>
            </a:endParaRPr>
          </a:p>
          <a:p>
            <a:pPr algn="ctr">
              <a:defRPr/>
            </a:pPr>
            <a:endParaRPr lang="en-US" sz="3200" kern="0" dirty="0">
              <a:solidFill>
                <a:schemeClr val="tx1"/>
              </a:solidFill>
            </a:endParaRPr>
          </a:p>
          <a:p>
            <a:pPr algn="ctr">
              <a:defRPr/>
            </a:pPr>
            <a:endParaRPr lang="en-US" sz="3200" kern="0" dirty="0" smtClean="0">
              <a:solidFill>
                <a:schemeClr val="tx1"/>
              </a:solidFill>
            </a:endParaRPr>
          </a:p>
          <a:p>
            <a:pPr algn="ctr">
              <a:defRPr/>
            </a:pPr>
            <a:r>
              <a:rPr lang="en-US" sz="3200" kern="0" dirty="0" smtClean="0">
                <a:solidFill>
                  <a:schemeClr val="tx1"/>
                </a:solidFill>
              </a:rPr>
              <a:t>Thank you for your attention! </a:t>
            </a:r>
          </a:p>
          <a:p>
            <a:pPr algn="ctr">
              <a:defRPr/>
            </a:pPr>
            <a:endParaRPr lang="en-US" sz="3200" kern="0" dirty="0">
              <a:solidFill>
                <a:schemeClr val="tx1"/>
              </a:solidFill>
            </a:endParaRPr>
          </a:p>
          <a:p>
            <a:pPr algn="ctr">
              <a:defRPr/>
            </a:pPr>
            <a:endParaRPr lang="bg-BG" sz="3200" kern="0" dirty="0">
              <a:solidFill>
                <a:schemeClr val="tx1"/>
              </a:solidFill>
            </a:endParaRPr>
          </a:p>
        </p:txBody>
      </p:sp>
      <p:pic>
        <p:nvPicPr>
          <p:cNvPr id="11269" name="Picture 5" descr="ger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7625" y="5121275"/>
            <a:ext cx="896938"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Bildobjekt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288" y="333375"/>
            <a:ext cx="1152525"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ildobjekt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38" y="-3810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2"/>
          <p:cNvSpPr>
            <a:spLocks noChangeArrowheads="1"/>
          </p:cNvSpPr>
          <p:nvPr/>
        </p:nvSpPr>
        <p:spPr bwMode="auto">
          <a:xfrm>
            <a:off x="5651500" y="1912938"/>
            <a:ext cx="3313113"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bg-BG" sz="1800"/>
              <a:t>10 project partners </a:t>
            </a:r>
          </a:p>
          <a:p>
            <a:pPr eaLnBrk="1" hangingPunct="1">
              <a:spcBef>
                <a:spcPct val="0"/>
              </a:spcBef>
            </a:pPr>
            <a:r>
              <a:rPr lang="en-US" altLang="bg-BG" sz="1800"/>
              <a:t>LP – City of Nantes, France </a:t>
            </a:r>
          </a:p>
          <a:p>
            <a:pPr eaLnBrk="1" hangingPunct="1">
              <a:spcBef>
                <a:spcPct val="0"/>
              </a:spcBef>
            </a:pPr>
            <a:r>
              <a:rPr lang="en-US" altLang="bg-BG" sz="1800"/>
              <a:t>LE – Mr. Ulf Hagglund, (</a:t>
            </a:r>
            <a:r>
              <a:rPr lang="en-US" altLang="bg-BG" sz="1800" i="1"/>
              <a:t>European Mind</a:t>
            </a:r>
            <a:r>
              <a:rPr lang="en-US" altLang="bg-BG" sz="1800"/>
              <a:t>)</a:t>
            </a:r>
          </a:p>
          <a:p>
            <a:pPr eaLnBrk="1" hangingPunct="1">
              <a:spcBef>
                <a:spcPct val="0"/>
              </a:spcBef>
            </a:pPr>
            <a:r>
              <a:rPr lang="en-US" altLang="bg-BG" sz="1800"/>
              <a:t>TE – Mr. Paul Downs, (</a:t>
            </a:r>
            <a:r>
              <a:rPr lang="en-US" altLang="bg-BG" sz="1800" i="1"/>
              <a:t>Dublin College</a:t>
            </a:r>
            <a:r>
              <a:rPr lang="en-US" altLang="bg-BG" sz="18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fr-FR" altLang="bg-BG" b="1" smtClean="0">
                <a:solidFill>
                  <a:schemeClr val="tx1"/>
                </a:solidFill>
              </a:rPr>
              <a:t>      PREVENT project focus</a:t>
            </a:r>
            <a:endParaRPr lang="bg-BG" altLang="bg-BG" smtClean="0"/>
          </a:p>
        </p:txBody>
      </p:sp>
      <p:pic>
        <p:nvPicPr>
          <p:cNvPr id="4099" name="Bildobjekt 7"/>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23850" y="1477963"/>
            <a:ext cx="8734425" cy="49037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Diagram 4"/>
          <p:cNvGraphicFramePr/>
          <p:nvPr/>
        </p:nvGraphicFramePr>
        <p:xfrm>
          <a:off x="-252536" y="19888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1" name="Bildobjekt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5288" y="188913"/>
            <a:ext cx="1152525"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bg-BG" sz="4000" b="1" smtClean="0">
                <a:solidFill>
                  <a:schemeClr val="tx1"/>
                </a:solidFill>
              </a:rPr>
              <a:t>Main objectives </a:t>
            </a:r>
            <a:endParaRPr lang="bg-BG" altLang="bg-BG" sz="4000" b="1" smtClean="0">
              <a:solidFill>
                <a:schemeClr val="tx1"/>
              </a:solidFill>
            </a:endParaRPr>
          </a:p>
        </p:txBody>
      </p:sp>
      <p:sp>
        <p:nvSpPr>
          <p:cNvPr id="5123" name="Rectangle 3"/>
          <p:cNvSpPr>
            <a:spLocks noGrp="1" noChangeArrowheads="1"/>
          </p:cNvSpPr>
          <p:nvPr>
            <p:ph type="body" idx="1"/>
          </p:nvPr>
        </p:nvSpPr>
        <p:spPr>
          <a:xfrm>
            <a:off x="468313" y="1916113"/>
            <a:ext cx="8229600" cy="3816350"/>
          </a:xfrm>
        </p:spPr>
        <p:txBody>
          <a:bodyPr/>
          <a:lstStyle/>
          <a:p>
            <a:pPr eaLnBrk="1" hangingPunct="1">
              <a:lnSpc>
                <a:spcPct val="80000"/>
              </a:lnSpc>
              <a:buFontTx/>
              <a:buChar char="-"/>
            </a:pPr>
            <a:r>
              <a:rPr lang="en-GB" altLang="bg-BG" sz="1800" smtClean="0">
                <a:solidFill>
                  <a:srgbClr val="0070C0"/>
                </a:solidFill>
              </a:rPr>
              <a:t>to create a sustainable network of professional public and private institutions and organizations amongst EU countries in order to exchange their expertise and best practices for dropout prevention and reintegration of dropouts from school </a:t>
            </a:r>
          </a:p>
          <a:p>
            <a:pPr eaLnBrk="1" hangingPunct="1">
              <a:lnSpc>
                <a:spcPct val="80000"/>
              </a:lnSpc>
              <a:buFontTx/>
              <a:buChar char="-"/>
            </a:pPr>
            <a:endParaRPr lang="bg-BG" altLang="bg-BG" sz="1800" smtClean="0">
              <a:solidFill>
                <a:srgbClr val="0070C0"/>
              </a:solidFill>
            </a:endParaRPr>
          </a:p>
          <a:p>
            <a:pPr eaLnBrk="1" hangingPunct="1">
              <a:lnSpc>
                <a:spcPct val="80000"/>
              </a:lnSpc>
              <a:buFontTx/>
              <a:buChar char="-"/>
            </a:pPr>
            <a:r>
              <a:rPr lang="en-GB" altLang="bg-BG" sz="1800" smtClean="0">
                <a:solidFill>
                  <a:srgbClr val="0070C0"/>
                </a:solidFill>
              </a:rPr>
              <a:t>to synchronize and improve the existing work methods, models and instruments in field of dropout prevention</a:t>
            </a:r>
          </a:p>
          <a:p>
            <a:pPr eaLnBrk="1" hangingPunct="1">
              <a:lnSpc>
                <a:spcPct val="80000"/>
              </a:lnSpc>
              <a:buFontTx/>
              <a:buChar char="-"/>
            </a:pPr>
            <a:endParaRPr lang="bg-BG" altLang="bg-BG" sz="1800" smtClean="0">
              <a:solidFill>
                <a:srgbClr val="0070C0"/>
              </a:solidFill>
            </a:endParaRPr>
          </a:p>
          <a:p>
            <a:pPr eaLnBrk="1" hangingPunct="1">
              <a:lnSpc>
                <a:spcPct val="80000"/>
              </a:lnSpc>
              <a:buFontTx/>
              <a:buChar char="-"/>
            </a:pPr>
            <a:r>
              <a:rPr lang="en-GB" altLang="bg-BG" sz="1800" smtClean="0">
                <a:solidFill>
                  <a:srgbClr val="0070C0"/>
                </a:solidFill>
              </a:rPr>
              <a:t>demonstrating to the public (other institutions, parents, media, local societies) the need of</a:t>
            </a:r>
            <a:r>
              <a:rPr lang="bg-BG" altLang="bg-BG" sz="1800" smtClean="0">
                <a:solidFill>
                  <a:srgbClr val="0070C0"/>
                </a:solidFill>
              </a:rPr>
              <a:t> </a:t>
            </a:r>
            <a:r>
              <a:rPr lang="en-US" altLang="bg-BG" sz="1800" smtClean="0">
                <a:solidFill>
                  <a:srgbClr val="0070C0"/>
                </a:solidFill>
              </a:rPr>
              <a:t>educational programmes for social skills, health and civic education</a:t>
            </a:r>
            <a:r>
              <a:rPr lang="bg-BG" altLang="bg-BG" sz="1800" smtClean="0">
                <a:solidFill>
                  <a:srgbClr val="0070C0"/>
                </a:solidFill>
              </a:rPr>
              <a:t> </a:t>
            </a:r>
            <a:r>
              <a:rPr lang="en-US" altLang="bg-BG" sz="1800" smtClean="0">
                <a:solidFill>
                  <a:srgbClr val="0070C0"/>
                </a:solidFill>
              </a:rPr>
              <a:t>and to develop an effective model for prevention </a:t>
            </a:r>
          </a:p>
          <a:p>
            <a:pPr eaLnBrk="1" hangingPunct="1">
              <a:lnSpc>
                <a:spcPct val="80000"/>
              </a:lnSpc>
              <a:buFontTx/>
              <a:buChar char="-"/>
            </a:pPr>
            <a:endParaRPr lang="en-US" altLang="bg-BG" sz="1800" smtClean="0">
              <a:solidFill>
                <a:srgbClr val="0070C0"/>
              </a:solidFill>
            </a:endParaRPr>
          </a:p>
          <a:p>
            <a:pPr eaLnBrk="1" hangingPunct="1">
              <a:lnSpc>
                <a:spcPct val="80000"/>
              </a:lnSpc>
              <a:buFontTx/>
              <a:buChar char="-"/>
            </a:pPr>
            <a:endParaRPr lang="bg-BG" altLang="bg-BG" sz="1200" smtClean="0">
              <a:solidFill>
                <a:srgbClr val="0070C0"/>
              </a:solidFill>
            </a:endParaRPr>
          </a:p>
        </p:txBody>
      </p:sp>
      <p:pic>
        <p:nvPicPr>
          <p:cNvPr id="5124" name="Picture 5" descr="ger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7988" y="5589588"/>
            <a:ext cx="809625" cy="958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125" name="Bildobjekt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750" y="404813"/>
            <a:ext cx="1152525"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gradFill rotWithShape="1">
            <a:gsLst>
              <a:gs pos="0">
                <a:srgbClr val="BCBCBC"/>
              </a:gs>
              <a:gs pos="100000">
                <a:srgbClr val="000000"/>
              </a:gs>
            </a:gsLst>
            <a:lin ang="5400000"/>
          </a:gradFill>
          <a:effectLst>
            <a:outerShdw blurRad="40000" dist="23000" dir="5400000" rotWithShape="0">
              <a:srgbClr val="000000">
                <a:alpha val="34999"/>
              </a:srgbClr>
            </a:outerShdw>
          </a:effectLst>
        </p:spPr>
        <p:txBody>
          <a:bodyPr/>
          <a:lstStyle/>
          <a:p>
            <a:pPr algn="l" eaLnBrk="1" hangingPunct="1">
              <a:defRPr/>
            </a:pPr>
            <a:r>
              <a:rPr lang="fr-FR" sz="4000" b="1" dirty="0" smtClean="0">
                <a:solidFill>
                  <a:schemeClr val="bg1"/>
                </a:solidFill>
                <a:latin typeface="+mn-lt"/>
                <a:ea typeface="+mn-ea"/>
                <a:cs typeface="+mn-cs"/>
              </a:rPr>
              <a:t>Challenges</a:t>
            </a:r>
          </a:p>
        </p:txBody>
      </p:sp>
      <p:sp>
        <p:nvSpPr>
          <p:cNvPr id="6147" name="Rectangle 3"/>
          <p:cNvSpPr>
            <a:spLocks noGrp="1" noChangeArrowheads="1"/>
          </p:cNvSpPr>
          <p:nvPr>
            <p:ph idx="1"/>
          </p:nvPr>
        </p:nvSpPr>
        <p:spPr>
          <a:xfrm>
            <a:off x="323850" y="1557338"/>
            <a:ext cx="3671888" cy="4246562"/>
          </a:xfrm>
        </p:spPr>
        <p:txBody>
          <a:bodyPr/>
          <a:lstStyle/>
          <a:p>
            <a:pPr eaLnBrk="1" hangingPunct="1">
              <a:lnSpc>
                <a:spcPct val="80000"/>
              </a:lnSpc>
              <a:buFontTx/>
              <a:buNone/>
            </a:pPr>
            <a:r>
              <a:rPr lang="fr-FR" altLang="bg-BG" b="1" smtClean="0">
                <a:solidFill>
                  <a:srgbClr val="0070C0"/>
                </a:solidFill>
              </a:rPr>
              <a:t>About the topic…</a:t>
            </a:r>
          </a:p>
          <a:p>
            <a:pPr eaLnBrk="1" hangingPunct="1">
              <a:lnSpc>
                <a:spcPct val="80000"/>
              </a:lnSpc>
            </a:pPr>
            <a:r>
              <a:rPr lang="en-US" altLang="bg-BG" sz="2000" smtClean="0"/>
              <a:t>A question of efficiency of public sector investment in education</a:t>
            </a:r>
          </a:p>
          <a:p>
            <a:pPr lvl="1" eaLnBrk="1" hangingPunct="1">
              <a:lnSpc>
                <a:spcPct val="80000"/>
              </a:lnSpc>
            </a:pPr>
            <a:r>
              <a:rPr lang="en-US" altLang="bg-BG" sz="2000" smtClean="0">
                <a:solidFill>
                  <a:srgbClr val="0070C0"/>
                </a:solidFill>
              </a:rPr>
              <a:t>we cannot afford young people dropping out of education/society</a:t>
            </a:r>
            <a:r>
              <a:rPr lang="fr-FR" altLang="bg-BG" sz="2000" smtClean="0">
                <a:solidFill>
                  <a:srgbClr val="0070C0"/>
                </a:solidFill>
              </a:rPr>
              <a:t> </a:t>
            </a:r>
          </a:p>
          <a:p>
            <a:pPr eaLnBrk="1" hangingPunct="1">
              <a:lnSpc>
                <a:spcPct val="80000"/>
              </a:lnSpc>
            </a:pPr>
            <a:r>
              <a:rPr lang="en-US" altLang="bg-BG" sz="2000" smtClean="0"/>
              <a:t>A more integrated and trans-versal approach</a:t>
            </a:r>
          </a:p>
          <a:p>
            <a:pPr lvl="1" eaLnBrk="1" hangingPunct="1">
              <a:lnSpc>
                <a:spcPct val="80000"/>
              </a:lnSpc>
            </a:pPr>
            <a:r>
              <a:rPr lang="en-US" altLang="bg-BG" sz="2000" smtClean="0">
                <a:solidFill>
                  <a:srgbClr val="0070C0"/>
                </a:solidFill>
              </a:rPr>
              <a:t>social innovation, crossover collaboration, silo breaking…</a:t>
            </a:r>
            <a:r>
              <a:rPr lang="fr-FR" altLang="bg-BG" sz="2000" smtClean="0">
                <a:solidFill>
                  <a:srgbClr val="0070C0"/>
                </a:solidFill>
              </a:rPr>
              <a:t> </a:t>
            </a:r>
          </a:p>
          <a:p>
            <a:pPr lvl="1" eaLnBrk="1" hangingPunct="1">
              <a:lnSpc>
                <a:spcPct val="80000"/>
              </a:lnSpc>
            </a:pPr>
            <a:r>
              <a:rPr lang="en-US" altLang="bg-BG" sz="2000" smtClean="0">
                <a:solidFill>
                  <a:srgbClr val="0070C0"/>
                </a:solidFill>
              </a:rPr>
              <a:t>deficits in communication between institutions, NGO’s and among all interested parties</a:t>
            </a:r>
          </a:p>
          <a:p>
            <a:pPr lvl="1" eaLnBrk="1" hangingPunct="1">
              <a:lnSpc>
                <a:spcPct val="80000"/>
              </a:lnSpc>
            </a:pPr>
            <a:endParaRPr lang="fr-FR" altLang="bg-BG" sz="2000" smtClean="0">
              <a:solidFill>
                <a:srgbClr val="0070C0"/>
              </a:solidFill>
            </a:endParaRPr>
          </a:p>
          <a:p>
            <a:pPr eaLnBrk="1" hangingPunct="1">
              <a:lnSpc>
                <a:spcPct val="80000"/>
              </a:lnSpc>
              <a:buFontTx/>
              <a:buNone/>
            </a:pPr>
            <a:r>
              <a:rPr lang="fr-FR" altLang="bg-BG" sz="2800" smtClean="0"/>
              <a:t>                                                                                 </a:t>
            </a:r>
          </a:p>
          <a:p>
            <a:pPr eaLnBrk="1" hangingPunct="1">
              <a:lnSpc>
                <a:spcPct val="80000"/>
              </a:lnSpc>
              <a:buFontTx/>
              <a:buNone/>
            </a:pPr>
            <a:r>
              <a:rPr lang="en-US" altLang="bg-BG" sz="1800" smtClean="0"/>
              <a:t>                    </a:t>
            </a:r>
          </a:p>
          <a:p>
            <a:pPr eaLnBrk="1" hangingPunct="1">
              <a:lnSpc>
                <a:spcPct val="80000"/>
              </a:lnSpc>
            </a:pPr>
            <a:endParaRPr lang="fr-FR" altLang="bg-BG" sz="1800" smtClean="0"/>
          </a:p>
          <a:p>
            <a:pPr eaLnBrk="1" hangingPunct="1">
              <a:lnSpc>
                <a:spcPct val="80000"/>
              </a:lnSpc>
            </a:pPr>
            <a:endParaRPr lang="fr-FR" altLang="bg-BG" sz="1800" smtClean="0"/>
          </a:p>
          <a:p>
            <a:pPr eaLnBrk="1" hangingPunct="1">
              <a:lnSpc>
                <a:spcPct val="80000"/>
              </a:lnSpc>
              <a:buFontTx/>
              <a:buNone/>
            </a:pPr>
            <a:endParaRPr lang="fr-FR" altLang="bg-BG" sz="2800" smtClean="0"/>
          </a:p>
        </p:txBody>
      </p:sp>
      <p:sp>
        <p:nvSpPr>
          <p:cNvPr id="6" name="Rectangle 3"/>
          <p:cNvSpPr txBox="1">
            <a:spLocks noChangeArrowheads="1"/>
          </p:cNvSpPr>
          <p:nvPr/>
        </p:nvSpPr>
        <p:spPr bwMode="auto">
          <a:xfrm>
            <a:off x="4273550" y="1557338"/>
            <a:ext cx="4330700" cy="2592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buFontTx/>
              <a:buNone/>
              <a:defRPr/>
            </a:pPr>
            <a:r>
              <a:rPr lang="fr-FR" altLang="bg-BG" kern="0" dirty="0" smtClean="0"/>
              <a:t> </a:t>
            </a:r>
            <a:r>
              <a:rPr lang="fr-FR" altLang="bg-BG" b="1" kern="0" dirty="0" smtClean="0">
                <a:solidFill>
                  <a:srgbClr val="0070C0"/>
                </a:solidFill>
              </a:rPr>
              <a:t>About the network…</a:t>
            </a:r>
          </a:p>
          <a:p>
            <a:pPr indent="-288000">
              <a:defRPr/>
            </a:pPr>
            <a:r>
              <a:rPr lang="fr-FR" altLang="bg-BG" sz="2000" kern="0" dirty="0" smtClean="0"/>
              <a:t>To bridge local and transnational </a:t>
            </a:r>
            <a:r>
              <a:rPr lang="fr-FR" altLang="bg-BG" sz="2000" kern="0" dirty="0" err="1" smtClean="0"/>
              <a:t>levels</a:t>
            </a:r>
            <a:endParaRPr lang="fr-FR" altLang="bg-BG" sz="2000" kern="0" dirty="0" smtClean="0"/>
          </a:p>
          <a:p>
            <a:pPr indent="-288000">
              <a:defRPr/>
            </a:pPr>
            <a:r>
              <a:rPr lang="fr-FR" altLang="bg-BG" sz="2000" kern="0" dirty="0" smtClean="0"/>
              <a:t>To go </a:t>
            </a:r>
            <a:r>
              <a:rPr lang="fr-FR" altLang="bg-BG" sz="2000" kern="0" dirty="0" err="1" smtClean="0"/>
              <a:t>from</a:t>
            </a:r>
            <a:r>
              <a:rPr lang="fr-FR" altLang="bg-BG" sz="2000" kern="0" dirty="0" smtClean="0"/>
              <a:t> </a:t>
            </a:r>
            <a:r>
              <a:rPr lang="fr-FR" altLang="bg-BG" sz="2000" kern="0" dirty="0" err="1" smtClean="0"/>
              <a:t>existing</a:t>
            </a:r>
            <a:r>
              <a:rPr lang="fr-FR" altLang="bg-BG" sz="2000" kern="0" dirty="0" smtClean="0"/>
              <a:t> «good practice» to </a:t>
            </a:r>
            <a:r>
              <a:rPr lang="fr-FR" altLang="bg-BG" sz="2000" kern="0" dirty="0" err="1" smtClean="0"/>
              <a:t>even</a:t>
            </a:r>
            <a:r>
              <a:rPr lang="fr-FR" altLang="bg-BG" sz="2000" kern="0" dirty="0" smtClean="0"/>
              <a:t> </a:t>
            </a:r>
            <a:r>
              <a:rPr lang="fr-FR" altLang="bg-BG" sz="2000" kern="0" dirty="0" err="1" smtClean="0"/>
              <a:t>better</a:t>
            </a:r>
            <a:r>
              <a:rPr lang="fr-FR" altLang="bg-BG" sz="2000" kern="0" dirty="0" smtClean="0"/>
              <a:t>…</a:t>
            </a:r>
          </a:p>
          <a:p>
            <a:pPr indent="-288000">
              <a:defRPr/>
            </a:pPr>
            <a:r>
              <a:rPr lang="en-US" altLang="bg-BG" sz="2000" kern="0" dirty="0" smtClean="0"/>
              <a:t>Keep focus on the parental involvement aspect of ESL</a:t>
            </a:r>
          </a:p>
          <a:p>
            <a:pPr>
              <a:lnSpc>
                <a:spcPct val="80000"/>
              </a:lnSpc>
              <a:defRPr/>
            </a:pPr>
            <a:endParaRPr lang="fr-FR" altLang="bg-BG" sz="1800" kern="0" dirty="0" smtClean="0"/>
          </a:p>
          <a:p>
            <a:pPr marL="0" indent="0">
              <a:buFontTx/>
              <a:buNone/>
              <a:defRPr/>
            </a:pPr>
            <a:r>
              <a:rPr lang="en-US" sz="2000" b="1" dirty="0" smtClean="0">
                <a:solidFill>
                  <a:srgbClr val="0070C0"/>
                </a:solidFill>
              </a:rPr>
              <a:t>PREVENT Outputs </a:t>
            </a:r>
          </a:p>
          <a:p>
            <a:pPr>
              <a:defRPr/>
            </a:pPr>
            <a:r>
              <a:rPr lang="bg-BG" sz="1800" dirty="0" err="1" smtClean="0"/>
              <a:t>Policy</a:t>
            </a:r>
            <a:r>
              <a:rPr lang="bg-BG" sz="1800" dirty="0" smtClean="0"/>
              <a:t> </a:t>
            </a:r>
            <a:r>
              <a:rPr lang="bg-BG" sz="1800" dirty="0" err="1"/>
              <a:t>Recommendations</a:t>
            </a:r>
            <a:r>
              <a:rPr lang="bg-BG" sz="1800" dirty="0"/>
              <a:t> </a:t>
            </a:r>
            <a:r>
              <a:rPr lang="bg-BG" sz="1800" dirty="0" err="1"/>
              <a:t>Report</a:t>
            </a:r>
            <a:r>
              <a:rPr lang="bg-BG" sz="1800" dirty="0"/>
              <a:t> </a:t>
            </a:r>
          </a:p>
          <a:p>
            <a:pPr>
              <a:defRPr/>
            </a:pPr>
            <a:r>
              <a:rPr lang="bg-BG" sz="1800" dirty="0" err="1"/>
              <a:t>Story</a:t>
            </a:r>
            <a:r>
              <a:rPr lang="bg-BG" sz="1800" dirty="0"/>
              <a:t> </a:t>
            </a:r>
            <a:r>
              <a:rPr lang="bg-BG" sz="1800" dirty="0" err="1" smtClean="0"/>
              <a:t>tellings</a:t>
            </a:r>
            <a:r>
              <a:rPr lang="bg-BG" sz="1800" dirty="0" smtClean="0"/>
              <a:t> </a:t>
            </a:r>
            <a:endParaRPr lang="bg-BG" sz="1800" dirty="0"/>
          </a:p>
          <a:p>
            <a:pPr>
              <a:defRPr/>
            </a:pPr>
            <a:r>
              <a:rPr lang="en-US" sz="1800" dirty="0"/>
              <a:t>PREVENT press-book </a:t>
            </a:r>
            <a:endParaRPr lang="bg-BG" sz="1800" dirty="0"/>
          </a:p>
          <a:p>
            <a:pPr>
              <a:defRPr/>
            </a:pPr>
            <a:r>
              <a:rPr lang="en-US" sz="1800" dirty="0"/>
              <a:t>LA</a:t>
            </a:r>
            <a:r>
              <a:rPr lang="bg-BG" sz="1800" dirty="0" err="1"/>
              <a:t>P’s</a:t>
            </a:r>
            <a:r>
              <a:rPr lang="bg-BG" sz="1800" dirty="0"/>
              <a:t> </a:t>
            </a:r>
            <a:r>
              <a:rPr lang="bg-BG" sz="1800" dirty="0" err="1"/>
              <a:t>Panorama</a:t>
            </a:r>
            <a:r>
              <a:rPr lang="bg-BG" sz="1800" dirty="0"/>
              <a:t> </a:t>
            </a:r>
          </a:p>
          <a:p>
            <a:pPr>
              <a:lnSpc>
                <a:spcPct val="80000"/>
              </a:lnSpc>
              <a:buFontTx/>
              <a:buNone/>
              <a:defRPr/>
            </a:pPr>
            <a:endParaRPr lang="fr-FR" altLang="bg-BG" sz="1800" kern="0" dirty="0" smtClean="0"/>
          </a:p>
        </p:txBody>
      </p:sp>
      <p:pic>
        <p:nvPicPr>
          <p:cNvPr id="6149" name="Bildobjekt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3300" y="206375"/>
            <a:ext cx="5238750"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5" descr="ger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7988" y="5589588"/>
            <a:ext cx="809625" cy="958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151" name="Bildobjekt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5575" y="5803900"/>
            <a:ext cx="931863"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pPr eaLnBrk="1" hangingPunct="1"/>
            <a:r>
              <a:rPr lang="en-US" altLang="bg-BG" smtClean="0"/>
              <a:t>PREVENT porject </a:t>
            </a:r>
            <a:endParaRPr lang="bg-BG" altLang="bg-BG" smtClean="0"/>
          </a:p>
        </p:txBody>
      </p:sp>
      <p:sp>
        <p:nvSpPr>
          <p:cNvPr id="7" name="Rectangle 2"/>
          <p:cNvSpPr txBox="1">
            <a:spLocks noChangeArrowheads="1"/>
          </p:cNvSpPr>
          <p:nvPr/>
        </p:nvSpPr>
        <p:spPr bwMode="auto">
          <a:xfrm>
            <a:off x="250825" y="274638"/>
            <a:ext cx="8229600" cy="1143000"/>
          </a:xfrm>
          <a:prstGeom prst="rect">
            <a:avLst/>
          </a:prstGeom>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shade val="50000"/>
            </a:schemeClr>
          </a:lnRef>
          <a:fillRef idx="1">
            <a:schemeClr val="accent4"/>
          </a:fillRef>
          <a:effectRef idx="0">
            <a:schemeClr val="accent4"/>
          </a:effectRef>
          <a:fontRef idx="minor">
            <a:schemeClr val="lt1"/>
          </a:fontRef>
        </p:style>
        <p:txBody>
          <a:bodyPr anchor="ct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defRPr/>
            </a:pPr>
            <a:r>
              <a:rPr lang="fr-FR" b="1" kern="0" dirty="0" smtClean="0">
                <a:solidFill>
                  <a:schemeClr val="bg1"/>
                </a:solidFill>
              </a:rPr>
              <a:t>ULSG in Sofia </a:t>
            </a:r>
            <a:endParaRPr lang="fr-FR" b="1" kern="0" dirty="0">
              <a:solidFill>
                <a:schemeClr val="bg1"/>
              </a:solidFill>
            </a:endParaRPr>
          </a:p>
        </p:txBody>
      </p:sp>
      <p:sp>
        <p:nvSpPr>
          <p:cNvPr id="7172" name="Rectangle 3"/>
          <p:cNvSpPr>
            <a:spLocks noGrp="1" noChangeArrowheads="1"/>
          </p:cNvSpPr>
          <p:nvPr>
            <p:ph idx="1"/>
          </p:nvPr>
        </p:nvSpPr>
        <p:spPr>
          <a:xfrm>
            <a:off x="457200" y="1600200"/>
            <a:ext cx="4186238" cy="4525963"/>
          </a:xfrm>
        </p:spPr>
        <p:txBody>
          <a:bodyPr/>
          <a:lstStyle/>
          <a:p>
            <a:pPr eaLnBrk="1" hangingPunct="1">
              <a:lnSpc>
                <a:spcPct val="80000"/>
              </a:lnSpc>
              <a:buFont typeface="Wingdings" pitchFamily="2" charset="2"/>
              <a:buChar char="Ø"/>
            </a:pPr>
            <a:endParaRPr lang="fr-FR" altLang="bg-BG" b="1" smtClean="0">
              <a:solidFill>
                <a:srgbClr val="CC00CC"/>
              </a:solidFill>
            </a:endParaRPr>
          </a:p>
          <a:p>
            <a:pPr eaLnBrk="1" hangingPunct="1">
              <a:lnSpc>
                <a:spcPct val="80000"/>
              </a:lnSpc>
              <a:buFontTx/>
              <a:buNone/>
            </a:pPr>
            <a:r>
              <a:rPr lang="fr-FR" altLang="bg-BG" sz="2800" smtClean="0"/>
              <a:t>                                                                                 </a:t>
            </a:r>
          </a:p>
          <a:p>
            <a:pPr eaLnBrk="1" hangingPunct="1">
              <a:lnSpc>
                <a:spcPct val="80000"/>
              </a:lnSpc>
              <a:buFontTx/>
              <a:buNone/>
            </a:pPr>
            <a:r>
              <a:rPr lang="en-US" altLang="bg-BG" sz="1800" smtClean="0"/>
              <a:t>                    </a:t>
            </a:r>
          </a:p>
          <a:p>
            <a:pPr eaLnBrk="1" hangingPunct="1">
              <a:lnSpc>
                <a:spcPct val="80000"/>
              </a:lnSpc>
            </a:pPr>
            <a:endParaRPr lang="fr-FR" altLang="bg-BG" sz="1800" smtClean="0"/>
          </a:p>
          <a:p>
            <a:pPr eaLnBrk="1" hangingPunct="1">
              <a:lnSpc>
                <a:spcPct val="80000"/>
              </a:lnSpc>
            </a:pPr>
            <a:endParaRPr lang="fr-FR" altLang="bg-BG" sz="1800" smtClean="0"/>
          </a:p>
          <a:p>
            <a:pPr eaLnBrk="1" hangingPunct="1">
              <a:lnSpc>
                <a:spcPct val="80000"/>
              </a:lnSpc>
              <a:buFontTx/>
              <a:buNone/>
            </a:pPr>
            <a:endParaRPr lang="fr-FR" altLang="bg-BG" sz="2800" smtClean="0"/>
          </a:p>
        </p:txBody>
      </p:sp>
      <p:sp>
        <p:nvSpPr>
          <p:cNvPr id="11" name="Rectangle 3"/>
          <p:cNvSpPr txBox="1">
            <a:spLocks noChangeArrowheads="1"/>
          </p:cNvSpPr>
          <p:nvPr/>
        </p:nvSpPr>
        <p:spPr bwMode="auto">
          <a:xfrm>
            <a:off x="457200" y="1600200"/>
            <a:ext cx="53387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buFontTx/>
              <a:buNone/>
              <a:defRPr/>
            </a:pPr>
            <a:r>
              <a:rPr lang="fr-FR" altLang="bg-BG" kern="0" dirty="0" smtClean="0"/>
              <a:t> </a:t>
            </a:r>
          </a:p>
          <a:p>
            <a:pPr>
              <a:lnSpc>
                <a:spcPct val="80000"/>
              </a:lnSpc>
              <a:defRPr/>
            </a:pPr>
            <a:endParaRPr lang="fr-FR" altLang="bg-BG" sz="1800" kern="0" dirty="0" smtClean="0"/>
          </a:p>
          <a:p>
            <a:pPr>
              <a:lnSpc>
                <a:spcPct val="80000"/>
              </a:lnSpc>
              <a:buFontTx/>
              <a:buNone/>
              <a:defRPr/>
            </a:pPr>
            <a:endParaRPr lang="fr-FR" altLang="bg-BG" sz="1800" kern="0" dirty="0" smtClean="0"/>
          </a:p>
        </p:txBody>
      </p:sp>
      <p:sp>
        <p:nvSpPr>
          <p:cNvPr id="9" name="Rectangle 3"/>
          <p:cNvSpPr txBox="1">
            <a:spLocks noChangeArrowheads="1"/>
          </p:cNvSpPr>
          <p:nvPr/>
        </p:nvSpPr>
        <p:spPr bwMode="auto">
          <a:xfrm>
            <a:off x="457200" y="1600200"/>
            <a:ext cx="8023225"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buFontTx/>
              <a:buNone/>
              <a:defRPr/>
            </a:pPr>
            <a:r>
              <a:rPr lang="en-US" altLang="bg-BG" sz="2400" kern="0" dirty="0" smtClean="0"/>
              <a:t>13 members at ULSG in Sofia: </a:t>
            </a:r>
          </a:p>
          <a:p>
            <a:pPr eaLnBrk="1" hangingPunct="1">
              <a:lnSpc>
                <a:spcPct val="80000"/>
              </a:lnSpc>
              <a:buFontTx/>
              <a:buNone/>
              <a:defRPr/>
            </a:pPr>
            <a:endParaRPr lang="en-US" altLang="bg-BG" sz="2400" kern="0" dirty="0" smtClean="0"/>
          </a:p>
          <a:p>
            <a:pPr eaLnBrk="1" hangingPunct="1">
              <a:defRPr/>
            </a:pPr>
            <a:r>
              <a:rPr lang="en-US" altLang="bg-BG" sz="2400" i="1" kern="0" dirty="0" smtClean="0">
                <a:solidFill>
                  <a:schemeClr val="accent2"/>
                </a:solidFill>
              </a:rPr>
              <a:t>5 experts from Sofia Municipality (The Directorates involved in the project)  </a:t>
            </a:r>
          </a:p>
          <a:p>
            <a:pPr eaLnBrk="1" hangingPunct="1">
              <a:defRPr/>
            </a:pPr>
            <a:r>
              <a:rPr lang="en-US" altLang="bg-BG" sz="2400" i="1" kern="0" dirty="0" smtClean="0">
                <a:solidFill>
                  <a:schemeClr val="accent2"/>
                </a:solidFill>
              </a:rPr>
              <a:t>3 directors of the Three pilot schools from Sofia</a:t>
            </a:r>
          </a:p>
          <a:p>
            <a:pPr eaLnBrk="1" hangingPunct="1">
              <a:defRPr/>
            </a:pPr>
            <a:r>
              <a:rPr lang="en-US" altLang="bg-BG" sz="2400" i="1" kern="0" dirty="0" smtClean="0">
                <a:solidFill>
                  <a:schemeClr val="accent2"/>
                </a:solidFill>
              </a:rPr>
              <a:t>Director of The Sofia Center for work with children</a:t>
            </a:r>
            <a:r>
              <a:rPr lang="bg-BG" altLang="bg-BG" sz="2400" kern="0" dirty="0" smtClean="0"/>
              <a:t> </a:t>
            </a:r>
            <a:endParaRPr lang="en-US" altLang="bg-BG" sz="2400" i="1" kern="0" dirty="0" smtClean="0">
              <a:solidFill>
                <a:schemeClr val="accent2"/>
              </a:solidFill>
            </a:endParaRPr>
          </a:p>
          <a:p>
            <a:pPr eaLnBrk="1" hangingPunct="1">
              <a:defRPr/>
            </a:pPr>
            <a:r>
              <a:rPr lang="en-US" altLang="bg-BG" sz="2400" i="1" kern="0" dirty="0" smtClean="0">
                <a:solidFill>
                  <a:schemeClr val="accent2"/>
                </a:solidFill>
              </a:rPr>
              <a:t>R</a:t>
            </a:r>
            <a:r>
              <a:rPr lang="bg-BG" altLang="bg-BG" sz="2400" i="1" kern="0" dirty="0" err="1" smtClean="0">
                <a:solidFill>
                  <a:schemeClr val="accent2"/>
                </a:solidFill>
              </a:rPr>
              <a:t>epresentative</a:t>
            </a:r>
            <a:r>
              <a:rPr lang="en-US" altLang="bg-BG" sz="2400" i="1" kern="0" dirty="0" smtClean="0">
                <a:solidFill>
                  <a:schemeClr val="accent2"/>
                </a:solidFill>
              </a:rPr>
              <a:t> from the Regional inspection of education of the Ministry of education and science </a:t>
            </a:r>
          </a:p>
          <a:p>
            <a:pPr eaLnBrk="1" hangingPunct="1">
              <a:defRPr/>
            </a:pPr>
            <a:r>
              <a:rPr lang="bg-BG" altLang="bg-BG" sz="2400" i="1" kern="0" dirty="0" err="1" smtClean="0">
                <a:solidFill>
                  <a:schemeClr val="accent2"/>
                </a:solidFill>
              </a:rPr>
              <a:t>NGOs</a:t>
            </a:r>
            <a:r>
              <a:rPr lang="en-US" altLang="bg-BG" sz="2400" i="1" kern="0" dirty="0" smtClean="0">
                <a:solidFill>
                  <a:schemeClr val="accent2"/>
                </a:solidFill>
              </a:rPr>
              <a:t> representatives</a:t>
            </a:r>
            <a:endParaRPr lang="bg-BG" altLang="bg-BG" sz="2400" i="1" kern="0" dirty="0" smtClean="0">
              <a:solidFill>
                <a:schemeClr val="accent2"/>
              </a:solidFill>
            </a:endParaRPr>
          </a:p>
          <a:p>
            <a:pPr eaLnBrk="1" hangingPunct="1">
              <a:defRPr/>
            </a:pPr>
            <a:r>
              <a:rPr lang="bg-BG" altLang="bg-BG" sz="2400" i="1" kern="0" dirty="0" smtClean="0">
                <a:solidFill>
                  <a:schemeClr val="accent2"/>
                </a:solidFill>
              </a:rPr>
              <a:t>"</a:t>
            </a:r>
            <a:r>
              <a:rPr lang="bg-BG" altLang="bg-BG" sz="2400" i="1" kern="0" dirty="0" err="1" smtClean="0">
                <a:solidFill>
                  <a:schemeClr val="accent2"/>
                </a:solidFill>
              </a:rPr>
              <a:t>Parents</a:t>
            </a:r>
            <a:r>
              <a:rPr lang="bg-BG" altLang="bg-BG" sz="2400" i="1" kern="0" dirty="0" smtClean="0">
                <a:solidFill>
                  <a:schemeClr val="accent2"/>
                </a:solidFill>
              </a:rPr>
              <a:t>" Association</a:t>
            </a:r>
            <a:endParaRPr lang="en-US" altLang="bg-BG" sz="2400" i="1" kern="0" dirty="0" smtClean="0">
              <a:solidFill>
                <a:schemeClr val="accent2"/>
              </a:solidFill>
            </a:endParaRPr>
          </a:p>
          <a:p>
            <a:pPr eaLnBrk="1" hangingPunct="1">
              <a:lnSpc>
                <a:spcPct val="80000"/>
              </a:lnSpc>
              <a:defRPr/>
            </a:pPr>
            <a:endParaRPr lang="en-US" altLang="bg-BG" sz="2400" i="1" kern="0" dirty="0" smtClean="0">
              <a:solidFill>
                <a:schemeClr val="accent2"/>
              </a:solidFill>
            </a:endParaRPr>
          </a:p>
        </p:txBody>
      </p:sp>
      <p:pic>
        <p:nvPicPr>
          <p:cNvPr id="7175" name="Picture 5" descr="ger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7625" y="5229225"/>
            <a:ext cx="992188" cy="1174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altLang="bg-BG" sz="3600" b="1" smtClean="0"/>
              <a:t>      </a:t>
            </a:r>
            <a:r>
              <a:rPr lang="en-GB" altLang="bg-BG" sz="3200" b="1" smtClean="0">
                <a:solidFill>
                  <a:schemeClr val="tx1"/>
                </a:solidFill>
              </a:rPr>
              <a:t>What are the main issues the  </a:t>
            </a:r>
            <a:br>
              <a:rPr lang="en-GB" altLang="bg-BG" sz="3200" b="1" smtClean="0">
                <a:solidFill>
                  <a:schemeClr val="tx1"/>
                </a:solidFill>
              </a:rPr>
            </a:br>
            <a:r>
              <a:rPr lang="en-GB" altLang="bg-BG" sz="3200" b="1" smtClean="0">
                <a:solidFill>
                  <a:schemeClr val="tx1"/>
                </a:solidFill>
              </a:rPr>
              <a:t>       participants raise about the topic?</a:t>
            </a:r>
            <a:endParaRPr lang="bg-BG" altLang="bg-BG" sz="3200" b="1" smtClean="0">
              <a:solidFill>
                <a:schemeClr val="tx1"/>
              </a:solidFill>
            </a:endParaRPr>
          </a:p>
        </p:txBody>
      </p:sp>
      <p:pic>
        <p:nvPicPr>
          <p:cNvPr id="8195" name="Bildobjekt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188913"/>
            <a:ext cx="1152525"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Picture 5" descr="gerb"/>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8027988" y="5589588"/>
            <a:ext cx="809625" cy="958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197" name="Rectangle 6"/>
          <p:cNvSpPr>
            <a:spLocks noChangeArrowheads="1"/>
          </p:cNvSpPr>
          <p:nvPr/>
        </p:nvSpPr>
        <p:spPr bwMode="auto">
          <a:xfrm>
            <a:off x="468313" y="1773238"/>
            <a:ext cx="8351837" cy="4211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AutoNum type="arabicPeriod"/>
            </a:pPr>
            <a:r>
              <a:rPr lang="en-US" altLang="bg-BG" sz="1800" b="1">
                <a:solidFill>
                  <a:schemeClr val="accent2"/>
                </a:solidFill>
              </a:rPr>
              <a:t>Discussion and analysis of the data</a:t>
            </a:r>
            <a:r>
              <a:rPr lang="en-US" altLang="bg-BG" sz="1800">
                <a:solidFill>
                  <a:schemeClr val="accent2"/>
                </a:solidFill>
              </a:rPr>
              <a:t> in order to develop the Local Action Plan (identification of </a:t>
            </a:r>
            <a:r>
              <a:rPr lang="en-US" altLang="bg-BG" sz="1800" i="1">
                <a:solidFill>
                  <a:schemeClr val="accent2"/>
                </a:solidFill>
              </a:rPr>
              <a:t>definitions, terminology, actuality of understanding of “school dropouts” problems; Which main factors and how they influence on dropping out from school (Social, Economic, Educational, Ethno – cultural, other problems and tendencies);</a:t>
            </a:r>
          </a:p>
          <a:p>
            <a:pPr eaLnBrk="1" hangingPunct="1">
              <a:spcBef>
                <a:spcPct val="0"/>
              </a:spcBef>
              <a:buFontTx/>
              <a:buAutoNum type="arabicPeriod"/>
            </a:pPr>
            <a:r>
              <a:rPr lang="en-US" altLang="bg-BG" sz="1800" b="1">
                <a:solidFill>
                  <a:schemeClr val="accent2"/>
                </a:solidFill>
              </a:rPr>
              <a:t>How to work with parents? How to involve them</a:t>
            </a:r>
            <a:r>
              <a:rPr lang="en-US" altLang="bg-BG" sz="1800">
                <a:solidFill>
                  <a:schemeClr val="accent2"/>
                </a:solidFill>
              </a:rPr>
              <a:t>?</a:t>
            </a:r>
            <a:r>
              <a:rPr lang="bg-BG" altLang="bg-BG" sz="1800">
                <a:solidFill>
                  <a:schemeClr val="accent2"/>
                </a:solidFill>
              </a:rPr>
              <a:t> </a:t>
            </a:r>
            <a:r>
              <a:rPr lang="en-US" altLang="bg-BG" sz="1800">
                <a:solidFill>
                  <a:schemeClr val="accent2"/>
                </a:solidFill>
              </a:rPr>
              <a:t>(Analysis of resources. Purpose and directions of the ULSG program. Levels of realization and mechanism for realization on local school level);</a:t>
            </a:r>
            <a:r>
              <a:rPr lang="en-GB" altLang="bg-BG" sz="1800">
                <a:solidFill>
                  <a:schemeClr val="accent2"/>
                </a:solidFill>
              </a:rPr>
              <a:t> </a:t>
            </a:r>
            <a:r>
              <a:rPr lang="en-US" altLang="bg-BG" sz="1800">
                <a:solidFill>
                  <a:schemeClr val="accent2"/>
                </a:solidFill>
              </a:rPr>
              <a:t> </a:t>
            </a:r>
          </a:p>
          <a:p>
            <a:pPr eaLnBrk="1" hangingPunct="1">
              <a:spcBef>
                <a:spcPct val="0"/>
              </a:spcBef>
              <a:buFontTx/>
              <a:buAutoNum type="arabicPeriod"/>
            </a:pPr>
            <a:r>
              <a:rPr lang="en-US" altLang="bg-BG" sz="1800">
                <a:solidFill>
                  <a:schemeClr val="accent2"/>
                </a:solidFill>
              </a:rPr>
              <a:t>Development of a </a:t>
            </a:r>
            <a:r>
              <a:rPr lang="en-US" altLang="bg-BG" sz="1800" b="1">
                <a:solidFill>
                  <a:schemeClr val="accent2"/>
                </a:solidFill>
              </a:rPr>
              <a:t>Plan for effective work with parents at school for the school year 2013-2014</a:t>
            </a:r>
            <a:r>
              <a:rPr lang="en-US" altLang="bg-BG" sz="1800">
                <a:solidFill>
                  <a:schemeClr val="accent2"/>
                </a:solidFill>
              </a:rPr>
              <a:t> (ToT for teachers; Discussion forums in 3 pilot schools; Guidebook for parents; 3 educational campaigns, contests, ect.)</a:t>
            </a:r>
          </a:p>
          <a:p>
            <a:pPr eaLnBrk="1" hangingPunct="1">
              <a:spcBef>
                <a:spcPct val="0"/>
              </a:spcBef>
              <a:buFontTx/>
              <a:buAutoNum type="arabicPeriod"/>
            </a:pPr>
            <a:r>
              <a:rPr lang="en-US" altLang="bg-BG" sz="1800">
                <a:solidFill>
                  <a:schemeClr val="accent2"/>
                </a:solidFill>
              </a:rPr>
              <a:t>Creation of </a:t>
            </a:r>
            <a:r>
              <a:rPr lang="en-US" altLang="bg-BG" sz="1800" b="1">
                <a:solidFill>
                  <a:schemeClr val="accent2"/>
                </a:solidFill>
              </a:rPr>
              <a:t>a training program for teachers</a:t>
            </a:r>
            <a:r>
              <a:rPr lang="en-US" altLang="bg-BG" sz="1800">
                <a:solidFill>
                  <a:schemeClr val="accent2"/>
                </a:solidFill>
              </a:rPr>
              <a:t> aiming prevention of dropout and working with parents (Nov 29</a:t>
            </a:r>
            <a:r>
              <a:rPr lang="en-US" altLang="bg-BG" sz="1800" baseline="30000">
                <a:solidFill>
                  <a:schemeClr val="accent2"/>
                </a:solidFill>
              </a:rPr>
              <a:t>th</a:t>
            </a:r>
            <a:r>
              <a:rPr lang="en-US" altLang="bg-BG" sz="1800">
                <a:solidFill>
                  <a:schemeClr val="accent2"/>
                </a:solidFill>
              </a:rPr>
              <a:t>, 2013)</a:t>
            </a:r>
          </a:p>
          <a:p>
            <a:pPr eaLnBrk="1" hangingPunct="1">
              <a:spcBef>
                <a:spcPct val="0"/>
              </a:spcBef>
              <a:buFontTx/>
              <a:buNone/>
            </a:pPr>
            <a:endParaRPr lang="en-US" altLang="bg-BG" sz="1800">
              <a:solidFill>
                <a:schemeClr val="accent2"/>
              </a:solidFill>
            </a:endParaRPr>
          </a:p>
          <a:p>
            <a:pPr algn="ctr" eaLnBrk="1" hangingPunct="1">
              <a:spcBef>
                <a:spcPct val="0"/>
              </a:spcBef>
              <a:buFontTx/>
              <a:buNone/>
            </a:pPr>
            <a:r>
              <a:rPr lang="en-US" altLang="bg-BG" sz="1800">
                <a:solidFill>
                  <a:schemeClr val="hlink"/>
                </a:solidFill>
              </a:rPr>
              <a:t>From </a:t>
            </a:r>
            <a:r>
              <a:rPr lang="en-US" altLang="bg-BG" sz="1800" b="1">
                <a:solidFill>
                  <a:schemeClr val="hlink"/>
                </a:solidFill>
              </a:rPr>
              <a:t>Identification</a:t>
            </a:r>
            <a:r>
              <a:rPr lang="en-US" altLang="bg-BG" sz="1800">
                <a:solidFill>
                  <a:schemeClr val="hlink"/>
                </a:solidFill>
              </a:rPr>
              <a:t> -  </a:t>
            </a:r>
            <a:r>
              <a:rPr lang="en-US" altLang="bg-BG" sz="1800" b="1">
                <a:solidFill>
                  <a:schemeClr val="hlink"/>
                </a:solidFill>
              </a:rPr>
              <a:t>Involvement </a:t>
            </a:r>
            <a:r>
              <a:rPr lang="en-US" altLang="bg-BG" sz="1800">
                <a:solidFill>
                  <a:schemeClr val="hlink"/>
                </a:solidFill>
              </a:rPr>
              <a:t>– </a:t>
            </a:r>
            <a:r>
              <a:rPr lang="en-US" altLang="bg-BG" sz="1800" b="1">
                <a:solidFill>
                  <a:schemeClr val="hlink"/>
                </a:solidFill>
              </a:rPr>
              <a:t>Sharing</a:t>
            </a:r>
            <a:r>
              <a:rPr lang="en-US" altLang="bg-BG" sz="1800">
                <a:solidFill>
                  <a:schemeClr val="hlink"/>
                </a:solidFill>
              </a:rPr>
              <a:t> – To </a:t>
            </a:r>
            <a:r>
              <a:rPr lang="en-US" altLang="bg-BG" sz="1800" b="1">
                <a:solidFill>
                  <a:schemeClr val="hlink"/>
                </a:solidFill>
              </a:rPr>
              <a:t>Social solidarity</a:t>
            </a:r>
            <a:r>
              <a:rPr lang="en-US" altLang="bg-BG" sz="1800">
                <a:solidFill>
                  <a:schemeClr val="hlink"/>
                </a:solidFill>
              </a:rPr>
              <a:t>  </a:t>
            </a:r>
            <a:endParaRPr lang="bg-BG" altLang="bg-BG" sz="1800">
              <a:solidFill>
                <a:schemeClr val="hlink"/>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r" eaLnBrk="1" hangingPunct="1"/>
            <a:r>
              <a:rPr lang="en-GB" altLang="bg-BG" sz="3600" b="1" smtClean="0"/>
              <a:t>     </a:t>
            </a:r>
            <a:r>
              <a:rPr lang="en-GB" altLang="bg-BG" sz="3600" b="1" smtClean="0">
                <a:solidFill>
                  <a:schemeClr val="tx1"/>
                </a:solidFill>
              </a:rPr>
              <a:t>What kind of methodology did you use ?</a:t>
            </a:r>
            <a:endParaRPr lang="bg-BG" altLang="bg-BG" sz="3600" b="1" smtClean="0">
              <a:solidFill>
                <a:schemeClr val="tx1"/>
              </a:solidFill>
            </a:endParaRPr>
          </a:p>
        </p:txBody>
      </p:sp>
      <p:pic>
        <p:nvPicPr>
          <p:cNvPr id="9219" name="Bildobjekt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260350"/>
            <a:ext cx="1152525"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5" descr="gerb"/>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7667625" y="5229225"/>
            <a:ext cx="992188" cy="11747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21" name="Rectangle 6"/>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bg-BG" sz="2000">
                <a:solidFill>
                  <a:schemeClr val="accent2"/>
                </a:solidFill>
              </a:rPr>
              <a:t>Participation in all TM within PEVENT project in 2013 (Stockholm and Gijon) </a:t>
            </a:r>
          </a:p>
          <a:p>
            <a:pPr eaLnBrk="1" hangingPunct="1"/>
            <a:r>
              <a:rPr lang="en-US" altLang="bg-BG" sz="2000">
                <a:solidFill>
                  <a:schemeClr val="accent2"/>
                </a:solidFill>
              </a:rPr>
              <a:t>Participation in the Urbact Summer University seminar (Dublin, August 2013)</a:t>
            </a:r>
            <a:endParaRPr lang="bg-BG" altLang="bg-BG" sz="2000">
              <a:solidFill>
                <a:schemeClr val="accent2"/>
              </a:solidFill>
            </a:endParaRPr>
          </a:p>
          <a:p>
            <a:pPr eaLnBrk="1" hangingPunct="1"/>
            <a:r>
              <a:rPr lang="en-US" altLang="bg-BG" sz="2000">
                <a:solidFill>
                  <a:schemeClr val="accent2"/>
                </a:solidFill>
              </a:rPr>
              <a:t>Summarizing of exciting experiences to develop the GP 1 and GP 2</a:t>
            </a:r>
          </a:p>
          <a:p>
            <a:pPr eaLnBrk="1" hangingPunct="1"/>
            <a:r>
              <a:rPr lang="en-US" altLang="bg-BG" sz="2000">
                <a:solidFill>
                  <a:schemeClr val="accent2"/>
                </a:solidFill>
              </a:rPr>
              <a:t>ULSG meetings and talks; sharing experience;</a:t>
            </a:r>
          </a:p>
          <a:p>
            <a:pPr eaLnBrk="1" hangingPunct="1"/>
            <a:r>
              <a:rPr lang="en-US" altLang="bg-BG" sz="2000">
                <a:solidFill>
                  <a:schemeClr val="accent2"/>
                </a:solidFill>
              </a:rPr>
              <a:t>Analysis of the data in order to develop 1st draft of ULSG local plan</a:t>
            </a:r>
          </a:p>
          <a:p>
            <a:pPr eaLnBrk="1" hangingPunct="1"/>
            <a:r>
              <a:rPr lang="en-US" altLang="bg-BG" sz="2000">
                <a:solidFill>
                  <a:schemeClr val="accent2"/>
                </a:solidFill>
              </a:rPr>
              <a:t>Discussion and development of a plan for the school year 2013*2014 </a:t>
            </a:r>
          </a:p>
          <a:p>
            <a:pPr eaLnBrk="1" hangingPunct="1"/>
            <a:r>
              <a:rPr lang="en-US" altLang="bg-BG" sz="2000">
                <a:solidFill>
                  <a:schemeClr val="accent2"/>
                </a:solidFill>
              </a:rPr>
              <a:t>Designing of a training program for teachers aiming prevention of dropout and working with parents</a:t>
            </a:r>
          </a:p>
          <a:p>
            <a:pPr eaLnBrk="1" hangingPunct="1"/>
            <a:r>
              <a:rPr lang="en-US" altLang="bg-BG" sz="2000">
                <a:solidFill>
                  <a:schemeClr val="accent2"/>
                </a:solidFill>
              </a:rPr>
              <a:t>Recent feed-back from ULSG members</a:t>
            </a:r>
          </a:p>
          <a:p>
            <a:pPr eaLnBrk="1" hangingPunct="1">
              <a:buFontTx/>
              <a:buNone/>
            </a:pPr>
            <a:endParaRPr lang="bg-BG" altLang="bg-BG" sz="2000">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pPr eaLnBrk="1" hangingPunct="1"/>
            <a:r>
              <a:rPr lang="en-US" altLang="bg-BG" smtClean="0"/>
              <a:t>PREVENT porject </a:t>
            </a:r>
            <a:endParaRPr lang="bg-BG" altLang="bg-BG" smtClean="0"/>
          </a:p>
        </p:txBody>
      </p:sp>
      <p:sp>
        <p:nvSpPr>
          <p:cNvPr id="7" name="Rectangle 2"/>
          <p:cNvSpPr txBox="1">
            <a:spLocks noChangeArrowheads="1"/>
          </p:cNvSpPr>
          <p:nvPr/>
        </p:nvSpPr>
        <p:spPr bwMode="auto">
          <a:xfrm>
            <a:off x="250825" y="274638"/>
            <a:ext cx="8229600" cy="1143000"/>
          </a:xfrm>
          <a:prstGeom prst="rect">
            <a:avLst/>
          </a:prstGeom>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shade val="50000"/>
            </a:schemeClr>
          </a:lnRef>
          <a:fillRef idx="1">
            <a:schemeClr val="accent4"/>
          </a:fillRef>
          <a:effectRef idx="0">
            <a:schemeClr val="accent4"/>
          </a:effectRef>
          <a:fontRef idx="minor">
            <a:schemeClr val="lt1"/>
          </a:fontRef>
        </p:style>
        <p:txBody>
          <a:bodyPr anchor="ctr"/>
          <a:lstStyle>
            <a:lvl1pPr algn="ctr" rtl="0" fontAlgn="base">
              <a:spcBef>
                <a:spcPct val="0"/>
              </a:spcBef>
              <a:spcAft>
                <a:spcPct val="0"/>
              </a:spcAft>
              <a:defRPr sz="4400">
                <a:solidFill>
                  <a:schemeClr val="lt1"/>
                </a:solidFill>
                <a:latin typeface="+mn-lt"/>
                <a:ea typeface="+mn-ea"/>
                <a:cs typeface="+mn-cs"/>
              </a:defRPr>
            </a:lvl1pPr>
            <a:lvl2pPr algn="ctr" rtl="0" fontAlgn="base">
              <a:spcBef>
                <a:spcPct val="0"/>
              </a:spcBef>
              <a:spcAft>
                <a:spcPct val="0"/>
              </a:spcAft>
              <a:defRPr sz="4400">
                <a:solidFill>
                  <a:schemeClr val="lt1"/>
                </a:solidFill>
                <a:latin typeface="+mn-lt"/>
                <a:ea typeface="+mn-ea"/>
                <a:cs typeface="+mn-cs"/>
              </a:defRPr>
            </a:lvl2pPr>
            <a:lvl3pPr algn="ctr" rtl="0" fontAlgn="base">
              <a:spcBef>
                <a:spcPct val="0"/>
              </a:spcBef>
              <a:spcAft>
                <a:spcPct val="0"/>
              </a:spcAft>
              <a:defRPr sz="4400">
                <a:solidFill>
                  <a:schemeClr val="lt1"/>
                </a:solidFill>
                <a:latin typeface="+mn-lt"/>
                <a:ea typeface="+mn-ea"/>
                <a:cs typeface="+mn-cs"/>
              </a:defRPr>
            </a:lvl3pPr>
            <a:lvl4pPr algn="ctr" rtl="0" fontAlgn="base">
              <a:spcBef>
                <a:spcPct val="0"/>
              </a:spcBef>
              <a:spcAft>
                <a:spcPct val="0"/>
              </a:spcAft>
              <a:defRPr sz="4400">
                <a:solidFill>
                  <a:schemeClr val="lt1"/>
                </a:solidFill>
                <a:latin typeface="+mn-lt"/>
                <a:ea typeface="+mn-ea"/>
                <a:cs typeface="+mn-cs"/>
              </a:defRPr>
            </a:lvl4pPr>
            <a:lvl5pPr algn="ctr" rtl="0" fontAlgn="base">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defRPr/>
            </a:pPr>
            <a:r>
              <a:rPr lang="fr-FR" sz="2400" b="1" kern="0" dirty="0" smtClean="0">
                <a:solidFill>
                  <a:schemeClr val="bg1"/>
                </a:solidFill>
              </a:rPr>
              <a:t>LAP for </a:t>
            </a:r>
            <a:r>
              <a:rPr lang="fr-FR" sz="2400" b="1" kern="0" dirty="0" err="1" smtClean="0">
                <a:solidFill>
                  <a:schemeClr val="bg1"/>
                </a:solidFill>
              </a:rPr>
              <a:t>Early</a:t>
            </a:r>
            <a:r>
              <a:rPr lang="fr-FR" sz="2400" b="1" kern="0" dirty="0" smtClean="0">
                <a:solidFill>
                  <a:schemeClr val="bg1"/>
                </a:solidFill>
              </a:rPr>
              <a:t> </a:t>
            </a:r>
            <a:r>
              <a:rPr lang="fr-FR" sz="2400" b="1" kern="0" dirty="0" err="1" smtClean="0">
                <a:solidFill>
                  <a:schemeClr val="bg1"/>
                </a:solidFill>
              </a:rPr>
              <a:t>childhood</a:t>
            </a:r>
            <a:r>
              <a:rPr lang="fr-FR" sz="2400" b="1" kern="0" dirty="0" smtClean="0">
                <a:solidFill>
                  <a:schemeClr val="bg1"/>
                </a:solidFill>
              </a:rPr>
              <a:t> inclusive </a:t>
            </a:r>
            <a:r>
              <a:rPr lang="fr-FR" sz="2400" b="1" kern="0" dirty="0" err="1" smtClean="0">
                <a:solidFill>
                  <a:schemeClr val="bg1"/>
                </a:solidFill>
              </a:rPr>
              <a:t>education</a:t>
            </a:r>
            <a:r>
              <a:rPr lang="fr-FR" sz="2400" b="1" kern="0" dirty="0" smtClean="0">
                <a:solidFill>
                  <a:schemeClr val="bg1"/>
                </a:solidFill>
              </a:rPr>
              <a:t> </a:t>
            </a:r>
          </a:p>
          <a:p>
            <a:pPr algn="l">
              <a:defRPr/>
            </a:pPr>
            <a:r>
              <a:rPr lang="fr-FR" sz="2400" b="1" kern="0" dirty="0" err="1" smtClean="0">
                <a:solidFill>
                  <a:schemeClr val="bg1"/>
                </a:solidFill>
              </a:rPr>
              <a:t>with</a:t>
            </a:r>
            <a:r>
              <a:rPr lang="fr-FR" sz="2400" b="1" kern="0" dirty="0" smtClean="0">
                <a:solidFill>
                  <a:schemeClr val="bg1"/>
                </a:solidFill>
              </a:rPr>
              <a:t> </a:t>
            </a:r>
            <a:r>
              <a:rPr lang="fr-FR" sz="2400" b="1" kern="0" dirty="0" err="1" smtClean="0">
                <a:solidFill>
                  <a:schemeClr val="bg1"/>
                </a:solidFill>
              </a:rPr>
              <a:t>specific</a:t>
            </a:r>
            <a:r>
              <a:rPr lang="fr-FR" sz="2400" b="1" kern="0" dirty="0" smtClean="0">
                <a:solidFill>
                  <a:schemeClr val="bg1"/>
                </a:solidFill>
              </a:rPr>
              <a:t> focus on Roma</a:t>
            </a:r>
            <a:endParaRPr lang="fr-FR" sz="2400" b="1" kern="0" dirty="0">
              <a:solidFill>
                <a:schemeClr val="bg1"/>
              </a:solidFill>
            </a:endParaRPr>
          </a:p>
        </p:txBody>
      </p:sp>
      <p:sp>
        <p:nvSpPr>
          <p:cNvPr id="10244" name="Rectangle 3"/>
          <p:cNvSpPr>
            <a:spLocks noGrp="1" noChangeArrowheads="1"/>
          </p:cNvSpPr>
          <p:nvPr>
            <p:ph idx="1"/>
          </p:nvPr>
        </p:nvSpPr>
        <p:spPr>
          <a:xfrm>
            <a:off x="457200" y="1600200"/>
            <a:ext cx="4186238" cy="4525963"/>
          </a:xfrm>
        </p:spPr>
        <p:txBody>
          <a:bodyPr/>
          <a:lstStyle/>
          <a:p>
            <a:pPr eaLnBrk="1" hangingPunct="1">
              <a:lnSpc>
                <a:spcPct val="80000"/>
              </a:lnSpc>
              <a:buFont typeface="Wingdings" pitchFamily="2" charset="2"/>
              <a:buChar char="Ø"/>
            </a:pPr>
            <a:endParaRPr lang="fr-FR" altLang="bg-BG" b="1" smtClean="0">
              <a:solidFill>
                <a:srgbClr val="CC00CC"/>
              </a:solidFill>
            </a:endParaRPr>
          </a:p>
          <a:p>
            <a:pPr eaLnBrk="1" hangingPunct="1">
              <a:lnSpc>
                <a:spcPct val="80000"/>
              </a:lnSpc>
              <a:buFontTx/>
              <a:buNone/>
            </a:pPr>
            <a:r>
              <a:rPr lang="fr-FR" altLang="bg-BG" sz="2800" smtClean="0"/>
              <a:t>                                                                                 </a:t>
            </a:r>
          </a:p>
          <a:p>
            <a:pPr eaLnBrk="1" hangingPunct="1">
              <a:lnSpc>
                <a:spcPct val="80000"/>
              </a:lnSpc>
              <a:buFontTx/>
              <a:buNone/>
            </a:pPr>
            <a:r>
              <a:rPr lang="en-US" altLang="bg-BG" sz="1800" smtClean="0"/>
              <a:t>                    </a:t>
            </a:r>
          </a:p>
          <a:p>
            <a:pPr eaLnBrk="1" hangingPunct="1">
              <a:lnSpc>
                <a:spcPct val="80000"/>
              </a:lnSpc>
            </a:pPr>
            <a:endParaRPr lang="fr-FR" altLang="bg-BG" sz="1800" smtClean="0"/>
          </a:p>
          <a:p>
            <a:pPr eaLnBrk="1" hangingPunct="1">
              <a:lnSpc>
                <a:spcPct val="80000"/>
              </a:lnSpc>
            </a:pPr>
            <a:endParaRPr lang="fr-FR" altLang="bg-BG" sz="1800" smtClean="0"/>
          </a:p>
          <a:p>
            <a:pPr eaLnBrk="1" hangingPunct="1">
              <a:lnSpc>
                <a:spcPct val="80000"/>
              </a:lnSpc>
              <a:buFontTx/>
              <a:buNone/>
            </a:pPr>
            <a:endParaRPr lang="fr-FR" altLang="bg-BG" sz="2800" smtClean="0"/>
          </a:p>
        </p:txBody>
      </p:sp>
      <p:sp>
        <p:nvSpPr>
          <p:cNvPr id="11" name="Rectangle 3"/>
          <p:cNvSpPr txBox="1">
            <a:spLocks noChangeArrowheads="1"/>
          </p:cNvSpPr>
          <p:nvPr/>
        </p:nvSpPr>
        <p:spPr bwMode="auto">
          <a:xfrm>
            <a:off x="457200" y="1600200"/>
            <a:ext cx="53387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80000"/>
              </a:lnSpc>
              <a:buFontTx/>
              <a:buNone/>
              <a:defRPr/>
            </a:pPr>
            <a:r>
              <a:rPr lang="fr-FR" altLang="bg-BG" kern="0" dirty="0" smtClean="0"/>
              <a:t> </a:t>
            </a:r>
          </a:p>
          <a:p>
            <a:pPr>
              <a:lnSpc>
                <a:spcPct val="80000"/>
              </a:lnSpc>
              <a:defRPr/>
            </a:pPr>
            <a:endParaRPr lang="fr-FR" altLang="bg-BG" sz="1800" kern="0" dirty="0" smtClean="0"/>
          </a:p>
          <a:p>
            <a:pPr>
              <a:lnSpc>
                <a:spcPct val="80000"/>
              </a:lnSpc>
              <a:buFontTx/>
              <a:buNone/>
              <a:defRPr/>
            </a:pPr>
            <a:endParaRPr lang="fr-FR" altLang="bg-BG" sz="1800" kern="0" dirty="0" smtClean="0"/>
          </a:p>
        </p:txBody>
      </p:sp>
      <p:pic>
        <p:nvPicPr>
          <p:cNvPr id="10246" name="Bildobjekt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5463" y="274638"/>
            <a:ext cx="1852612" cy="621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7" name="Rectangle 3"/>
          <p:cNvSpPr txBox="1">
            <a:spLocks noChangeArrowheads="1"/>
          </p:cNvSpPr>
          <p:nvPr/>
        </p:nvSpPr>
        <p:spPr bwMode="auto">
          <a:xfrm>
            <a:off x="457200" y="1600200"/>
            <a:ext cx="641826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bg-BG" sz="2000">
                <a:solidFill>
                  <a:srgbClr val="0070C0"/>
                </a:solidFill>
              </a:rPr>
              <a:t>Our plan includes the following topics / areas</a:t>
            </a:r>
            <a:r>
              <a:rPr lang="bg-BG" altLang="bg-BG" sz="2000">
                <a:solidFill>
                  <a:srgbClr val="0070C0"/>
                </a:solidFill>
              </a:rPr>
              <a:t>:</a:t>
            </a:r>
          </a:p>
          <a:p>
            <a:pPr eaLnBrk="1" hangingPunct="1"/>
            <a:r>
              <a:rPr lang="en-US" altLang="bg-BG" sz="2000">
                <a:solidFill>
                  <a:srgbClr val="0070C0"/>
                </a:solidFill>
              </a:rPr>
              <a:t>Introduction - </a:t>
            </a:r>
            <a:r>
              <a:rPr lang="bg-BG" altLang="bg-BG" sz="2000">
                <a:solidFill>
                  <a:srgbClr val="0070C0"/>
                </a:solidFill>
              </a:rPr>
              <a:t>"</a:t>
            </a:r>
            <a:r>
              <a:rPr lang="bg-BG" altLang="bg-BG" sz="2000" b="1">
                <a:solidFill>
                  <a:srgbClr val="0070C0"/>
                </a:solidFill>
              </a:rPr>
              <a:t>dropouts“</a:t>
            </a:r>
            <a:r>
              <a:rPr lang="bg-BG" altLang="bg-BG" sz="2000">
                <a:solidFill>
                  <a:srgbClr val="0070C0"/>
                </a:solidFill>
              </a:rPr>
              <a:t>definition</a:t>
            </a:r>
            <a:endParaRPr lang="en-US" altLang="bg-BG" sz="2000">
              <a:solidFill>
                <a:srgbClr val="0070C0"/>
              </a:solidFill>
            </a:endParaRPr>
          </a:p>
          <a:p>
            <a:pPr eaLnBrk="1" hangingPunct="1"/>
            <a:r>
              <a:rPr lang="en-US" altLang="bg-BG" sz="2000">
                <a:solidFill>
                  <a:srgbClr val="0070C0"/>
                </a:solidFill>
              </a:rPr>
              <a:t>Normative documents of national and local level related to </a:t>
            </a:r>
            <a:r>
              <a:rPr lang="en-US" altLang="bg-BG" sz="2000" b="1">
                <a:solidFill>
                  <a:srgbClr val="0070C0"/>
                </a:solidFill>
              </a:rPr>
              <a:t>dropout prevention policy</a:t>
            </a:r>
          </a:p>
          <a:p>
            <a:pPr eaLnBrk="1" hangingPunct="1"/>
            <a:r>
              <a:rPr lang="en-US" altLang="bg-BG" sz="2000" b="1">
                <a:solidFill>
                  <a:srgbClr val="0070C0"/>
                </a:solidFill>
              </a:rPr>
              <a:t>Database and statistics </a:t>
            </a:r>
            <a:r>
              <a:rPr lang="en-US" altLang="bg-BG" sz="2000">
                <a:solidFill>
                  <a:srgbClr val="0070C0"/>
                </a:solidFill>
              </a:rPr>
              <a:t>from the investigation on the reasons for dropout of school</a:t>
            </a:r>
            <a:endParaRPr lang="bg-BG" altLang="bg-BG" sz="2000">
              <a:solidFill>
                <a:srgbClr val="0070C0"/>
              </a:solidFill>
            </a:endParaRPr>
          </a:p>
          <a:p>
            <a:pPr eaLnBrk="1" hangingPunct="1"/>
            <a:r>
              <a:rPr lang="en-US" altLang="bg-BG" sz="2000" b="1">
                <a:solidFill>
                  <a:srgbClr val="0070C0"/>
                </a:solidFill>
              </a:rPr>
              <a:t>SWOT - analysis</a:t>
            </a:r>
            <a:r>
              <a:rPr lang="bg-BG" altLang="bg-BG" sz="2000" b="1">
                <a:solidFill>
                  <a:srgbClr val="0070C0"/>
                </a:solidFill>
              </a:rPr>
              <a:t> </a:t>
            </a:r>
            <a:r>
              <a:rPr lang="en-US" altLang="bg-BG" sz="2000">
                <a:solidFill>
                  <a:srgbClr val="0070C0"/>
                </a:solidFill>
              </a:rPr>
              <a:t>of local level, available resources, strengths and weaknesses</a:t>
            </a:r>
          </a:p>
          <a:p>
            <a:pPr eaLnBrk="1" hangingPunct="1"/>
            <a:r>
              <a:rPr lang="en-US" altLang="bg-BG" sz="2000" b="1">
                <a:solidFill>
                  <a:srgbClr val="0070C0"/>
                </a:solidFill>
              </a:rPr>
              <a:t>Priorities</a:t>
            </a:r>
            <a:r>
              <a:rPr lang="en-US" altLang="bg-BG" sz="2000">
                <a:solidFill>
                  <a:srgbClr val="0070C0"/>
                </a:solidFill>
              </a:rPr>
              <a:t> and guidelines in the long term and expected results</a:t>
            </a:r>
            <a:endParaRPr lang="bg-BG" altLang="bg-BG" sz="2000">
              <a:solidFill>
                <a:srgbClr val="0070C0"/>
              </a:solidFill>
            </a:endParaRPr>
          </a:p>
          <a:p>
            <a:pPr eaLnBrk="1" hangingPunct="1"/>
            <a:r>
              <a:rPr lang="en-US" altLang="bg-BG" sz="2000">
                <a:solidFill>
                  <a:srgbClr val="0070C0"/>
                </a:solidFill>
              </a:rPr>
              <a:t>Year plan of the school activities </a:t>
            </a:r>
            <a:r>
              <a:rPr lang="bg-BG" altLang="bg-BG" sz="2000">
                <a:solidFill>
                  <a:srgbClr val="0070C0"/>
                </a:solidFill>
              </a:rPr>
              <a:t>2013/2014, </a:t>
            </a:r>
            <a:r>
              <a:rPr lang="en-US" altLang="bg-BG" sz="2000">
                <a:solidFill>
                  <a:srgbClr val="0070C0"/>
                </a:solidFill>
              </a:rPr>
              <a:t>and </a:t>
            </a:r>
            <a:r>
              <a:rPr lang="bg-BG" altLang="bg-BG" sz="2000">
                <a:solidFill>
                  <a:srgbClr val="0070C0"/>
                </a:solidFill>
              </a:rPr>
              <a:t>2014/2015</a:t>
            </a:r>
            <a:r>
              <a:rPr lang="en-US" altLang="bg-BG" sz="2000">
                <a:solidFill>
                  <a:srgbClr val="0070C0"/>
                </a:solidFill>
              </a:rPr>
              <a:t> (</a:t>
            </a:r>
            <a:r>
              <a:rPr lang="en-US" altLang="bg-BG" sz="2000" b="1">
                <a:solidFill>
                  <a:srgbClr val="0070C0"/>
                </a:solidFill>
              </a:rPr>
              <a:t>resources and expected results in three pilot schools in Sofia)</a:t>
            </a:r>
            <a:endParaRPr lang="bg-BG" altLang="bg-BG" sz="2000" b="1">
              <a:solidFill>
                <a:srgbClr val="0070C0"/>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726</Words>
  <Application>Microsoft Office PowerPoint</Application>
  <PresentationFormat>Affichage à l'écran (4:3)</PresentationFormat>
  <Paragraphs>110</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Default Design</vt:lpstr>
      <vt:lpstr>Sofia Municipality</vt:lpstr>
      <vt:lpstr>Diapositive 2</vt:lpstr>
      <vt:lpstr>      PREVENT project focus</vt:lpstr>
      <vt:lpstr>Main objectives </vt:lpstr>
      <vt:lpstr>Challenges</vt:lpstr>
      <vt:lpstr>PREVENT porject </vt:lpstr>
      <vt:lpstr>      What are the main issues the          participants raise about the topic?</vt:lpstr>
      <vt:lpstr>     What kind of methodology did you use ?</vt:lpstr>
      <vt:lpstr>PREVENT porject </vt:lpstr>
      <vt:lpstr>Mariya Goncheva</vt:lpstr>
    </vt:vector>
  </TitlesOfParts>
  <Company>Sofia-municipality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Sofia Municipality</dc:title>
  <dc:creator>user</dc:creator>
  <cp:lastModifiedBy>Ola Kasneci</cp:lastModifiedBy>
  <cp:revision>23</cp:revision>
  <dcterms:created xsi:type="dcterms:W3CDTF">2013-10-31T14:03:25Z</dcterms:created>
  <dcterms:modified xsi:type="dcterms:W3CDTF">2015-04-01T10:00:50Z</dcterms:modified>
</cp:coreProperties>
</file>