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63" r:id="rId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D4DD"/>
    <a:srgbClr val="CBE1E7"/>
    <a:srgbClr val="422C16"/>
    <a:srgbClr val="0C788E"/>
    <a:srgbClr val="006666"/>
    <a:srgbClr val="0099CC"/>
    <a:srgbClr val="660066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57D65-EEA3-4844-A6A0-3D1305ADC97B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82821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3820-C206-426F-8022-7F8D8CBC86E0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13082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BB37-D6BA-4D27-A255-147201527F3A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266635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47BA-CC76-45ED-A611-51E6D81D49BD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135742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1332-C9C2-43CA-970E-F3325A63E58D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66223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BFD67-0C75-4543-B3E4-5C03A1D90566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26573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FF6DF-F967-419A-9D77-C04BA1AE0C18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405549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73ED-4069-4F7E-AFF6-034A89610DD6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93092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402A2-3AC6-4165-B890-1C644E592BC9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51107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9EBE-F41C-4314-8B3F-618F186274E7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77992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D5B6B-24FB-4EDA-8D76-7013AD76D441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123207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2303CF-89DF-426A-829D-0D62E22B51BB}" type="slidenum">
              <a:rPr lang="es-ES" altLang="en-US"/>
              <a:pPr>
                <a:defRPr/>
              </a:pPr>
              <a:t>‹N°›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437063"/>
            <a:ext cx="5400675" cy="1008062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0000"/>
            </a:pPr>
            <a:r>
              <a:rPr lang="en-US" altLang="bg-BG" b="1" i="1" smtClean="0">
                <a:solidFill>
                  <a:srgbClr val="800000"/>
                </a:solidFill>
              </a:rPr>
              <a:t>National Framework for Sustainable urban development 2014 – 2020</a:t>
            </a:r>
          </a:p>
        </p:txBody>
      </p:sp>
      <p:sp>
        <p:nvSpPr>
          <p:cNvPr id="2051" name="Rectangle 170"/>
          <p:cNvSpPr>
            <a:spLocks noChangeArrowheads="1"/>
          </p:cNvSpPr>
          <p:nvPr/>
        </p:nvSpPr>
        <p:spPr bwMode="auto">
          <a:xfrm>
            <a:off x="395288" y="5734050"/>
            <a:ext cx="51847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bg-BG" altLang="bg-BG" sz="1800" b="1">
              <a:solidFill>
                <a:srgbClr val="000066"/>
              </a:solidFill>
              <a:latin typeface="Sylfae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bg-BG" sz="1800" i="1">
                <a:solidFill>
                  <a:srgbClr val="000066"/>
                </a:solidFill>
              </a:rPr>
              <a:t>January</a:t>
            </a:r>
            <a:r>
              <a:rPr lang="bg-BG" altLang="bg-BG" sz="1800" i="1">
                <a:solidFill>
                  <a:srgbClr val="000066"/>
                </a:solidFill>
                <a:latin typeface="Sylfaen" pitchFamily="18" charset="0"/>
              </a:rPr>
              <a:t> </a:t>
            </a:r>
            <a:r>
              <a:rPr lang="en-US" altLang="bg-BG" sz="1800" i="1">
                <a:solidFill>
                  <a:srgbClr val="000066"/>
                </a:solidFill>
                <a:latin typeface="Sylfaen" pitchFamily="18" charset="0"/>
              </a:rPr>
              <a:t>2015</a:t>
            </a:r>
            <a:r>
              <a:rPr lang="bg-BG" altLang="bg-BG" sz="1800" i="1">
                <a:solidFill>
                  <a:srgbClr val="000066"/>
                </a:solidFill>
                <a:latin typeface="Sylfaen" pitchFamily="18" charset="0"/>
              </a:rPr>
              <a:t> </a:t>
            </a:r>
            <a:endParaRPr lang="en-US" altLang="bg-BG" sz="1800" i="1">
              <a:solidFill>
                <a:srgbClr val="000066"/>
              </a:solidFill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n-US" sz="2400" b="1">
              <a:solidFill>
                <a:srgbClr val="1C1C1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69088"/>
            <a:ext cx="539750" cy="188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35600" y="6175375"/>
            <a:ext cx="37211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200" b="1" kern="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www.mrrb.government.bg 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200" b="1" kern="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www.bgregio.eu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200" b="1" kern="0" dirty="0">
                <a:solidFill>
                  <a:srgbClr val="000066"/>
                </a:solidFill>
                <a:latin typeface="Sylfaen" pitchFamily="18" charset="0"/>
              </a:rPr>
              <a:t>oprd@mrrb.government.bg</a:t>
            </a:r>
          </a:p>
        </p:txBody>
      </p:sp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3988"/>
            <a:ext cx="106521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2563"/>
            <a:ext cx="13985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1738" y="190500"/>
            <a:ext cx="1196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0825" y="1557338"/>
            <a:ext cx="457200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200" b="1" i="1" kern="0" dirty="0">
                <a:solidFill>
                  <a:srgbClr val="000066"/>
                </a:solidFill>
                <a:latin typeface="Sylfaen" pitchFamily="18" charset="0"/>
              </a:rPr>
              <a:t>We invest in your future!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69088"/>
            <a:ext cx="539750" cy="188912"/>
          </a:xfrm>
          <a:prstGeom prst="rect">
            <a:avLst/>
          </a:prstGeom>
          <a:solidFill>
            <a:srgbClr val="B5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0563" y="6257925"/>
            <a:ext cx="4572000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600" b="1" kern="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www.mrrb.government.bg 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600" b="1" kern="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www.bgregio.eu</a:t>
            </a:r>
            <a:endParaRPr lang="en-US" altLang="bg-BG" sz="1600" b="1" kern="0" dirty="0">
              <a:solidFill>
                <a:srgbClr val="000066"/>
              </a:solidFill>
              <a:latin typeface="Sylfae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34150"/>
            <a:ext cx="2835275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b="1" kern="0" dirty="0">
                <a:solidFill>
                  <a:srgbClr val="000066"/>
                </a:solidFill>
                <a:latin typeface="Sylfaen" pitchFamily="18" charset="0"/>
              </a:rPr>
              <a:t>oprd@mrrb.government.bg</a:t>
            </a: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525" y="6149975"/>
            <a:ext cx="852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563"/>
            <a:ext cx="106521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463" y="93663"/>
            <a:ext cx="13985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107950" y="1412875"/>
            <a:ext cx="8556625" cy="4589463"/>
            <a:chOff x="280" y="890"/>
            <a:chExt cx="5390" cy="2891"/>
          </a:xfrm>
        </p:grpSpPr>
        <p:pic>
          <p:nvPicPr>
            <p:cNvPr id="41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450"/>
            <a:stretch>
              <a:fillRect/>
            </a:stretch>
          </p:blipFill>
          <p:spPr bwMode="auto">
            <a:xfrm>
              <a:off x="4218" y="2932"/>
              <a:ext cx="1452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Box 2"/>
            <p:cNvSpPr txBox="1">
              <a:spLocks noChangeArrowheads="1"/>
            </p:cNvSpPr>
            <p:nvPr/>
          </p:nvSpPr>
          <p:spPr bwMode="auto">
            <a:xfrm>
              <a:off x="4275" y="2886"/>
              <a:ext cx="1122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bg-BG" sz="1000" b="1"/>
                <a:t>Polycentric model</a:t>
              </a:r>
              <a:endParaRPr lang="bg-BG" altLang="bg-BG" sz="1000" b="1"/>
            </a:p>
          </p:txBody>
        </p:sp>
        <p:sp>
          <p:nvSpPr>
            <p:cNvPr id="4113" name="TextBox 3"/>
            <p:cNvSpPr txBox="1">
              <a:spLocks noChangeArrowheads="1"/>
            </p:cNvSpPr>
            <p:nvPr/>
          </p:nvSpPr>
          <p:spPr bwMode="auto">
            <a:xfrm>
              <a:off x="4414" y="3022"/>
              <a:ext cx="1256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bg-BG" sz="1000" b="1"/>
                <a:t>Centers of growth</a:t>
              </a:r>
            </a:p>
            <a:p>
              <a:r>
                <a:rPr lang="en-US" altLang="bg-BG" sz="1000" b="1"/>
                <a:t>Cities balancers</a:t>
              </a:r>
            </a:p>
            <a:p>
              <a:r>
                <a:rPr lang="en-US" altLang="bg-BG" sz="1000" b="1"/>
                <a:t>Supporting centers in peripheral areas </a:t>
              </a:r>
              <a:endParaRPr lang="bg-BG" altLang="bg-BG" sz="1000" b="1"/>
            </a:p>
          </p:txBody>
        </p:sp>
        <p:pic>
          <p:nvPicPr>
            <p:cNvPr id="4114" name="Picture 13" descr="C:\Users\DimovD\AppData\Local\Microsoft\Windows\Temporary Internet Files\Content.Outlook\6U1ZJ9PH\karta ENG centralni i perifetni rayon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890"/>
              <a:ext cx="3995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2696" b="-26259"/>
            <a:stretch>
              <a:fillRect/>
            </a:stretch>
          </p:blipFill>
          <p:spPr bwMode="auto">
            <a:xfrm>
              <a:off x="4232" y="3430"/>
              <a:ext cx="1233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Box 4"/>
            <p:cNvSpPr txBox="1">
              <a:spLocks noChangeArrowheads="1"/>
            </p:cNvSpPr>
            <p:nvPr/>
          </p:nvSpPr>
          <p:spPr bwMode="auto">
            <a:xfrm>
              <a:off x="4483" y="3464"/>
              <a:ext cx="96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bg-BG" sz="1000"/>
                <a:t>Peripheral areas</a:t>
              </a:r>
            </a:p>
            <a:p>
              <a:r>
                <a:rPr lang="en-US" altLang="bg-BG" sz="1000"/>
                <a:t>Central areas</a:t>
              </a:r>
              <a:endParaRPr lang="bg-BG" altLang="bg-BG" sz="1000"/>
            </a:p>
          </p:txBody>
        </p:sp>
      </p:grpSp>
      <p:sp>
        <p:nvSpPr>
          <p:cNvPr id="28933" name="Rectangle 8"/>
          <p:cNvSpPr txBox="1">
            <a:spLocks/>
          </p:cNvSpPr>
          <p:nvPr/>
        </p:nvSpPr>
        <p:spPr bwMode="auto">
          <a:xfrm>
            <a:off x="1619250" y="404813"/>
            <a:ext cx="5976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Urban de</a:t>
            </a:r>
            <a:r>
              <a:rPr lang="bg-BG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  <a:r>
              <a:rPr lang="en-US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lopment – national </a:t>
            </a:r>
            <a:r>
              <a:rPr lang="bg-BG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ramework</a:t>
            </a:r>
            <a:endParaRPr lang="bg-BG" altLang="bg-BG" sz="20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516688" y="1773238"/>
            <a:ext cx="2447925" cy="257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Key documents: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bg-BG"/>
              <a:t> National spatial development concept 2013-2025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bg-BG"/>
              <a:t> Integrated plans for urban regeneration and development (IPURDs)</a:t>
            </a:r>
            <a:endParaRPr lang="bg-BG" alt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69088"/>
            <a:ext cx="539750" cy="188912"/>
          </a:xfrm>
          <a:prstGeom prst="rect">
            <a:avLst/>
          </a:prstGeom>
          <a:solidFill>
            <a:srgbClr val="B5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0563" y="6257925"/>
            <a:ext cx="4572000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600" b="1" kern="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www.mrrb.government.bg 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600" b="1" kern="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www.bgregio.eu</a:t>
            </a:r>
            <a:endParaRPr lang="en-US" altLang="bg-BG" sz="1600" b="1" kern="0" dirty="0">
              <a:solidFill>
                <a:srgbClr val="000066"/>
              </a:solidFill>
              <a:latin typeface="Sylfae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34150"/>
            <a:ext cx="2835275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b="1" kern="0" dirty="0">
                <a:solidFill>
                  <a:srgbClr val="000066"/>
                </a:solidFill>
                <a:latin typeface="Sylfaen" pitchFamily="18" charset="0"/>
              </a:rPr>
              <a:t>oprd@mrrb.government.bg</a:t>
            </a:r>
          </a:p>
        </p:txBody>
      </p:sp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525" y="6149975"/>
            <a:ext cx="852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563"/>
            <a:ext cx="106521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463" y="93663"/>
            <a:ext cx="13985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8" t="12679" r="43503" b="18994"/>
          <a:stretch>
            <a:fillRect/>
          </a:stretch>
        </p:blipFill>
        <p:spPr bwMode="auto">
          <a:xfrm>
            <a:off x="250825" y="1557338"/>
            <a:ext cx="40608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74" t="64958" r="11015" b="17567"/>
          <a:stretch>
            <a:fillRect/>
          </a:stretch>
        </p:blipFill>
        <p:spPr bwMode="auto">
          <a:xfrm>
            <a:off x="2557463" y="4943475"/>
            <a:ext cx="15827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8" name="TextBox 2"/>
          <p:cNvSpPr txBox="1">
            <a:spLocks noChangeArrowheads="1"/>
          </p:cNvSpPr>
          <p:nvPr/>
        </p:nvSpPr>
        <p:spPr bwMode="auto">
          <a:xfrm>
            <a:off x="2908300" y="4902200"/>
            <a:ext cx="12319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bg-BG" sz="1000" b="1"/>
          </a:p>
          <a:p>
            <a:r>
              <a:rPr lang="en-US" altLang="bg-BG" sz="1000" b="1"/>
              <a:t>Social zone</a:t>
            </a:r>
          </a:p>
          <a:p>
            <a:endParaRPr lang="en-US" altLang="bg-BG" sz="1000" b="1"/>
          </a:p>
          <a:p>
            <a:r>
              <a:rPr lang="en-US" altLang="bg-BG" sz="1000" b="1"/>
              <a:t>Public zone</a:t>
            </a:r>
          </a:p>
          <a:p>
            <a:endParaRPr lang="en-US" altLang="bg-BG" sz="1000" b="1"/>
          </a:p>
          <a:p>
            <a:r>
              <a:rPr lang="en-US" altLang="bg-BG" sz="1000" b="1"/>
              <a:t>Economic zone</a:t>
            </a:r>
            <a:endParaRPr lang="bg-BG" altLang="bg-BG" sz="1000" b="1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279900" y="1506538"/>
            <a:ext cx="468947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just">
              <a:spcAft>
                <a:spcPts val="600"/>
              </a:spcAft>
            </a:pPr>
            <a:r>
              <a:rPr lang="en-US" altLang="bg-BG" sz="1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IPURDs </a:t>
            </a:r>
            <a:r>
              <a:rPr lang="bg-BG" altLang="bg-BG" sz="1600" b="1">
                <a:solidFill>
                  <a:srgbClr val="000000"/>
                </a:solidFill>
              </a:rPr>
              <a:t>– </a:t>
            </a:r>
            <a:r>
              <a:rPr lang="en-US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tool for integrated urban investments, in accordance with Art. 7 of the ERDF Regulation 1301/2013.</a:t>
            </a:r>
            <a:r>
              <a:rPr lang="bg-BG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lvl="1" algn="just">
              <a:spcAft>
                <a:spcPts val="600"/>
              </a:spcAft>
            </a:pPr>
            <a:r>
              <a:rPr lang="en-US" altLang="bg-BG" sz="1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measures:</a:t>
            </a:r>
            <a:endParaRPr lang="bg-BG" altLang="bg-BG" sz="16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Improvement of energy efficiency </a:t>
            </a:r>
            <a:endParaRPr lang="bg-BG" altLang="bg-BG" sz="1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Urban environment and economic zones</a:t>
            </a:r>
          </a:p>
          <a:p>
            <a:pPr marL="0"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Municipal educational, social, cultural and sport infrastructure</a:t>
            </a:r>
          </a:p>
          <a:p>
            <a:pPr marL="0"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Urban transport</a:t>
            </a:r>
            <a:endParaRPr lang="bg-BG" altLang="bg-BG" sz="1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algn="just">
              <a:spcAft>
                <a:spcPts val="600"/>
              </a:spcAft>
            </a:pPr>
            <a:r>
              <a:rPr lang="en-US" altLang="bg-BG" sz="1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resources for urban development</a:t>
            </a:r>
            <a:r>
              <a:rPr lang="bg-BG" altLang="bg-BG" sz="1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bg-BG" altLang="bg-BG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840 </a:t>
            </a:r>
            <a:r>
              <a:rPr lang="en-US" altLang="bg-BG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 euro </a:t>
            </a:r>
            <a:r>
              <a:rPr lang="bg-BG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bg-BG" sz="1600"/>
              <a:t>54% of OPRG budget</a:t>
            </a:r>
            <a:r>
              <a:rPr lang="en-US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0" lvl="1" algn="just">
              <a:spcAft>
                <a:spcPts val="600"/>
              </a:spcAft>
            </a:pPr>
            <a:r>
              <a:rPr lang="en-US" altLang="bg-BG" sz="1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 beneficiaries</a:t>
            </a:r>
            <a:r>
              <a:rPr lang="bg-BG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bg-BG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Urban authorities of large and medium sized cities of 1st, 2nd and 3rd hierarchical level of national polycentric system and Bodies implementing financial instruments</a:t>
            </a:r>
            <a:endParaRPr lang="bg-BG" altLang="bg-BG" sz="1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33" name="Rectangle 8"/>
          <p:cNvSpPr txBox="1">
            <a:spLocks/>
          </p:cNvSpPr>
          <p:nvPr/>
        </p:nvSpPr>
        <p:spPr bwMode="auto">
          <a:xfrm>
            <a:off x="1619250" y="404813"/>
            <a:ext cx="5976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for sustainable urban development u</a:t>
            </a:r>
            <a:r>
              <a:rPr lang="bg-BG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en-US" altLang="bg-BG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 OP “Regions in growth” 2014-2020</a:t>
            </a:r>
            <a:endParaRPr lang="bg-BG" altLang="bg-BG" sz="20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69088"/>
            <a:ext cx="539750" cy="188912"/>
          </a:xfrm>
          <a:prstGeom prst="rect">
            <a:avLst/>
          </a:prstGeom>
          <a:solidFill>
            <a:srgbClr val="B5D4DD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0563" y="6257925"/>
            <a:ext cx="4572000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600" b="1" kern="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www.mrrb.government.bg 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sz="1600" b="1" kern="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www.bgregio.eu</a:t>
            </a:r>
            <a:endParaRPr lang="en-US" altLang="bg-BG" sz="1600" b="1" kern="0" dirty="0">
              <a:solidFill>
                <a:srgbClr val="000066"/>
              </a:solidFill>
              <a:latin typeface="Sylfae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34150"/>
            <a:ext cx="2835275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5C8FF"/>
              </a:buClr>
              <a:defRPr/>
            </a:pPr>
            <a:r>
              <a:rPr lang="en-US" altLang="bg-BG" b="1" kern="0" dirty="0">
                <a:solidFill>
                  <a:srgbClr val="000066"/>
                </a:solidFill>
                <a:latin typeface="Sylfaen" pitchFamily="18" charset="0"/>
              </a:rPr>
              <a:t>oprd@mrrb.government.bg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750" y="1598613"/>
            <a:ext cx="8208963" cy="3702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bg-BG" b="1">
                <a:solidFill>
                  <a:srgbClr val="000000"/>
                </a:solidFill>
                <a:latin typeface="Tahoma" pitchFamily="34" charset="0"/>
              </a:rPr>
              <a:t>MINISTRY OF REGIONAL DEVELOPMENT AND PUBLIC WORKS</a:t>
            </a:r>
          </a:p>
          <a:p>
            <a:pPr algn="ctr" eaLnBrk="1" hangingPunct="1"/>
            <a:endParaRPr lang="bg-BG" altLang="bg-BG">
              <a:solidFill>
                <a:srgbClr val="000099"/>
              </a:solidFill>
              <a:latin typeface="Tahoma" pitchFamily="34" charset="0"/>
            </a:endParaRPr>
          </a:p>
          <a:p>
            <a:pPr algn="ctr" eaLnBrk="1" hangingPunct="1"/>
            <a:endParaRPr lang="bg-BG" altLang="bg-B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1" hangingPunct="1"/>
            <a:r>
              <a:rPr lang="en-US" altLang="bg-B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DIRECTORATE GENERAL PROGRAMMING OF REGIONAL DEVELOPMENT</a:t>
            </a:r>
            <a:endParaRPr lang="bg-BG" altLang="bg-B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1" hangingPunct="1"/>
            <a:r>
              <a:rPr lang="bg-BG" altLang="bg-BG" sz="4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bg-BG" altLang="bg-BG" sz="2000" b="1" i="1">
              <a:solidFill>
                <a:srgbClr val="003300"/>
              </a:solidFill>
              <a:latin typeface="Sylfaen" pitchFamily="18" charset="0"/>
            </a:endParaRPr>
          </a:p>
          <a:p>
            <a:pPr algn="ctr" eaLnBrk="1" hangingPunct="1"/>
            <a:endParaRPr lang="bg-BG" altLang="bg-BG" b="1" i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1" hangingPunct="1"/>
            <a:endParaRPr lang="bg-BG" altLang="bg-BG" sz="2000" b="1">
              <a:solidFill>
                <a:srgbClr val="A50021"/>
              </a:solidFill>
              <a:latin typeface="Tahoma" pitchFamily="34" charset="0"/>
            </a:endParaRPr>
          </a:p>
          <a:p>
            <a:pPr algn="ctr" eaLnBrk="1" hangingPunct="1"/>
            <a:r>
              <a:rPr lang="en-US" altLang="bg-BG" sz="2000" b="1">
                <a:solidFill>
                  <a:srgbClr val="A50021"/>
                </a:solidFill>
                <a:latin typeface="Tahoma" pitchFamily="34" charset="0"/>
              </a:rPr>
              <a:t>THANK YOU FOR YOUR ATTENTION</a:t>
            </a:r>
            <a:r>
              <a:rPr lang="bg-BG" altLang="bg-BG" sz="2000" b="1">
                <a:solidFill>
                  <a:srgbClr val="A50021"/>
                </a:solidFill>
                <a:latin typeface="Tahoma" pitchFamily="34" charset="0"/>
              </a:rPr>
              <a:t>!</a:t>
            </a:r>
          </a:p>
          <a:p>
            <a:pPr algn="ctr" eaLnBrk="1" hangingPunct="1"/>
            <a:endParaRPr lang="bg-BG" altLang="bg-BG" sz="2000" b="1">
              <a:solidFill>
                <a:srgbClr val="A50021"/>
              </a:solidFill>
              <a:latin typeface="Tahoma" pitchFamily="34" charset="0"/>
            </a:endParaRPr>
          </a:p>
          <a:p>
            <a:pPr algn="ctr" eaLnBrk="1" hangingPunct="1"/>
            <a:endParaRPr lang="bg-BG" altLang="bg-BG" b="1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bg-BG" altLang="bg-BG" b="1">
                <a:solidFill>
                  <a:srgbClr val="000099"/>
                </a:solidFill>
              </a:rPr>
              <a:t>I</a:t>
            </a:r>
            <a:r>
              <a:rPr lang="en-US" altLang="bg-BG" b="1">
                <a:solidFill>
                  <a:srgbClr val="000099"/>
                </a:solidFill>
              </a:rPr>
              <a:t>vay</a:t>
            </a:r>
            <a:r>
              <a:rPr lang="bg-BG" altLang="bg-BG" b="1">
                <a:solidFill>
                  <a:srgbClr val="000099"/>
                </a:solidFill>
              </a:rPr>
              <a:t>l</a:t>
            </a:r>
            <a:r>
              <a:rPr lang="en-US" altLang="bg-BG" b="1">
                <a:solidFill>
                  <a:srgbClr val="000099"/>
                </a:solidFill>
              </a:rPr>
              <a:t>o Stoyanov</a:t>
            </a:r>
          </a:p>
          <a:p>
            <a:pPr algn="ctr" eaLnBrk="1" hangingPunct="1">
              <a:lnSpc>
                <a:spcPct val="80000"/>
              </a:lnSpc>
            </a:pPr>
            <a:r>
              <a:rPr lang="bg-BG" altLang="bg-BG" b="1">
                <a:solidFill>
                  <a:srgbClr val="000099"/>
                </a:solidFill>
              </a:rPr>
              <a:t>S</a:t>
            </a:r>
            <a:r>
              <a:rPr lang="en-US" altLang="bg-BG" b="1">
                <a:solidFill>
                  <a:srgbClr val="000099"/>
                </a:solidFill>
              </a:rPr>
              <a:t>enior expert, “Programming of Regional development” DG</a:t>
            </a:r>
          </a:p>
          <a:p>
            <a:pPr algn="ctr" eaLnBrk="1" hangingPunct="1"/>
            <a:endParaRPr lang="en-US" altLang="bg-BG" i="1">
              <a:solidFill>
                <a:srgbClr val="000066"/>
              </a:solidFill>
              <a:latin typeface="Sylfaen" pitchFamily="18" charset="0"/>
            </a:endParaRPr>
          </a:p>
          <a:p>
            <a:pPr algn="ctr" eaLnBrk="1" hangingPunct="1"/>
            <a:r>
              <a:rPr lang="en-US" altLang="bg-BG" i="1">
                <a:solidFill>
                  <a:srgbClr val="000066"/>
                </a:solidFill>
                <a:latin typeface="Sylfaen" pitchFamily="18" charset="0"/>
              </a:rPr>
              <a:t>January</a:t>
            </a:r>
            <a:r>
              <a:rPr lang="bg-BG" altLang="bg-BG" i="1">
                <a:solidFill>
                  <a:srgbClr val="000066"/>
                </a:solidFill>
                <a:latin typeface="Sylfaen" pitchFamily="18" charset="0"/>
              </a:rPr>
              <a:t> </a:t>
            </a:r>
            <a:r>
              <a:rPr lang="en-US" altLang="bg-BG" i="1">
                <a:solidFill>
                  <a:srgbClr val="000066"/>
                </a:solidFill>
                <a:latin typeface="Sylfaen" pitchFamily="18" charset="0"/>
              </a:rPr>
              <a:t>2015, Sofia</a:t>
            </a:r>
          </a:p>
        </p:txBody>
      </p:sp>
      <p:pic>
        <p:nvPicPr>
          <p:cNvPr id="215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525" y="6149975"/>
            <a:ext cx="852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563"/>
            <a:ext cx="106521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463" y="93663"/>
            <a:ext cx="13985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5478</TotalTime>
  <Words>224</Words>
  <Application>Microsoft Office PowerPoint</Application>
  <PresentationFormat>Affichage à l'écran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Diseño predeterminado</vt:lpstr>
      <vt:lpstr>Diapositive 1</vt:lpstr>
      <vt:lpstr>Diapositive 2</vt:lpstr>
      <vt:lpstr>Diapositive 3</vt:lpstr>
      <vt:lpstr>Diapositive 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Ola Kasneci</cp:lastModifiedBy>
  <cp:revision>835</cp:revision>
  <dcterms:created xsi:type="dcterms:W3CDTF">2010-05-23T14:28:12Z</dcterms:created>
  <dcterms:modified xsi:type="dcterms:W3CDTF">2015-04-01T09:59:48Z</dcterms:modified>
</cp:coreProperties>
</file>