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71" r:id="rId8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66CC"/>
    <a:srgbClr val="0099CC"/>
    <a:srgbClr val="003366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4A831-11F7-4C7F-A733-6D6198696737}" type="slidenum">
              <a:rPr lang="bg-BG"/>
              <a:pPr>
                <a:defRPr/>
              </a:pPr>
              <a:t>‹N°›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67412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944B2-2FD2-40B2-A951-D0688B0F31C8}" type="slidenum">
              <a:rPr lang="bg-BG"/>
              <a:pPr>
                <a:defRPr/>
              </a:pPr>
              <a:t>‹N°›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1655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C3580-9A21-4A1C-AF45-84E630E1B974}" type="slidenum">
              <a:rPr lang="bg-BG"/>
              <a:pPr>
                <a:defRPr/>
              </a:pPr>
              <a:t>‹N°›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52128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E8D93-F696-4B6B-A0B2-7F65C973EE64}" type="slidenum">
              <a:rPr lang="bg-BG"/>
              <a:pPr>
                <a:defRPr/>
              </a:pPr>
              <a:t>‹N°›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1321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2EEDC-1CCE-4C57-B557-E4E09EC2CA46}" type="slidenum">
              <a:rPr lang="bg-BG"/>
              <a:pPr>
                <a:defRPr/>
              </a:pPr>
              <a:t>‹N°›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46886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79BCE-7C28-455E-8B6C-BC0B41867299}" type="slidenum">
              <a:rPr lang="bg-BG"/>
              <a:pPr>
                <a:defRPr/>
              </a:pPr>
              <a:t>‹N°›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4173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7622A-1FAC-4775-84E8-1E9ECDA045A6}" type="slidenum">
              <a:rPr lang="bg-BG"/>
              <a:pPr>
                <a:defRPr/>
              </a:pPr>
              <a:t>‹N°›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85642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519C-212A-4156-8A3F-8E0A34895194}" type="slidenum">
              <a:rPr lang="bg-BG"/>
              <a:pPr>
                <a:defRPr/>
              </a:pPr>
              <a:t>‹N°›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9422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FE21-E2F9-4A2E-BF55-F31EFE0C5888}" type="slidenum">
              <a:rPr lang="bg-BG"/>
              <a:pPr>
                <a:defRPr/>
              </a:pPr>
              <a:t>‹N°›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7378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72DD1-63C4-4CDD-B78A-23B5354876EA}" type="slidenum">
              <a:rPr lang="bg-BG"/>
              <a:pPr>
                <a:defRPr/>
              </a:pPr>
              <a:t>‹N°›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75307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6C728-E8CE-42CE-A0E3-5FD353ED1959}" type="slidenum">
              <a:rPr lang="bg-BG"/>
              <a:pPr>
                <a:defRPr/>
              </a:pPr>
              <a:t>‹N°›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62177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65086E5-249A-4344-9542-44EFCBF37168}" type="slidenum">
              <a:rPr lang="bg-BG"/>
              <a:pPr>
                <a:defRPr/>
              </a:pPr>
              <a:t>‹N°›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hyperlink" Target="http://www.burgas.bg/index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hyperlink" Target="http://www.burgas.bg/index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hyperlink" Target="http://www.burgas.bg/index.ph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4.png"/><Relationship Id="rId7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4.png"/><Relationship Id="rId7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hyperlink" Target="http://www.burgas.bg/index.ph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hyperlink" Target="http://www.burgas.bg/index.php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hyperlink" Target="http://www.burgas.bg/index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>
            <a:off x="179388" y="4868863"/>
            <a:ext cx="8280400" cy="503237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bg-BG" sz="1600">
                <a:solidFill>
                  <a:schemeClr val="bg1"/>
                </a:solidFill>
              </a:rPr>
              <a:t>Regions and Cities leading the way to improved territorial cooperation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bg-BG" sz="1600">
                <a:solidFill>
                  <a:schemeClr val="bg1"/>
                </a:solidFill>
              </a:rPr>
              <a:t>Sofia, 29 January 2015</a:t>
            </a:r>
          </a:p>
        </p:txBody>
      </p:sp>
      <p:pic>
        <p:nvPicPr>
          <p:cNvPr id="2051" name="Picture 7" descr="CityLab-PhotoVLecigne-201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764"/>
          <a:stretch>
            <a:fillRect/>
          </a:stretch>
        </p:blipFill>
        <p:spPr bwMode="auto">
          <a:xfrm>
            <a:off x="1979613" y="5451475"/>
            <a:ext cx="165735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445125"/>
            <a:ext cx="172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 descr="JF-Seville0-MBApril200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445125"/>
            <a:ext cx="17272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73"/>
          <p:cNvGrpSpPr>
            <a:grpSpLocks/>
          </p:cNvGrpSpPr>
          <p:nvPr/>
        </p:nvGrpSpPr>
        <p:grpSpPr bwMode="auto">
          <a:xfrm>
            <a:off x="144463" y="73025"/>
            <a:ext cx="5867400" cy="4724400"/>
            <a:chOff x="0" y="0"/>
            <a:chExt cx="4468" cy="4322"/>
          </a:xfrm>
        </p:grpSpPr>
        <p:grpSp>
          <p:nvGrpSpPr>
            <p:cNvPr id="2060" name="Group 37"/>
            <p:cNvGrpSpPr>
              <a:grpSpLocks/>
            </p:cNvGrpSpPr>
            <p:nvPr/>
          </p:nvGrpSpPr>
          <p:grpSpPr bwMode="auto">
            <a:xfrm>
              <a:off x="0" y="0"/>
              <a:ext cx="4468" cy="4322"/>
              <a:chOff x="0" y="0"/>
              <a:chExt cx="4468" cy="4322"/>
            </a:xfrm>
          </p:grpSpPr>
          <p:pic>
            <p:nvPicPr>
              <p:cNvPr id="2065" name="Picture 9" descr="eu_map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468" cy="4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6" name="Line 13"/>
              <p:cNvSpPr>
                <a:spLocks noChangeShapeType="1"/>
              </p:cNvSpPr>
              <p:nvPr/>
            </p:nvSpPr>
            <p:spPr bwMode="auto">
              <a:xfrm flipV="1">
                <a:off x="431" y="2251"/>
                <a:ext cx="1224" cy="167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2067" name="Line 14"/>
              <p:cNvSpPr>
                <a:spLocks noChangeShapeType="1"/>
              </p:cNvSpPr>
              <p:nvPr/>
            </p:nvSpPr>
            <p:spPr bwMode="auto">
              <a:xfrm>
                <a:off x="1519" y="2478"/>
                <a:ext cx="635" cy="90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2068" name="Line 21"/>
              <p:cNvSpPr>
                <a:spLocks noChangeShapeType="1"/>
              </p:cNvSpPr>
              <p:nvPr/>
            </p:nvSpPr>
            <p:spPr bwMode="auto">
              <a:xfrm flipH="1">
                <a:off x="2154" y="2614"/>
                <a:ext cx="136" cy="77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2069" name="Line 29"/>
              <p:cNvSpPr>
                <a:spLocks noChangeShapeType="1"/>
              </p:cNvSpPr>
              <p:nvPr/>
            </p:nvSpPr>
            <p:spPr bwMode="auto">
              <a:xfrm flipV="1">
                <a:off x="1474" y="2251"/>
                <a:ext cx="182" cy="13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2070" name="Line 30"/>
              <p:cNvSpPr>
                <a:spLocks noChangeShapeType="1"/>
              </p:cNvSpPr>
              <p:nvPr/>
            </p:nvSpPr>
            <p:spPr bwMode="auto">
              <a:xfrm>
                <a:off x="1610" y="2251"/>
                <a:ext cx="680" cy="363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2071" name="Line 32"/>
              <p:cNvSpPr>
                <a:spLocks noChangeShapeType="1"/>
              </p:cNvSpPr>
              <p:nvPr/>
            </p:nvSpPr>
            <p:spPr bwMode="auto">
              <a:xfrm>
                <a:off x="1474" y="2387"/>
                <a:ext cx="45" cy="9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2072" name="Line 34"/>
              <p:cNvSpPr>
                <a:spLocks noChangeShapeType="1"/>
              </p:cNvSpPr>
              <p:nvPr/>
            </p:nvSpPr>
            <p:spPr bwMode="auto">
              <a:xfrm>
                <a:off x="1655" y="2251"/>
                <a:ext cx="1044" cy="22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2073" name="Line 35"/>
              <p:cNvSpPr>
                <a:spLocks noChangeShapeType="1"/>
              </p:cNvSpPr>
              <p:nvPr/>
            </p:nvSpPr>
            <p:spPr bwMode="auto">
              <a:xfrm>
                <a:off x="2699" y="2478"/>
                <a:ext cx="680" cy="95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sp>
          <p:nvSpPr>
            <p:cNvPr id="2061" name="Line 16"/>
            <p:cNvSpPr>
              <a:spLocks noChangeShapeType="1"/>
            </p:cNvSpPr>
            <p:nvPr/>
          </p:nvSpPr>
          <p:spPr bwMode="auto">
            <a:xfrm flipH="1" flipV="1">
              <a:off x="2290" y="2614"/>
              <a:ext cx="1044" cy="77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2062" name="Line 31"/>
            <p:cNvSpPr>
              <a:spLocks noChangeShapeType="1"/>
            </p:cNvSpPr>
            <p:nvPr/>
          </p:nvSpPr>
          <p:spPr bwMode="auto">
            <a:xfrm flipV="1">
              <a:off x="385" y="2614"/>
              <a:ext cx="1905" cy="136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2063" name="Line 33"/>
            <p:cNvSpPr>
              <a:spLocks noChangeShapeType="1"/>
            </p:cNvSpPr>
            <p:nvPr/>
          </p:nvSpPr>
          <p:spPr bwMode="auto">
            <a:xfrm flipV="1">
              <a:off x="2290" y="2478"/>
              <a:ext cx="409" cy="13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2064" name="Line 36"/>
            <p:cNvSpPr>
              <a:spLocks noChangeShapeType="1"/>
            </p:cNvSpPr>
            <p:nvPr/>
          </p:nvSpPr>
          <p:spPr bwMode="auto">
            <a:xfrm flipH="1">
              <a:off x="2154" y="2478"/>
              <a:ext cx="545" cy="90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pic>
        <p:nvPicPr>
          <p:cNvPr id="2055" name="Picture 39" descr="48Burgas_most"/>
          <p:cNvPicPr>
            <a:picLocks noChangeAspect="1" noChangeArrowheads="1"/>
          </p:cNvPicPr>
          <p:nvPr/>
        </p:nvPicPr>
        <p:blipFill>
          <a:blip r:embed="rId6" cstate="print">
            <a:lum brigh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35" r="4961"/>
          <a:stretch>
            <a:fillRect/>
          </a:stretch>
        </p:blipFill>
        <p:spPr bwMode="auto">
          <a:xfrm>
            <a:off x="179388" y="5430838"/>
            <a:ext cx="17113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4" descr="logo">
            <a:hlinkClick r:id="rId7" tooltip="Начална страница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7888" y="4695825"/>
            <a:ext cx="4667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76"/>
          <p:cNvSpPr txBox="1">
            <a:spLocks noChangeArrowheads="1"/>
          </p:cNvSpPr>
          <p:nvPr/>
        </p:nvSpPr>
        <p:spPr bwMode="auto">
          <a:xfrm>
            <a:off x="4716463" y="2243138"/>
            <a:ext cx="3959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3400" b="1">
                <a:solidFill>
                  <a:schemeClr val="accent2"/>
                </a:solidFill>
              </a:rPr>
              <a:t>JOINING FORCES</a:t>
            </a:r>
            <a:r>
              <a:rPr lang="en-US" altLang="bg-BG" sz="2800" b="1">
                <a:solidFill>
                  <a:srgbClr val="0066CC"/>
                </a:solidFill>
              </a:rPr>
              <a:t>      </a:t>
            </a:r>
            <a:endParaRPr lang="bg-BG" altLang="bg-BG" sz="2800" b="1">
              <a:solidFill>
                <a:srgbClr val="0066CC"/>
              </a:solidFill>
            </a:endParaRPr>
          </a:p>
        </p:txBody>
      </p:sp>
      <p:sp>
        <p:nvSpPr>
          <p:cNvPr id="2058" name="Text Box 77"/>
          <p:cNvSpPr txBox="1">
            <a:spLocks noChangeArrowheads="1"/>
          </p:cNvSpPr>
          <p:nvPr/>
        </p:nvSpPr>
        <p:spPr bwMode="auto">
          <a:xfrm>
            <a:off x="4500563" y="3144838"/>
            <a:ext cx="47513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2400" b="1">
                <a:solidFill>
                  <a:schemeClr val="accent2"/>
                </a:solidFill>
              </a:rPr>
              <a:t>                 TO IMPROVE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2400" b="1">
                <a:solidFill>
                  <a:schemeClr val="accent2"/>
                </a:solidFill>
              </a:rPr>
              <a:t>TERRITORIAL COOPERATION</a:t>
            </a:r>
            <a:r>
              <a:rPr lang="en-US" altLang="bg-BG" sz="2400" b="1">
                <a:solidFill>
                  <a:srgbClr val="0066CC"/>
                </a:solidFill>
              </a:rPr>
              <a:t>      </a:t>
            </a:r>
            <a:endParaRPr lang="bg-BG" altLang="bg-BG" sz="2400" b="1">
              <a:solidFill>
                <a:srgbClr val="0066CC"/>
              </a:solidFill>
            </a:endParaRPr>
          </a:p>
        </p:txBody>
      </p:sp>
      <p:pic>
        <p:nvPicPr>
          <p:cNvPr id="2059" name="Picture 7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8150" y="5453063"/>
            <a:ext cx="17176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80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1" name="AutoShape 4"/>
            <p:cNvSpPr>
              <a:spLocks noChangeArrowheads="1"/>
            </p:cNvSpPr>
            <p:nvPr/>
          </p:nvSpPr>
          <p:spPr bwMode="auto">
            <a:xfrm>
              <a:off x="113" y="3884"/>
              <a:ext cx="5216" cy="317"/>
            </a:xfrm>
            <a:prstGeom prst="roundRect">
              <a:avLst>
                <a:gd name="adj" fmla="val 16667"/>
              </a:avLst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bg-BG" sz="1600">
                  <a:solidFill>
                    <a:schemeClr val="bg1"/>
                  </a:solidFill>
                </a:rPr>
                <a:t>Regions and Cities leading the way to improved territorial cooperation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bg-BG" sz="1600">
                  <a:solidFill>
                    <a:schemeClr val="bg1"/>
                  </a:solidFill>
                </a:rPr>
                <a:t>Sofia, 29 January 2015</a:t>
              </a:r>
            </a:p>
          </p:txBody>
        </p:sp>
        <p:grpSp>
          <p:nvGrpSpPr>
            <p:cNvPr id="3082" name="Group 5"/>
            <p:cNvGrpSpPr>
              <a:grpSpLocks/>
            </p:cNvGrpSpPr>
            <p:nvPr/>
          </p:nvGrpSpPr>
          <p:grpSpPr bwMode="auto">
            <a:xfrm>
              <a:off x="68" y="46"/>
              <a:ext cx="1497" cy="1388"/>
              <a:chOff x="0" y="0"/>
              <a:chExt cx="4468" cy="4322"/>
            </a:xfrm>
          </p:grpSpPr>
          <p:grpSp>
            <p:nvGrpSpPr>
              <p:cNvPr id="3084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4468" cy="4322"/>
                <a:chOff x="0" y="0"/>
                <a:chExt cx="4468" cy="4322"/>
              </a:xfrm>
            </p:grpSpPr>
            <p:pic>
              <p:nvPicPr>
                <p:cNvPr id="3089" name="Picture 7" descr="eu_map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468" cy="4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90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31" y="2251"/>
                  <a:ext cx="1224" cy="167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3091" name="Line 9"/>
                <p:cNvSpPr>
                  <a:spLocks noChangeShapeType="1"/>
                </p:cNvSpPr>
                <p:nvPr/>
              </p:nvSpPr>
              <p:spPr bwMode="auto">
                <a:xfrm>
                  <a:off x="1519" y="2478"/>
                  <a:ext cx="635" cy="907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309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54" y="2614"/>
                  <a:ext cx="136" cy="77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309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474" y="2251"/>
                  <a:ext cx="182" cy="136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3094" name="Line 12"/>
                <p:cNvSpPr>
                  <a:spLocks noChangeShapeType="1"/>
                </p:cNvSpPr>
                <p:nvPr/>
              </p:nvSpPr>
              <p:spPr bwMode="auto">
                <a:xfrm>
                  <a:off x="1610" y="2251"/>
                  <a:ext cx="680" cy="363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3095" name="Line 13"/>
                <p:cNvSpPr>
                  <a:spLocks noChangeShapeType="1"/>
                </p:cNvSpPr>
                <p:nvPr/>
              </p:nvSpPr>
              <p:spPr bwMode="auto">
                <a:xfrm>
                  <a:off x="1474" y="2387"/>
                  <a:ext cx="45" cy="9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3096" name="Line 14"/>
                <p:cNvSpPr>
                  <a:spLocks noChangeShapeType="1"/>
                </p:cNvSpPr>
                <p:nvPr/>
              </p:nvSpPr>
              <p:spPr bwMode="auto">
                <a:xfrm>
                  <a:off x="1655" y="2251"/>
                  <a:ext cx="1044" cy="227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3097" name="Line 15"/>
                <p:cNvSpPr>
                  <a:spLocks noChangeShapeType="1"/>
                </p:cNvSpPr>
                <p:nvPr/>
              </p:nvSpPr>
              <p:spPr bwMode="auto">
                <a:xfrm>
                  <a:off x="2699" y="2478"/>
                  <a:ext cx="680" cy="95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</p:grpSp>
          <p:sp>
            <p:nvSpPr>
              <p:cNvPr id="3085" name="Line 16"/>
              <p:cNvSpPr>
                <a:spLocks noChangeShapeType="1"/>
              </p:cNvSpPr>
              <p:nvPr/>
            </p:nvSpPr>
            <p:spPr bwMode="auto">
              <a:xfrm flipH="1" flipV="1">
                <a:off x="2290" y="2614"/>
                <a:ext cx="1044" cy="77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3086" name="Line 17"/>
              <p:cNvSpPr>
                <a:spLocks noChangeShapeType="1"/>
              </p:cNvSpPr>
              <p:nvPr/>
            </p:nvSpPr>
            <p:spPr bwMode="auto">
              <a:xfrm flipV="1">
                <a:off x="385" y="2614"/>
                <a:ext cx="1905" cy="136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3087" name="Line 18"/>
              <p:cNvSpPr>
                <a:spLocks noChangeShapeType="1"/>
              </p:cNvSpPr>
              <p:nvPr/>
            </p:nvSpPr>
            <p:spPr bwMode="auto">
              <a:xfrm flipV="1">
                <a:off x="2290" y="2478"/>
                <a:ext cx="409" cy="13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3088" name="Line 19"/>
              <p:cNvSpPr>
                <a:spLocks noChangeShapeType="1"/>
              </p:cNvSpPr>
              <p:nvPr/>
            </p:nvSpPr>
            <p:spPr bwMode="auto">
              <a:xfrm flipH="1">
                <a:off x="2154" y="2478"/>
                <a:ext cx="545" cy="90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pic>
          <p:nvPicPr>
            <p:cNvPr id="3083" name="Picture 20" descr="logo">
              <a:hlinkClick r:id="rId4" tooltip="Начална страница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3" y="3775"/>
              <a:ext cx="294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AutoShape 21"/>
          <p:cNvSpPr>
            <a:spLocks noChangeArrowheads="1"/>
          </p:cNvSpPr>
          <p:nvPr/>
        </p:nvSpPr>
        <p:spPr bwMode="auto">
          <a:xfrm>
            <a:off x="2124075" y="260350"/>
            <a:ext cx="6624638" cy="792163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JOINING FORCES FOR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                    ACHIEVING COMMON STANDARTS</a:t>
            </a:r>
            <a:endParaRPr lang="bg-BG" altLang="bg-BG" sz="2200" b="1">
              <a:solidFill>
                <a:schemeClr val="bg1"/>
              </a:solidFill>
            </a:endParaRPr>
          </a:p>
        </p:txBody>
      </p:sp>
      <p:sp>
        <p:nvSpPr>
          <p:cNvPr id="3076" name="Text Box 22"/>
          <p:cNvSpPr txBox="1">
            <a:spLocks noChangeArrowheads="1"/>
          </p:cNvSpPr>
          <p:nvPr/>
        </p:nvSpPr>
        <p:spPr bwMode="auto">
          <a:xfrm>
            <a:off x="2484438" y="1125538"/>
            <a:ext cx="403225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JOINING FORCES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1800" b="1">
                <a:solidFill>
                  <a:schemeClr val="bg1"/>
                </a:solidFill>
              </a:rPr>
              <a:t>Metropolitan governance and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1800" b="1">
                <a:solidFill>
                  <a:schemeClr val="bg1"/>
                </a:solidFill>
              </a:rPr>
              <a:t>competitiveness of European cities</a:t>
            </a:r>
            <a:endParaRPr lang="bg-BG" altLang="bg-BG" sz="1800" b="1">
              <a:solidFill>
                <a:schemeClr val="bg1"/>
              </a:solidFill>
            </a:endParaRPr>
          </a:p>
        </p:txBody>
      </p:sp>
      <p:sp>
        <p:nvSpPr>
          <p:cNvPr id="3077" name="AutoShape 23"/>
          <p:cNvSpPr>
            <a:spLocks noChangeArrowheads="1"/>
          </p:cNvSpPr>
          <p:nvPr/>
        </p:nvSpPr>
        <p:spPr bwMode="auto">
          <a:xfrm>
            <a:off x="250825" y="2420938"/>
            <a:ext cx="5113338" cy="503237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000">
                <a:solidFill>
                  <a:schemeClr val="bg1"/>
                </a:solidFill>
              </a:rPr>
              <a:t>THE WORKING GROUP:</a:t>
            </a:r>
            <a:endParaRPr lang="bg-BG" altLang="bg-BG" sz="2000">
              <a:solidFill>
                <a:schemeClr val="bg1"/>
              </a:solidFill>
            </a:endParaRPr>
          </a:p>
        </p:txBody>
      </p:sp>
      <p:sp>
        <p:nvSpPr>
          <p:cNvPr id="3078" name="AutoShape 24"/>
          <p:cNvSpPr>
            <a:spLocks noChangeArrowheads="1"/>
          </p:cNvSpPr>
          <p:nvPr/>
        </p:nvSpPr>
        <p:spPr bwMode="auto">
          <a:xfrm>
            <a:off x="250825" y="3068638"/>
            <a:ext cx="8424863" cy="29527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bg-BG" sz="1600" b="1">
                <a:solidFill>
                  <a:schemeClr val="accent2"/>
                </a:solidFill>
              </a:rPr>
              <a:t>LEAD PARTNER: Lille Metropole </a:t>
            </a:r>
            <a:r>
              <a:rPr lang="fr-FR" altLang="bg-BG" sz="1600">
                <a:solidFill>
                  <a:schemeClr val="accent2"/>
                </a:solidFill>
              </a:rPr>
              <a:t>- Agence de développement et d’urbanisme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bg-BG" sz="1600">
                <a:solidFill>
                  <a:schemeClr val="accent2"/>
                </a:solidFill>
              </a:rPr>
              <a:t>Lille Métropole (France)</a:t>
            </a:r>
            <a:endParaRPr lang="en-GB" altLang="bg-BG" sz="16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 b="1">
                <a:solidFill>
                  <a:schemeClr val="accent2"/>
                </a:solidFill>
              </a:rPr>
              <a:t>PARTNERS: </a:t>
            </a:r>
            <a:r>
              <a:rPr lang="en-GB" altLang="bg-BG" sz="1600">
                <a:solidFill>
                  <a:schemeClr val="accent2"/>
                </a:solidFill>
              </a:rPr>
              <a:t>City of</a:t>
            </a:r>
            <a:r>
              <a:rPr lang="en-GB" altLang="bg-BG" sz="1600" b="1">
                <a:solidFill>
                  <a:schemeClr val="accent2"/>
                </a:solidFill>
              </a:rPr>
              <a:t> Brno </a:t>
            </a:r>
            <a:r>
              <a:rPr lang="en-GB" altLang="bg-BG" sz="1600">
                <a:solidFill>
                  <a:schemeClr val="accent2"/>
                </a:solidFill>
              </a:rPr>
              <a:t>(Czech Republic)</a:t>
            </a:r>
            <a:endParaRPr lang="fr-FR" altLang="bg-BG" sz="16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bg-BG" sz="1600" b="1">
                <a:solidFill>
                  <a:schemeClr val="accent2"/>
                </a:solidFill>
              </a:rPr>
              <a:t>                     Brussels-Capital Region</a:t>
            </a:r>
            <a:r>
              <a:rPr lang="fr-FR" altLang="bg-BG" sz="1600">
                <a:solidFill>
                  <a:schemeClr val="accent2"/>
                </a:solidFill>
              </a:rPr>
              <a:t> (Belgium)</a:t>
            </a:r>
            <a:endParaRPr lang="en-GB" altLang="bg-BG" sz="160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>
                <a:solidFill>
                  <a:schemeClr val="accent2"/>
                </a:solidFill>
              </a:rPr>
              <a:t>                     City of </a:t>
            </a:r>
            <a:r>
              <a:rPr lang="en-GB" altLang="bg-BG" sz="1600" b="1">
                <a:solidFill>
                  <a:schemeClr val="accent2"/>
                </a:solidFill>
              </a:rPr>
              <a:t>Burgas</a:t>
            </a:r>
            <a:r>
              <a:rPr lang="en-GB" altLang="bg-BG" sz="1600">
                <a:solidFill>
                  <a:schemeClr val="accent2"/>
                </a:solidFill>
              </a:rPr>
              <a:t> (Bulgaria)</a:t>
            </a:r>
            <a:endParaRPr lang="en-GB" altLang="bg-BG" sz="16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 b="1">
                <a:solidFill>
                  <a:schemeClr val="accent2"/>
                </a:solidFill>
              </a:rPr>
              <a:t>                     Eindhoven</a:t>
            </a:r>
            <a:r>
              <a:rPr lang="en-GB" altLang="bg-BG" sz="1600">
                <a:solidFill>
                  <a:schemeClr val="accent2"/>
                </a:solidFill>
              </a:rPr>
              <a:t> - Samenwerkingsverband Regio Eindhoven (SRE) (Netherlands)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>
                <a:solidFill>
                  <a:schemeClr val="accent2"/>
                </a:solidFill>
              </a:rPr>
              <a:t>                     City of</a:t>
            </a:r>
            <a:r>
              <a:rPr lang="en-GB" altLang="bg-BG" sz="1600" b="1">
                <a:solidFill>
                  <a:schemeClr val="accent2"/>
                </a:solidFill>
              </a:rPr>
              <a:t> Florence </a:t>
            </a:r>
            <a:r>
              <a:rPr lang="en-GB" altLang="bg-BG" sz="1600">
                <a:solidFill>
                  <a:schemeClr val="accent2"/>
                </a:solidFill>
              </a:rPr>
              <a:t>(Italy)</a:t>
            </a:r>
            <a:endParaRPr lang="en-GB" altLang="bg-BG" sz="16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 b="1">
                <a:solidFill>
                  <a:schemeClr val="accent2"/>
                </a:solidFill>
              </a:rPr>
              <a:t>                     Krakow</a:t>
            </a:r>
            <a:r>
              <a:rPr lang="en-GB" altLang="bg-BG" sz="1600">
                <a:solidFill>
                  <a:schemeClr val="accent2"/>
                </a:solidFill>
              </a:rPr>
              <a:t> - Instytut Rozwoju Miast (Institute of Urban Development) (Poland)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>
                <a:solidFill>
                  <a:schemeClr val="accent2"/>
                </a:solidFill>
              </a:rPr>
              <a:t>                     City of</a:t>
            </a:r>
            <a:r>
              <a:rPr lang="en-GB" altLang="bg-BG" sz="1600" b="1">
                <a:solidFill>
                  <a:schemeClr val="accent2"/>
                </a:solidFill>
              </a:rPr>
              <a:t> Seville </a:t>
            </a:r>
            <a:r>
              <a:rPr lang="en-GB" altLang="bg-BG" sz="1600">
                <a:solidFill>
                  <a:schemeClr val="accent2"/>
                </a:solidFill>
              </a:rPr>
              <a:t>(Spain)</a:t>
            </a:r>
            <a:endParaRPr lang="en-GB" altLang="bg-BG" sz="16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 b="1">
                <a:solidFill>
                  <a:schemeClr val="accent2"/>
                </a:solidFill>
              </a:rPr>
              <a:t>LEAD EXPERT: Tamas Horvath - </a:t>
            </a:r>
            <a:r>
              <a:rPr lang="en-GB" altLang="bg-BG" sz="1600">
                <a:solidFill>
                  <a:schemeClr val="accent2"/>
                </a:solidFill>
              </a:rPr>
              <a:t>University of Debrecen (Hungary</a:t>
            </a:r>
            <a:r>
              <a:rPr lang="en-GB" altLang="bg-BG" sz="1800"/>
              <a:t>)</a:t>
            </a:r>
            <a:r>
              <a:rPr lang="bg-BG" altLang="bg-BG" sz="1800"/>
              <a:t> </a:t>
            </a:r>
            <a:endParaRPr lang="en-US" altLang="bg-BG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1600" b="1">
                <a:solidFill>
                  <a:schemeClr val="accent2"/>
                </a:solidFill>
              </a:rPr>
              <a:t>DURATION:   Project launched</a:t>
            </a:r>
            <a:r>
              <a:rPr lang="en-US" altLang="bg-BG" sz="1600">
                <a:solidFill>
                  <a:schemeClr val="accent2"/>
                </a:solidFill>
              </a:rPr>
              <a:t>:    21 April 2008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1600">
                <a:solidFill>
                  <a:schemeClr val="accent2"/>
                </a:solidFill>
              </a:rPr>
              <a:t>                       </a:t>
            </a:r>
            <a:r>
              <a:rPr lang="en-US" altLang="bg-BG" sz="1600" b="1">
                <a:solidFill>
                  <a:schemeClr val="accent2"/>
                </a:solidFill>
              </a:rPr>
              <a:t>Project Completed </a:t>
            </a:r>
            <a:r>
              <a:rPr lang="en-US" altLang="bg-BG" sz="1600">
                <a:solidFill>
                  <a:schemeClr val="accent2"/>
                </a:solidFill>
              </a:rPr>
              <a:t>:             2010</a:t>
            </a:r>
            <a:endParaRPr lang="bg-BG" altLang="bg-BG" sz="1600">
              <a:solidFill>
                <a:schemeClr val="accent2"/>
              </a:solidFill>
            </a:endParaRPr>
          </a:p>
        </p:txBody>
      </p:sp>
      <p:pic>
        <p:nvPicPr>
          <p:cNvPr id="3079" name="Picture 26" descr="URBACT_baseline_rg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7488" y="1484313"/>
            <a:ext cx="21082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104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5" name="AutoShape 4"/>
            <p:cNvSpPr>
              <a:spLocks noChangeArrowheads="1"/>
            </p:cNvSpPr>
            <p:nvPr/>
          </p:nvSpPr>
          <p:spPr bwMode="auto">
            <a:xfrm>
              <a:off x="113" y="3884"/>
              <a:ext cx="5216" cy="317"/>
            </a:xfrm>
            <a:prstGeom prst="roundRect">
              <a:avLst>
                <a:gd name="adj" fmla="val 16667"/>
              </a:avLst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bg-BG" sz="1600">
                  <a:solidFill>
                    <a:schemeClr val="bg1"/>
                  </a:solidFill>
                </a:rPr>
                <a:t>Regions and Cities leading the way to improved territorial cooperation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bg-BG" sz="1600">
                  <a:solidFill>
                    <a:schemeClr val="bg1"/>
                  </a:solidFill>
                </a:rPr>
                <a:t>Sofia, 29 January 2015</a:t>
              </a:r>
            </a:p>
          </p:txBody>
        </p:sp>
        <p:grpSp>
          <p:nvGrpSpPr>
            <p:cNvPr id="4106" name="Group 5"/>
            <p:cNvGrpSpPr>
              <a:grpSpLocks/>
            </p:cNvGrpSpPr>
            <p:nvPr/>
          </p:nvGrpSpPr>
          <p:grpSpPr bwMode="auto">
            <a:xfrm>
              <a:off x="68" y="46"/>
              <a:ext cx="1497" cy="1388"/>
              <a:chOff x="0" y="0"/>
              <a:chExt cx="4468" cy="4322"/>
            </a:xfrm>
          </p:grpSpPr>
          <p:grpSp>
            <p:nvGrpSpPr>
              <p:cNvPr id="4108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4468" cy="4322"/>
                <a:chOff x="0" y="0"/>
                <a:chExt cx="4468" cy="4322"/>
              </a:xfrm>
            </p:grpSpPr>
            <p:pic>
              <p:nvPicPr>
                <p:cNvPr id="4113" name="Picture 7" descr="eu_map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468" cy="4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4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31" y="2251"/>
                  <a:ext cx="1224" cy="167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4115" name="Line 9"/>
                <p:cNvSpPr>
                  <a:spLocks noChangeShapeType="1"/>
                </p:cNvSpPr>
                <p:nvPr/>
              </p:nvSpPr>
              <p:spPr bwMode="auto">
                <a:xfrm>
                  <a:off x="1519" y="2478"/>
                  <a:ext cx="635" cy="907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411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54" y="2614"/>
                  <a:ext cx="136" cy="77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411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474" y="2251"/>
                  <a:ext cx="182" cy="136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4118" name="Line 12"/>
                <p:cNvSpPr>
                  <a:spLocks noChangeShapeType="1"/>
                </p:cNvSpPr>
                <p:nvPr/>
              </p:nvSpPr>
              <p:spPr bwMode="auto">
                <a:xfrm>
                  <a:off x="1610" y="2251"/>
                  <a:ext cx="680" cy="363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4119" name="Line 13"/>
                <p:cNvSpPr>
                  <a:spLocks noChangeShapeType="1"/>
                </p:cNvSpPr>
                <p:nvPr/>
              </p:nvSpPr>
              <p:spPr bwMode="auto">
                <a:xfrm>
                  <a:off x="1474" y="2387"/>
                  <a:ext cx="45" cy="9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4120" name="Line 14"/>
                <p:cNvSpPr>
                  <a:spLocks noChangeShapeType="1"/>
                </p:cNvSpPr>
                <p:nvPr/>
              </p:nvSpPr>
              <p:spPr bwMode="auto">
                <a:xfrm>
                  <a:off x="1655" y="2251"/>
                  <a:ext cx="1044" cy="227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4121" name="Line 15"/>
                <p:cNvSpPr>
                  <a:spLocks noChangeShapeType="1"/>
                </p:cNvSpPr>
                <p:nvPr/>
              </p:nvSpPr>
              <p:spPr bwMode="auto">
                <a:xfrm>
                  <a:off x="2699" y="2478"/>
                  <a:ext cx="680" cy="95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</p:grpSp>
          <p:sp>
            <p:nvSpPr>
              <p:cNvPr id="4109" name="Line 16"/>
              <p:cNvSpPr>
                <a:spLocks noChangeShapeType="1"/>
              </p:cNvSpPr>
              <p:nvPr/>
            </p:nvSpPr>
            <p:spPr bwMode="auto">
              <a:xfrm flipH="1" flipV="1">
                <a:off x="2290" y="2614"/>
                <a:ext cx="1044" cy="77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4110" name="Line 17"/>
              <p:cNvSpPr>
                <a:spLocks noChangeShapeType="1"/>
              </p:cNvSpPr>
              <p:nvPr/>
            </p:nvSpPr>
            <p:spPr bwMode="auto">
              <a:xfrm flipV="1">
                <a:off x="385" y="2614"/>
                <a:ext cx="1905" cy="136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4111" name="Line 18"/>
              <p:cNvSpPr>
                <a:spLocks noChangeShapeType="1"/>
              </p:cNvSpPr>
              <p:nvPr/>
            </p:nvSpPr>
            <p:spPr bwMode="auto">
              <a:xfrm flipV="1">
                <a:off x="2290" y="2478"/>
                <a:ext cx="409" cy="13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4112" name="Line 19"/>
              <p:cNvSpPr>
                <a:spLocks noChangeShapeType="1"/>
              </p:cNvSpPr>
              <p:nvPr/>
            </p:nvSpPr>
            <p:spPr bwMode="auto">
              <a:xfrm flipH="1">
                <a:off x="2154" y="2478"/>
                <a:ext cx="545" cy="90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pic>
          <p:nvPicPr>
            <p:cNvPr id="4107" name="Picture 20" descr="logo">
              <a:hlinkClick r:id="rId4" tooltip="Начална страница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3" y="3775"/>
              <a:ext cx="294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9" name="Text Box 22"/>
          <p:cNvSpPr txBox="1">
            <a:spLocks noChangeArrowheads="1"/>
          </p:cNvSpPr>
          <p:nvPr/>
        </p:nvSpPr>
        <p:spPr bwMode="auto">
          <a:xfrm>
            <a:off x="2484438" y="1125538"/>
            <a:ext cx="403225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JOINING FORCES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1800" b="1">
                <a:solidFill>
                  <a:schemeClr val="bg1"/>
                </a:solidFill>
              </a:rPr>
              <a:t>Metropolitan governance and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1800" b="1">
                <a:solidFill>
                  <a:schemeClr val="bg1"/>
                </a:solidFill>
              </a:rPr>
              <a:t>competitiveness of European cities</a:t>
            </a:r>
            <a:endParaRPr lang="bg-BG" altLang="bg-BG" sz="1800" b="1">
              <a:solidFill>
                <a:schemeClr val="bg1"/>
              </a:solidFill>
            </a:endParaRPr>
          </a:p>
        </p:txBody>
      </p:sp>
      <p:sp>
        <p:nvSpPr>
          <p:cNvPr id="4100" name="AutoShape 23"/>
          <p:cNvSpPr>
            <a:spLocks noChangeArrowheads="1"/>
          </p:cNvSpPr>
          <p:nvPr/>
        </p:nvSpPr>
        <p:spPr bwMode="auto">
          <a:xfrm>
            <a:off x="250825" y="2420938"/>
            <a:ext cx="5113338" cy="503237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000">
                <a:solidFill>
                  <a:schemeClr val="bg1"/>
                </a:solidFill>
              </a:rPr>
              <a:t>THE CHALLENGES:</a:t>
            </a:r>
            <a:endParaRPr lang="bg-BG" altLang="bg-BG" sz="2000">
              <a:solidFill>
                <a:schemeClr val="bg1"/>
              </a:solidFill>
            </a:endParaRPr>
          </a:p>
        </p:txBody>
      </p:sp>
      <p:sp>
        <p:nvSpPr>
          <p:cNvPr id="4101" name="AutoShape 24"/>
          <p:cNvSpPr>
            <a:spLocks noChangeArrowheads="1"/>
          </p:cNvSpPr>
          <p:nvPr/>
        </p:nvSpPr>
        <p:spPr bwMode="auto">
          <a:xfrm>
            <a:off x="250825" y="3068638"/>
            <a:ext cx="8642350" cy="29527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 b="1">
                <a:solidFill>
                  <a:schemeClr val="accent2"/>
                </a:solidFill>
              </a:rPr>
              <a:t>TO ADDRESS SOME OF THE MOST URGENT URBAN ISSUES IN EUROPE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 b="1">
                <a:solidFill>
                  <a:schemeClr val="accent2"/>
                </a:solidFill>
              </a:rPr>
              <a:t>COMPETITIVENESS, SUSTAINABLE DEVELOPMENT, COHESION,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 b="1">
                <a:solidFill>
                  <a:schemeClr val="accent2"/>
                </a:solidFill>
              </a:rPr>
              <a:t>MOBILITY, EMPOWERMENT AND GOVERNANCE;</a:t>
            </a:r>
            <a:endParaRPr lang="en-GB" altLang="bg-BG" sz="8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bg-BG" sz="16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 b="1">
                <a:solidFill>
                  <a:schemeClr val="accent2"/>
                </a:solidFill>
              </a:rPr>
              <a:t>TO EXPLORE DIFFERENT ISSUES CITIES HAVE TO FACE AT METROPOLITAN LEVEL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 b="1">
                <a:solidFill>
                  <a:schemeClr val="accent2"/>
                </a:solidFill>
              </a:rPr>
              <a:t>AND IDENTIFY EFFECTIVE INSTRUMENTS;</a:t>
            </a:r>
            <a:endParaRPr lang="en-GB" altLang="bg-BG" sz="8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bg-BG" sz="16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 b="1">
                <a:solidFill>
                  <a:schemeClr val="accent2"/>
                </a:solidFill>
              </a:rPr>
              <a:t>TO DEFINE THE RELEVANT SCALES FOR CO-OPERATION AT CITY – REGION LEVEL;</a:t>
            </a:r>
            <a:endParaRPr lang="en-GB" altLang="bg-BG" sz="8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bg-BG" sz="16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 b="1">
                <a:solidFill>
                  <a:schemeClr val="accent2"/>
                </a:solidFill>
              </a:rPr>
              <a:t>TO INCREASE THE SYNERGY BETWEEN PLAYERS AT CITY – REGION SCALE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600" b="1">
                <a:solidFill>
                  <a:schemeClr val="accent2"/>
                </a:solidFill>
              </a:rPr>
              <a:t>AND INTEGRATE THEM IN THE PROCESS OF COOPERATION</a:t>
            </a:r>
            <a:endParaRPr lang="bg-BG" altLang="bg-BG" sz="1600" b="1">
              <a:solidFill>
                <a:schemeClr val="accent2"/>
              </a:solidFill>
            </a:endParaRPr>
          </a:p>
        </p:txBody>
      </p:sp>
      <p:pic>
        <p:nvPicPr>
          <p:cNvPr id="4102" name="Picture 25" descr="URBACT_baseline_rg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7488" y="1484313"/>
            <a:ext cx="21082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AutoShape 26"/>
          <p:cNvSpPr>
            <a:spLocks noChangeArrowheads="1"/>
          </p:cNvSpPr>
          <p:nvPr/>
        </p:nvSpPr>
        <p:spPr bwMode="auto">
          <a:xfrm>
            <a:off x="2124075" y="260350"/>
            <a:ext cx="6624638" cy="792163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JOINING FORCES FOR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                    ACHIEVING COMMON STANDARTS</a:t>
            </a:r>
            <a:endParaRPr lang="bg-BG" altLang="bg-BG" sz="2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107950" y="73025"/>
            <a:ext cx="2376488" cy="2203450"/>
            <a:chOff x="0" y="0"/>
            <a:chExt cx="4468" cy="4322"/>
          </a:xfrm>
        </p:grpSpPr>
        <p:grpSp>
          <p:nvGrpSpPr>
            <p:cNvPr id="5133" name="Group 6"/>
            <p:cNvGrpSpPr>
              <a:grpSpLocks/>
            </p:cNvGrpSpPr>
            <p:nvPr/>
          </p:nvGrpSpPr>
          <p:grpSpPr bwMode="auto">
            <a:xfrm>
              <a:off x="0" y="0"/>
              <a:ext cx="4468" cy="4322"/>
              <a:chOff x="0" y="0"/>
              <a:chExt cx="4468" cy="4322"/>
            </a:xfrm>
          </p:grpSpPr>
          <p:pic>
            <p:nvPicPr>
              <p:cNvPr id="5138" name="Picture 7" descr="eu_map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468" cy="4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39" name="Line 8"/>
              <p:cNvSpPr>
                <a:spLocks noChangeShapeType="1"/>
              </p:cNvSpPr>
              <p:nvPr/>
            </p:nvSpPr>
            <p:spPr bwMode="auto">
              <a:xfrm flipV="1">
                <a:off x="431" y="2251"/>
                <a:ext cx="1224" cy="167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5140" name="Line 9"/>
              <p:cNvSpPr>
                <a:spLocks noChangeShapeType="1"/>
              </p:cNvSpPr>
              <p:nvPr/>
            </p:nvSpPr>
            <p:spPr bwMode="auto">
              <a:xfrm>
                <a:off x="1519" y="2478"/>
                <a:ext cx="635" cy="90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5141" name="Line 10"/>
              <p:cNvSpPr>
                <a:spLocks noChangeShapeType="1"/>
              </p:cNvSpPr>
              <p:nvPr/>
            </p:nvSpPr>
            <p:spPr bwMode="auto">
              <a:xfrm flipH="1">
                <a:off x="2154" y="2614"/>
                <a:ext cx="136" cy="77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5142" name="Line 11"/>
              <p:cNvSpPr>
                <a:spLocks noChangeShapeType="1"/>
              </p:cNvSpPr>
              <p:nvPr/>
            </p:nvSpPr>
            <p:spPr bwMode="auto">
              <a:xfrm flipV="1">
                <a:off x="1474" y="2251"/>
                <a:ext cx="182" cy="13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5143" name="Line 12"/>
              <p:cNvSpPr>
                <a:spLocks noChangeShapeType="1"/>
              </p:cNvSpPr>
              <p:nvPr/>
            </p:nvSpPr>
            <p:spPr bwMode="auto">
              <a:xfrm>
                <a:off x="1610" y="2251"/>
                <a:ext cx="680" cy="363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5144" name="Line 13"/>
              <p:cNvSpPr>
                <a:spLocks noChangeShapeType="1"/>
              </p:cNvSpPr>
              <p:nvPr/>
            </p:nvSpPr>
            <p:spPr bwMode="auto">
              <a:xfrm>
                <a:off x="1474" y="2387"/>
                <a:ext cx="45" cy="9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5145" name="Line 14"/>
              <p:cNvSpPr>
                <a:spLocks noChangeShapeType="1"/>
              </p:cNvSpPr>
              <p:nvPr/>
            </p:nvSpPr>
            <p:spPr bwMode="auto">
              <a:xfrm>
                <a:off x="1655" y="2251"/>
                <a:ext cx="1044" cy="22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5146" name="Line 15"/>
              <p:cNvSpPr>
                <a:spLocks noChangeShapeType="1"/>
              </p:cNvSpPr>
              <p:nvPr/>
            </p:nvSpPr>
            <p:spPr bwMode="auto">
              <a:xfrm>
                <a:off x="2699" y="2478"/>
                <a:ext cx="680" cy="95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sp>
          <p:nvSpPr>
            <p:cNvPr id="5134" name="Line 16"/>
            <p:cNvSpPr>
              <a:spLocks noChangeShapeType="1"/>
            </p:cNvSpPr>
            <p:nvPr/>
          </p:nvSpPr>
          <p:spPr bwMode="auto">
            <a:xfrm flipH="1" flipV="1">
              <a:off x="2290" y="2614"/>
              <a:ext cx="1044" cy="77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35" name="Line 17"/>
            <p:cNvSpPr>
              <a:spLocks noChangeShapeType="1"/>
            </p:cNvSpPr>
            <p:nvPr/>
          </p:nvSpPr>
          <p:spPr bwMode="auto">
            <a:xfrm flipV="1">
              <a:off x="385" y="2614"/>
              <a:ext cx="1905" cy="136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36" name="Line 18"/>
            <p:cNvSpPr>
              <a:spLocks noChangeShapeType="1"/>
            </p:cNvSpPr>
            <p:nvPr/>
          </p:nvSpPr>
          <p:spPr bwMode="auto">
            <a:xfrm flipV="1">
              <a:off x="2290" y="2478"/>
              <a:ext cx="409" cy="13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37" name="Line 19"/>
            <p:cNvSpPr>
              <a:spLocks noChangeShapeType="1"/>
            </p:cNvSpPr>
            <p:nvPr/>
          </p:nvSpPr>
          <p:spPr bwMode="auto">
            <a:xfrm flipH="1">
              <a:off x="2154" y="2478"/>
              <a:ext cx="545" cy="90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5124" name="Text Box 22"/>
          <p:cNvSpPr txBox="1">
            <a:spLocks noChangeArrowheads="1"/>
          </p:cNvSpPr>
          <p:nvPr/>
        </p:nvSpPr>
        <p:spPr bwMode="auto">
          <a:xfrm>
            <a:off x="2484438" y="1125538"/>
            <a:ext cx="403225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JOINING FORCES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1800" b="1">
                <a:solidFill>
                  <a:schemeClr val="bg1"/>
                </a:solidFill>
              </a:rPr>
              <a:t>Metropolitan governance and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1800" b="1">
                <a:solidFill>
                  <a:schemeClr val="bg1"/>
                </a:solidFill>
              </a:rPr>
              <a:t>competitiveness of European cities</a:t>
            </a:r>
            <a:endParaRPr lang="bg-BG" altLang="bg-BG" sz="1800" b="1">
              <a:solidFill>
                <a:schemeClr val="bg1"/>
              </a:solidFill>
            </a:endParaRPr>
          </a:p>
        </p:txBody>
      </p:sp>
      <p:sp>
        <p:nvSpPr>
          <p:cNvPr id="5125" name="AutoShape 23"/>
          <p:cNvSpPr>
            <a:spLocks noChangeArrowheads="1"/>
          </p:cNvSpPr>
          <p:nvPr/>
        </p:nvSpPr>
        <p:spPr bwMode="auto">
          <a:xfrm>
            <a:off x="250825" y="2420938"/>
            <a:ext cx="5113338" cy="503237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000">
                <a:solidFill>
                  <a:schemeClr val="bg1"/>
                </a:solidFill>
              </a:rPr>
              <a:t>THE EVENTS: 7 SEMINARS</a:t>
            </a:r>
            <a:endParaRPr lang="bg-BG" altLang="bg-BG" sz="2000">
              <a:solidFill>
                <a:schemeClr val="bg1"/>
              </a:solidFill>
            </a:endParaRPr>
          </a:p>
        </p:txBody>
      </p:sp>
      <p:sp>
        <p:nvSpPr>
          <p:cNvPr id="5126" name="AutoShape 24"/>
          <p:cNvSpPr>
            <a:spLocks noChangeArrowheads="1"/>
          </p:cNvSpPr>
          <p:nvPr/>
        </p:nvSpPr>
        <p:spPr bwMode="auto">
          <a:xfrm>
            <a:off x="250825" y="2997200"/>
            <a:ext cx="8642350" cy="2016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800" b="1">
                <a:solidFill>
                  <a:schemeClr val="accent2"/>
                </a:solidFill>
              </a:rPr>
              <a:t>Eindhoven     “Strategic and Spatial Planning”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800" b="1">
                <a:solidFill>
                  <a:schemeClr val="accent2"/>
                </a:solidFill>
              </a:rPr>
              <a:t>Florence        “Mobility and Transport”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800" b="1">
                <a:solidFill>
                  <a:schemeClr val="accent2"/>
                </a:solidFill>
              </a:rPr>
              <a:t>Seville            “Externalities and Environmental Issues”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800" b="1">
                <a:solidFill>
                  <a:schemeClr val="accent2"/>
                </a:solidFill>
              </a:rPr>
              <a:t>Brno               “Knowledge economy / creativity, research &amp; education”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800" b="1">
                <a:solidFill>
                  <a:schemeClr val="accent2"/>
                </a:solidFill>
              </a:rPr>
              <a:t>Krakow          “Public / Private Arrangements”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800" b="1">
                <a:solidFill>
                  <a:schemeClr val="accent2"/>
                </a:solidFill>
              </a:rPr>
              <a:t>Burgas           “Social Inclusion, Participation, Empowerment”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bg-BG" sz="1800" b="1">
                <a:solidFill>
                  <a:schemeClr val="accent2"/>
                </a:solidFill>
              </a:rPr>
              <a:t>Brussels        “Attractiveness and Competitiveness”</a:t>
            </a:r>
            <a:endParaRPr lang="bg-BG" altLang="bg-BG" sz="1800" b="1">
              <a:solidFill>
                <a:schemeClr val="accent2"/>
              </a:solidFill>
            </a:endParaRPr>
          </a:p>
        </p:txBody>
      </p:sp>
      <p:pic>
        <p:nvPicPr>
          <p:cNvPr id="5127" name="Picture 25" descr="URBACT_baseline_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7488" y="1484313"/>
            <a:ext cx="21082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9" descr="JF-Partners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5157788"/>
            <a:ext cx="203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30" descr="JF-Seville0-MBApril200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438" y="5157788"/>
            <a:ext cx="203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32" descr="JF-Brussels-KG-2-20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7563" y="5157788"/>
            <a:ext cx="203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33" descr="JF-Brno0-MBJune200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8150" y="5145088"/>
            <a:ext cx="203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AutoShape 34"/>
          <p:cNvSpPr>
            <a:spLocks noChangeArrowheads="1"/>
          </p:cNvSpPr>
          <p:nvPr/>
        </p:nvSpPr>
        <p:spPr bwMode="auto">
          <a:xfrm>
            <a:off x="2124075" y="260350"/>
            <a:ext cx="6624638" cy="792163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JOINING FORCES FOR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                    ACHIEVING COMMON STANDARTS</a:t>
            </a:r>
            <a:endParaRPr lang="bg-BG" altLang="bg-BG" sz="2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5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6" name="AutoShape 4"/>
            <p:cNvSpPr>
              <a:spLocks noChangeArrowheads="1"/>
            </p:cNvSpPr>
            <p:nvPr/>
          </p:nvSpPr>
          <p:spPr bwMode="auto">
            <a:xfrm>
              <a:off x="113" y="3884"/>
              <a:ext cx="5216" cy="317"/>
            </a:xfrm>
            <a:prstGeom prst="roundRect">
              <a:avLst>
                <a:gd name="adj" fmla="val 16667"/>
              </a:avLst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bg-BG" sz="1600">
                  <a:solidFill>
                    <a:schemeClr val="bg1"/>
                  </a:solidFill>
                </a:rPr>
                <a:t>Regions and Cities leading the way to improved territorial cooperation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bg-BG" sz="1600">
                  <a:solidFill>
                    <a:schemeClr val="bg1"/>
                  </a:solidFill>
                </a:rPr>
                <a:t>Sofia, 29 January 2015</a:t>
              </a:r>
              <a:endParaRPr lang="bg-BG" altLang="bg-BG" sz="1600">
                <a:solidFill>
                  <a:schemeClr val="bg1"/>
                </a:solidFill>
              </a:endParaRPr>
            </a:p>
          </p:txBody>
        </p:sp>
        <p:grpSp>
          <p:nvGrpSpPr>
            <p:cNvPr id="6157" name="Group 5"/>
            <p:cNvGrpSpPr>
              <a:grpSpLocks/>
            </p:cNvGrpSpPr>
            <p:nvPr/>
          </p:nvGrpSpPr>
          <p:grpSpPr bwMode="auto">
            <a:xfrm>
              <a:off x="68" y="46"/>
              <a:ext cx="1497" cy="1388"/>
              <a:chOff x="0" y="0"/>
              <a:chExt cx="4468" cy="4322"/>
            </a:xfrm>
          </p:grpSpPr>
          <p:grpSp>
            <p:nvGrpSpPr>
              <p:cNvPr id="6159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4468" cy="4322"/>
                <a:chOff x="0" y="0"/>
                <a:chExt cx="4468" cy="4322"/>
              </a:xfrm>
            </p:grpSpPr>
            <p:pic>
              <p:nvPicPr>
                <p:cNvPr id="6164" name="Picture 7" descr="eu_map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468" cy="4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165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31" y="2251"/>
                  <a:ext cx="1224" cy="167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66" name="Line 9"/>
                <p:cNvSpPr>
                  <a:spLocks noChangeShapeType="1"/>
                </p:cNvSpPr>
                <p:nvPr/>
              </p:nvSpPr>
              <p:spPr bwMode="auto">
                <a:xfrm>
                  <a:off x="1519" y="2478"/>
                  <a:ext cx="635" cy="907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67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54" y="2614"/>
                  <a:ext cx="136" cy="77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6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474" y="2251"/>
                  <a:ext cx="182" cy="136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69" name="Line 12"/>
                <p:cNvSpPr>
                  <a:spLocks noChangeShapeType="1"/>
                </p:cNvSpPr>
                <p:nvPr/>
              </p:nvSpPr>
              <p:spPr bwMode="auto">
                <a:xfrm>
                  <a:off x="1610" y="2251"/>
                  <a:ext cx="680" cy="363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70" name="Line 13"/>
                <p:cNvSpPr>
                  <a:spLocks noChangeShapeType="1"/>
                </p:cNvSpPr>
                <p:nvPr/>
              </p:nvSpPr>
              <p:spPr bwMode="auto">
                <a:xfrm>
                  <a:off x="1474" y="2387"/>
                  <a:ext cx="45" cy="9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71" name="Line 14"/>
                <p:cNvSpPr>
                  <a:spLocks noChangeShapeType="1"/>
                </p:cNvSpPr>
                <p:nvPr/>
              </p:nvSpPr>
              <p:spPr bwMode="auto">
                <a:xfrm>
                  <a:off x="1655" y="2251"/>
                  <a:ext cx="1044" cy="227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6172" name="Line 15"/>
                <p:cNvSpPr>
                  <a:spLocks noChangeShapeType="1"/>
                </p:cNvSpPr>
                <p:nvPr/>
              </p:nvSpPr>
              <p:spPr bwMode="auto">
                <a:xfrm>
                  <a:off x="2699" y="2478"/>
                  <a:ext cx="680" cy="95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</p:grp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 flipH="1" flipV="1">
                <a:off x="2290" y="2614"/>
                <a:ext cx="1044" cy="77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6161" name="Line 17"/>
              <p:cNvSpPr>
                <a:spLocks noChangeShapeType="1"/>
              </p:cNvSpPr>
              <p:nvPr/>
            </p:nvSpPr>
            <p:spPr bwMode="auto">
              <a:xfrm flipV="1">
                <a:off x="385" y="2614"/>
                <a:ext cx="1905" cy="136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6162" name="Line 18"/>
              <p:cNvSpPr>
                <a:spLocks noChangeShapeType="1"/>
              </p:cNvSpPr>
              <p:nvPr/>
            </p:nvSpPr>
            <p:spPr bwMode="auto">
              <a:xfrm flipV="1">
                <a:off x="2290" y="2478"/>
                <a:ext cx="409" cy="13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6163" name="Line 19"/>
              <p:cNvSpPr>
                <a:spLocks noChangeShapeType="1"/>
              </p:cNvSpPr>
              <p:nvPr/>
            </p:nvSpPr>
            <p:spPr bwMode="auto">
              <a:xfrm flipH="1">
                <a:off x="2154" y="2478"/>
                <a:ext cx="545" cy="90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pic>
          <p:nvPicPr>
            <p:cNvPr id="6158" name="Picture 20" descr="logo">
              <a:hlinkClick r:id="rId4" tooltip="Начална страница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3" y="3775"/>
              <a:ext cx="294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7" name="Text Box 22"/>
          <p:cNvSpPr txBox="1">
            <a:spLocks noChangeArrowheads="1"/>
          </p:cNvSpPr>
          <p:nvPr/>
        </p:nvSpPr>
        <p:spPr bwMode="auto">
          <a:xfrm>
            <a:off x="2484438" y="1125538"/>
            <a:ext cx="403225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JOINING FORCES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1800" b="1">
                <a:solidFill>
                  <a:schemeClr val="bg1"/>
                </a:solidFill>
              </a:rPr>
              <a:t>Metropolitan governance and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1800" b="1">
                <a:solidFill>
                  <a:schemeClr val="bg1"/>
                </a:solidFill>
              </a:rPr>
              <a:t>competitiveness of European cities</a:t>
            </a:r>
            <a:endParaRPr lang="bg-BG" altLang="bg-BG" sz="1800" b="1">
              <a:solidFill>
                <a:schemeClr val="bg1"/>
              </a:solidFill>
            </a:endParaRPr>
          </a:p>
        </p:txBody>
      </p:sp>
      <p:sp>
        <p:nvSpPr>
          <p:cNvPr id="6148" name="AutoShape 23"/>
          <p:cNvSpPr>
            <a:spLocks noChangeArrowheads="1"/>
          </p:cNvSpPr>
          <p:nvPr/>
        </p:nvSpPr>
        <p:spPr bwMode="auto">
          <a:xfrm>
            <a:off x="250825" y="2420938"/>
            <a:ext cx="6481763" cy="503237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000">
                <a:solidFill>
                  <a:schemeClr val="bg1"/>
                </a:solidFill>
              </a:rPr>
              <a:t>THE EVENTS: CITY LAB AND FINAL CONFERENCE</a:t>
            </a:r>
            <a:endParaRPr lang="bg-BG" altLang="bg-BG" sz="2000">
              <a:solidFill>
                <a:schemeClr val="bg1"/>
              </a:solidFill>
            </a:endParaRPr>
          </a:p>
        </p:txBody>
      </p:sp>
      <p:sp>
        <p:nvSpPr>
          <p:cNvPr id="6149" name="AutoShape 24"/>
          <p:cNvSpPr>
            <a:spLocks noChangeArrowheads="1"/>
          </p:cNvSpPr>
          <p:nvPr/>
        </p:nvSpPr>
        <p:spPr bwMode="auto">
          <a:xfrm>
            <a:off x="250825" y="3789363"/>
            <a:ext cx="5905500" cy="21605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GB" altLang="bg-BG" sz="1400" b="1">
                <a:solidFill>
                  <a:schemeClr val="accent2"/>
                </a:solidFill>
              </a:rPr>
              <a:t>BASELINE STUDY ON METROPOLITAN GOVERNANCE ISSUE;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bg-BG" sz="14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GB" altLang="bg-BG" sz="1400" b="1">
                <a:solidFill>
                  <a:schemeClr val="accent2"/>
                </a:solidFill>
              </a:rPr>
              <a:t> WORKING REPORTS FROM THE SEVEN THEMATIC SEMINARS;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bg-BG" sz="14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GB" altLang="bg-BG" sz="1400" b="1">
                <a:solidFill>
                  <a:schemeClr val="accent2"/>
                </a:solidFill>
              </a:rPr>
              <a:t> LOCAL ACTION PLANS;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bg-BG" sz="14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GB" altLang="bg-BG" sz="1400" b="1">
                <a:solidFill>
                  <a:schemeClr val="accent2"/>
                </a:solidFill>
              </a:rPr>
              <a:t>COMPENDIUM OF INFORMATION ON LOCAL SUPPORT GROUPS;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bg-BG" sz="14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GB" altLang="bg-BG" sz="1400" b="1">
                <a:solidFill>
                  <a:schemeClr val="accent2"/>
                </a:solidFill>
              </a:rPr>
              <a:t>SYNTHESIS OF CONCLUSIONS AND RECOMMENDATIONS</a:t>
            </a:r>
            <a:r>
              <a:rPr lang="bg-BG" altLang="bg-BG" sz="1800">
                <a:solidFill>
                  <a:schemeClr val="accent2"/>
                </a:solidFill>
              </a:rPr>
              <a:t> </a:t>
            </a:r>
            <a:r>
              <a:rPr lang="en-GB" altLang="bg-BG" sz="180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6150" name="Picture 25" descr="URBACT_baseline_rg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7488" y="1484313"/>
            <a:ext cx="21082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AutoShape 26"/>
          <p:cNvSpPr>
            <a:spLocks noChangeArrowheads="1"/>
          </p:cNvSpPr>
          <p:nvPr/>
        </p:nvSpPr>
        <p:spPr bwMode="auto">
          <a:xfrm>
            <a:off x="250825" y="3141663"/>
            <a:ext cx="2592388" cy="503237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000">
                <a:solidFill>
                  <a:schemeClr val="bg1"/>
                </a:solidFill>
              </a:rPr>
              <a:t>MAJOR OUTPUTS:</a:t>
            </a:r>
            <a:endParaRPr lang="bg-BG" altLang="bg-BG" sz="2000">
              <a:solidFill>
                <a:schemeClr val="bg1"/>
              </a:solidFill>
            </a:endParaRPr>
          </a:p>
        </p:txBody>
      </p:sp>
      <p:pic>
        <p:nvPicPr>
          <p:cNvPr id="6152" name="Picture 27" descr="CityLab-PhotoVLecigne-201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9700" y="3068638"/>
            <a:ext cx="2114550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28" descr="JF-Lille-CF-ADULM-2-201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629150"/>
            <a:ext cx="2160587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AutoShape 29"/>
          <p:cNvSpPr>
            <a:spLocks noChangeArrowheads="1"/>
          </p:cNvSpPr>
          <p:nvPr/>
        </p:nvSpPr>
        <p:spPr bwMode="auto">
          <a:xfrm>
            <a:off x="2124075" y="260350"/>
            <a:ext cx="6624638" cy="792163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JOINING FORCES FOR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                    ACHIEVING COMMON STANDARTS</a:t>
            </a:r>
            <a:endParaRPr lang="bg-BG" altLang="bg-BG" sz="2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26988"/>
            <a:ext cx="9144000" cy="6858001"/>
            <a:chOff x="0" y="0"/>
            <a:chExt cx="5760" cy="4320"/>
          </a:xfrm>
        </p:grpSpPr>
        <p:pic>
          <p:nvPicPr>
            <p:cNvPr id="717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7" name="AutoShape 4"/>
            <p:cNvSpPr>
              <a:spLocks noChangeArrowheads="1"/>
            </p:cNvSpPr>
            <p:nvPr/>
          </p:nvSpPr>
          <p:spPr bwMode="auto">
            <a:xfrm>
              <a:off x="113" y="3884"/>
              <a:ext cx="5216" cy="317"/>
            </a:xfrm>
            <a:prstGeom prst="roundRect">
              <a:avLst>
                <a:gd name="adj" fmla="val 16667"/>
              </a:avLst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bg-BG" sz="1600">
                  <a:solidFill>
                    <a:schemeClr val="bg1"/>
                  </a:solidFill>
                </a:rPr>
                <a:t>Regions and Cities leading the way to improved territorial cooperation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bg-BG" sz="1600">
                  <a:solidFill>
                    <a:schemeClr val="bg1"/>
                  </a:solidFill>
                </a:rPr>
                <a:t>Sofia, 29 January 2015</a:t>
              </a:r>
            </a:p>
          </p:txBody>
        </p:sp>
        <p:grpSp>
          <p:nvGrpSpPr>
            <p:cNvPr id="7178" name="Group 5"/>
            <p:cNvGrpSpPr>
              <a:grpSpLocks/>
            </p:cNvGrpSpPr>
            <p:nvPr/>
          </p:nvGrpSpPr>
          <p:grpSpPr bwMode="auto">
            <a:xfrm>
              <a:off x="68" y="46"/>
              <a:ext cx="1497" cy="1388"/>
              <a:chOff x="0" y="0"/>
              <a:chExt cx="4468" cy="4322"/>
            </a:xfrm>
          </p:grpSpPr>
          <p:grpSp>
            <p:nvGrpSpPr>
              <p:cNvPr id="7180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4468" cy="4322"/>
                <a:chOff x="0" y="0"/>
                <a:chExt cx="4468" cy="4322"/>
              </a:xfrm>
            </p:grpSpPr>
            <p:pic>
              <p:nvPicPr>
                <p:cNvPr id="7185" name="Picture 7" descr="eu_map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4468" cy="4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18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31" y="2251"/>
                  <a:ext cx="1224" cy="167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187" name="Line 9"/>
                <p:cNvSpPr>
                  <a:spLocks noChangeShapeType="1"/>
                </p:cNvSpPr>
                <p:nvPr/>
              </p:nvSpPr>
              <p:spPr bwMode="auto">
                <a:xfrm>
                  <a:off x="1519" y="2478"/>
                  <a:ext cx="635" cy="907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188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154" y="2614"/>
                  <a:ext cx="136" cy="77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18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474" y="2251"/>
                  <a:ext cx="182" cy="136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190" name="Line 12"/>
                <p:cNvSpPr>
                  <a:spLocks noChangeShapeType="1"/>
                </p:cNvSpPr>
                <p:nvPr/>
              </p:nvSpPr>
              <p:spPr bwMode="auto">
                <a:xfrm>
                  <a:off x="1610" y="2251"/>
                  <a:ext cx="680" cy="363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191" name="Line 13"/>
                <p:cNvSpPr>
                  <a:spLocks noChangeShapeType="1"/>
                </p:cNvSpPr>
                <p:nvPr/>
              </p:nvSpPr>
              <p:spPr bwMode="auto">
                <a:xfrm>
                  <a:off x="1474" y="2387"/>
                  <a:ext cx="45" cy="9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192" name="Line 14"/>
                <p:cNvSpPr>
                  <a:spLocks noChangeShapeType="1"/>
                </p:cNvSpPr>
                <p:nvPr/>
              </p:nvSpPr>
              <p:spPr bwMode="auto">
                <a:xfrm>
                  <a:off x="1655" y="2251"/>
                  <a:ext cx="1044" cy="227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7193" name="Line 15"/>
                <p:cNvSpPr>
                  <a:spLocks noChangeShapeType="1"/>
                </p:cNvSpPr>
                <p:nvPr/>
              </p:nvSpPr>
              <p:spPr bwMode="auto">
                <a:xfrm>
                  <a:off x="2699" y="2478"/>
                  <a:ext cx="680" cy="95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</p:grpSp>
          <p:sp>
            <p:nvSpPr>
              <p:cNvPr id="7181" name="Line 16"/>
              <p:cNvSpPr>
                <a:spLocks noChangeShapeType="1"/>
              </p:cNvSpPr>
              <p:nvPr/>
            </p:nvSpPr>
            <p:spPr bwMode="auto">
              <a:xfrm flipH="1" flipV="1">
                <a:off x="2290" y="2614"/>
                <a:ext cx="1044" cy="77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82" name="Line 17"/>
              <p:cNvSpPr>
                <a:spLocks noChangeShapeType="1"/>
              </p:cNvSpPr>
              <p:nvPr/>
            </p:nvSpPr>
            <p:spPr bwMode="auto">
              <a:xfrm flipV="1">
                <a:off x="385" y="2614"/>
                <a:ext cx="1905" cy="136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83" name="Line 18"/>
              <p:cNvSpPr>
                <a:spLocks noChangeShapeType="1"/>
              </p:cNvSpPr>
              <p:nvPr/>
            </p:nvSpPr>
            <p:spPr bwMode="auto">
              <a:xfrm flipV="1">
                <a:off x="2290" y="2478"/>
                <a:ext cx="409" cy="13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7184" name="Line 19"/>
              <p:cNvSpPr>
                <a:spLocks noChangeShapeType="1"/>
              </p:cNvSpPr>
              <p:nvPr/>
            </p:nvSpPr>
            <p:spPr bwMode="auto">
              <a:xfrm flipH="1">
                <a:off x="2154" y="2478"/>
                <a:ext cx="545" cy="90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pic>
          <p:nvPicPr>
            <p:cNvPr id="7179" name="Picture 20" descr="logo">
              <a:hlinkClick r:id="rId4" tooltip="Начална страница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3" y="3775"/>
              <a:ext cx="294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1" name="Text Box 22"/>
          <p:cNvSpPr txBox="1">
            <a:spLocks noChangeArrowheads="1"/>
          </p:cNvSpPr>
          <p:nvPr/>
        </p:nvSpPr>
        <p:spPr bwMode="auto">
          <a:xfrm>
            <a:off x="2484438" y="1125538"/>
            <a:ext cx="403225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JOINING FORCES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1800" b="1">
                <a:solidFill>
                  <a:schemeClr val="bg1"/>
                </a:solidFill>
              </a:rPr>
              <a:t>Metropolitan governance and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1800" b="1">
                <a:solidFill>
                  <a:schemeClr val="bg1"/>
                </a:solidFill>
              </a:rPr>
              <a:t>competitiveness of European cities</a:t>
            </a:r>
            <a:endParaRPr lang="bg-BG" altLang="bg-BG" sz="1800" b="1">
              <a:solidFill>
                <a:schemeClr val="bg1"/>
              </a:solidFill>
            </a:endParaRPr>
          </a:p>
        </p:txBody>
      </p:sp>
      <p:sp>
        <p:nvSpPr>
          <p:cNvPr id="7172" name="AutoShape 23"/>
          <p:cNvSpPr>
            <a:spLocks noChangeArrowheads="1"/>
          </p:cNvSpPr>
          <p:nvPr/>
        </p:nvSpPr>
        <p:spPr bwMode="auto">
          <a:xfrm>
            <a:off x="250825" y="2420938"/>
            <a:ext cx="6481763" cy="503237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000">
                <a:solidFill>
                  <a:schemeClr val="bg1"/>
                </a:solidFill>
              </a:rPr>
              <a:t>CONCLUSIONS AND RECOMMENDATIONS</a:t>
            </a:r>
            <a:endParaRPr lang="bg-BG" altLang="bg-BG" sz="2000">
              <a:solidFill>
                <a:schemeClr val="bg1"/>
              </a:solidFill>
            </a:endParaRPr>
          </a:p>
        </p:txBody>
      </p:sp>
      <p:sp>
        <p:nvSpPr>
          <p:cNvPr id="13317" name="AutoShape 24"/>
          <p:cNvSpPr>
            <a:spLocks noChangeArrowheads="1"/>
          </p:cNvSpPr>
          <p:nvPr/>
        </p:nvSpPr>
        <p:spPr bwMode="auto">
          <a:xfrm>
            <a:off x="250825" y="3141663"/>
            <a:ext cx="8353425" cy="2808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altLang="bg-BG" sz="1600" b="1" dirty="0" smtClean="0">
                <a:solidFill>
                  <a:schemeClr val="accent2"/>
                </a:solidFill>
              </a:rPr>
              <a:t>THE METROPOLITAN SCALE IS MORE EFFECTIVE TO DEAL WITH </a:t>
            </a:r>
          </a:p>
          <a:p>
            <a:pPr eaLnBrk="1" hangingPunct="1">
              <a:defRPr/>
            </a:pPr>
            <a:r>
              <a:rPr lang="bg-BG" altLang="bg-BG" sz="1600" b="1" dirty="0" smtClean="0">
                <a:solidFill>
                  <a:schemeClr val="accent2"/>
                </a:solidFill>
              </a:rPr>
              <a:t>     </a:t>
            </a:r>
            <a:r>
              <a:rPr lang="en-GB" altLang="bg-BG" sz="1600" b="1" dirty="0" smtClean="0">
                <a:solidFill>
                  <a:schemeClr val="accent2"/>
                </a:solidFill>
              </a:rPr>
              <a:t>DIFFERENT ISSUES – TRANSPORT, WASTE MANAGEMENT, STRATEGIC </a:t>
            </a:r>
          </a:p>
          <a:p>
            <a:pPr eaLnBrk="1" hangingPunct="1">
              <a:defRPr/>
            </a:pPr>
            <a:r>
              <a:rPr lang="bg-BG" altLang="bg-BG" sz="1600" b="1" dirty="0" smtClean="0">
                <a:solidFill>
                  <a:schemeClr val="accent2"/>
                </a:solidFill>
              </a:rPr>
              <a:t>     </a:t>
            </a:r>
            <a:r>
              <a:rPr lang="en-GB" altLang="bg-BG" sz="1600" b="1" dirty="0" smtClean="0">
                <a:solidFill>
                  <a:schemeClr val="accent2"/>
                </a:solidFill>
              </a:rPr>
              <a:t>PLANNING ETC.;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altLang="bg-BG" sz="1600" b="1" dirty="0" smtClean="0">
                <a:solidFill>
                  <a:schemeClr val="accent2"/>
                </a:solidFill>
              </a:rPr>
              <a:t>CITY REGIONS HELP TO OVERCOME SHORTAGE OF RESOURCES AND </a:t>
            </a:r>
          </a:p>
          <a:p>
            <a:pPr eaLnBrk="1" hangingPunct="1">
              <a:defRPr/>
            </a:pPr>
            <a:r>
              <a:rPr lang="bg-BG" altLang="bg-BG" sz="1600" b="1" dirty="0" smtClean="0">
                <a:solidFill>
                  <a:schemeClr val="accent2"/>
                </a:solidFill>
              </a:rPr>
              <a:t>     </a:t>
            </a:r>
            <a:r>
              <a:rPr lang="en-GB" altLang="bg-BG" sz="1600" b="1" dirty="0" smtClean="0">
                <a:solidFill>
                  <a:schemeClr val="accent2"/>
                </a:solidFill>
              </a:rPr>
              <a:t>JOIN CAPACITIES;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altLang="bg-BG" sz="1600" b="1" dirty="0" smtClean="0">
                <a:solidFill>
                  <a:schemeClr val="accent2"/>
                </a:solidFill>
              </a:rPr>
              <a:t>METROPOLITAN GOVERNANCE IS ESSENTIAL FOR AVOIDING </a:t>
            </a:r>
          </a:p>
          <a:p>
            <a:pPr eaLnBrk="1" hangingPunct="1">
              <a:defRPr/>
            </a:pPr>
            <a:r>
              <a:rPr lang="bg-BG" altLang="bg-BG" sz="1600" b="1" dirty="0" smtClean="0">
                <a:solidFill>
                  <a:schemeClr val="accent2"/>
                </a:solidFill>
              </a:rPr>
              <a:t>     </a:t>
            </a:r>
            <a:r>
              <a:rPr lang="en-GB" altLang="bg-BG" sz="1600" b="1" dirty="0" smtClean="0">
                <a:solidFill>
                  <a:schemeClr val="accent2"/>
                </a:solidFill>
              </a:rPr>
              <a:t>STERILLE COMPETITION BETWEEN INSTITUTIONS AND MISUSE </a:t>
            </a:r>
          </a:p>
          <a:p>
            <a:pPr eaLnBrk="1" hangingPunct="1">
              <a:defRPr/>
            </a:pPr>
            <a:r>
              <a:rPr lang="bg-BG" altLang="bg-BG" sz="1600" b="1" smtClean="0">
                <a:solidFill>
                  <a:schemeClr val="accent2"/>
                </a:solidFill>
              </a:rPr>
              <a:t>     </a:t>
            </a:r>
            <a:r>
              <a:rPr lang="en-GB" altLang="bg-BG" sz="1600" b="1" smtClean="0">
                <a:solidFill>
                  <a:schemeClr val="accent2"/>
                </a:solidFill>
              </a:rPr>
              <a:t>PUBLIC </a:t>
            </a:r>
            <a:r>
              <a:rPr lang="en-GB" altLang="bg-BG" sz="1600" b="1" dirty="0" smtClean="0">
                <a:solidFill>
                  <a:schemeClr val="accent2"/>
                </a:solidFill>
              </a:rPr>
              <a:t>MONEY;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altLang="bg-BG" sz="1600" b="1" dirty="0" smtClean="0">
                <a:solidFill>
                  <a:schemeClr val="accent2"/>
                </a:solidFill>
              </a:rPr>
              <a:t>FLEXIBLE ADMINISTRATIVE SOLUTIONS;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en-GB" altLang="bg-BG" sz="1600" b="1" dirty="0" smtClean="0">
                <a:solidFill>
                  <a:schemeClr val="accent2"/>
                </a:solidFill>
              </a:rPr>
              <a:t>INVOLVING RELEVANT ACTORS.</a:t>
            </a:r>
          </a:p>
        </p:txBody>
      </p:sp>
      <p:pic>
        <p:nvPicPr>
          <p:cNvPr id="7174" name="Picture 25" descr="URBACT_baseline_rg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7488" y="1484313"/>
            <a:ext cx="21082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AutoShape 29"/>
          <p:cNvSpPr>
            <a:spLocks noChangeArrowheads="1"/>
          </p:cNvSpPr>
          <p:nvPr/>
        </p:nvSpPr>
        <p:spPr bwMode="auto">
          <a:xfrm>
            <a:off x="2124075" y="260350"/>
            <a:ext cx="6624638" cy="792163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JOINING FORCES FOR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bg-BG" sz="2200" b="1">
                <a:solidFill>
                  <a:schemeClr val="bg1"/>
                </a:solidFill>
              </a:rPr>
              <a:t>                    ACHIEVING COMMON STANDARTS</a:t>
            </a:r>
            <a:endParaRPr lang="bg-BG" altLang="bg-BG" sz="2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79388" y="4868863"/>
            <a:ext cx="8280400" cy="503237"/>
          </a:xfrm>
          <a:prstGeom prst="roundRect">
            <a:avLst>
              <a:gd name="adj" fmla="val 16667"/>
            </a:avLst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bg-BG" sz="1600">
                <a:solidFill>
                  <a:schemeClr val="bg1"/>
                </a:solidFill>
              </a:rPr>
              <a:t>Regions and Cities leading the way to improved territorial cooperation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bg-BG" sz="1600">
                <a:solidFill>
                  <a:schemeClr val="bg1"/>
                </a:solidFill>
              </a:rPr>
              <a:t>Sofia, 29 January, 2015</a:t>
            </a:r>
            <a:endParaRPr lang="bg-BG" altLang="bg-BG" sz="1600">
              <a:solidFill>
                <a:schemeClr val="bg1"/>
              </a:solidFill>
            </a:endParaRPr>
          </a:p>
        </p:txBody>
      </p:sp>
      <p:pic>
        <p:nvPicPr>
          <p:cNvPr id="8195" name="Picture 3" descr="CityLab-PhotoVLecigne-201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764"/>
          <a:stretch>
            <a:fillRect/>
          </a:stretch>
        </p:blipFill>
        <p:spPr bwMode="auto">
          <a:xfrm>
            <a:off x="1979613" y="5451475"/>
            <a:ext cx="165735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445125"/>
            <a:ext cx="172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JF-Seville0-MBApril200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445125"/>
            <a:ext cx="17272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144463" y="73025"/>
            <a:ext cx="5867400" cy="4724400"/>
            <a:chOff x="0" y="0"/>
            <a:chExt cx="4468" cy="4322"/>
          </a:xfrm>
        </p:grpSpPr>
        <p:grpSp>
          <p:nvGrpSpPr>
            <p:cNvPr id="8204" name="Group 7"/>
            <p:cNvGrpSpPr>
              <a:grpSpLocks/>
            </p:cNvGrpSpPr>
            <p:nvPr/>
          </p:nvGrpSpPr>
          <p:grpSpPr bwMode="auto">
            <a:xfrm>
              <a:off x="0" y="0"/>
              <a:ext cx="4468" cy="4322"/>
              <a:chOff x="0" y="0"/>
              <a:chExt cx="4468" cy="4322"/>
            </a:xfrm>
          </p:grpSpPr>
          <p:pic>
            <p:nvPicPr>
              <p:cNvPr id="8209" name="Picture 8" descr="eu_map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468" cy="4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10" name="Line 9"/>
              <p:cNvSpPr>
                <a:spLocks noChangeShapeType="1"/>
              </p:cNvSpPr>
              <p:nvPr/>
            </p:nvSpPr>
            <p:spPr bwMode="auto">
              <a:xfrm flipV="1">
                <a:off x="431" y="2251"/>
                <a:ext cx="1224" cy="167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11" name="Line 10"/>
              <p:cNvSpPr>
                <a:spLocks noChangeShapeType="1"/>
              </p:cNvSpPr>
              <p:nvPr/>
            </p:nvSpPr>
            <p:spPr bwMode="auto">
              <a:xfrm>
                <a:off x="1519" y="2478"/>
                <a:ext cx="635" cy="90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12" name="Line 11"/>
              <p:cNvSpPr>
                <a:spLocks noChangeShapeType="1"/>
              </p:cNvSpPr>
              <p:nvPr/>
            </p:nvSpPr>
            <p:spPr bwMode="auto">
              <a:xfrm flipH="1">
                <a:off x="2154" y="2614"/>
                <a:ext cx="136" cy="77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13" name="Line 12"/>
              <p:cNvSpPr>
                <a:spLocks noChangeShapeType="1"/>
              </p:cNvSpPr>
              <p:nvPr/>
            </p:nvSpPr>
            <p:spPr bwMode="auto">
              <a:xfrm flipV="1">
                <a:off x="1474" y="2251"/>
                <a:ext cx="182" cy="13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14" name="Line 13"/>
              <p:cNvSpPr>
                <a:spLocks noChangeShapeType="1"/>
              </p:cNvSpPr>
              <p:nvPr/>
            </p:nvSpPr>
            <p:spPr bwMode="auto">
              <a:xfrm>
                <a:off x="1610" y="2251"/>
                <a:ext cx="680" cy="363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15" name="Line 14"/>
              <p:cNvSpPr>
                <a:spLocks noChangeShapeType="1"/>
              </p:cNvSpPr>
              <p:nvPr/>
            </p:nvSpPr>
            <p:spPr bwMode="auto">
              <a:xfrm>
                <a:off x="1474" y="2387"/>
                <a:ext cx="45" cy="9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16" name="Line 15"/>
              <p:cNvSpPr>
                <a:spLocks noChangeShapeType="1"/>
              </p:cNvSpPr>
              <p:nvPr/>
            </p:nvSpPr>
            <p:spPr bwMode="auto">
              <a:xfrm>
                <a:off x="1655" y="2251"/>
                <a:ext cx="1044" cy="22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8217" name="Line 16"/>
              <p:cNvSpPr>
                <a:spLocks noChangeShapeType="1"/>
              </p:cNvSpPr>
              <p:nvPr/>
            </p:nvSpPr>
            <p:spPr bwMode="auto">
              <a:xfrm>
                <a:off x="2699" y="2478"/>
                <a:ext cx="680" cy="95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sp>
          <p:nvSpPr>
            <p:cNvPr id="8205" name="Line 17"/>
            <p:cNvSpPr>
              <a:spLocks noChangeShapeType="1"/>
            </p:cNvSpPr>
            <p:nvPr/>
          </p:nvSpPr>
          <p:spPr bwMode="auto">
            <a:xfrm flipH="1" flipV="1">
              <a:off x="2290" y="2614"/>
              <a:ext cx="1044" cy="77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206" name="Line 18"/>
            <p:cNvSpPr>
              <a:spLocks noChangeShapeType="1"/>
            </p:cNvSpPr>
            <p:nvPr/>
          </p:nvSpPr>
          <p:spPr bwMode="auto">
            <a:xfrm flipV="1">
              <a:off x="385" y="2614"/>
              <a:ext cx="1905" cy="136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207" name="Line 19"/>
            <p:cNvSpPr>
              <a:spLocks noChangeShapeType="1"/>
            </p:cNvSpPr>
            <p:nvPr/>
          </p:nvSpPr>
          <p:spPr bwMode="auto">
            <a:xfrm flipV="1">
              <a:off x="2290" y="2478"/>
              <a:ext cx="409" cy="13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208" name="Line 20"/>
            <p:cNvSpPr>
              <a:spLocks noChangeShapeType="1"/>
            </p:cNvSpPr>
            <p:nvPr/>
          </p:nvSpPr>
          <p:spPr bwMode="auto">
            <a:xfrm flipH="1">
              <a:off x="2154" y="2478"/>
              <a:ext cx="545" cy="90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pic>
        <p:nvPicPr>
          <p:cNvPr id="8199" name="Picture 21" descr="48Burgas_most"/>
          <p:cNvPicPr>
            <a:picLocks noChangeAspect="1" noChangeArrowheads="1"/>
          </p:cNvPicPr>
          <p:nvPr/>
        </p:nvPicPr>
        <p:blipFill>
          <a:blip r:embed="rId6" cstate="print">
            <a:lum brigh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35" r="4961"/>
          <a:stretch>
            <a:fillRect/>
          </a:stretch>
        </p:blipFill>
        <p:spPr bwMode="auto">
          <a:xfrm>
            <a:off x="179388" y="5430838"/>
            <a:ext cx="17113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2" descr="logo">
            <a:hlinkClick r:id="rId7" tooltip="Начална страница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7888" y="4695825"/>
            <a:ext cx="4667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 Box 23"/>
          <p:cNvSpPr txBox="1">
            <a:spLocks noChangeArrowheads="1"/>
          </p:cNvSpPr>
          <p:nvPr/>
        </p:nvSpPr>
        <p:spPr bwMode="auto">
          <a:xfrm>
            <a:off x="4716463" y="2243138"/>
            <a:ext cx="395922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bg-BG" sz="3400" b="1">
                <a:solidFill>
                  <a:schemeClr val="accent2"/>
                </a:solidFill>
              </a:rPr>
              <a:t>THANK YOU FOR YOUR ATTENTION!</a:t>
            </a:r>
            <a:r>
              <a:rPr lang="en-US" altLang="bg-BG" sz="2800" b="1">
                <a:solidFill>
                  <a:srgbClr val="0066CC"/>
                </a:solidFill>
              </a:rPr>
              <a:t>      </a:t>
            </a:r>
            <a:endParaRPr lang="bg-BG" altLang="bg-BG" sz="2800" b="1">
              <a:solidFill>
                <a:srgbClr val="0066CC"/>
              </a:solidFill>
            </a:endParaRPr>
          </a:p>
        </p:txBody>
      </p:sp>
      <p:sp>
        <p:nvSpPr>
          <p:cNvPr id="8202" name="Text Box 24"/>
          <p:cNvSpPr txBox="1">
            <a:spLocks noChangeArrowheads="1"/>
          </p:cNvSpPr>
          <p:nvPr/>
        </p:nvSpPr>
        <p:spPr bwMode="auto">
          <a:xfrm>
            <a:off x="4392613" y="260350"/>
            <a:ext cx="45720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3600" b="1">
                <a:solidFill>
                  <a:schemeClr val="accent2"/>
                </a:solidFill>
              </a:rPr>
              <a:t>JOINING FORCES</a:t>
            </a:r>
            <a:r>
              <a:rPr lang="en-US" altLang="bg-BG" sz="2400" b="1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bg-BG" sz="2000" b="1">
                <a:solidFill>
                  <a:schemeClr val="accent2"/>
                </a:solidFill>
              </a:rPr>
              <a:t>TO IMPROVE  TERRITORIAL COOPERATION</a:t>
            </a:r>
            <a:r>
              <a:rPr lang="en-US" altLang="bg-BG" sz="2000" b="1">
                <a:solidFill>
                  <a:srgbClr val="0066CC"/>
                </a:solidFill>
              </a:rPr>
              <a:t>      </a:t>
            </a:r>
            <a:endParaRPr lang="bg-BG" altLang="bg-BG" sz="2000" b="1">
              <a:solidFill>
                <a:srgbClr val="0066CC"/>
              </a:solidFill>
            </a:endParaRPr>
          </a:p>
        </p:txBody>
      </p:sp>
      <p:pic>
        <p:nvPicPr>
          <p:cNvPr id="8203" name="Picture 2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8150" y="5453063"/>
            <a:ext cx="17176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542</Words>
  <Application>Microsoft Office PowerPoint</Application>
  <PresentationFormat>Affichage à l'écran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Default Design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</dc:creator>
  <cp:lastModifiedBy>Ola Kasneci</cp:lastModifiedBy>
  <cp:revision>21</cp:revision>
  <dcterms:created xsi:type="dcterms:W3CDTF">2010-10-04T21:10:25Z</dcterms:created>
  <dcterms:modified xsi:type="dcterms:W3CDTF">2015-04-01T09:58:15Z</dcterms:modified>
</cp:coreProperties>
</file>