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5" r:id="rId5"/>
    <p:sldId id="266" r:id="rId6"/>
    <p:sldId id="267" r:id="rId7"/>
    <p:sldId id="271" r:id="rId8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3366CC"/>
    <a:srgbClr val="0099CC"/>
    <a:srgbClr val="003366"/>
    <a:srgbClr val="00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4A831-11F7-4C7F-A733-6D6198696737}" type="slidenum">
              <a:rPr lang="bg-BG"/>
              <a:pPr>
                <a:defRPr/>
              </a:pPr>
              <a:t>‹N°›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67412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944B2-2FD2-40B2-A951-D0688B0F31C8}" type="slidenum">
              <a:rPr lang="bg-BG"/>
              <a:pPr>
                <a:defRPr/>
              </a:pPr>
              <a:t>‹N°›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416558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C3580-9A21-4A1C-AF45-84E630E1B974}" type="slidenum">
              <a:rPr lang="bg-BG"/>
              <a:pPr>
                <a:defRPr/>
              </a:pPr>
              <a:t>‹N°›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521285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E8D93-F696-4B6B-A0B2-7F65C973EE64}" type="slidenum">
              <a:rPr lang="bg-BG"/>
              <a:pPr>
                <a:defRPr/>
              </a:pPr>
              <a:t>‹N°›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132129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2EEDC-1CCE-4C57-B557-E4E09EC2CA46}" type="slidenum">
              <a:rPr lang="bg-BG"/>
              <a:pPr>
                <a:defRPr/>
              </a:pPr>
              <a:t>‹N°›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468860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79BCE-7C28-455E-8B6C-BC0B41867299}" type="slidenum">
              <a:rPr lang="bg-BG"/>
              <a:pPr>
                <a:defRPr/>
              </a:pPr>
              <a:t>‹N°›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44173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7622A-1FAC-4775-84E8-1E9ECDA045A6}" type="slidenum">
              <a:rPr lang="bg-BG"/>
              <a:pPr>
                <a:defRPr/>
              </a:pPr>
              <a:t>‹N°›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85642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8519C-212A-4156-8A3F-8E0A34895194}" type="slidenum">
              <a:rPr lang="bg-BG"/>
              <a:pPr>
                <a:defRPr/>
              </a:pPr>
              <a:t>‹N°›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94227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EFE21-E2F9-4A2E-BF55-F31EFE0C5888}" type="slidenum">
              <a:rPr lang="bg-BG"/>
              <a:pPr>
                <a:defRPr/>
              </a:pPr>
              <a:t>‹N°›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473781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72DD1-63C4-4CDD-B78A-23B5354876EA}" type="slidenum">
              <a:rPr lang="bg-BG"/>
              <a:pPr>
                <a:defRPr/>
              </a:pPr>
              <a:t>‹N°›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753072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6C728-E8CE-42CE-A0E3-5FD353ED1959}" type="slidenum">
              <a:rPr lang="bg-BG"/>
              <a:pPr>
                <a:defRPr/>
              </a:pPr>
              <a:t>‹N°›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621777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Click to edit Master text styles</a:t>
            </a:r>
          </a:p>
          <a:p>
            <a:pPr lvl="1"/>
            <a:r>
              <a:rPr lang="bg-BG" altLang="bg-BG" smtClean="0"/>
              <a:t>Second level</a:t>
            </a:r>
          </a:p>
          <a:p>
            <a:pPr lvl="2"/>
            <a:r>
              <a:rPr lang="bg-BG" altLang="bg-BG" smtClean="0"/>
              <a:t>Third level</a:t>
            </a:r>
          </a:p>
          <a:p>
            <a:pPr lvl="3"/>
            <a:r>
              <a:rPr lang="bg-BG" altLang="bg-BG" smtClean="0"/>
              <a:t>Fourth level</a:t>
            </a:r>
          </a:p>
          <a:p>
            <a:pPr lvl="4"/>
            <a:r>
              <a:rPr lang="bg-BG" altLang="bg-BG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65086E5-249A-4344-9542-44EFCBF37168}" type="slidenum">
              <a:rPr lang="bg-BG"/>
              <a:pPr>
                <a:defRPr/>
              </a:pPr>
              <a:t>‹N°›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hyperlink" Target="http://www.burgas.bg/index.php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6.png"/><Relationship Id="rId4" Type="http://schemas.openxmlformats.org/officeDocument/2006/relationships/hyperlink" Target="http://www.burgas.bg/index.ph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6.png"/><Relationship Id="rId4" Type="http://schemas.openxmlformats.org/officeDocument/2006/relationships/hyperlink" Target="http://www.burgas.bg/index.php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4.png"/><Relationship Id="rId7" Type="http://schemas.openxmlformats.org/officeDocument/2006/relationships/image" Target="../media/image1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4.png"/><Relationship Id="rId7" Type="http://schemas.openxmlformats.org/officeDocument/2006/relationships/image" Target="../media/image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6.png"/><Relationship Id="rId4" Type="http://schemas.openxmlformats.org/officeDocument/2006/relationships/hyperlink" Target="http://www.burgas.bg/index.php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6.png"/><Relationship Id="rId4" Type="http://schemas.openxmlformats.org/officeDocument/2006/relationships/hyperlink" Target="http://www.burgas.bg/index.php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hyperlink" Target="http://www.burgas.bg/index.php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"/>
          <p:cNvSpPr>
            <a:spLocks noChangeArrowheads="1"/>
          </p:cNvSpPr>
          <p:nvPr/>
        </p:nvSpPr>
        <p:spPr bwMode="auto">
          <a:xfrm>
            <a:off x="179388" y="4868863"/>
            <a:ext cx="8280400" cy="503237"/>
          </a:xfrm>
          <a:prstGeom prst="roundRect">
            <a:avLst>
              <a:gd name="adj" fmla="val 16667"/>
            </a:avLst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bg-BG" sz="1600">
                <a:solidFill>
                  <a:schemeClr val="bg1"/>
                </a:solidFill>
              </a:rPr>
              <a:t>Regions and Cities leading the way to improved territorial cooperation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bg-BG" sz="1600">
                <a:solidFill>
                  <a:schemeClr val="bg1"/>
                </a:solidFill>
              </a:rPr>
              <a:t>Sofia, 29 January 2015</a:t>
            </a:r>
          </a:p>
        </p:txBody>
      </p:sp>
      <p:pic>
        <p:nvPicPr>
          <p:cNvPr id="2051" name="Picture 7" descr="CityLab-PhotoVLecigne-201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4764"/>
          <a:stretch>
            <a:fillRect/>
          </a:stretch>
        </p:blipFill>
        <p:spPr bwMode="auto">
          <a:xfrm>
            <a:off x="1979613" y="5451475"/>
            <a:ext cx="1657350" cy="129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0" descr="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445125"/>
            <a:ext cx="1727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1" descr="JF-Seville0-MBApril200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8400" y="5445125"/>
            <a:ext cx="1727200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4" name="Group 73"/>
          <p:cNvGrpSpPr>
            <a:grpSpLocks/>
          </p:cNvGrpSpPr>
          <p:nvPr/>
        </p:nvGrpSpPr>
        <p:grpSpPr bwMode="auto">
          <a:xfrm>
            <a:off x="144463" y="73025"/>
            <a:ext cx="5867400" cy="4724400"/>
            <a:chOff x="0" y="0"/>
            <a:chExt cx="4468" cy="4322"/>
          </a:xfrm>
        </p:grpSpPr>
        <p:grpSp>
          <p:nvGrpSpPr>
            <p:cNvPr id="2060" name="Group 37"/>
            <p:cNvGrpSpPr>
              <a:grpSpLocks/>
            </p:cNvGrpSpPr>
            <p:nvPr/>
          </p:nvGrpSpPr>
          <p:grpSpPr bwMode="auto">
            <a:xfrm>
              <a:off x="0" y="0"/>
              <a:ext cx="4468" cy="4322"/>
              <a:chOff x="0" y="0"/>
              <a:chExt cx="4468" cy="4322"/>
            </a:xfrm>
          </p:grpSpPr>
          <p:pic>
            <p:nvPicPr>
              <p:cNvPr id="2065" name="Picture 9" descr="eu_map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4468" cy="4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66" name="Line 13"/>
              <p:cNvSpPr>
                <a:spLocks noChangeShapeType="1"/>
              </p:cNvSpPr>
              <p:nvPr/>
            </p:nvSpPr>
            <p:spPr bwMode="auto">
              <a:xfrm flipV="1">
                <a:off x="431" y="2251"/>
                <a:ext cx="1224" cy="1678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2067" name="Line 14"/>
              <p:cNvSpPr>
                <a:spLocks noChangeShapeType="1"/>
              </p:cNvSpPr>
              <p:nvPr/>
            </p:nvSpPr>
            <p:spPr bwMode="auto">
              <a:xfrm>
                <a:off x="1519" y="2478"/>
                <a:ext cx="635" cy="907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2068" name="Line 21"/>
              <p:cNvSpPr>
                <a:spLocks noChangeShapeType="1"/>
              </p:cNvSpPr>
              <p:nvPr/>
            </p:nvSpPr>
            <p:spPr bwMode="auto">
              <a:xfrm flipH="1">
                <a:off x="2154" y="2614"/>
                <a:ext cx="136" cy="771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2069" name="Line 29"/>
              <p:cNvSpPr>
                <a:spLocks noChangeShapeType="1"/>
              </p:cNvSpPr>
              <p:nvPr/>
            </p:nvSpPr>
            <p:spPr bwMode="auto">
              <a:xfrm flipV="1">
                <a:off x="1474" y="2251"/>
                <a:ext cx="182" cy="13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2070" name="Line 30"/>
              <p:cNvSpPr>
                <a:spLocks noChangeShapeType="1"/>
              </p:cNvSpPr>
              <p:nvPr/>
            </p:nvSpPr>
            <p:spPr bwMode="auto">
              <a:xfrm>
                <a:off x="1610" y="2251"/>
                <a:ext cx="680" cy="363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2071" name="Line 32"/>
              <p:cNvSpPr>
                <a:spLocks noChangeShapeType="1"/>
              </p:cNvSpPr>
              <p:nvPr/>
            </p:nvSpPr>
            <p:spPr bwMode="auto">
              <a:xfrm>
                <a:off x="1474" y="2387"/>
                <a:ext cx="45" cy="91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2072" name="Line 34"/>
              <p:cNvSpPr>
                <a:spLocks noChangeShapeType="1"/>
              </p:cNvSpPr>
              <p:nvPr/>
            </p:nvSpPr>
            <p:spPr bwMode="auto">
              <a:xfrm>
                <a:off x="1655" y="2251"/>
                <a:ext cx="1044" cy="227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2073" name="Line 35"/>
              <p:cNvSpPr>
                <a:spLocks noChangeShapeType="1"/>
              </p:cNvSpPr>
              <p:nvPr/>
            </p:nvSpPr>
            <p:spPr bwMode="auto">
              <a:xfrm>
                <a:off x="2699" y="2478"/>
                <a:ext cx="680" cy="95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</p:grpSp>
        <p:sp>
          <p:nvSpPr>
            <p:cNvPr id="2061" name="Line 16"/>
            <p:cNvSpPr>
              <a:spLocks noChangeShapeType="1"/>
            </p:cNvSpPr>
            <p:nvPr/>
          </p:nvSpPr>
          <p:spPr bwMode="auto">
            <a:xfrm flipH="1" flipV="1">
              <a:off x="2290" y="2614"/>
              <a:ext cx="1044" cy="771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2062" name="Line 31"/>
            <p:cNvSpPr>
              <a:spLocks noChangeShapeType="1"/>
            </p:cNvSpPr>
            <p:nvPr/>
          </p:nvSpPr>
          <p:spPr bwMode="auto">
            <a:xfrm flipV="1">
              <a:off x="385" y="2614"/>
              <a:ext cx="1905" cy="136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2063" name="Line 33"/>
            <p:cNvSpPr>
              <a:spLocks noChangeShapeType="1"/>
            </p:cNvSpPr>
            <p:nvPr/>
          </p:nvSpPr>
          <p:spPr bwMode="auto">
            <a:xfrm flipV="1">
              <a:off x="2290" y="2478"/>
              <a:ext cx="409" cy="13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2064" name="Line 36"/>
            <p:cNvSpPr>
              <a:spLocks noChangeShapeType="1"/>
            </p:cNvSpPr>
            <p:nvPr/>
          </p:nvSpPr>
          <p:spPr bwMode="auto">
            <a:xfrm flipH="1">
              <a:off x="2154" y="2478"/>
              <a:ext cx="545" cy="907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bg-BG"/>
            </a:p>
          </p:txBody>
        </p:sp>
      </p:grpSp>
      <p:pic>
        <p:nvPicPr>
          <p:cNvPr id="2055" name="Picture 39" descr="48Burgas_most"/>
          <p:cNvPicPr>
            <a:picLocks noChangeAspect="1" noChangeArrowheads="1"/>
          </p:cNvPicPr>
          <p:nvPr/>
        </p:nvPicPr>
        <p:blipFill>
          <a:blip r:embed="rId6" cstate="print">
            <a:lum bright="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35" r="4961"/>
          <a:stretch>
            <a:fillRect/>
          </a:stretch>
        </p:blipFill>
        <p:spPr bwMode="auto">
          <a:xfrm>
            <a:off x="179388" y="5430838"/>
            <a:ext cx="17113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74" descr="logo">
            <a:hlinkClick r:id="rId7" tooltip="Начална страница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97888" y="4695825"/>
            <a:ext cx="46672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Text Box 76"/>
          <p:cNvSpPr txBox="1">
            <a:spLocks noChangeArrowheads="1"/>
          </p:cNvSpPr>
          <p:nvPr/>
        </p:nvSpPr>
        <p:spPr bwMode="auto">
          <a:xfrm>
            <a:off x="4716463" y="2243138"/>
            <a:ext cx="39592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bg-BG" sz="3400" b="1">
                <a:solidFill>
                  <a:schemeClr val="accent2"/>
                </a:solidFill>
              </a:rPr>
              <a:t>JOINING FORCES</a:t>
            </a:r>
            <a:r>
              <a:rPr lang="en-US" altLang="bg-BG" sz="2800" b="1">
                <a:solidFill>
                  <a:srgbClr val="0066CC"/>
                </a:solidFill>
              </a:rPr>
              <a:t>      </a:t>
            </a:r>
            <a:endParaRPr lang="bg-BG" altLang="bg-BG" sz="2800" b="1">
              <a:solidFill>
                <a:srgbClr val="0066CC"/>
              </a:solidFill>
            </a:endParaRPr>
          </a:p>
        </p:txBody>
      </p:sp>
      <p:sp>
        <p:nvSpPr>
          <p:cNvPr id="2058" name="Text Box 77"/>
          <p:cNvSpPr txBox="1">
            <a:spLocks noChangeArrowheads="1"/>
          </p:cNvSpPr>
          <p:nvPr/>
        </p:nvSpPr>
        <p:spPr bwMode="auto">
          <a:xfrm>
            <a:off x="4500563" y="3144838"/>
            <a:ext cx="47513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bg-BG" sz="2400" b="1">
                <a:solidFill>
                  <a:schemeClr val="accent2"/>
                </a:solidFill>
              </a:rPr>
              <a:t>                 TO IMPROVE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bg-BG" sz="2400" b="1">
                <a:solidFill>
                  <a:schemeClr val="accent2"/>
                </a:solidFill>
              </a:rPr>
              <a:t>TERRITORIAL COOPERATION</a:t>
            </a:r>
            <a:r>
              <a:rPr lang="en-US" altLang="bg-BG" sz="2400" b="1">
                <a:solidFill>
                  <a:srgbClr val="0066CC"/>
                </a:solidFill>
              </a:rPr>
              <a:t>      </a:t>
            </a:r>
            <a:endParaRPr lang="bg-BG" altLang="bg-BG" sz="2400" b="1">
              <a:solidFill>
                <a:srgbClr val="0066CC"/>
              </a:solidFill>
            </a:endParaRPr>
          </a:p>
        </p:txBody>
      </p:sp>
      <p:pic>
        <p:nvPicPr>
          <p:cNvPr id="2059" name="Picture 7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18150" y="5453063"/>
            <a:ext cx="1717675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3080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1" name="AutoShape 4"/>
            <p:cNvSpPr>
              <a:spLocks noChangeArrowheads="1"/>
            </p:cNvSpPr>
            <p:nvPr/>
          </p:nvSpPr>
          <p:spPr bwMode="auto">
            <a:xfrm>
              <a:off x="113" y="3884"/>
              <a:ext cx="5216" cy="317"/>
            </a:xfrm>
            <a:prstGeom prst="roundRect">
              <a:avLst>
                <a:gd name="adj" fmla="val 16667"/>
              </a:avLst>
            </a:prstGeom>
            <a:solidFill>
              <a:srgbClr val="003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bg-BG" sz="1600">
                  <a:solidFill>
                    <a:schemeClr val="bg1"/>
                  </a:solidFill>
                </a:rPr>
                <a:t>Regions and Cities leading the way to improved territorial cooperation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bg-BG" sz="1600">
                  <a:solidFill>
                    <a:schemeClr val="bg1"/>
                  </a:solidFill>
                </a:rPr>
                <a:t>Sofia, 29 January 2015</a:t>
              </a:r>
            </a:p>
          </p:txBody>
        </p:sp>
        <p:grpSp>
          <p:nvGrpSpPr>
            <p:cNvPr id="3082" name="Group 5"/>
            <p:cNvGrpSpPr>
              <a:grpSpLocks/>
            </p:cNvGrpSpPr>
            <p:nvPr/>
          </p:nvGrpSpPr>
          <p:grpSpPr bwMode="auto">
            <a:xfrm>
              <a:off x="68" y="46"/>
              <a:ext cx="1497" cy="1388"/>
              <a:chOff x="0" y="0"/>
              <a:chExt cx="4468" cy="4322"/>
            </a:xfrm>
          </p:grpSpPr>
          <p:grpSp>
            <p:nvGrpSpPr>
              <p:cNvPr id="3084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4468" cy="4322"/>
                <a:chOff x="0" y="0"/>
                <a:chExt cx="4468" cy="4322"/>
              </a:xfrm>
            </p:grpSpPr>
            <p:pic>
              <p:nvPicPr>
                <p:cNvPr id="3089" name="Picture 7" descr="eu_map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4468" cy="432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3090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431" y="2251"/>
                  <a:ext cx="1224" cy="1678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3091" name="Line 9"/>
                <p:cNvSpPr>
                  <a:spLocks noChangeShapeType="1"/>
                </p:cNvSpPr>
                <p:nvPr/>
              </p:nvSpPr>
              <p:spPr bwMode="auto">
                <a:xfrm>
                  <a:off x="1519" y="2478"/>
                  <a:ext cx="635" cy="907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3092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2154" y="2614"/>
                  <a:ext cx="136" cy="771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3093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1474" y="2251"/>
                  <a:ext cx="182" cy="136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3094" name="Line 12"/>
                <p:cNvSpPr>
                  <a:spLocks noChangeShapeType="1"/>
                </p:cNvSpPr>
                <p:nvPr/>
              </p:nvSpPr>
              <p:spPr bwMode="auto">
                <a:xfrm>
                  <a:off x="1610" y="2251"/>
                  <a:ext cx="680" cy="363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3095" name="Line 13"/>
                <p:cNvSpPr>
                  <a:spLocks noChangeShapeType="1"/>
                </p:cNvSpPr>
                <p:nvPr/>
              </p:nvSpPr>
              <p:spPr bwMode="auto">
                <a:xfrm>
                  <a:off x="1474" y="2387"/>
                  <a:ext cx="45" cy="91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3096" name="Line 14"/>
                <p:cNvSpPr>
                  <a:spLocks noChangeShapeType="1"/>
                </p:cNvSpPr>
                <p:nvPr/>
              </p:nvSpPr>
              <p:spPr bwMode="auto">
                <a:xfrm>
                  <a:off x="1655" y="2251"/>
                  <a:ext cx="1044" cy="227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3097" name="Line 15"/>
                <p:cNvSpPr>
                  <a:spLocks noChangeShapeType="1"/>
                </p:cNvSpPr>
                <p:nvPr/>
              </p:nvSpPr>
              <p:spPr bwMode="auto">
                <a:xfrm>
                  <a:off x="2699" y="2478"/>
                  <a:ext cx="680" cy="952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</p:grpSp>
          <p:sp>
            <p:nvSpPr>
              <p:cNvPr id="3085" name="Line 16"/>
              <p:cNvSpPr>
                <a:spLocks noChangeShapeType="1"/>
              </p:cNvSpPr>
              <p:nvPr/>
            </p:nvSpPr>
            <p:spPr bwMode="auto">
              <a:xfrm flipH="1" flipV="1">
                <a:off x="2290" y="2614"/>
                <a:ext cx="1044" cy="771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3086" name="Line 17"/>
              <p:cNvSpPr>
                <a:spLocks noChangeShapeType="1"/>
              </p:cNvSpPr>
              <p:nvPr/>
            </p:nvSpPr>
            <p:spPr bwMode="auto">
              <a:xfrm flipV="1">
                <a:off x="385" y="2614"/>
                <a:ext cx="1905" cy="136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3087" name="Line 18"/>
              <p:cNvSpPr>
                <a:spLocks noChangeShapeType="1"/>
              </p:cNvSpPr>
              <p:nvPr/>
            </p:nvSpPr>
            <p:spPr bwMode="auto">
              <a:xfrm flipV="1">
                <a:off x="2290" y="2478"/>
                <a:ext cx="409" cy="13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3088" name="Line 19"/>
              <p:cNvSpPr>
                <a:spLocks noChangeShapeType="1"/>
              </p:cNvSpPr>
              <p:nvPr/>
            </p:nvSpPr>
            <p:spPr bwMode="auto">
              <a:xfrm flipH="1">
                <a:off x="2154" y="2478"/>
                <a:ext cx="545" cy="907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</p:grpSp>
        <p:pic>
          <p:nvPicPr>
            <p:cNvPr id="3083" name="Picture 20" descr="logo">
              <a:hlinkClick r:id="rId4" tooltip="Начална страница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3" y="3775"/>
              <a:ext cx="294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5" name="AutoShape 21"/>
          <p:cNvSpPr>
            <a:spLocks noChangeArrowheads="1"/>
          </p:cNvSpPr>
          <p:nvPr/>
        </p:nvSpPr>
        <p:spPr bwMode="auto">
          <a:xfrm>
            <a:off x="2124075" y="260350"/>
            <a:ext cx="6624638" cy="792163"/>
          </a:xfrm>
          <a:prstGeom prst="roundRect">
            <a:avLst>
              <a:gd name="adj" fmla="val 16667"/>
            </a:avLst>
          </a:prstGeom>
          <a:solidFill>
            <a:srgbClr val="003366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bg-BG" sz="2200" b="1">
                <a:solidFill>
                  <a:schemeClr val="bg1"/>
                </a:solidFill>
              </a:rPr>
              <a:t>JOINING FORCES FOR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bg-BG" sz="2200" b="1">
                <a:solidFill>
                  <a:schemeClr val="bg1"/>
                </a:solidFill>
              </a:rPr>
              <a:t>                    ACHIEVING COMMON STANDARTS</a:t>
            </a:r>
            <a:endParaRPr lang="bg-BG" altLang="bg-BG" sz="2200" b="1">
              <a:solidFill>
                <a:schemeClr val="bg1"/>
              </a:solidFill>
            </a:endParaRPr>
          </a:p>
        </p:txBody>
      </p:sp>
      <p:sp>
        <p:nvSpPr>
          <p:cNvPr id="3076" name="Text Box 22"/>
          <p:cNvSpPr txBox="1">
            <a:spLocks noChangeArrowheads="1"/>
          </p:cNvSpPr>
          <p:nvPr/>
        </p:nvSpPr>
        <p:spPr bwMode="auto">
          <a:xfrm>
            <a:off x="2484438" y="1125538"/>
            <a:ext cx="403225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bg-BG" sz="2200" b="1">
                <a:solidFill>
                  <a:schemeClr val="bg1"/>
                </a:solidFill>
              </a:rPr>
              <a:t>JOINING FORCES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bg-BG" sz="1800" b="1">
                <a:solidFill>
                  <a:schemeClr val="bg1"/>
                </a:solidFill>
              </a:rPr>
              <a:t>Metropolitan governance and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bg-BG" sz="1800" b="1">
                <a:solidFill>
                  <a:schemeClr val="bg1"/>
                </a:solidFill>
              </a:rPr>
              <a:t>competitiveness of European cities</a:t>
            </a:r>
            <a:endParaRPr lang="bg-BG" altLang="bg-BG" sz="1800" b="1">
              <a:solidFill>
                <a:schemeClr val="bg1"/>
              </a:solidFill>
            </a:endParaRPr>
          </a:p>
        </p:txBody>
      </p:sp>
      <p:sp>
        <p:nvSpPr>
          <p:cNvPr id="3077" name="AutoShape 23"/>
          <p:cNvSpPr>
            <a:spLocks noChangeArrowheads="1"/>
          </p:cNvSpPr>
          <p:nvPr/>
        </p:nvSpPr>
        <p:spPr bwMode="auto">
          <a:xfrm>
            <a:off x="250825" y="2420938"/>
            <a:ext cx="5113338" cy="503237"/>
          </a:xfrm>
          <a:prstGeom prst="roundRect">
            <a:avLst>
              <a:gd name="adj" fmla="val 16667"/>
            </a:avLst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bg-BG" sz="2000">
                <a:solidFill>
                  <a:schemeClr val="bg1"/>
                </a:solidFill>
              </a:rPr>
              <a:t>THE WORKING GROUP:</a:t>
            </a:r>
            <a:endParaRPr lang="bg-BG" altLang="bg-BG" sz="2000">
              <a:solidFill>
                <a:schemeClr val="bg1"/>
              </a:solidFill>
            </a:endParaRPr>
          </a:p>
        </p:txBody>
      </p:sp>
      <p:sp>
        <p:nvSpPr>
          <p:cNvPr id="3078" name="AutoShape 24"/>
          <p:cNvSpPr>
            <a:spLocks noChangeArrowheads="1"/>
          </p:cNvSpPr>
          <p:nvPr/>
        </p:nvSpPr>
        <p:spPr bwMode="auto">
          <a:xfrm>
            <a:off x="250825" y="3068638"/>
            <a:ext cx="8424863" cy="29527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bg-BG" sz="1600" b="1">
                <a:solidFill>
                  <a:schemeClr val="accent2"/>
                </a:solidFill>
              </a:rPr>
              <a:t>LEAD PARTNER: Lille Metropole </a:t>
            </a:r>
            <a:r>
              <a:rPr lang="fr-FR" altLang="bg-BG" sz="1600">
                <a:solidFill>
                  <a:schemeClr val="accent2"/>
                </a:solidFill>
              </a:rPr>
              <a:t>- Agence de développement et d’urbanisme de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bg-BG" sz="1600">
                <a:solidFill>
                  <a:schemeClr val="accent2"/>
                </a:solidFill>
              </a:rPr>
              <a:t>Lille Métropole (France)</a:t>
            </a:r>
            <a:endParaRPr lang="en-GB" altLang="bg-BG" sz="1600" b="1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bg-BG" sz="1600" b="1">
                <a:solidFill>
                  <a:schemeClr val="accent2"/>
                </a:solidFill>
              </a:rPr>
              <a:t>PARTNERS: </a:t>
            </a:r>
            <a:r>
              <a:rPr lang="en-GB" altLang="bg-BG" sz="1600">
                <a:solidFill>
                  <a:schemeClr val="accent2"/>
                </a:solidFill>
              </a:rPr>
              <a:t>City of</a:t>
            </a:r>
            <a:r>
              <a:rPr lang="en-GB" altLang="bg-BG" sz="1600" b="1">
                <a:solidFill>
                  <a:schemeClr val="accent2"/>
                </a:solidFill>
              </a:rPr>
              <a:t> Brno </a:t>
            </a:r>
            <a:r>
              <a:rPr lang="en-GB" altLang="bg-BG" sz="1600">
                <a:solidFill>
                  <a:schemeClr val="accent2"/>
                </a:solidFill>
              </a:rPr>
              <a:t>(Czech Republic)</a:t>
            </a:r>
            <a:endParaRPr lang="fr-FR" altLang="bg-BG" sz="1600" b="1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bg-BG" sz="1600" b="1">
                <a:solidFill>
                  <a:schemeClr val="accent2"/>
                </a:solidFill>
              </a:rPr>
              <a:t>                     Brussels-Capital Region</a:t>
            </a:r>
            <a:r>
              <a:rPr lang="fr-FR" altLang="bg-BG" sz="1600">
                <a:solidFill>
                  <a:schemeClr val="accent2"/>
                </a:solidFill>
              </a:rPr>
              <a:t> (Belgium)</a:t>
            </a:r>
            <a:endParaRPr lang="en-GB" altLang="bg-BG" sz="160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bg-BG" sz="1600">
                <a:solidFill>
                  <a:schemeClr val="accent2"/>
                </a:solidFill>
              </a:rPr>
              <a:t>                     City of </a:t>
            </a:r>
            <a:r>
              <a:rPr lang="en-GB" altLang="bg-BG" sz="1600" b="1">
                <a:solidFill>
                  <a:schemeClr val="accent2"/>
                </a:solidFill>
              </a:rPr>
              <a:t>Burgas</a:t>
            </a:r>
            <a:r>
              <a:rPr lang="en-GB" altLang="bg-BG" sz="1600">
                <a:solidFill>
                  <a:schemeClr val="accent2"/>
                </a:solidFill>
              </a:rPr>
              <a:t> (Bulgaria)</a:t>
            </a:r>
            <a:endParaRPr lang="en-GB" altLang="bg-BG" sz="1600" b="1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bg-BG" sz="1600" b="1">
                <a:solidFill>
                  <a:schemeClr val="accent2"/>
                </a:solidFill>
              </a:rPr>
              <a:t>                     Eindhoven</a:t>
            </a:r>
            <a:r>
              <a:rPr lang="en-GB" altLang="bg-BG" sz="1600">
                <a:solidFill>
                  <a:schemeClr val="accent2"/>
                </a:solidFill>
              </a:rPr>
              <a:t> - Samenwerkingsverband Regio Eindhoven (SRE) (Netherlands)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bg-BG" sz="1600">
                <a:solidFill>
                  <a:schemeClr val="accent2"/>
                </a:solidFill>
              </a:rPr>
              <a:t>                     City of</a:t>
            </a:r>
            <a:r>
              <a:rPr lang="en-GB" altLang="bg-BG" sz="1600" b="1">
                <a:solidFill>
                  <a:schemeClr val="accent2"/>
                </a:solidFill>
              </a:rPr>
              <a:t> Florence </a:t>
            </a:r>
            <a:r>
              <a:rPr lang="en-GB" altLang="bg-BG" sz="1600">
                <a:solidFill>
                  <a:schemeClr val="accent2"/>
                </a:solidFill>
              </a:rPr>
              <a:t>(Italy)</a:t>
            </a:r>
            <a:endParaRPr lang="en-GB" altLang="bg-BG" sz="1600" b="1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bg-BG" sz="1600" b="1">
                <a:solidFill>
                  <a:schemeClr val="accent2"/>
                </a:solidFill>
              </a:rPr>
              <a:t>                     Krakow</a:t>
            </a:r>
            <a:r>
              <a:rPr lang="en-GB" altLang="bg-BG" sz="1600">
                <a:solidFill>
                  <a:schemeClr val="accent2"/>
                </a:solidFill>
              </a:rPr>
              <a:t> - Instytut Rozwoju Miast (Institute of Urban Development) (Poland)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bg-BG" sz="1600">
                <a:solidFill>
                  <a:schemeClr val="accent2"/>
                </a:solidFill>
              </a:rPr>
              <a:t>                     City of</a:t>
            </a:r>
            <a:r>
              <a:rPr lang="en-GB" altLang="bg-BG" sz="1600" b="1">
                <a:solidFill>
                  <a:schemeClr val="accent2"/>
                </a:solidFill>
              </a:rPr>
              <a:t> Seville </a:t>
            </a:r>
            <a:r>
              <a:rPr lang="en-GB" altLang="bg-BG" sz="1600">
                <a:solidFill>
                  <a:schemeClr val="accent2"/>
                </a:solidFill>
              </a:rPr>
              <a:t>(Spain)</a:t>
            </a:r>
            <a:endParaRPr lang="en-GB" altLang="bg-BG" sz="1600" b="1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bg-BG" sz="1600" b="1">
                <a:solidFill>
                  <a:schemeClr val="accent2"/>
                </a:solidFill>
              </a:rPr>
              <a:t>LEAD EXPERT: Tamas Horvath - </a:t>
            </a:r>
            <a:r>
              <a:rPr lang="en-GB" altLang="bg-BG" sz="1600">
                <a:solidFill>
                  <a:schemeClr val="accent2"/>
                </a:solidFill>
              </a:rPr>
              <a:t>University of Debrecen (Hungary</a:t>
            </a:r>
            <a:r>
              <a:rPr lang="en-GB" altLang="bg-BG" sz="1800"/>
              <a:t>)</a:t>
            </a:r>
            <a:r>
              <a:rPr lang="bg-BG" altLang="bg-BG" sz="1800"/>
              <a:t> </a:t>
            </a:r>
            <a:endParaRPr lang="en-US" altLang="bg-BG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bg-BG" sz="1600" b="1">
                <a:solidFill>
                  <a:schemeClr val="accent2"/>
                </a:solidFill>
              </a:rPr>
              <a:t>DURATION:   Project launched</a:t>
            </a:r>
            <a:r>
              <a:rPr lang="en-US" altLang="bg-BG" sz="1600">
                <a:solidFill>
                  <a:schemeClr val="accent2"/>
                </a:solidFill>
              </a:rPr>
              <a:t>:    21 April 2008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bg-BG" sz="1600">
                <a:solidFill>
                  <a:schemeClr val="accent2"/>
                </a:solidFill>
              </a:rPr>
              <a:t>                       </a:t>
            </a:r>
            <a:r>
              <a:rPr lang="en-US" altLang="bg-BG" sz="1600" b="1">
                <a:solidFill>
                  <a:schemeClr val="accent2"/>
                </a:solidFill>
              </a:rPr>
              <a:t>Project Completed </a:t>
            </a:r>
            <a:r>
              <a:rPr lang="en-US" altLang="bg-BG" sz="1600">
                <a:solidFill>
                  <a:schemeClr val="accent2"/>
                </a:solidFill>
              </a:rPr>
              <a:t>:             2010</a:t>
            </a:r>
            <a:endParaRPr lang="bg-BG" altLang="bg-BG" sz="1600">
              <a:solidFill>
                <a:schemeClr val="accent2"/>
              </a:solidFill>
            </a:endParaRPr>
          </a:p>
        </p:txBody>
      </p:sp>
      <p:pic>
        <p:nvPicPr>
          <p:cNvPr id="3079" name="Picture 26" descr="URBACT_baseline_rgb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67488" y="1484313"/>
            <a:ext cx="21082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4104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5" name="AutoShape 4"/>
            <p:cNvSpPr>
              <a:spLocks noChangeArrowheads="1"/>
            </p:cNvSpPr>
            <p:nvPr/>
          </p:nvSpPr>
          <p:spPr bwMode="auto">
            <a:xfrm>
              <a:off x="113" y="3884"/>
              <a:ext cx="5216" cy="317"/>
            </a:xfrm>
            <a:prstGeom prst="roundRect">
              <a:avLst>
                <a:gd name="adj" fmla="val 16667"/>
              </a:avLst>
            </a:prstGeom>
            <a:solidFill>
              <a:srgbClr val="003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bg-BG" sz="1600">
                  <a:solidFill>
                    <a:schemeClr val="bg1"/>
                  </a:solidFill>
                </a:rPr>
                <a:t>Regions and Cities leading the way to improved territorial cooperation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bg-BG" sz="1600">
                  <a:solidFill>
                    <a:schemeClr val="bg1"/>
                  </a:solidFill>
                </a:rPr>
                <a:t>Sofia, 29 January 2015</a:t>
              </a:r>
            </a:p>
          </p:txBody>
        </p:sp>
        <p:grpSp>
          <p:nvGrpSpPr>
            <p:cNvPr id="4106" name="Group 5"/>
            <p:cNvGrpSpPr>
              <a:grpSpLocks/>
            </p:cNvGrpSpPr>
            <p:nvPr/>
          </p:nvGrpSpPr>
          <p:grpSpPr bwMode="auto">
            <a:xfrm>
              <a:off x="68" y="46"/>
              <a:ext cx="1497" cy="1388"/>
              <a:chOff x="0" y="0"/>
              <a:chExt cx="4468" cy="4322"/>
            </a:xfrm>
          </p:grpSpPr>
          <p:grpSp>
            <p:nvGrpSpPr>
              <p:cNvPr id="4108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4468" cy="4322"/>
                <a:chOff x="0" y="0"/>
                <a:chExt cx="4468" cy="4322"/>
              </a:xfrm>
            </p:grpSpPr>
            <p:pic>
              <p:nvPicPr>
                <p:cNvPr id="4113" name="Picture 7" descr="eu_map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4468" cy="432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114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431" y="2251"/>
                  <a:ext cx="1224" cy="1678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4115" name="Line 9"/>
                <p:cNvSpPr>
                  <a:spLocks noChangeShapeType="1"/>
                </p:cNvSpPr>
                <p:nvPr/>
              </p:nvSpPr>
              <p:spPr bwMode="auto">
                <a:xfrm>
                  <a:off x="1519" y="2478"/>
                  <a:ext cx="635" cy="907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4116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2154" y="2614"/>
                  <a:ext cx="136" cy="771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4117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1474" y="2251"/>
                  <a:ext cx="182" cy="136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4118" name="Line 12"/>
                <p:cNvSpPr>
                  <a:spLocks noChangeShapeType="1"/>
                </p:cNvSpPr>
                <p:nvPr/>
              </p:nvSpPr>
              <p:spPr bwMode="auto">
                <a:xfrm>
                  <a:off x="1610" y="2251"/>
                  <a:ext cx="680" cy="363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4119" name="Line 13"/>
                <p:cNvSpPr>
                  <a:spLocks noChangeShapeType="1"/>
                </p:cNvSpPr>
                <p:nvPr/>
              </p:nvSpPr>
              <p:spPr bwMode="auto">
                <a:xfrm>
                  <a:off x="1474" y="2387"/>
                  <a:ext cx="45" cy="91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4120" name="Line 14"/>
                <p:cNvSpPr>
                  <a:spLocks noChangeShapeType="1"/>
                </p:cNvSpPr>
                <p:nvPr/>
              </p:nvSpPr>
              <p:spPr bwMode="auto">
                <a:xfrm>
                  <a:off x="1655" y="2251"/>
                  <a:ext cx="1044" cy="227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4121" name="Line 15"/>
                <p:cNvSpPr>
                  <a:spLocks noChangeShapeType="1"/>
                </p:cNvSpPr>
                <p:nvPr/>
              </p:nvSpPr>
              <p:spPr bwMode="auto">
                <a:xfrm>
                  <a:off x="2699" y="2478"/>
                  <a:ext cx="680" cy="952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</p:grpSp>
          <p:sp>
            <p:nvSpPr>
              <p:cNvPr id="4109" name="Line 16"/>
              <p:cNvSpPr>
                <a:spLocks noChangeShapeType="1"/>
              </p:cNvSpPr>
              <p:nvPr/>
            </p:nvSpPr>
            <p:spPr bwMode="auto">
              <a:xfrm flipH="1" flipV="1">
                <a:off x="2290" y="2614"/>
                <a:ext cx="1044" cy="771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4110" name="Line 17"/>
              <p:cNvSpPr>
                <a:spLocks noChangeShapeType="1"/>
              </p:cNvSpPr>
              <p:nvPr/>
            </p:nvSpPr>
            <p:spPr bwMode="auto">
              <a:xfrm flipV="1">
                <a:off x="385" y="2614"/>
                <a:ext cx="1905" cy="136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4111" name="Line 18"/>
              <p:cNvSpPr>
                <a:spLocks noChangeShapeType="1"/>
              </p:cNvSpPr>
              <p:nvPr/>
            </p:nvSpPr>
            <p:spPr bwMode="auto">
              <a:xfrm flipV="1">
                <a:off x="2290" y="2478"/>
                <a:ext cx="409" cy="13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4112" name="Line 19"/>
              <p:cNvSpPr>
                <a:spLocks noChangeShapeType="1"/>
              </p:cNvSpPr>
              <p:nvPr/>
            </p:nvSpPr>
            <p:spPr bwMode="auto">
              <a:xfrm flipH="1">
                <a:off x="2154" y="2478"/>
                <a:ext cx="545" cy="907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</p:grpSp>
        <p:pic>
          <p:nvPicPr>
            <p:cNvPr id="4107" name="Picture 20" descr="logo">
              <a:hlinkClick r:id="rId4" tooltip="Начална страница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3" y="3775"/>
              <a:ext cx="294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099" name="Text Box 22"/>
          <p:cNvSpPr txBox="1">
            <a:spLocks noChangeArrowheads="1"/>
          </p:cNvSpPr>
          <p:nvPr/>
        </p:nvSpPr>
        <p:spPr bwMode="auto">
          <a:xfrm>
            <a:off x="2484438" y="1125538"/>
            <a:ext cx="403225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bg-BG" sz="2200" b="1">
                <a:solidFill>
                  <a:schemeClr val="bg1"/>
                </a:solidFill>
              </a:rPr>
              <a:t>JOINING FORCES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bg-BG" sz="1800" b="1">
                <a:solidFill>
                  <a:schemeClr val="bg1"/>
                </a:solidFill>
              </a:rPr>
              <a:t>Metropolitan governance and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bg-BG" sz="1800" b="1">
                <a:solidFill>
                  <a:schemeClr val="bg1"/>
                </a:solidFill>
              </a:rPr>
              <a:t>competitiveness of European cities</a:t>
            </a:r>
            <a:endParaRPr lang="bg-BG" altLang="bg-BG" sz="1800" b="1">
              <a:solidFill>
                <a:schemeClr val="bg1"/>
              </a:solidFill>
            </a:endParaRPr>
          </a:p>
        </p:txBody>
      </p:sp>
      <p:sp>
        <p:nvSpPr>
          <p:cNvPr id="4100" name="AutoShape 23"/>
          <p:cNvSpPr>
            <a:spLocks noChangeArrowheads="1"/>
          </p:cNvSpPr>
          <p:nvPr/>
        </p:nvSpPr>
        <p:spPr bwMode="auto">
          <a:xfrm>
            <a:off x="250825" y="2420938"/>
            <a:ext cx="5113338" cy="503237"/>
          </a:xfrm>
          <a:prstGeom prst="roundRect">
            <a:avLst>
              <a:gd name="adj" fmla="val 16667"/>
            </a:avLst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bg-BG" sz="2000">
                <a:solidFill>
                  <a:schemeClr val="bg1"/>
                </a:solidFill>
              </a:rPr>
              <a:t>THE CHALLENGES:</a:t>
            </a:r>
            <a:endParaRPr lang="bg-BG" altLang="bg-BG" sz="2000">
              <a:solidFill>
                <a:schemeClr val="bg1"/>
              </a:solidFill>
            </a:endParaRPr>
          </a:p>
        </p:txBody>
      </p:sp>
      <p:sp>
        <p:nvSpPr>
          <p:cNvPr id="4101" name="AutoShape 24"/>
          <p:cNvSpPr>
            <a:spLocks noChangeArrowheads="1"/>
          </p:cNvSpPr>
          <p:nvPr/>
        </p:nvSpPr>
        <p:spPr bwMode="auto">
          <a:xfrm>
            <a:off x="250825" y="3068638"/>
            <a:ext cx="8642350" cy="29527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bg-BG" sz="1600" b="1">
                <a:solidFill>
                  <a:schemeClr val="accent2"/>
                </a:solidFill>
              </a:rPr>
              <a:t>TO ADDRESS SOME OF THE MOST URGENT URBAN ISSUES IN EUROPE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bg-BG" sz="1600" b="1">
                <a:solidFill>
                  <a:schemeClr val="accent2"/>
                </a:solidFill>
              </a:rPr>
              <a:t>COMPETITIVENESS, SUSTAINABLE DEVELOPMENT, COHESION,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bg-BG" sz="1600" b="1">
                <a:solidFill>
                  <a:schemeClr val="accent2"/>
                </a:solidFill>
              </a:rPr>
              <a:t>MOBILITY, EMPOWERMENT AND GOVERNANCE;</a:t>
            </a:r>
            <a:endParaRPr lang="en-GB" altLang="bg-BG" sz="800" b="1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bg-BG" sz="1600" b="1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bg-BG" sz="1600" b="1">
                <a:solidFill>
                  <a:schemeClr val="accent2"/>
                </a:solidFill>
              </a:rPr>
              <a:t>TO EXPLORE DIFFERENT ISSUES CITIES HAVE TO FACE AT METROPOLITAN LEVEL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bg-BG" sz="1600" b="1">
                <a:solidFill>
                  <a:schemeClr val="accent2"/>
                </a:solidFill>
              </a:rPr>
              <a:t>AND IDENTIFY EFFECTIVE INSTRUMENTS;</a:t>
            </a:r>
            <a:endParaRPr lang="en-GB" altLang="bg-BG" sz="800" b="1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bg-BG" sz="1600" b="1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bg-BG" sz="1600" b="1">
                <a:solidFill>
                  <a:schemeClr val="accent2"/>
                </a:solidFill>
              </a:rPr>
              <a:t>TO DEFINE THE RELEVANT SCALES FOR CO-OPERATION AT CITY – REGION LEVEL;</a:t>
            </a:r>
            <a:endParaRPr lang="en-GB" altLang="bg-BG" sz="800" b="1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bg-BG" sz="1600" b="1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bg-BG" sz="1600" b="1">
                <a:solidFill>
                  <a:schemeClr val="accent2"/>
                </a:solidFill>
              </a:rPr>
              <a:t>TO INCREASE THE SYNERGY BETWEEN PLAYERS AT CITY – REGION SCALE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bg-BG" sz="1600" b="1">
                <a:solidFill>
                  <a:schemeClr val="accent2"/>
                </a:solidFill>
              </a:rPr>
              <a:t>AND INTEGRATE THEM IN THE PROCESS OF COOPERATION</a:t>
            </a:r>
            <a:endParaRPr lang="bg-BG" altLang="bg-BG" sz="1600" b="1">
              <a:solidFill>
                <a:schemeClr val="accent2"/>
              </a:solidFill>
            </a:endParaRPr>
          </a:p>
        </p:txBody>
      </p:sp>
      <p:pic>
        <p:nvPicPr>
          <p:cNvPr id="4102" name="Picture 25" descr="URBACT_baseline_rgb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67488" y="1484313"/>
            <a:ext cx="21082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AutoShape 26"/>
          <p:cNvSpPr>
            <a:spLocks noChangeArrowheads="1"/>
          </p:cNvSpPr>
          <p:nvPr/>
        </p:nvSpPr>
        <p:spPr bwMode="auto">
          <a:xfrm>
            <a:off x="2124075" y="260350"/>
            <a:ext cx="6624638" cy="792163"/>
          </a:xfrm>
          <a:prstGeom prst="roundRect">
            <a:avLst>
              <a:gd name="adj" fmla="val 16667"/>
            </a:avLst>
          </a:prstGeom>
          <a:solidFill>
            <a:srgbClr val="003366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bg-BG" sz="2200" b="1">
                <a:solidFill>
                  <a:schemeClr val="bg1"/>
                </a:solidFill>
              </a:rPr>
              <a:t>JOINING FORCES FOR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bg-BG" sz="2200" b="1">
                <a:solidFill>
                  <a:schemeClr val="bg1"/>
                </a:solidFill>
              </a:rPr>
              <a:t>                    ACHIEVING COMMON STANDARTS</a:t>
            </a:r>
            <a:endParaRPr lang="bg-BG" altLang="bg-BG" sz="22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23" name="Group 5"/>
          <p:cNvGrpSpPr>
            <a:grpSpLocks/>
          </p:cNvGrpSpPr>
          <p:nvPr/>
        </p:nvGrpSpPr>
        <p:grpSpPr bwMode="auto">
          <a:xfrm>
            <a:off x="107950" y="73025"/>
            <a:ext cx="2376488" cy="2203450"/>
            <a:chOff x="0" y="0"/>
            <a:chExt cx="4468" cy="4322"/>
          </a:xfrm>
        </p:grpSpPr>
        <p:grpSp>
          <p:nvGrpSpPr>
            <p:cNvPr id="5133" name="Group 6"/>
            <p:cNvGrpSpPr>
              <a:grpSpLocks/>
            </p:cNvGrpSpPr>
            <p:nvPr/>
          </p:nvGrpSpPr>
          <p:grpSpPr bwMode="auto">
            <a:xfrm>
              <a:off x="0" y="0"/>
              <a:ext cx="4468" cy="4322"/>
              <a:chOff x="0" y="0"/>
              <a:chExt cx="4468" cy="4322"/>
            </a:xfrm>
          </p:grpSpPr>
          <p:pic>
            <p:nvPicPr>
              <p:cNvPr id="5138" name="Picture 7" descr="eu_map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4468" cy="4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139" name="Line 8"/>
              <p:cNvSpPr>
                <a:spLocks noChangeShapeType="1"/>
              </p:cNvSpPr>
              <p:nvPr/>
            </p:nvSpPr>
            <p:spPr bwMode="auto">
              <a:xfrm flipV="1">
                <a:off x="431" y="2251"/>
                <a:ext cx="1224" cy="1678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5140" name="Line 9"/>
              <p:cNvSpPr>
                <a:spLocks noChangeShapeType="1"/>
              </p:cNvSpPr>
              <p:nvPr/>
            </p:nvSpPr>
            <p:spPr bwMode="auto">
              <a:xfrm>
                <a:off x="1519" y="2478"/>
                <a:ext cx="635" cy="907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5141" name="Line 10"/>
              <p:cNvSpPr>
                <a:spLocks noChangeShapeType="1"/>
              </p:cNvSpPr>
              <p:nvPr/>
            </p:nvSpPr>
            <p:spPr bwMode="auto">
              <a:xfrm flipH="1">
                <a:off x="2154" y="2614"/>
                <a:ext cx="136" cy="771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5142" name="Line 11"/>
              <p:cNvSpPr>
                <a:spLocks noChangeShapeType="1"/>
              </p:cNvSpPr>
              <p:nvPr/>
            </p:nvSpPr>
            <p:spPr bwMode="auto">
              <a:xfrm flipV="1">
                <a:off x="1474" y="2251"/>
                <a:ext cx="182" cy="13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5143" name="Line 12"/>
              <p:cNvSpPr>
                <a:spLocks noChangeShapeType="1"/>
              </p:cNvSpPr>
              <p:nvPr/>
            </p:nvSpPr>
            <p:spPr bwMode="auto">
              <a:xfrm>
                <a:off x="1610" y="2251"/>
                <a:ext cx="680" cy="363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5144" name="Line 13"/>
              <p:cNvSpPr>
                <a:spLocks noChangeShapeType="1"/>
              </p:cNvSpPr>
              <p:nvPr/>
            </p:nvSpPr>
            <p:spPr bwMode="auto">
              <a:xfrm>
                <a:off x="1474" y="2387"/>
                <a:ext cx="45" cy="91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5145" name="Line 14"/>
              <p:cNvSpPr>
                <a:spLocks noChangeShapeType="1"/>
              </p:cNvSpPr>
              <p:nvPr/>
            </p:nvSpPr>
            <p:spPr bwMode="auto">
              <a:xfrm>
                <a:off x="1655" y="2251"/>
                <a:ext cx="1044" cy="227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5146" name="Line 15"/>
              <p:cNvSpPr>
                <a:spLocks noChangeShapeType="1"/>
              </p:cNvSpPr>
              <p:nvPr/>
            </p:nvSpPr>
            <p:spPr bwMode="auto">
              <a:xfrm>
                <a:off x="2699" y="2478"/>
                <a:ext cx="680" cy="95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</p:grpSp>
        <p:sp>
          <p:nvSpPr>
            <p:cNvPr id="5134" name="Line 16"/>
            <p:cNvSpPr>
              <a:spLocks noChangeShapeType="1"/>
            </p:cNvSpPr>
            <p:nvPr/>
          </p:nvSpPr>
          <p:spPr bwMode="auto">
            <a:xfrm flipH="1" flipV="1">
              <a:off x="2290" y="2614"/>
              <a:ext cx="1044" cy="771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5135" name="Line 17"/>
            <p:cNvSpPr>
              <a:spLocks noChangeShapeType="1"/>
            </p:cNvSpPr>
            <p:nvPr/>
          </p:nvSpPr>
          <p:spPr bwMode="auto">
            <a:xfrm flipV="1">
              <a:off x="385" y="2614"/>
              <a:ext cx="1905" cy="136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5136" name="Line 18"/>
            <p:cNvSpPr>
              <a:spLocks noChangeShapeType="1"/>
            </p:cNvSpPr>
            <p:nvPr/>
          </p:nvSpPr>
          <p:spPr bwMode="auto">
            <a:xfrm flipV="1">
              <a:off x="2290" y="2478"/>
              <a:ext cx="409" cy="13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5137" name="Line 19"/>
            <p:cNvSpPr>
              <a:spLocks noChangeShapeType="1"/>
            </p:cNvSpPr>
            <p:nvPr/>
          </p:nvSpPr>
          <p:spPr bwMode="auto">
            <a:xfrm flipH="1">
              <a:off x="2154" y="2478"/>
              <a:ext cx="545" cy="907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5124" name="Text Box 22"/>
          <p:cNvSpPr txBox="1">
            <a:spLocks noChangeArrowheads="1"/>
          </p:cNvSpPr>
          <p:nvPr/>
        </p:nvSpPr>
        <p:spPr bwMode="auto">
          <a:xfrm>
            <a:off x="2484438" y="1125538"/>
            <a:ext cx="403225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bg-BG" sz="2200" b="1">
                <a:solidFill>
                  <a:schemeClr val="bg1"/>
                </a:solidFill>
              </a:rPr>
              <a:t>JOINING FORCES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bg-BG" sz="1800" b="1">
                <a:solidFill>
                  <a:schemeClr val="bg1"/>
                </a:solidFill>
              </a:rPr>
              <a:t>Metropolitan governance and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bg-BG" sz="1800" b="1">
                <a:solidFill>
                  <a:schemeClr val="bg1"/>
                </a:solidFill>
              </a:rPr>
              <a:t>competitiveness of European cities</a:t>
            </a:r>
            <a:endParaRPr lang="bg-BG" altLang="bg-BG" sz="1800" b="1">
              <a:solidFill>
                <a:schemeClr val="bg1"/>
              </a:solidFill>
            </a:endParaRPr>
          </a:p>
        </p:txBody>
      </p:sp>
      <p:sp>
        <p:nvSpPr>
          <p:cNvPr id="5125" name="AutoShape 23"/>
          <p:cNvSpPr>
            <a:spLocks noChangeArrowheads="1"/>
          </p:cNvSpPr>
          <p:nvPr/>
        </p:nvSpPr>
        <p:spPr bwMode="auto">
          <a:xfrm>
            <a:off x="250825" y="2420938"/>
            <a:ext cx="5113338" cy="503237"/>
          </a:xfrm>
          <a:prstGeom prst="roundRect">
            <a:avLst>
              <a:gd name="adj" fmla="val 16667"/>
            </a:avLst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bg-BG" sz="2000">
                <a:solidFill>
                  <a:schemeClr val="bg1"/>
                </a:solidFill>
              </a:rPr>
              <a:t>THE EVENTS: 7 SEMINARS</a:t>
            </a:r>
            <a:endParaRPr lang="bg-BG" altLang="bg-BG" sz="2000">
              <a:solidFill>
                <a:schemeClr val="bg1"/>
              </a:solidFill>
            </a:endParaRPr>
          </a:p>
        </p:txBody>
      </p:sp>
      <p:sp>
        <p:nvSpPr>
          <p:cNvPr id="5126" name="AutoShape 24"/>
          <p:cNvSpPr>
            <a:spLocks noChangeArrowheads="1"/>
          </p:cNvSpPr>
          <p:nvPr/>
        </p:nvSpPr>
        <p:spPr bwMode="auto">
          <a:xfrm>
            <a:off x="250825" y="2997200"/>
            <a:ext cx="8642350" cy="2016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bg-BG" sz="1800" b="1">
                <a:solidFill>
                  <a:schemeClr val="accent2"/>
                </a:solidFill>
              </a:rPr>
              <a:t>Eindhoven     “Strategic and Spatial Planning”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bg-BG" sz="1800" b="1">
                <a:solidFill>
                  <a:schemeClr val="accent2"/>
                </a:solidFill>
              </a:rPr>
              <a:t>Florence        “Mobility and Transport”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bg-BG" sz="1800" b="1">
                <a:solidFill>
                  <a:schemeClr val="accent2"/>
                </a:solidFill>
              </a:rPr>
              <a:t>Seville            “Externalities and Environmental Issues”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bg-BG" sz="1800" b="1">
                <a:solidFill>
                  <a:schemeClr val="accent2"/>
                </a:solidFill>
              </a:rPr>
              <a:t>Brno               “Knowledge economy / creativity, research &amp; education”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bg-BG" sz="1800" b="1">
                <a:solidFill>
                  <a:schemeClr val="accent2"/>
                </a:solidFill>
              </a:rPr>
              <a:t>Krakow          “Public / Private Arrangements”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bg-BG" sz="1800" b="1">
                <a:solidFill>
                  <a:schemeClr val="accent2"/>
                </a:solidFill>
              </a:rPr>
              <a:t>Burgas           “Social Inclusion, Participation, Empowerment”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bg-BG" sz="1800" b="1">
                <a:solidFill>
                  <a:schemeClr val="accent2"/>
                </a:solidFill>
              </a:rPr>
              <a:t>Brussels        “Attractiveness and Competitiveness”</a:t>
            </a:r>
            <a:endParaRPr lang="bg-BG" altLang="bg-BG" sz="1800" b="1">
              <a:solidFill>
                <a:schemeClr val="accent2"/>
              </a:solidFill>
            </a:endParaRPr>
          </a:p>
        </p:txBody>
      </p:sp>
      <p:pic>
        <p:nvPicPr>
          <p:cNvPr id="5127" name="Picture 25" descr="URBACT_baseline_rg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67488" y="1484313"/>
            <a:ext cx="21082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29" descr="JF-Partners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850" y="5157788"/>
            <a:ext cx="2032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30" descr="JF-Seville0-MBApril200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4438" y="5157788"/>
            <a:ext cx="2032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32" descr="JF-Brussels-KG-2-20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27563" y="5157788"/>
            <a:ext cx="2032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33" descr="JF-Brno0-MBJune200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8150" y="5145088"/>
            <a:ext cx="2032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2" name="AutoShape 34"/>
          <p:cNvSpPr>
            <a:spLocks noChangeArrowheads="1"/>
          </p:cNvSpPr>
          <p:nvPr/>
        </p:nvSpPr>
        <p:spPr bwMode="auto">
          <a:xfrm>
            <a:off x="2124075" y="260350"/>
            <a:ext cx="6624638" cy="792163"/>
          </a:xfrm>
          <a:prstGeom prst="roundRect">
            <a:avLst>
              <a:gd name="adj" fmla="val 16667"/>
            </a:avLst>
          </a:prstGeom>
          <a:solidFill>
            <a:srgbClr val="003366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bg-BG" sz="2200" b="1">
                <a:solidFill>
                  <a:schemeClr val="bg1"/>
                </a:solidFill>
              </a:rPr>
              <a:t>JOINING FORCES FOR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bg-BG" sz="2200" b="1">
                <a:solidFill>
                  <a:schemeClr val="bg1"/>
                </a:solidFill>
              </a:rPr>
              <a:t>                    ACHIEVING COMMON STANDARTS</a:t>
            </a:r>
            <a:endParaRPr lang="bg-BG" altLang="bg-BG" sz="22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6155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56" name="AutoShape 4"/>
            <p:cNvSpPr>
              <a:spLocks noChangeArrowheads="1"/>
            </p:cNvSpPr>
            <p:nvPr/>
          </p:nvSpPr>
          <p:spPr bwMode="auto">
            <a:xfrm>
              <a:off x="113" y="3884"/>
              <a:ext cx="5216" cy="317"/>
            </a:xfrm>
            <a:prstGeom prst="roundRect">
              <a:avLst>
                <a:gd name="adj" fmla="val 16667"/>
              </a:avLst>
            </a:prstGeom>
            <a:solidFill>
              <a:srgbClr val="003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bg-BG" sz="1600">
                  <a:solidFill>
                    <a:schemeClr val="bg1"/>
                  </a:solidFill>
                </a:rPr>
                <a:t>Regions and Cities leading the way to improved territorial cooperation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bg-BG" sz="1600">
                  <a:solidFill>
                    <a:schemeClr val="bg1"/>
                  </a:solidFill>
                </a:rPr>
                <a:t>Sofia, 29 January 2015</a:t>
              </a:r>
              <a:endParaRPr lang="bg-BG" altLang="bg-BG" sz="1600">
                <a:solidFill>
                  <a:schemeClr val="bg1"/>
                </a:solidFill>
              </a:endParaRPr>
            </a:p>
          </p:txBody>
        </p:sp>
        <p:grpSp>
          <p:nvGrpSpPr>
            <p:cNvPr id="6157" name="Group 5"/>
            <p:cNvGrpSpPr>
              <a:grpSpLocks/>
            </p:cNvGrpSpPr>
            <p:nvPr/>
          </p:nvGrpSpPr>
          <p:grpSpPr bwMode="auto">
            <a:xfrm>
              <a:off x="68" y="46"/>
              <a:ext cx="1497" cy="1388"/>
              <a:chOff x="0" y="0"/>
              <a:chExt cx="4468" cy="4322"/>
            </a:xfrm>
          </p:grpSpPr>
          <p:grpSp>
            <p:nvGrpSpPr>
              <p:cNvPr id="6159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4468" cy="4322"/>
                <a:chOff x="0" y="0"/>
                <a:chExt cx="4468" cy="4322"/>
              </a:xfrm>
            </p:grpSpPr>
            <p:pic>
              <p:nvPicPr>
                <p:cNvPr id="6164" name="Picture 7" descr="eu_map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4468" cy="432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165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431" y="2251"/>
                  <a:ext cx="1224" cy="1678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6166" name="Line 9"/>
                <p:cNvSpPr>
                  <a:spLocks noChangeShapeType="1"/>
                </p:cNvSpPr>
                <p:nvPr/>
              </p:nvSpPr>
              <p:spPr bwMode="auto">
                <a:xfrm>
                  <a:off x="1519" y="2478"/>
                  <a:ext cx="635" cy="907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6167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2154" y="2614"/>
                  <a:ext cx="136" cy="771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6168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1474" y="2251"/>
                  <a:ext cx="182" cy="136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6169" name="Line 12"/>
                <p:cNvSpPr>
                  <a:spLocks noChangeShapeType="1"/>
                </p:cNvSpPr>
                <p:nvPr/>
              </p:nvSpPr>
              <p:spPr bwMode="auto">
                <a:xfrm>
                  <a:off x="1610" y="2251"/>
                  <a:ext cx="680" cy="363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6170" name="Line 13"/>
                <p:cNvSpPr>
                  <a:spLocks noChangeShapeType="1"/>
                </p:cNvSpPr>
                <p:nvPr/>
              </p:nvSpPr>
              <p:spPr bwMode="auto">
                <a:xfrm>
                  <a:off x="1474" y="2387"/>
                  <a:ext cx="45" cy="91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6171" name="Line 14"/>
                <p:cNvSpPr>
                  <a:spLocks noChangeShapeType="1"/>
                </p:cNvSpPr>
                <p:nvPr/>
              </p:nvSpPr>
              <p:spPr bwMode="auto">
                <a:xfrm>
                  <a:off x="1655" y="2251"/>
                  <a:ext cx="1044" cy="227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6172" name="Line 15"/>
                <p:cNvSpPr>
                  <a:spLocks noChangeShapeType="1"/>
                </p:cNvSpPr>
                <p:nvPr/>
              </p:nvSpPr>
              <p:spPr bwMode="auto">
                <a:xfrm>
                  <a:off x="2699" y="2478"/>
                  <a:ext cx="680" cy="952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</p:grpSp>
          <p:sp>
            <p:nvSpPr>
              <p:cNvPr id="6160" name="Line 16"/>
              <p:cNvSpPr>
                <a:spLocks noChangeShapeType="1"/>
              </p:cNvSpPr>
              <p:nvPr/>
            </p:nvSpPr>
            <p:spPr bwMode="auto">
              <a:xfrm flipH="1" flipV="1">
                <a:off x="2290" y="2614"/>
                <a:ext cx="1044" cy="771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6161" name="Line 17"/>
              <p:cNvSpPr>
                <a:spLocks noChangeShapeType="1"/>
              </p:cNvSpPr>
              <p:nvPr/>
            </p:nvSpPr>
            <p:spPr bwMode="auto">
              <a:xfrm flipV="1">
                <a:off x="385" y="2614"/>
                <a:ext cx="1905" cy="136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6162" name="Line 18"/>
              <p:cNvSpPr>
                <a:spLocks noChangeShapeType="1"/>
              </p:cNvSpPr>
              <p:nvPr/>
            </p:nvSpPr>
            <p:spPr bwMode="auto">
              <a:xfrm flipV="1">
                <a:off x="2290" y="2478"/>
                <a:ext cx="409" cy="13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6163" name="Line 19"/>
              <p:cNvSpPr>
                <a:spLocks noChangeShapeType="1"/>
              </p:cNvSpPr>
              <p:nvPr/>
            </p:nvSpPr>
            <p:spPr bwMode="auto">
              <a:xfrm flipH="1">
                <a:off x="2154" y="2478"/>
                <a:ext cx="545" cy="907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</p:grpSp>
        <p:pic>
          <p:nvPicPr>
            <p:cNvPr id="6158" name="Picture 20" descr="logo">
              <a:hlinkClick r:id="rId4" tooltip="Начална страница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3" y="3775"/>
              <a:ext cx="294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147" name="Text Box 22"/>
          <p:cNvSpPr txBox="1">
            <a:spLocks noChangeArrowheads="1"/>
          </p:cNvSpPr>
          <p:nvPr/>
        </p:nvSpPr>
        <p:spPr bwMode="auto">
          <a:xfrm>
            <a:off x="2484438" y="1125538"/>
            <a:ext cx="403225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bg-BG" sz="2200" b="1">
                <a:solidFill>
                  <a:schemeClr val="bg1"/>
                </a:solidFill>
              </a:rPr>
              <a:t>JOINING FORCES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bg-BG" sz="1800" b="1">
                <a:solidFill>
                  <a:schemeClr val="bg1"/>
                </a:solidFill>
              </a:rPr>
              <a:t>Metropolitan governance and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bg-BG" sz="1800" b="1">
                <a:solidFill>
                  <a:schemeClr val="bg1"/>
                </a:solidFill>
              </a:rPr>
              <a:t>competitiveness of European cities</a:t>
            </a:r>
            <a:endParaRPr lang="bg-BG" altLang="bg-BG" sz="1800" b="1">
              <a:solidFill>
                <a:schemeClr val="bg1"/>
              </a:solidFill>
            </a:endParaRPr>
          </a:p>
        </p:txBody>
      </p:sp>
      <p:sp>
        <p:nvSpPr>
          <p:cNvPr id="6148" name="AutoShape 23"/>
          <p:cNvSpPr>
            <a:spLocks noChangeArrowheads="1"/>
          </p:cNvSpPr>
          <p:nvPr/>
        </p:nvSpPr>
        <p:spPr bwMode="auto">
          <a:xfrm>
            <a:off x="250825" y="2420938"/>
            <a:ext cx="6481763" cy="503237"/>
          </a:xfrm>
          <a:prstGeom prst="roundRect">
            <a:avLst>
              <a:gd name="adj" fmla="val 16667"/>
            </a:avLst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bg-BG" sz="2000">
                <a:solidFill>
                  <a:schemeClr val="bg1"/>
                </a:solidFill>
              </a:rPr>
              <a:t>THE EVENTS: CITY LAB AND FINAL CONFERENCE</a:t>
            </a:r>
            <a:endParaRPr lang="bg-BG" altLang="bg-BG" sz="2000">
              <a:solidFill>
                <a:schemeClr val="bg1"/>
              </a:solidFill>
            </a:endParaRPr>
          </a:p>
        </p:txBody>
      </p:sp>
      <p:sp>
        <p:nvSpPr>
          <p:cNvPr id="6149" name="AutoShape 24"/>
          <p:cNvSpPr>
            <a:spLocks noChangeArrowheads="1"/>
          </p:cNvSpPr>
          <p:nvPr/>
        </p:nvSpPr>
        <p:spPr bwMode="auto">
          <a:xfrm>
            <a:off x="250825" y="3789363"/>
            <a:ext cx="5905500" cy="21605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GB" altLang="bg-BG" sz="1400" b="1">
                <a:solidFill>
                  <a:schemeClr val="accent2"/>
                </a:solidFill>
              </a:rPr>
              <a:t>BASELINE STUDY ON METROPOLITAN GOVERNANCE ISSUE;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bg-BG" sz="1400" b="1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GB" altLang="bg-BG" sz="1400" b="1">
                <a:solidFill>
                  <a:schemeClr val="accent2"/>
                </a:solidFill>
              </a:rPr>
              <a:t> WORKING REPORTS FROM THE SEVEN THEMATIC SEMINARS;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bg-BG" sz="1400" b="1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GB" altLang="bg-BG" sz="1400" b="1">
                <a:solidFill>
                  <a:schemeClr val="accent2"/>
                </a:solidFill>
              </a:rPr>
              <a:t> LOCAL ACTION PLANS;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bg-BG" sz="1400" b="1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GB" altLang="bg-BG" sz="1400" b="1">
                <a:solidFill>
                  <a:schemeClr val="accent2"/>
                </a:solidFill>
              </a:rPr>
              <a:t>COMPENDIUM OF INFORMATION ON LOCAL SUPPORT GROUPS;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bg-BG" sz="1400" b="1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GB" altLang="bg-BG" sz="1400" b="1">
                <a:solidFill>
                  <a:schemeClr val="accent2"/>
                </a:solidFill>
              </a:rPr>
              <a:t>SYNTHESIS OF CONCLUSIONS AND RECOMMENDATIONS</a:t>
            </a:r>
            <a:r>
              <a:rPr lang="bg-BG" altLang="bg-BG" sz="1800">
                <a:solidFill>
                  <a:schemeClr val="accent2"/>
                </a:solidFill>
              </a:rPr>
              <a:t> </a:t>
            </a:r>
            <a:r>
              <a:rPr lang="en-GB" altLang="bg-BG" sz="1800">
                <a:solidFill>
                  <a:schemeClr val="accent2"/>
                </a:solidFill>
              </a:rPr>
              <a:t> </a:t>
            </a:r>
          </a:p>
        </p:txBody>
      </p:sp>
      <p:pic>
        <p:nvPicPr>
          <p:cNvPr id="6150" name="Picture 25" descr="URBACT_baseline_rgb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67488" y="1484313"/>
            <a:ext cx="21082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AutoShape 26"/>
          <p:cNvSpPr>
            <a:spLocks noChangeArrowheads="1"/>
          </p:cNvSpPr>
          <p:nvPr/>
        </p:nvSpPr>
        <p:spPr bwMode="auto">
          <a:xfrm>
            <a:off x="250825" y="3141663"/>
            <a:ext cx="2592388" cy="503237"/>
          </a:xfrm>
          <a:prstGeom prst="roundRect">
            <a:avLst>
              <a:gd name="adj" fmla="val 16667"/>
            </a:avLst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bg-BG" sz="2000">
                <a:solidFill>
                  <a:schemeClr val="bg1"/>
                </a:solidFill>
              </a:rPr>
              <a:t>MAJOR OUTPUTS:</a:t>
            </a:r>
            <a:endParaRPr lang="bg-BG" altLang="bg-BG" sz="2000">
              <a:solidFill>
                <a:schemeClr val="bg1"/>
              </a:solidFill>
            </a:endParaRPr>
          </a:p>
        </p:txBody>
      </p:sp>
      <p:pic>
        <p:nvPicPr>
          <p:cNvPr id="6152" name="Picture 27" descr="CityLab-PhotoVLecigne-2010[1]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89700" y="3068638"/>
            <a:ext cx="2114550" cy="140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28" descr="JF-Lille-CF-ADULM-2-2010[1]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629150"/>
            <a:ext cx="2160587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4" name="AutoShape 29"/>
          <p:cNvSpPr>
            <a:spLocks noChangeArrowheads="1"/>
          </p:cNvSpPr>
          <p:nvPr/>
        </p:nvSpPr>
        <p:spPr bwMode="auto">
          <a:xfrm>
            <a:off x="2124075" y="260350"/>
            <a:ext cx="6624638" cy="792163"/>
          </a:xfrm>
          <a:prstGeom prst="roundRect">
            <a:avLst>
              <a:gd name="adj" fmla="val 16667"/>
            </a:avLst>
          </a:prstGeom>
          <a:solidFill>
            <a:srgbClr val="003366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bg-BG" sz="2200" b="1">
                <a:solidFill>
                  <a:schemeClr val="bg1"/>
                </a:solidFill>
              </a:rPr>
              <a:t>JOINING FORCES FOR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bg-BG" sz="2200" b="1">
                <a:solidFill>
                  <a:schemeClr val="bg1"/>
                </a:solidFill>
              </a:rPr>
              <a:t>                    ACHIEVING COMMON STANDARTS</a:t>
            </a:r>
            <a:endParaRPr lang="bg-BG" altLang="bg-BG" sz="22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-26988"/>
            <a:ext cx="9144000" cy="6858001"/>
            <a:chOff x="0" y="0"/>
            <a:chExt cx="5760" cy="4320"/>
          </a:xfrm>
        </p:grpSpPr>
        <p:pic>
          <p:nvPicPr>
            <p:cNvPr id="7176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7" name="AutoShape 4"/>
            <p:cNvSpPr>
              <a:spLocks noChangeArrowheads="1"/>
            </p:cNvSpPr>
            <p:nvPr/>
          </p:nvSpPr>
          <p:spPr bwMode="auto">
            <a:xfrm>
              <a:off x="113" y="3884"/>
              <a:ext cx="5216" cy="317"/>
            </a:xfrm>
            <a:prstGeom prst="roundRect">
              <a:avLst>
                <a:gd name="adj" fmla="val 16667"/>
              </a:avLst>
            </a:prstGeom>
            <a:solidFill>
              <a:srgbClr val="003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bg-BG" sz="1600">
                  <a:solidFill>
                    <a:schemeClr val="bg1"/>
                  </a:solidFill>
                </a:rPr>
                <a:t>Regions and Cities leading the way to improved territorial cooperation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bg-BG" sz="1600">
                  <a:solidFill>
                    <a:schemeClr val="bg1"/>
                  </a:solidFill>
                </a:rPr>
                <a:t>Sofia, 29 January 2015</a:t>
              </a:r>
            </a:p>
          </p:txBody>
        </p:sp>
        <p:grpSp>
          <p:nvGrpSpPr>
            <p:cNvPr id="7178" name="Group 5"/>
            <p:cNvGrpSpPr>
              <a:grpSpLocks/>
            </p:cNvGrpSpPr>
            <p:nvPr/>
          </p:nvGrpSpPr>
          <p:grpSpPr bwMode="auto">
            <a:xfrm>
              <a:off x="68" y="46"/>
              <a:ext cx="1497" cy="1388"/>
              <a:chOff x="0" y="0"/>
              <a:chExt cx="4468" cy="4322"/>
            </a:xfrm>
          </p:grpSpPr>
          <p:grpSp>
            <p:nvGrpSpPr>
              <p:cNvPr id="7180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4468" cy="4322"/>
                <a:chOff x="0" y="0"/>
                <a:chExt cx="4468" cy="4322"/>
              </a:xfrm>
            </p:grpSpPr>
            <p:pic>
              <p:nvPicPr>
                <p:cNvPr id="7185" name="Picture 7" descr="eu_map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4468" cy="432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186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431" y="2251"/>
                  <a:ext cx="1224" cy="1678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7187" name="Line 9"/>
                <p:cNvSpPr>
                  <a:spLocks noChangeShapeType="1"/>
                </p:cNvSpPr>
                <p:nvPr/>
              </p:nvSpPr>
              <p:spPr bwMode="auto">
                <a:xfrm>
                  <a:off x="1519" y="2478"/>
                  <a:ext cx="635" cy="907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7188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2154" y="2614"/>
                  <a:ext cx="136" cy="771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7189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1474" y="2251"/>
                  <a:ext cx="182" cy="136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7190" name="Line 12"/>
                <p:cNvSpPr>
                  <a:spLocks noChangeShapeType="1"/>
                </p:cNvSpPr>
                <p:nvPr/>
              </p:nvSpPr>
              <p:spPr bwMode="auto">
                <a:xfrm>
                  <a:off x="1610" y="2251"/>
                  <a:ext cx="680" cy="363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7191" name="Line 13"/>
                <p:cNvSpPr>
                  <a:spLocks noChangeShapeType="1"/>
                </p:cNvSpPr>
                <p:nvPr/>
              </p:nvSpPr>
              <p:spPr bwMode="auto">
                <a:xfrm>
                  <a:off x="1474" y="2387"/>
                  <a:ext cx="45" cy="91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7192" name="Line 14"/>
                <p:cNvSpPr>
                  <a:spLocks noChangeShapeType="1"/>
                </p:cNvSpPr>
                <p:nvPr/>
              </p:nvSpPr>
              <p:spPr bwMode="auto">
                <a:xfrm>
                  <a:off x="1655" y="2251"/>
                  <a:ext cx="1044" cy="227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sp>
              <p:nvSpPr>
                <p:cNvPr id="7193" name="Line 15"/>
                <p:cNvSpPr>
                  <a:spLocks noChangeShapeType="1"/>
                </p:cNvSpPr>
                <p:nvPr/>
              </p:nvSpPr>
              <p:spPr bwMode="auto">
                <a:xfrm>
                  <a:off x="2699" y="2478"/>
                  <a:ext cx="680" cy="952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</p:grpSp>
          <p:sp>
            <p:nvSpPr>
              <p:cNvPr id="7181" name="Line 16"/>
              <p:cNvSpPr>
                <a:spLocks noChangeShapeType="1"/>
              </p:cNvSpPr>
              <p:nvPr/>
            </p:nvSpPr>
            <p:spPr bwMode="auto">
              <a:xfrm flipH="1" flipV="1">
                <a:off x="2290" y="2614"/>
                <a:ext cx="1044" cy="771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7182" name="Line 17"/>
              <p:cNvSpPr>
                <a:spLocks noChangeShapeType="1"/>
              </p:cNvSpPr>
              <p:nvPr/>
            </p:nvSpPr>
            <p:spPr bwMode="auto">
              <a:xfrm flipV="1">
                <a:off x="385" y="2614"/>
                <a:ext cx="1905" cy="136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7183" name="Line 18"/>
              <p:cNvSpPr>
                <a:spLocks noChangeShapeType="1"/>
              </p:cNvSpPr>
              <p:nvPr/>
            </p:nvSpPr>
            <p:spPr bwMode="auto">
              <a:xfrm flipV="1">
                <a:off x="2290" y="2478"/>
                <a:ext cx="409" cy="13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7184" name="Line 19"/>
              <p:cNvSpPr>
                <a:spLocks noChangeShapeType="1"/>
              </p:cNvSpPr>
              <p:nvPr/>
            </p:nvSpPr>
            <p:spPr bwMode="auto">
              <a:xfrm flipH="1">
                <a:off x="2154" y="2478"/>
                <a:ext cx="545" cy="907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</p:grpSp>
        <p:pic>
          <p:nvPicPr>
            <p:cNvPr id="7179" name="Picture 20" descr="logo">
              <a:hlinkClick r:id="rId4" tooltip="Начална страница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3" y="3775"/>
              <a:ext cx="294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171" name="Text Box 22"/>
          <p:cNvSpPr txBox="1">
            <a:spLocks noChangeArrowheads="1"/>
          </p:cNvSpPr>
          <p:nvPr/>
        </p:nvSpPr>
        <p:spPr bwMode="auto">
          <a:xfrm>
            <a:off x="2484438" y="1125538"/>
            <a:ext cx="403225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bg-BG" sz="2200" b="1">
                <a:solidFill>
                  <a:schemeClr val="bg1"/>
                </a:solidFill>
              </a:rPr>
              <a:t>JOINING FORCES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bg-BG" sz="1800" b="1">
                <a:solidFill>
                  <a:schemeClr val="bg1"/>
                </a:solidFill>
              </a:rPr>
              <a:t>Metropolitan governance and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bg-BG" sz="1800" b="1">
                <a:solidFill>
                  <a:schemeClr val="bg1"/>
                </a:solidFill>
              </a:rPr>
              <a:t>competitiveness of European cities</a:t>
            </a:r>
            <a:endParaRPr lang="bg-BG" altLang="bg-BG" sz="1800" b="1">
              <a:solidFill>
                <a:schemeClr val="bg1"/>
              </a:solidFill>
            </a:endParaRPr>
          </a:p>
        </p:txBody>
      </p:sp>
      <p:sp>
        <p:nvSpPr>
          <p:cNvPr id="7172" name="AutoShape 23"/>
          <p:cNvSpPr>
            <a:spLocks noChangeArrowheads="1"/>
          </p:cNvSpPr>
          <p:nvPr/>
        </p:nvSpPr>
        <p:spPr bwMode="auto">
          <a:xfrm>
            <a:off x="250825" y="2420938"/>
            <a:ext cx="6481763" cy="503237"/>
          </a:xfrm>
          <a:prstGeom prst="roundRect">
            <a:avLst>
              <a:gd name="adj" fmla="val 16667"/>
            </a:avLst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bg-BG" sz="2000">
                <a:solidFill>
                  <a:schemeClr val="bg1"/>
                </a:solidFill>
              </a:rPr>
              <a:t>CONCLUSIONS AND RECOMMENDATIONS</a:t>
            </a:r>
            <a:endParaRPr lang="bg-BG" altLang="bg-BG" sz="2000">
              <a:solidFill>
                <a:schemeClr val="bg1"/>
              </a:solidFill>
            </a:endParaRPr>
          </a:p>
        </p:txBody>
      </p:sp>
      <p:sp>
        <p:nvSpPr>
          <p:cNvPr id="13317" name="AutoShape 24"/>
          <p:cNvSpPr>
            <a:spLocks noChangeArrowheads="1"/>
          </p:cNvSpPr>
          <p:nvPr/>
        </p:nvSpPr>
        <p:spPr bwMode="auto">
          <a:xfrm>
            <a:off x="250825" y="3141663"/>
            <a:ext cx="8353425" cy="28082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eaLnBrk="1" hangingPunct="1">
              <a:buFont typeface="Wingdings" panose="05000000000000000000" pitchFamily="2" charset="2"/>
              <a:buChar char="ü"/>
              <a:defRPr/>
            </a:pPr>
            <a:r>
              <a:rPr lang="en-GB" altLang="bg-BG" sz="1600" b="1" dirty="0" smtClean="0">
                <a:solidFill>
                  <a:schemeClr val="accent2"/>
                </a:solidFill>
              </a:rPr>
              <a:t>THE METROPOLITAN SCALE IS MORE EFFECTIVE TO DEAL WITH </a:t>
            </a:r>
          </a:p>
          <a:p>
            <a:pPr eaLnBrk="1" hangingPunct="1">
              <a:defRPr/>
            </a:pPr>
            <a:r>
              <a:rPr lang="bg-BG" altLang="bg-BG" sz="1600" b="1" dirty="0" smtClean="0">
                <a:solidFill>
                  <a:schemeClr val="accent2"/>
                </a:solidFill>
              </a:rPr>
              <a:t>     </a:t>
            </a:r>
            <a:r>
              <a:rPr lang="en-GB" altLang="bg-BG" sz="1600" b="1" dirty="0" smtClean="0">
                <a:solidFill>
                  <a:schemeClr val="accent2"/>
                </a:solidFill>
              </a:rPr>
              <a:t>DIFFERENT ISSUES – TRANSPORT, WASTE MANAGEMENT, STRATEGIC </a:t>
            </a:r>
          </a:p>
          <a:p>
            <a:pPr eaLnBrk="1" hangingPunct="1">
              <a:defRPr/>
            </a:pPr>
            <a:r>
              <a:rPr lang="bg-BG" altLang="bg-BG" sz="1600" b="1" dirty="0" smtClean="0">
                <a:solidFill>
                  <a:schemeClr val="accent2"/>
                </a:solidFill>
              </a:rPr>
              <a:t>     </a:t>
            </a:r>
            <a:r>
              <a:rPr lang="en-GB" altLang="bg-BG" sz="1600" b="1" dirty="0" smtClean="0">
                <a:solidFill>
                  <a:schemeClr val="accent2"/>
                </a:solidFill>
              </a:rPr>
              <a:t>PLANNING ETC.;</a:t>
            </a:r>
          </a:p>
          <a:p>
            <a:pPr marL="285750" indent="-285750" eaLnBrk="1" hangingPunct="1">
              <a:buFont typeface="Wingdings" panose="05000000000000000000" pitchFamily="2" charset="2"/>
              <a:buChar char="ü"/>
              <a:defRPr/>
            </a:pPr>
            <a:r>
              <a:rPr lang="en-GB" altLang="bg-BG" sz="1600" b="1" dirty="0" smtClean="0">
                <a:solidFill>
                  <a:schemeClr val="accent2"/>
                </a:solidFill>
              </a:rPr>
              <a:t>CITY REGIONS HELP TO OVERCOME SHORTAGE OF RESOURCES AND </a:t>
            </a:r>
          </a:p>
          <a:p>
            <a:pPr eaLnBrk="1" hangingPunct="1">
              <a:defRPr/>
            </a:pPr>
            <a:r>
              <a:rPr lang="bg-BG" altLang="bg-BG" sz="1600" b="1" dirty="0" smtClean="0">
                <a:solidFill>
                  <a:schemeClr val="accent2"/>
                </a:solidFill>
              </a:rPr>
              <a:t>     </a:t>
            </a:r>
            <a:r>
              <a:rPr lang="en-GB" altLang="bg-BG" sz="1600" b="1" dirty="0" smtClean="0">
                <a:solidFill>
                  <a:schemeClr val="accent2"/>
                </a:solidFill>
              </a:rPr>
              <a:t>JOIN CAPACITIES;</a:t>
            </a:r>
          </a:p>
          <a:p>
            <a:pPr marL="285750" indent="-285750" eaLnBrk="1" hangingPunct="1">
              <a:buFont typeface="Wingdings" panose="05000000000000000000" pitchFamily="2" charset="2"/>
              <a:buChar char="ü"/>
              <a:defRPr/>
            </a:pPr>
            <a:r>
              <a:rPr lang="en-GB" altLang="bg-BG" sz="1600" b="1" dirty="0" smtClean="0">
                <a:solidFill>
                  <a:schemeClr val="accent2"/>
                </a:solidFill>
              </a:rPr>
              <a:t>METROPOLITAN GOVERNANCE IS ESSENTIAL FOR AVOIDING </a:t>
            </a:r>
          </a:p>
          <a:p>
            <a:pPr eaLnBrk="1" hangingPunct="1">
              <a:defRPr/>
            </a:pPr>
            <a:r>
              <a:rPr lang="bg-BG" altLang="bg-BG" sz="1600" b="1" dirty="0" smtClean="0">
                <a:solidFill>
                  <a:schemeClr val="accent2"/>
                </a:solidFill>
              </a:rPr>
              <a:t>     </a:t>
            </a:r>
            <a:r>
              <a:rPr lang="en-GB" altLang="bg-BG" sz="1600" b="1" dirty="0" smtClean="0">
                <a:solidFill>
                  <a:schemeClr val="accent2"/>
                </a:solidFill>
              </a:rPr>
              <a:t>STERILLE COMPETITION BETWEEN INSTITUTIONS AND MISUSE </a:t>
            </a:r>
          </a:p>
          <a:p>
            <a:pPr eaLnBrk="1" hangingPunct="1">
              <a:defRPr/>
            </a:pPr>
            <a:r>
              <a:rPr lang="bg-BG" altLang="bg-BG" sz="1600" b="1" smtClean="0">
                <a:solidFill>
                  <a:schemeClr val="accent2"/>
                </a:solidFill>
              </a:rPr>
              <a:t>     </a:t>
            </a:r>
            <a:r>
              <a:rPr lang="en-GB" altLang="bg-BG" sz="1600" b="1" smtClean="0">
                <a:solidFill>
                  <a:schemeClr val="accent2"/>
                </a:solidFill>
              </a:rPr>
              <a:t>PUBLIC </a:t>
            </a:r>
            <a:r>
              <a:rPr lang="en-GB" altLang="bg-BG" sz="1600" b="1" dirty="0" smtClean="0">
                <a:solidFill>
                  <a:schemeClr val="accent2"/>
                </a:solidFill>
              </a:rPr>
              <a:t>MONEY;</a:t>
            </a:r>
          </a:p>
          <a:p>
            <a:pPr marL="285750" indent="-285750" eaLnBrk="1" hangingPunct="1">
              <a:buFont typeface="Wingdings" panose="05000000000000000000" pitchFamily="2" charset="2"/>
              <a:buChar char="ü"/>
              <a:defRPr/>
            </a:pPr>
            <a:r>
              <a:rPr lang="en-GB" altLang="bg-BG" sz="1600" b="1" dirty="0" smtClean="0">
                <a:solidFill>
                  <a:schemeClr val="accent2"/>
                </a:solidFill>
              </a:rPr>
              <a:t>FLEXIBLE ADMINISTRATIVE SOLUTIONS;</a:t>
            </a:r>
          </a:p>
          <a:p>
            <a:pPr marL="285750" indent="-285750" eaLnBrk="1" hangingPunct="1">
              <a:buFont typeface="Wingdings" panose="05000000000000000000" pitchFamily="2" charset="2"/>
              <a:buChar char="ü"/>
              <a:defRPr/>
            </a:pPr>
            <a:r>
              <a:rPr lang="en-GB" altLang="bg-BG" sz="1600" b="1" dirty="0" smtClean="0">
                <a:solidFill>
                  <a:schemeClr val="accent2"/>
                </a:solidFill>
              </a:rPr>
              <a:t>INVOLVING RELEVANT ACTORS.</a:t>
            </a:r>
          </a:p>
        </p:txBody>
      </p:sp>
      <p:pic>
        <p:nvPicPr>
          <p:cNvPr id="7174" name="Picture 25" descr="URBACT_baseline_rgb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67488" y="1484313"/>
            <a:ext cx="21082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AutoShape 29"/>
          <p:cNvSpPr>
            <a:spLocks noChangeArrowheads="1"/>
          </p:cNvSpPr>
          <p:nvPr/>
        </p:nvSpPr>
        <p:spPr bwMode="auto">
          <a:xfrm>
            <a:off x="2124075" y="260350"/>
            <a:ext cx="6624638" cy="792163"/>
          </a:xfrm>
          <a:prstGeom prst="roundRect">
            <a:avLst>
              <a:gd name="adj" fmla="val 16667"/>
            </a:avLst>
          </a:prstGeom>
          <a:solidFill>
            <a:srgbClr val="003366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bg-BG" sz="2200" b="1">
                <a:solidFill>
                  <a:schemeClr val="bg1"/>
                </a:solidFill>
              </a:rPr>
              <a:t>JOINING FORCES FOR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bg-BG" sz="2200" b="1">
                <a:solidFill>
                  <a:schemeClr val="bg1"/>
                </a:solidFill>
              </a:rPr>
              <a:t>                    ACHIEVING COMMON STANDARTS</a:t>
            </a:r>
            <a:endParaRPr lang="bg-BG" altLang="bg-BG" sz="22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179388" y="4868863"/>
            <a:ext cx="8280400" cy="503237"/>
          </a:xfrm>
          <a:prstGeom prst="roundRect">
            <a:avLst>
              <a:gd name="adj" fmla="val 16667"/>
            </a:avLst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bg-BG" sz="1600">
                <a:solidFill>
                  <a:schemeClr val="bg1"/>
                </a:solidFill>
              </a:rPr>
              <a:t>Regions and Cities leading the way to improved territorial cooperation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bg-BG" sz="1600">
                <a:solidFill>
                  <a:schemeClr val="bg1"/>
                </a:solidFill>
              </a:rPr>
              <a:t>Sofia, 29 January, 2015</a:t>
            </a:r>
            <a:endParaRPr lang="bg-BG" altLang="bg-BG" sz="1600">
              <a:solidFill>
                <a:schemeClr val="bg1"/>
              </a:solidFill>
            </a:endParaRPr>
          </a:p>
        </p:txBody>
      </p:sp>
      <p:pic>
        <p:nvPicPr>
          <p:cNvPr id="8195" name="Picture 3" descr="CityLab-PhotoVLecigne-201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4764"/>
          <a:stretch>
            <a:fillRect/>
          </a:stretch>
        </p:blipFill>
        <p:spPr bwMode="auto">
          <a:xfrm>
            <a:off x="1979613" y="5451475"/>
            <a:ext cx="1657350" cy="129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 descr="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445125"/>
            <a:ext cx="1727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 descr="JF-Seville0-MBApril200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8400" y="5445125"/>
            <a:ext cx="1727200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198" name="Group 6"/>
          <p:cNvGrpSpPr>
            <a:grpSpLocks/>
          </p:cNvGrpSpPr>
          <p:nvPr/>
        </p:nvGrpSpPr>
        <p:grpSpPr bwMode="auto">
          <a:xfrm>
            <a:off x="144463" y="73025"/>
            <a:ext cx="5867400" cy="4724400"/>
            <a:chOff x="0" y="0"/>
            <a:chExt cx="4468" cy="4322"/>
          </a:xfrm>
        </p:grpSpPr>
        <p:grpSp>
          <p:nvGrpSpPr>
            <p:cNvPr id="8204" name="Group 7"/>
            <p:cNvGrpSpPr>
              <a:grpSpLocks/>
            </p:cNvGrpSpPr>
            <p:nvPr/>
          </p:nvGrpSpPr>
          <p:grpSpPr bwMode="auto">
            <a:xfrm>
              <a:off x="0" y="0"/>
              <a:ext cx="4468" cy="4322"/>
              <a:chOff x="0" y="0"/>
              <a:chExt cx="4468" cy="4322"/>
            </a:xfrm>
          </p:grpSpPr>
          <p:pic>
            <p:nvPicPr>
              <p:cNvPr id="8209" name="Picture 8" descr="eu_map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4468" cy="4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210" name="Line 9"/>
              <p:cNvSpPr>
                <a:spLocks noChangeShapeType="1"/>
              </p:cNvSpPr>
              <p:nvPr/>
            </p:nvSpPr>
            <p:spPr bwMode="auto">
              <a:xfrm flipV="1">
                <a:off x="431" y="2251"/>
                <a:ext cx="1224" cy="1678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8211" name="Line 10"/>
              <p:cNvSpPr>
                <a:spLocks noChangeShapeType="1"/>
              </p:cNvSpPr>
              <p:nvPr/>
            </p:nvSpPr>
            <p:spPr bwMode="auto">
              <a:xfrm>
                <a:off x="1519" y="2478"/>
                <a:ext cx="635" cy="907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8212" name="Line 11"/>
              <p:cNvSpPr>
                <a:spLocks noChangeShapeType="1"/>
              </p:cNvSpPr>
              <p:nvPr/>
            </p:nvSpPr>
            <p:spPr bwMode="auto">
              <a:xfrm flipH="1">
                <a:off x="2154" y="2614"/>
                <a:ext cx="136" cy="771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8213" name="Line 12"/>
              <p:cNvSpPr>
                <a:spLocks noChangeShapeType="1"/>
              </p:cNvSpPr>
              <p:nvPr/>
            </p:nvSpPr>
            <p:spPr bwMode="auto">
              <a:xfrm flipV="1">
                <a:off x="1474" y="2251"/>
                <a:ext cx="182" cy="13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8214" name="Line 13"/>
              <p:cNvSpPr>
                <a:spLocks noChangeShapeType="1"/>
              </p:cNvSpPr>
              <p:nvPr/>
            </p:nvSpPr>
            <p:spPr bwMode="auto">
              <a:xfrm>
                <a:off x="1610" y="2251"/>
                <a:ext cx="680" cy="363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8215" name="Line 14"/>
              <p:cNvSpPr>
                <a:spLocks noChangeShapeType="1"/>
              </p:cNvSpPr>
              <p:nvPr/>
            </p:nvSpPr>
            <p:spPr bwMode="auto">
              <a:xfrm>
                <a:off x="1474" y="2387"/>
                <a:ext cx="45" cy="91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8216" name="Line 15"/>
              <p:cNvSpPr>
                <a:spLocks noChangeShapeType="1"/>
              </p:cNvSpPr>
              <p:nvPr/>
            </p:nvSpPr>
            <p:spPr bwMode="auto">
              <a:xfrm>
                <a:off x="1655" y="2251"/>
                <a:ext cx="1044" cy="227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8217" name="Line 16"/>
              <p:cNvSpPr>
                <a:spLocks noChangeShapeType="1"/>
              </p:cNvSpPr>
              <p:nvPr/>
            </p:nvSpPr>
            <p:spPr bwMode="auto">
              <a:xfrm>
                <a:off x="2699" y="2478"/>
                <a:ext cx="680" cy="95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</p:grpSp>
        <p:sp>
          <p:nvSpPr>
            <p:cNvPr id="8205" name="Line 17"/>
            <p:cNvSpPr>
              <a:spLocks noChangeShapeType="1"/>
            </p:cNvSpPr>
            <p:nvPr/>
          </p:nvSpPr>
          <p:spPr bwMode="auto">
            <a:xfrm flipH="1" flipV="1">
              <a:off x="2290" y="2614"/>
              <a:ext cx="1044" cy="771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8206" name="Line 18"/>
            <p:cNvSpPr>
              <a:spLocks noChangeShapeType="1"/>
            </p:cNvSpPr>
            <p:nvPr/>
          </p:nvSpPr>
          <p:spPr bwMode="auto">
            <a:xfrm flipV="1">
              <a:off x="385" y="2614"/>
              <a:ext cx="1905" cy="136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8207" name="Line 19"/>
            <p:cNvSpPr>
              <a:spLocks noChangeShapeType="1"/>
            </p:cNvSpPr>
            <p:nvPr/>
          </p:nvSpPr>
          <p:spPr bwMode="auto">
            <a:xfrm flipV="1">
              <a:off x="2290" y="2478"/>
              <a:ext cx="409" cy="13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8208" name="Line 20"/>
            <p:cNvSpPr>
              <a:spLocks noChangeShapeType="1"/>
            </p:cNvSpPr>
            <p:nvPr/>
          </p:nvSpPr>
          <p:spPr bwMode="auto">
            <a:xfrm flipH="1">
              <a:off x="2154" y="2478"/>
              <a:ext cx="545" cy="907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bg-BG"/>
            </a:p>
          </p:txBody>
        </p:sp>
      </p:grpSp>
      <p:pic>
        <p:nvPicPr>
          <p:cNvPr id="8199" name="Picture 21" descr="48Burgas_most"/>
          <p:cNvPicPr>
            <a:picLocks noChangeAspect="1" noChangeArrowheads="1"/>
          </p:cNvPicPr>
          <p:nvPr/>
        </p:nvPicPr>
        <p:blipFill>
          <a:blip r:embed="rId6" cstate="print">
            <a:lum bright="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35" r="4961"/>
          <a:stretch>
            <a:fillRect/>
          </a:stretch>
        </p:blipFill>
        <p:spPr bwMode="auto">
          <a:xfrm>
            <a:off x="179388" y="5430838"/>
            <a:ext cx="17113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22" descr="logo">
            <a:hlinkClick r:id="rId7" tooltip="Начална страница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97888" y="4695825"/>
            <a:ext cx="46672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1" name="Text Box 23"/>
          <p:cNvSpPr txBox="1">
            <a:spLocks noChangeArrowheads="1"/>
          </p:cNvSpPr>
          <p:nvPr/>
        </p:nvSpPr>
        <p:spPr bwMode="auto">
          <a:xfrm>
            <a:off x="4716463" y="2243138"/>
            <a:ext cx="3959225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bg-BG" sz="3400" b="1">
                <a:solidFill>
                  <a:schemeClr val="accent2"/>
                </a:solidFill>
              </a:rPr>
              <a:t>THANK YOU FOR YOUR ATTENTION!</a:t>
            </a:r>
            <a:r>
              <a:rPr lang="en-US" altLang="bg-BG" sz="2800" b="1">
                <a:solidFill>
                  <a:srgbClr val="0066CC"/>
                </a:solidFill>
              </a:rPr>
              <a:t>      </a:t>
            </a:r>
            <a:endParaRPr lang="bg-BG" altLang="bg-BG" sz="2800" b="1">
              <a:solidFill>
                <a:srgbClr val="0066CC"/>
              </a:solidFill>
            </a:endParaRPr>
          </a:p>
        </p:txBody>
      </p:sp>
      <p:sp>
        <p:nvSpPr>
          <p:cNvPr id="8202" name="Text Box 24"/>
          <p:cNvSpPr txBox="1">
            <a:spLocks noChangeArrowheads="1"/>
          </p:cNvSpPr>
          <p:nvPr/>
        </p:nvSpPr>
        <p:spPr bwMode="auto">
          <a:xfrm>
            <a:off x="4392613" y="260350"/>
            <a:ext cx="45720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bg-BG" sz="3600" b="1">
                <a:solidFill>
                  <a:schemeClr val="accent2"/>
                </a:solidFill>
              </a:rPr>
              <a:t>JOINING FORCES</a:t>
            </a:r>
            <a:r>
              <a:rPr lang="en-US" altLang="bg-BG" sz="2400" b="1">
                <a:solidFill>
                  <a:schemeClr val="accent2"/>
                </a:solidFill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bg-BG" sz="2000" b="1">
                <a:solidFill>
                  <a:schemeClr val="accent2"/>
                </a:solidFill>
              </a:rPr>
              <a:t>TO IMPROVE  TERRITORIAL COOPERATION</a:t>
            </a:r>
            <a:r>
              <a:rPr lang="en-US" altLang="bg-BG" sz="2000" b="1">
                <a:solidFill>
                  <a:srgbClr val="0066CC"/>
                </a:solidFill>
              </a:rPr>
              <a:t>      </a:t>
            </a:r>
            <a:endParaRPr lang="bg-BG" altLang="bg-BG" sz="2000" b="1">
              <a:solidFill>
                <a:srgbClr val="0066CC"/>
              </a:solidFill>
            </a:endParaRPr>
          </a:p>
        </p:txBody>
      </p:sp>
      <p:pic>
        <p:nvPicPr>
          <p:cNvPr id="8203" name="Picture 2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18150" y="5453063"/>
            <a:ext cx="1717675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2386</TotalTime>
  <Words>542</Words>
  <Application>Microsoft Office PowerPoint</Application>
  <PresentationFormat>Affichage à l'écran (4:3)</PresentationFormat>
  <Paragraphs>98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Default Design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Office</dc:creator>
  <cp:lastModifiedBy>Ola Kasneci</cp:lastModifiedBy>
  <cp:revision>21</cp:revision>
  <dcterms:created xsi:type="dcterms:W3CDTF">2010-10-04T21:10:25Z</dcterms:created>
  <dcterms:modified xsi:type="dcterms:W3CDTF">2015-04-01T09:58:15Z</dcterms:modified>
</cp:coreProperties>
</file>