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s/slide79.xml" ContentType="application/vnd.openxmlformats-officedocument.presentationml.slide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</p:sldMasterIdLst>
  <p:notesMasterIdLst>
    <p:notesMasterId r:id="rId96"/>
  </p:notesMasterIdLst>
  <p:sldIdLst>
    <p:sldId id="281" r:id="rId8"/>
    <p:sldId id="283" r:id="rId9"/>
    <p:sldId id="284" r:id="rId10"/>
    <p:sldId id="286" r:id="rId11"/>
    <p:sldId id="359" r:id="rId12"/>
    <p:sldId id="360" r:id="rId13"/>
    <p:sldId id="300" r:id="rId14"/>
    <p:sldId id="301" r:id="rId15"/>
    <p:sldId id="302" r:id="rId16"/>
    <p:sldId id="303" r:id="rId17"/>
    <p:sldId id="288" r:id="rId18"/>
    <p:sldId id="289" r:id="rId19"/>
    <p:sldId id="290" r:id="rId20"/>
    <p:sldId id="282" r:id="rId21"/>
    <p:sldId id="258" r:id="rId22"/>
    <p:sldId id="304" r:id="rId23"/>
    <p:sldId id="307" r:id="rId24"/>
    <p:sldId id="305" r:id="rId25"/>
    <p:sldId id="308" r:id="rId26"/>
    <p:sldId id="306" r:id="rId27"/>
    <p:sldId id="309" r:id="rId28"/>
    <p:sldId id="310" r:id="rId29"/>
    <p:sldId id="320" r:id="rId30"/>
    <p:sldId id="318" r:id="rId31"/>
    <p:sldId id="317" r:id="rId32"/>
    <p:sldId id="319" r:id="rId33"/>
    <p:sldId id="277" r:id="rId34"/>
    <p:sldId id="259" r:id="rId35"/>
    <p:sldId id="311" r:id="rId36"/>
    <p:sldId id="312" r:id="rId37"/>
    <p:sldId id="313" r:id="rId38"/>
    <p:sldId id="314" r:id="rId39"/>
    <p:sldId id="315" r:id="rId40"/>
    <p:sldId id="316" r:id="rId41"/>
    <p:sldId id="321" r:id="rId42"/>
    <p:sldId id="322" r:id="rId43"/>
    <p:sldId id="278" r:id="rId44"/>
    <p:sldId id="260" r:id="rId45"/>
    <p:sldId id="324" r:id="rId46"/>
    <p:sldId id="326" r:id="rId47"/>
    <p:sldId id="325" r:id="rId48"/>
    <p:sldId id="327" r:id="rId49"/>
    <p:sldId id="328" r:id="rId50"/>
    <p:sldId id="329" r:id="rId51"/>
    <p:sldId id="330" r:id="rId52"/>
    <p:sldId id="345" r:id="rId53"/>
    <p:sldId id="279" r:id="rId54"/>
    <p:sldId id="261" r:id="rId55"/>
    <p:sldId id="331" r:id="rId56"/>
    <p:sldId id="332" r:id="rId57"/>
    <p:sldId id="333" r:id="rId58"/>
    <p:sldId id="334" r:id="rId59"/>
    <p:sldId id="335" r:id="rId60"/>
    <p:sldId id="336" r:id="rId61"/>
    <p:sldId id="337" r:id="rId62"/>
    <p:sldId id="346" r:id="rId63"/>
    <p:sldId id="280" r:id="rId64"/>
    <p:sldId id="262" r:id="rId65"/>
    <p:sldId id="342" r:id="rId66"/>
    <p:sldId id="339" r:id="rId67"/>
    <p:sldId id="340" r:id="rId68"/>
    <p:sldId id="341" r:id="rId69"/>
    <p:sldId id="338" r:id="rId70"/>
    <p:sldId id="343" r:id="rId71"/>
    <p:sldId id="344" r:id="rId72"/>
    <p:sldId id="347" r:id="rId73"/>
    <p:sldId id="351" r:id="rId74"/>
    <p:sldId id="299" r:id="rId75"/>
    <p:sldId id="291" r:id="rId76"/>
    <p:sldId id="294" r:id="rId77"/>
    <p:sldId id="292" r:id="rId78"/>
    <p:sldId id="295" r:id="rId79"/>
    <p:sldId id="293" r:id="rId80"/>
    <p:sldId id="296" r:id="rId81"/>
    <p:sldId id="263" r:id="rId82"/>
    <p:sldId id="257" r:id="rId83"/>
    <p:sldId id="361" r:id="rId84"/>
    <p:sldId id="297" r:id="rId85"/>
    <p:sldId id="363" r:id="rId86"/>
    <p:sldId id="349" r:id="rId87"/>
    <p:sldId id="364" r:id="rId88"/>
    <p:sldId id="367" r:id="rId89"/>
    <p:sldId id="352" r:id="rId90"/>
    <p:sldId id="285" r:id="rId91"/>
    <p:sldId id="353" r:id="rId92"/>
    <p:sldId id="358" r:id="rId93"/>
    <p:sldId id="368" r:id="rId94"/>
    <p:sldId id="275" r:id="rId9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E69"/>
    <a:srgbClr val="A8C1DF"/>
    <a:srgbClr val="004699"/>
    <a:srgbClr val="79B825"/>
    <a:srgbClr val="00B5EC"/>
    <a:srgbClr val="E61B56"/>
    <a:srgbClr val="F47920"/>
    <a:srgbClr val="009E9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65" d="100"/>
          <a:sy n="165" d="100"/>
        </p:scale>
        <p:origin x="-1264" y="-104"/>
      </p:cViewPr>
      <p:guideLst>
        <p:guide orient="horz" pos="796"/>
        <p:guide pos="9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slide" Target="slides/slide77.xml"/><Relationship Id="rId89" Type="http://schemas.openxmlformats.org/officeDocument/2006/relationships/slide" Target="slides/slide82.xml"/><Relationship Id="rId97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92" Type="http://schemas.openxmlformats.org/officeDocument/2006/relationships/slide" Target="slides/slide8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87" Type="http://schemas.openxmlformats.org/officeDocument/2006/relationships/slide" Target="slides/slide80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slide" Target="slides/slide75.xml"/><Relationship Id="rId90" Type="http://schemas.openxmlformats.org/officeDocument/2006/relationships/slide" Target="slides/slide83.xml"/><Relationship Id="rId95" Type="http://schemas.openxmlformats.org/officeDocument/2006/relationships/slide" Target="slides/slide88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100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slide" Target="slides/slide73.xml"/><Relationship Id="rId85" Type="http://schemas.openxmlformats.org/officeDocument/2006/relationships/slide" Target="slides/slide78.xml"/><Relationship Id="rId93" Type="http://schemas.openxmlformats.org/officeDocument/2006/relationships/slide" Target="slides/slide86.xml"/><Relationship Id="rId9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slide" Target="slides/slide76.xml"/><Relationship Id="rId88" Type="http://schemas.openxmlformats.org/officeDocument/2006/relationships/slide" Target="slides/slide81.xml"/><Relationship Id="rId91" Type="http://schemas.openxmlformats.org/officeDocument/2006/relationships/slide" Target="slides/slide84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slide" Target="slides/slide74.xml"/><Relationship Id="rId86" Type="http://schemas.openxmlformats.org/officeDocument/2006/relationships/slide" Target="slides/slide79.xml"/><Relationship Id="rId94" Type="http://schemas.openxmlformats.org/officeDocument/2006/relationships/slide" Target="slides/slide87.xml"/><Relationship Id="rId9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9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FA80A84-2A6C-4F81-83D6-94EDD6AA32F8}" type="datetimeFigureOut">
              <a:rPr lang="en-US"/>
              <a:pPr>
                <a:defRPr/>
              </a:pPr>
              <a:t>6/19/2013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1316430-D0A6-477B-BC71-E047708BFCF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</a:pPr>
            <a:fld id="{F20C5576-2A70-49C0-AF6F-01A078DE69E2}" type="slidenum">
              <a:rPr lang="fr-FR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</a:pPr>
              <a:t>5</a:t>
            </a:fld>
            <a:endParaRPr lang="fr-FR">
              <a:solidFill>
                <a:srgbClr val="000000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37891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5763" y="685800"/>
            <a:ext cx="6088062" cy="34258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EA – 10:30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</a:pPr>
            <a:fld id="{8694A549-D1AE-4E61-97C5-292D0C5E6B6C}" type="slidenum">
              <a:rPr lang="fr-FR">
                <a:solidFill>
                  <a:srgbClr val="000000"/>
                </a:solidFill>
                <a:latin typeface="Times New Roman" pitchFamily="18" charset="0"/>
                <a:ea typeface="ＭＳ Ｐゴシック"/>
                <a:cs typeface="ＭＳ Ｐゴシック"/>
              </a:rPr>
              <a:pPr fontAlgn="base">
                <a:spcBef>
                  <a:spcPct val="0"/>
                </a:spcBef>
                <a:spcAft>
                  <a:spcPct val="0"/>
                </a:spcAft>
                <a:tabLst>
                  <a:tab pos="723900" algn="l"/>
                  <a:tab pos="1447800" algn="l"/>
                  <a:tab pos="2171700" algn="l"/>
                </a:tabLst>
              </a:pPr>
              <a:t>6</a:t>
            </a:fld>
            <a:endParaRPr lang="fr-FR">
              <a:solidFill>
                <a:srgbClr val="000000"/>
              </a:solidFill>
              <a:latin typeface="Times New Roman" pitchFamily="18" charset="0"/>
              <a:ea typeface="ＭＳ Ｐゴシック"/>
              <a:cs typeface="ＭＳ Ｐゴシック"/>
            </a:endParaRPr>
          </a:p>
        </p:txBody>
      </p:sp>
      <p:sp>
        <p:nvSpPr>
          <p:cNvPr id="39939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79413" y="685800"/>
            <a:ext cx="6094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7613" cy="4114800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fr-FR" smtClean="0"/>
              <a:t>EA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A25AEF7-1AEA-4710-85EE-2687F8B0D212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198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3F85217-66FB-4AC7-833D-E228328EB629}" type="slidenum">
              <a:rPr lang="en-GB"/>
              <a:pPr fontAlgn="base">
                <a:spcBef>
                  <a:spcPct val="0"/>
                </a:spcBef>
                <a:spcAft>
                  <a:spcPct val="0"/>
                </a:spcAft>
              </a:pPr>
              <a:t>82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urve.png"/>
          <p:cNvPicPr>
            <a:picLocks noChangeAspect="1"/>
          </p:cNvPicPr>
          <p:nvPr userDrawn="1"/>
        </p:nvPicPr>
        <p:blipFill rotWithShape="1">
          <a:blip r:embed="rId2"/>
          <a:srcRect b="37"/>
          <a:stretch/>
        </p:blipFill>
        <p:spPr>
          <a:xfrm>
            <a:off x="0" y="0"/>
            <a:ext cx="9144000" cy="2028825"/>
          </a:xfrm>
          <a:prstGeom prst="rect">
            <a:avLst/>
          </a:prstGeom>
          <a:effectLst>
            <a:outerShdw blurRad="63500" dist="635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5" name="Picture 9" descr="URBACT log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74650"/>
            <a:ext cx="16383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European Union 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362950" y="357188"/>
            <a:ext cx="6635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3227"/>
            <a:ext cx="7772400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47518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0046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8D918-4E25-40A8-81B7-31CF68CA9DEA}" type="datetimeFigureOut">
              <a:rPr lang="en-US"/>
              <a:pPr>
                <a:defRPr/>
              </a:pPr>
              <a:t>6/19/2013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DB2B3-F8F7-458B-B47C-9696E9C54592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7AEA3-4A85-4BF0-8F8F-16E9FC9A0DE4}" type="datetimeFigureOut">
              <a:rPr lang="en-US"/>
              <a:pPr>
                <a:defRPr/>
              </a:pPr>
              <a:t>6/19/2013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51DF3-A0ED-48F5-894F-3ACA0D58802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urve.png"/>
          <p:cNvPicPr>
            <a:picLocks noChangeAspect="1"/>
          </p:cNvPicPr>
          <p:nvPr userDrawn="1"/>
        </p:nvPicPr>
        <p:blipFill rotWithShape="1">
          <a:blip r:embed="rId2"/>
          <a:srcRect b="37"/>
          <a:stretch/>
        </p:blipFill>
        <p:spPr>
          <a:xfrm>
            <a:off x="0" y="0"/>
            <a:ext cx="9144000" cy="2028825"/>
          </a:xfrm>
          <a:prstGeom prst="rect">
            <a:avLst/>
          </a:prstGeom>
          <a:effectLst>
            <a:outerShdw blurRad="63500" dist="635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5" name="Picture 9" descr="URBACT log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74650"/>
            <a:ext cx="16383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European Union 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362950" y="357188"/>
            <a:ext cx="6635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3227"/>
            <a:ext cx="7772400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38447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0046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269961-C19F-415E-8F56-1CDCD1DE3B22}" type="datetimeFigureOut">
              <a:rPr lang="en-US"/>
              <a:pPr>
                <a:defRPr/>
              </a:pPr>
              <a:t>6/19/2013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C95D3-3384-45B6-8D79-AD36839B1CE1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DDCD7-D82A-4EEE-8F12-E91DAB5D289C}" type="datetimeFigureOut">
              <a:rPr lang="en-US"/>
              <a:pPr>
                <a:defRPr/>
              </a:pPr>
              <a:t>6/19/2013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C3E10-20D1-482C-BFAE-7CBD9A500CF9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30EBE-40E4-4902-972B-E90E97D176A9}" type="datetimeFigureOut">
              <a:rPr lang="en-US"/>
              <a:pPr>
                <a:defRPr/>
              </a:pPr>
              <a:t>6/19/2013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B96F3-AB94-48DA-94CE-289E4BC3E84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urve.png"/>
          <p:cNvPicPr>
            <a:picLocks noChangeAspect="1"/>
          </p:cNvPicPr>
          <p:nvPr userDrawn="1"/>
        </p:nvPicPr>
        <p:blipFill rotWithShape="1">
          <a:blip r:embed="rId2"/>
          <a:srcRect b="37"/>
          <a:stretch/>
        </p:blipFill>
        <p:spPr>
          <a:xfrm>
            <a:off x="0" y="0"/>
            <a:ext cx="9144000" cy="2028825"/>
          </a:xfrm>
          <a:prstGeom prst="rect">
            <a:avLst/>
          </a:prstGeom>
          <a:effectLst>
            <a:outerShdw blurRad="63500" dist="635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5" name="Picture 9" descr="URBACT log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74650"/>
            <a:ext cx="16383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European Union 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362950" y="357188"/>
            <a:ext cx="6635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3227"/>
            <a:ext cx="7772400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54569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0046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C9F59-A7BA-4DE3-9BE6-773A8C390EE8}" type="datetimeFigureOut">
              <a:rPr lang="en-US"/>
              <a:pPr>
                <a:defRPr/>
              </a:pPr>
              <a:t>6/19/2013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A3971-B237-43A1-BC0A-49F31AA9FE6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190F4-6B0A-4073-86AE-DA2AF2DB1A4D}" type="datetimeFigureOut">
              <a:rPr lang="en-US"/>
              <a:pPr>
                <a:defRPr/>
              </a:pPr>
              <a:t>6/19/2013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28472-E404-4167-88DA-07481A75477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B03E0-5226-40E5-9C5D-089665B5AF62}" type="datetimeFigureOut">
              <a:rPr lang="en-US"/>
              <a:pPr>
                <a:defRPr/>
              </a:pPr>
              <a:t>6/19/2013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30FED-3F1C-48CB-8D66-4F87E85289F1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urve.png"/>
          <p:cNvPicPr>
            <a:picLocks noChangeAspect="1"/>
          </p:cNvPicPr>
          <p:nvPr userDrawn="1"/>
        </p:nvPicPr>
        <p:blipFill rotWithShape="1">
          <a:blip r:embed="rId2"/>
          <a:srcRect b="37"/>
          <a:stretch/>
        </p:blipFill>
        <p:spPr>
          <a:xfrm>
            <a:off x="0" y="0"/>
            <a:ext cx="9144000" cy="2028825"/>
          </a:xfrm>
          <a:prstGeom prst="rect">
            <a:avLst/>
          </a:prstGeom>
          <a:effectLst>
            <a:outerShdw blurRad="63500" dist="635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5" name="Picture 9" descr="URBACT log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74650"/>
            <a:ext cx="16383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European Union 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362950" y="357188"/>
            <a:ext cx="6635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3227"/>
            <a:ext cx="7772400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37540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0046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9680A-0E3A-4F76-A22C-B105CBCB56F7}" type="datetimeFigureOut">
              <a:rPr lang="en-US"/>
              <a:pPr>
                <a:defRPr/>
              </a:pPr>
              <a:t>6/19/2013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007B5-7219-4F38-AF22-79E57BF5965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0D218-821C-43C5-A554-F08698341773}" type="datetimeFigureOut">
              <a:rPr lang="en-US"/>
              <a:pPr>
                <a:defRPr/>
              </a:pPr>
              <a:t>6/19/2013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A5DC5-4ED5-4FE6-BB09-2B7C5D9E87E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55F03-67D5-463A-87D0-3ABEBBB7AAC5}" type="datetimeFigureOut">
              <a:rPr lang="en-US"/>
              <a:pPr>
                <a:defRPr/>
              </a:pPr>
              <a:t>6/19/2013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6DE34-E651-43D7-8B22-6E210ADB226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147FE-7A85-4E12-912D-4F2CCD918B42}" type="datetimeFigureOut">
              <a:rPr lang="en-US"/>
              <a:pPr>
                <a:defRPr/>
              </a:pPr>
              <a:t>6/19/2013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7C4AA-19B6-4CD2-B6B7-F6ACE5D2FC11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urve.png"/>
          <p:cNvPicPr>
            <a:picLocks noChangeAspect="1"/>
          </p:cNvPicPr>
          <p:nvPr userDrawn="1"/>
        </p:nvPicPr>
        <p:blipFill rotWithShape="1">
          <a:blip r:embed="rId2"/>
          <a:srcRect b="37"/>
          <a:stretch/>
        </p:blipFill>
        <p:spPr>
          <a:xfrm>
            <a:off x="0" y="0"/>
            <a:ext cx="9144000" cy="2028825"/>
          </a:xfrm>
          <a:prstGeom prst="rect">
            <a:avLst/>
          </a:prstGeom>
          <a:effectLst>
            <a:outerShdw blurRad="63500" dist="635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5" name="Picture 9" descr="URBACT log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74650"/>
            <a:ext cx="16383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European Union 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362950" y="357188"/>
            <a:ext cx="6635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3227"/>
            <a:ext cx="7772400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37540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0046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7D18E-4C95-4C42-857B-046774E68A7E}" type="datetimeFigureOut">
              <a:rPr lang="en-US"/>
              <a:pPr>
                <a:defRPr/>
              </a:pPr>
              <a:t>6/19/2013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F2B52-6AD1-4580-86CA-571A69CAA09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>
            <a:lvl1pPr>
              <a:defRPr lang="en-GB" smtClean="0"/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GB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14411-DF14-43B8-8AF8-6142E3440C3C}" type="datetimeFigureOut">
              <a:rPr lang="en-US"/>
              <a:pPr>
                <a:defRPr/>
              </a:pPr>
              <a:t>6/19/2013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9761E-E2C2-4DB7-856B-35EC240FEE71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68C1A-C4B8-4CEF-B56C-03B884EB5278}" type="datetimeFigureOut">
              <a:rPr lang="en-US"/>
              <a:pPr>
                <a:defRPr/>
              </a:pPr>
              <a:t>6/19/2013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E36D6-E515-4487-A214-0AA66E5180D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B912A-D372-44F6-968C-9F5EEB0F52F8}" type="datetimeFigureOut">
              <a:rPr lang="en-US"/>
              <a:pPr>
                <a:defRPr/>
              </a:pPr>
              <a:t>6/19/2013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EA31F-EF10-45E7-A6AE-B8B43AF4A991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B90C9-2F01-401C-8F81-EF9ADD10368B}" type="datetimeFigureOut">
              <a:rPr lang="en-US"/>
              <a:pPr>
                <a:defRPr/>
              </a:pPr>
              <a:t>6/19/2013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A4375-1CE8-4AE0-9323-EB6EF92439A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urve.png"/>
          <p:cNvPicPr>
            <a:picLocks noChangeAspect="1"/>
          </p:cNvPicPr>
          <p:nvPr userDrawn="1"/>
        </p:nvPicPr>
        <p:blipFill rotWithShape="1">
          <a:blip r:embed="rId2"/>
          <a:srcRect b="37"/>
          <a:stretch/>
        </p:blipFill>
        <p:spPr>
          <a:xfrm>
            <a:off x="0" y="0"/>
            <a:ext cx="9144000" cy="2028825"/>
          </a:xfrm>
          <a:prstGeom prst="rect">
            <a:avLst/>
          </a:prstGeom>
          <a:effectLst>
            <a:outerShdw blurRad="63500" dist="635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5" name="Picture 9" descr="URBACT log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74650"/>
            <a:ext cx="16383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European Union 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362950" y="357188"/>
            <a:ext cx="6635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3227"/>
            <a:ext cx="7772400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33725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0046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BB194-6B5D-4CDA-A310-CD0341D6BF67}" type="datetimeFigureOut">
              <a:rPr lang="en-US"/>
              <a:pPr>
                <a:defRPr/>
              </a:pPr>
              <a:t>6/19/2013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2C2BE-B9E9-48D6-AA86-5C623008CBA0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0D2B4-310D-4122-942E-ED832E2AB882}" type="datetimeFigureOut">
              <a:rPr lang="en-US"/>
              <a:pPr>
                <a:defRPr/>
              </a:pPr>
              <a:t>6/19/2013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95F39-43ED-4568-B7A9-E5FA85BF885F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B80D7-A2A4-4DC9-9F67-9DB3C626728B}" type="datetimeFigureOut">
              <a:rPr lang="en-US"/>
              <a:pPr>
                <a:defRPr/>
              </a:pPr>
              <a:t>6/19/2013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07C8BD-8C20-4E2C-8D8C-0023BAF80F5A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urve.png"/>
          <p:cNvPicPr>
            <a:picLocks noChangeAspect="1"/>
          </p:cNvPicPr>
          <p:nvPr userDrawn="1"/>
        </p:nvPicPr>
        <p:blipFill rotWithShape="1">
          <a:blip r:embed="rId2"/>
          <a:srcRect b="37"/>
          <a:stretch/>
        </p:blipFill>
        <p:spPr>
          <a:xfrm>
            <a:off x="0" y="0"/>
            <a:ext cx="9144000" cy="2028825"/>
          </a:xfrm>
          <a:prstGeom prst="rect">
            <a:avLst/>
          </a:prstGeom>
          <a:effectLst>
            <a:outerShdw blurRad="63500" dist="63500" dir="2700000" algn="tl" rotWithShape="0">
              <a:srgbClr val="000000">
                <a:alpha val="50000"/>
              </a:srgbClr>
            </a:outerShdw>
          </a:effectLst>
        </p:spPr>
      </p:pic>
      <p:pic>
        <p:nvPicPr>
          <p:cNvPr id="5" name="Picture 9" descr="URBACT logo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374650"/>
            <a:ext cx="16383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European Union logo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8362950" y="357188"/>
            <a:ext cx="6635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33227"/>
            <a:ext cx="7772400" cy="1102519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35746"/>
            <a:ext cx="7772400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0046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1D291-EF82-4776-B06C-32B739F00C10}" type="datetimeFigureOut">
              <a:rPr lang="en-US"/>
              <a:pPr>
                <a:defRPr/>
              </a:pPr>
              <a:t>6/19/2013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B8B83-2DD5-4870-9271-21B1B5579BC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>
            <a:lvl1pPr>
              <a:defRPr lang="en-GB" smtClean="0"/>
            </a:lvl1pPr>
            <a:lvl2pPr>
              <a:defRPr lang="en-GB" smtClean="0"/>
            </a:lvl2pPr>
            <a:lvl3pPr>
              <a:defRPr lang="en-GB" smtClean="0"/>
            </a:lvl3pPr>
            <a:lvl4pPr>
              <a:defRPr lang="en-GB" smtClean="0"/>
            </a:lvl4pPr>
            <a:lvl5pPr>
              <a:defRPr lang="en-GB"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4F62F-FEA0-4FE2-A0EB-9012C63A31F6}" type="datetimeFigureOut">
              <a:rPr lang="en-US"/>
              <a:pPr>
                <a:defRPr/>
              </a:pPr>
              <a:t>6/19/2013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5837A-9F53-4A1F-B797-31CB8C2434E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2410D-C8E8-4D37-ABD9-E33F05C49A33}" type="datetimeFigureOut">
              <a:rPr lang="en-US"/>
              <a:pPr>
                <a:defRPr/>
              </a:pPr>
              <a:t>6/19/2013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3311A-D203-41A3-8F22-2DB1683C7864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2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52">
            <a:alpha val="7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4FD12CC-8EDE-4970-BFB4-6FBC07756858}" type="datetimeFigureOut">
              <a:rPr lang="en-US"/>
              <a:pPr>
                <a:defRPr/>
              </a:pPr>
              <a:t>6/19/2013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D13CCB8-CB8D-4548-9BAA-6E636C5F76E6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pic>
        <p:nvPicPr>
          <p:cNvPr id="9" name="Picture 8" descr="curve.png"/>
          <p:cNvPicPr>
            <a:picLocks noChangeAspect="1"/>
          </p:cNvPicPr>
          <p:nvPr userDrawn="1"/>
        </p:nvPicPr>
        <p:blipFill>
          <a:blip r:embed="rId5"/>
          <a:srcRect t="37" b="38538"/>
          <a:stretch>
            <a:fillRect/>
          </a:stretch>
        </p:blipFill>
        <p:spPr bwMode="auto">
          <a:xfrm>
            <a:off x="0" y="3897313"/>
            <a:ext cx="91440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499" dir="20400005" algn="tl" rotWithShape="0">
              <a:srgbClr val="000000">
                <a:alpha val="50000"/>
              </a:srgbClr>
            </a:outerShdw>
          </a:effectLst>
        </p:spPr>
      </p:pic>
      <p:pic>
        <p:nvPicPr>
          <p:cNvPr id="1032" name="Picture 9" descr="URBACT logo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17475" y="4467225"/>
            <a:ext cx="16383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0" descr="European Union logo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927225" y="4448175"/>
            <a:ext cx="6635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1" r:id="rId2"/>
    <p:sldLayoutId id="2147483740" r:id="rId3"/>
  </p:sldLayoutIdLst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Clr>
          <a:srgbClr val="004699"/>
        </a:buClr>
        <a:buFont typeface="Wingdings" pitchFamily="2" charset="2"/>
        <a:buChar char="§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Clr>
          <a:srgbClr val="004699"/>
        </a:buClr>
        <a:buFont typeface="Arial" charset="0"/>
        <a:buChar char="-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Clr>
          <a:srgbClr val="004699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Clr>
          <a:srgbClr val="004699"/>
        </a:buClr>
        <a:buFont typeface="Wingdings" pitchFamily="2" charset="2"/>
        <a:buChar char="§"/>
        <a:defRPr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Clr>
          <a:srgbClr val="004699"/>
        </a:buClr>
        <a:buFont typeface="Wingdings" pitchFamily="2" charset="2"/>
        <a:buChar char="§"/>
        <a:defRPr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E98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rve.png"/>
          <p:cNvPicPr>
            <a:picLocks noChangeAspect="1"/>
          </p:cNvPicPr>
          <p:nvPr userDrawn="1"/>
        </p:nvPicPr>
        <p:blipFill>
          <a:blip r:embed="rId5"/>
          <a:srcRect t="37" b="38538"/>
          <a:stretch>
            <a:fillRect/>
          </a:stretch>
        </p:blipFill>
        <p:spPr bwMode="auto">
          <a:xfrm>
            <a:off x="0" y="3897313"/>
            <a:ext cx="91440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499" dir="20400005" algn="tl" rotWithShape="0">
              <a:srgbClr val="000000">
                <a:alpha val="50000"/>
              </a:srgbClr>
            </a:outerShdw>
          </a:effectLst>
        </p:spPr>
      </p:pic>
      <p:sp>
        <p:nvSpPr>
          <p:cNvPr id="5123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512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A06EB7C-5BE8-49E1-9539-15790A626B9B}" type="datetimeFigureOut">
              <a:rPr lang="en-US"/>
              <a:pPr>
                <a:defRPr/>
              </a:pPr>
              <a:t>6/19/2013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799F73-9F8A-46CA-9727-F3FE891F7915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pic>
        <p:nvPicPr>
          <p:cNvPr id="5128" name="Picture 10" descr="URBACT logo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17475" y="4467225"/>
            <a:ext cx="16383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1" descr="European Union logo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927225" y="4448175"/>
            <a:ext cx="6635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3" r:id="rId2"/>
    <p:sldLayoutId id="2147483742" r:id="rId3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lang="en-GB"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lang="en-GB"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lang="en-GB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lang="en-GB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lang="en-GB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47920">
            <a:alpha val="7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rve.png"/>
          <p:cNvPicPr>
            <a:picLocks noChangeAspect="1"/>
          </p:cNvPicPr>
          <p:nvPr userDrawn="1"/>
        </p:nvPicPr>
        <p:blipFill>
          <a:blip r:embed="rId6"/>
          <a:srcRect t="37" b="38538"/>
          <a:stretch>
            <a:fillRect/>
          </a:stretch>
        </p:blipFill>
        <p:spPr bwMode="auto">
          <a:xfrm>
            <a:off x="0" y="3897313"/>
            <a:ext cx="91440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499" dir="20400005" algn="tl" rotWithShape="0">
              <a:srgbClr val="000000">
                <a:alpha val="50000"/>
              </a:srgbClr>
            </a:outerShdw>
          </a:effectLst>
        </p:spPr>
      </p:pic>
      <p:sp>
        <p:nvSpPr>
          <p:cNvPr id="921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92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4C44B1-FB14-4BA7-9AEB-60AF76A9401A}" type="datetimeFigureOut">
              <a:rPr lang="en-US"/>
              <a:pPr>
                <a:defRPr/>
              </a:pPr>
              <a:t>6/19/2013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1812E1-B825-4533-9657-E8118ECAC617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pic>
        <p:nvPicPr>
          <p:cNvPr id="9224" name="Picture 10" descr="URBACT logo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17475" y="4467225"/>
            <a:ext cx="16383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1" descr="European Union logo.pn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927225" y="4448175"/>
            <a:ext cx="6635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lang="en-GB"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lang="en-GB"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lang="en-GB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lang="en-GB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lang="en-GB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1B56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rve.png"/>
          <p:cNvPicPr>
            <a:picLocks noChangeAspect="1"/>
          </p:cNvPicPr>
          <p:nvPr userDrawn="1"/>
        </p:nvPicPr>
        <p:blipFill>
          <a:blip r:embed="rId5"/>
          <a:srcRect t="37" b="38538"/>
          <a:stretch>
            <a:fillRect/>
          </a:stretch>
        </p:blipFill>
        <p:spPr bwMode="auto">
          <a:xfrm>
            <a:off x="0" y="3897313"/>
            <a:ext cx="91440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499" dir="20400005" algn="tl" rotWithShape="0">
              <a:srgbClr val="000000">
                <a:alpha val="50000"/>
              </a:srgbClr>
            </a:outerShdw>
          </a:effectLst>
        </p:spPr>
      </p:pic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E2D833-F25D-4B8C-806F-DB2E344C53B2}" type="datetimeFigureOut">
              <a:rPr lang="en-US"/>
              <a:pPr>
                <a:defRPr/>
              </a:pPr>
              <a:t>6/19/2013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5F8367-0312-47F1-A1EE-F783A90D750C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pic>
        <p:nvPicPr>
          <p:cNvPr id="14344" name="Picture 10" descr="URBACT logo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17475" y="4467225"/>
            <a:ext cx="16383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1" descr="European Union logo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927225" y="4448175"/>
            <a:ext cx="6635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lang="en-GB"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lang="en-GB"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lang="en-GB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lang="en-GB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lang="en-GB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B5EC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rve.png"/>
          <p:cNvPicPr>
            <a:picLocks noChangeAspect="1"/>
          </p:cNvPicPr>
          <p:nvPr userDrawn="1"/>
        </p:nvPicPr>
        <p:blipFill>
          <a:blip r:embed="rId5"/>
          <a:srcRect t="37" b="38538"/>
          <a:stretch>
            <a:fillRect/>
          </a:stretch>
        </p:blipFill>
        <p:spPr bwMode="auto">
          <a:xfrm>
            <a:off x="0" y="3897313"/>
            <a:ext cx="91440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499" dir="20400005" algn="tl" rotWithShape="0">
              <a:srgbClr val="000000">
                <a:alpha val="50000"/>
              </a:srgbClr>
            </a:outerShdw>
          </a:effectLst>
        </p:spPr>
      </p:pic>
      <p:sp>
        <p:nvSpPr>
          <p:cNvPr id="18435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43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D3488E-8846-4E8D-BE58-2C23559336FD}" type="datetimeFigureOut">
              <a:rPr lang="en-US"/>
              <a:pPr>
                <a:defRPr/>
              </a:pPr>
              <a:t>6/19/2013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392CF7-B115-41C8-BAAA-5079C6ED742B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pic>
        <p:nvPicPr>
          <p:cNvPr id="18440" name="Picture 10" descr="URBACT logo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17475" y="4467225"/>
            <a:ext cx="16383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1" descr="European Union logo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927225" y="4448175"/>
            <a:ext cx="6635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lang="en-GB"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lang="en-GB"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lang="en-GB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lang="en-GB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lang="en-GB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9B825">
            <a:alpha val="5019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rve.png"/>
          <p:cNvPicPr>
            <a:picLocks noChangeAspect="1"/>
          </p:cNvPicPr>
          <p:nvPr userDrawn="1"/>
        </p:nvPicPr>
        <p:blipFill>
          <a:blip r:embed="rId5"/>
          <a:srcRect t="37" b="38538"/>
          <a:stretch>
            <a:fillRect/>
          </a:stretch>
        </p:blipFill>
        <p:spPr bwMode="auto">
          <a:xfrm>
            <a:off x="0" y="3897313"/>
            <a:ext cx="91440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499" dir="20400005" algn="tl" rotWithShape="0">
              <a:srgbClr val="000000">
                <a:alpha val="50000"/>
              </a:srgbClr>
            </a:outerShdw>
          </a:effectLst>
        </p:spPr>
      </p:pic>
      <p:sp>
        <p:nvSpPr>
          <p:cNvPr id="2253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25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47DDB14-D8EE-4E22-B9A8-F1AAA7144BEF}" type="datetimeFigureOut">
              <a:rPr lang="en-US"/>
              <a:pPr>
                <a:defRPr/>
              </a:pPr>
              <a:t>6/19/2013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4FCF0B-A638-4A29-946A-D14C985EF5F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pic>
        <p:nvPicPr>
          <p:cNvPr id="22536" name="Picture 10" descr="URBACT logo.pn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117475" y="4467225"/>
            <a:ext cx="16383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Picture 11" descr="European Union logo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927225" y="4448175"/>
            <a:ext cx="6635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lang="en-GB"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lang="en-GB"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lang="en-GB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lang="en-GB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lang="en-GB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urve.png"/>
          <p:cNvPicPr>
            <a:picLocks noChangeAspect="1"/>
          </p:cNvPicPr>
          <p:nvPr userDrawn="1"/>
        </p:nvPicPr>
        <p:blipFill>
          <a:blip r:embed="rId6"/>
          <a:srcRect t="37" b="38538"/>
          <a:stretch>
            <a:fillRect/>
          </a:stretch>
        </p:blipFill>
        <p:spPr bwMode="auto">
          <a:xfrm>
            <a:off x="0" y="3897313"/>
            <a:ext cx="9144000" cy="124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499" dir="20400005" algn="tl" rotWithShape="0">
              <a:srgbClr val="000000">
                <a:alpha val="50000"/>
              </a:srgbClr>
            </a:outerShdw>
          </a:effectLst>
        </p:spPr>
      </p:pic>
      <p:sp>
        <p:nvSpPr>
          <p:cNvPr id="266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66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D44CD5-1D5A-436A-B3FA-D4998DCC75E0}" type="datetimeFigureOut">
              <a:rPr lang="en-US"/>
              <a:pPr>
                <a:defRPr/>
              </a:pPr>
              <a:t>6/19/2013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B5DF1E1-89CA-494D-A71C-7B832870662E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  <p:pic>
        <p:nvPicPr>
          <p:cNvPr id="26632" name="Picture 10" descr="URBACT logo.pn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117475" y="4467225"/>
            <a:ext cx="16383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11" descr="European Union logo.png"/>
          <p:cNvPicPr>
            <a:picLocks noChangeAspect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1927225" y="4448175"/>
            <a:ext cx="663575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lang="en-GB"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lang="en-GB"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lang="en-GB"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lang="en-GB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lang="en-GB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3.xml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39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39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jpeg"/><Relationship Id="rId5" Type="http://schemas.openxmlformats.org/officeDocument/2006/relationships/image" Target="../media/image41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3.xml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7.pn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7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7.pn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57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7" Type="http://schemas.openxmlformats.org/officeDocument/2006/relationships/image" Target="../media/image57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3.xml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5.jpeg"/><Relationship Id="rId5" Type="http://schemas.openxmlformats.org/officeDocument/2006/relationships/image" Target="../media/image71.png"/><Relationship Id="rId4" Type="http://schemas.openxmlformats.org/officeDocument/2006/relationships/image" Target="../media/image7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png"/><Relationship Id="rId5" Type="http://schemas.openxmlformats.org/officeDocument/2006/relationships/image" Target="../media/image75.jpeg"/><Relationship Id="rId4" Type="http://schemas.openxmlformats.org/officeDocument/2006/relationships/image" Target="../media/image73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1.png"/><Relationship Id="rId4" Type="http://schemas.openxmlformats.org/officeDocument/2006/relationships/image" Target="../media/image7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3.xml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6.jpeg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3.pn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3.pn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3.pn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94.jpeg"/><Relationship Id="rId5" Type="http://schemas.openxmlformats.org/officeDocument/2006/relationships/image" Target="../media/image83.png"/><Relationship Id="rId4" Type="http://schemas.openxmlformats.org/officeDocument/2006/relationships/image" Target="../media/image93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audi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7" Type="http://schemas.openxmlformats.org/officeDocument/2006/relationships/image" Target="../media/image101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0.jpeg"/><Relationship Id="rId5" Type="http://schemas.openxmlformats.org/officeDocument/2006/relationships/image" Target="../media/image99.png"/><Relationship Id="rId4" Type="http://schemas.openxmlformats.org/officeDocument/2006/relationships/image" Target="../media/image9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7" Type="http://schemas.openxmlformats.org/officeDocument/2006/relationships/image" Target="../media/image101.jpe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9.png"/><Relationship Id="rId5" Type="http://schemas.openxmlformats.org/officeDocument/2006/relationships/image" Target="../media/image100.jpeg"/><Relationship Id="rId4" Type="http://schemas.openxmlformats.org/officeDocument/2006/relationships/image" Target="../media/image98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9.pn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9.png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9.jpeg"/><Relationship Id="rId5" Type="http://schemas.openxmlformats.org/officeDocument/2006/relationships/image" Target="../media/image99.png"/><Relationship Id="rId4" Type="http://schemas.openxmlformats.org/officeDocument/2006/relationships/image" Target="../media/image108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9.pn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jpe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3.xml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6.jpeg"/><Relationship Id="rId5" Type="http://schemas.openxmlformats.org/officeDocument/2006/relationships/image" Target="../media/image115.jpeg"/><Relationship Id="rId4" Type="http://schemas.openxmlformats.org/officeDocument/2006/relationships/image" Target="../media/image114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7" Type="http://schemas.openxmlformats.org/officeDocument/2006/relationships/image" Target="../media/image121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0.jpeg"/><Relationship Id="rId5" Type="http://schemas.openxmlformats.org/officeDocument/2006/relationships/image" Target="../media/image113.png"/><Relationship Id="rId4" Type="http://schemas.openxmlformats.org/officeDocument/2006/relationships/image" Target="../media/image119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7" Type="http://schemas.openxmlformats.org/officeDocument/2006/relationships/image" Target="../media/image118.jpe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1.jpeg"/><Relationship Id="rId5" Type="http://schemas.openxmlformats.org/officeDocument/2006/relationships/image" Target="../media/image120.jpeg"/><Relationship Id="rId4" Type="http://schemas.openxmlformats.org/officeDocument/2006/relationships/image" Target="../media/image11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7" Type="http://schemas.openxmlformats.org/officeDocument/2006/relationships/image" Target="../media/image113.pn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6.jpeg"/><Relationship Id="rId5" Type="http://schemas.openxmlformats.org/officeDocument/2006/relationships/image" Target="../media/image125.jpeg"/><Relationship Id="rId4" Type="http://schemas.openxmlformats.org/officeDocument/2006/relationships/image" Target="../media/image124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jpeg"/><Relationship Id="rId7" Type="http://schemas.openxmlformats.org/officeDocument/2006/relationships/image" Target="../media/image126.jpeg"/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5.jpeg"/><Relationship Id="rId5" Type="http://schemas.openxmlformats.org/officeDocument/2006/relationships/image" Target="../media/image124.jpeg"/><Relationship Id="rId4" Type="http://schemas.openxmlformats.org/officeDocument/2006/relationships/image" Target="../media/image11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27.jpe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jpeg"/><Relationship Id="rId2" Type="http://schemas.openxmlformats.org/officeDocument/2006/relationships/image" Target="../media/image132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34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jpeg"/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39.jpeg"/><Relationship Id="rId5" Type="http://schemas.openxmlformats.org/officeDocument/2006/relationships/image" Target="../media/image138.jpeg"/><Relationship Id="rId4" Type="http://schemas.openxmlformats.org/officeDocument/2006/relationships/image" Target="../media/image137.jpe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 descr="URBACT_KeyVisual_WithoutText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" y="-92075"/>
            <a:ext cx="812323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urve.png"/>
          <p:cNvPicPr>
            <a:picLocks noChangeAspect="1"/>
          </p:cNvPicPr>
          <p:nvPr/>
        </p:nvPicPr>
        <p:blipFill>
          <a:blip r:embed="rId3"/>
          <a:srcRect l="54735" t="43750" r="38"/>
          <a:stretch>
            <a:fillRect/>
          </a:stretch>
        </p:blipFill>
        <p:spPr bwMode="auto">
          <a:xfrm>
            <a:off x="1117600" y="0"/>
            <a:ext cx="9175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32772" name="Picture 6" descr="European Union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700" y="122238"/>
            <a:ext cx="5492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1"/>
          <p:cNvSpPr txBox="1">
            <a:spLocks noChangeArrowheads="1"/>
          </p:cNvSpPr>
          <p:nvPr/>
        </p:nvSpPr>
        <p:spPr bwMode="auto">
          <a:xfrm>
            <a:off x="1930400" y="1552575"/>
            <a:ext cx="6478588" cy="1384300"/>
          </a:xfrm>
          <a:prstGeom prst="rect">
            <a:avLst/>
          </a:prstGeom>
          <a:solidFill>
            <a:schemeClr val="bg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>
                <a:latin typeface="Calibri" pitchFamily="34" charset="0"/>
              </a:rPr>
              <a:t>CITIES OF TOMORROW: ACTION TODAY</a:t>
            </a:r>
          </a:p>
          <a:p>
            <a:pPr algn="ctr"/>
            <a:r>
              <a:rPr lang="en-GB" sz="2800">
                <a:latin typeface="Calibri" pitchFamily="34" charset="0"/>
              </a:rPr>
              <a:t>LAUNCH OF URBACT II THEMATIC REPORTS</a:t>
            </a:r>
          </a:p>
          <a:p>
            <a:pPr algn="ctr"/>
            <a:r>
              <a:rPr lang="en-GB" sz="2800">
                <a:latin typeface="Calibri" pitchFamily="34" charset="0"/>
              </a:rPr>
              <a:t>JUNE 18 2013</a:t>
            </a:r>
          </a:p>
        </p:txBody>
      </p:sp>
      <p:pic>
        <p:nvPicPr>
          <p:cNvPr id="32774" name="Picture 7" descr="URBACT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475" y="4467225"/>
            <a:ext cx="16383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olo draw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 rot="955883">
            <a:off x="3091477" y="1283763"/>
            <a:ext cx="3220323" cy="21468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WORKSTREAM METHODS</a:t>
            </a:r>
          </a:p>
        </p:txBody>
      </p:sp>
      <p:pic>
        <p:nvPicPr>
          <p:cNvPr id="4" name="Picture 3" descr="filming ecom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-591593" y="1450239"/>
            <a:ext cx="3953527" cy="26394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post i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 rot="836651">
            <a:off x="6344072" y="431689"/>
            <a:ext cx="3199306" cy="2399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99156">
            <a:off x="5143561" y="2600039"/>
            <a:ext cx="3463636" cy="197322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240865975_225fbd5b07_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tretch/>
        </p:blipFill>
        <p:spPr>
          <a:xfrm>
            <a:off x="0" y="48273"/>
            <a:ext cx="2286678" cy="35130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8240867405_36a4602c7b_c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r="65"/>
          <a:stretch/>
        </p:blipFill>
        <p:spPr>
          <a:xfrm rot="761289">
            <a:off x="6852416" y="1043375"/>
            <a:ext cx="2448372" cy="35130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Picture 1" descr="8024120004_a7c21efeb7_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6113" y="180975"/>
            <a:ext cx="5299075" cy="3865563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9765_Urbact_WS4_DIVIDED_low_FINAL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36956">
            <a:off x="4224338" y="198438"/>
            <a:ext cx="2487612" cy="3513137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 descr="19765_Urbact_WS1_SHRINKING_low_FINAL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56330">
            <a:off x="-538163" y="714375"/>
            <a:ext cx="2582863" cy="3513138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19765_Urbact_WS2_MORE_JOBS_low_FINAL_01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96690">
            <a:off x="1736725" y="-585788"/>
            <a:ext cx="2584450" cy="3513138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19765_Urbact_WS3_YOUTH_low_Final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35136">
            <a:off x="2681288" y="1376363"/>
            <a:ext cx="2482850" cy="3513137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19765_Urbact_WS5_MOBILITY_low_FINAL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69704">
            <a:off x="6580188" y="-301625"/>
            <a:ext cx="2482850" cy="3513138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19765_Urbact_WS6_ENERGY_low_FINAL-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41459">
            <a:off x="6654800" y="1809750"/>
            <a:ext cx="2481263" cy="3513138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8241938688_5cfaeb6f7c_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tretch/>
        </p:blipFill>
        <p:spPr>
          <a:xfrm>
            <a:off x="486940" y="580668"/>
            <a:ext cx="3220847" cy="4250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8130" name="TextBox 4"/>
          <p:cNvSpPr txBox="1">
            <a:spLocks noChangeArrowheads="1"/>
          </p:cNvSpPr>
          <p:nvPr/>
        </p:nvSpPr>
        <p:spPr bwMode="auto">
          <a:xfrm>
            <a:off x="4013200" y="1968500"/>
            <a:ext cx="48133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>
                <a:cs typeface="Arial" charset="0"/>
              </a:rPr>
              <a:t>SALLY KNEESHAW</a:t>
            </a:r>
          </a:p>
        </p:txBody>
      </p:sp>
      <p:sp>
        <p:nvSpPr>
          <p:cNvPr id="48131" name="TextBox 5"/>
          <p:cNvSpPr txBox="1">
            <a:spLocks noChangeArrowheads="1"/>
          </p:cNvSpPr>
          <p:nvPr/>
        </p:nvSpPr>
        <p:spPr bwMode="auto">
          <a:xfrm>
            <a:off x="4013200" y="2736850"/>
            <a:ext cx="48529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>
                <a:solidFill>
                  <a:srgbClr val="004699"/>
                </a:solidFill>
                <a:cs typeface="Arial" charset="0"/>
              </a:rPr>
              <a:t>Highlights of </a:t>
            </a:r>
            <a:br>
              <a:rPr lang="en-GB" sz="3600" b="1">
                <a:solidFill>
                  <a:srgbClr val="004699"/>
                </a:solidFill>
                <a:cs typeface="Arial" charset="0"/>
              </a:rPr>
            </a:br>
            <a:r>
              <a:rPr lang="en-GB" sz="3600" b="1">
                <a:solidFill>
                  <a:srgbClr val="004699"/>
                </a:solidFill>
                <a:cs typeface="Arial" charset="0"/>
              </a:rPr>
              <a:t>capitalisation reports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3" descr="URBACT_KeyVisual_WithoutText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" y="-92075"/>
            <a:ext cx="812323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urve.png"/>
          <p:cNvPicPr>
            <a:picLocks noChangeAspect="1"/>
          </p:cNvPicPr>
          <p:nvPr/>
        </p:nvPicPr>
        <p:blipFill>
          <a:blip r:embed="rId3"/>
          <a:srcRect l="51666" t="43750" r="37"/>
          <a:stretch>
            <a:fillRect/>
          </a:stretch>
        </p:blipFill>
        <p:spPr bwMode="auto">
          <a:xfrm>
            <a:off x="1117600" y="0"/>
            <a:ext cx="9810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49156" name="Picture 6" descr="European Union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700" y="122238"/>
            <a:ext cx="5492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7" descr="URBACT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475" y="4467225"/>
            <a:ext cx="16383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600" y="-92075"/>
            <a:ext cx="812323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6" descr="European Union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700" y="122238"/>
            <a:ext cx="5492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24013" y="1196975"/>
            <a:ext cx="4865687" cy="1384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spc="-100" dirty="0">
                <a:solidFill>
                  <a:srgbClr val="000000"/>
                </a:solidFill>
                <a:latin typeface="Arial"/>
                <a:cs typeface="Arial"/>
              </a:rPr>
              <a:t>MORE JOBS: BETTER CITIES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spc="-100" dirty="0">
                <a:solidFill>
                  <a:srgbClr val="000000"/>
                </a:solidFill>
                <a:latin typeface="Arial"/>
                <a:cs typeface="Arial"/>
              </a:rPr>
              <a:t>A FRAMEWORK FOR CITY </a:t>
            </a:r>
            <a:br>
              <a:rPr lang="en-GB" sz="2800" spc="-1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GB" sz="2800" spc="-100" dirty="0">
                <a:solidFill>
                  <a:srgbClr val="000000"/>
                </a:solidFill>
                <a:latin typeface="Arial"/>
                <a:cs typeface="Arial"/>
              </a:rPr>
              <a:t>ACTIONS ON JOBS</a:t>
            </a:r>
            <a:endParaRPr lang="en-GB" sz="2800" spc="-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9" name="Picture 8" descr="curve.png"/>
          <p:cNvPicPr>
            <a:picLocks noChangeAspect="1"/>
          </p:cNvPicPr>
          <p:nvPr/>
        </p:nvPicPr>
        <p:blipFill>
          <a:blip r:embed="rId5"/>
          <a:srcRect l="54735" t="43750" r="38"/>
          <a:stretch>
            <a:fillRect/>
          </a:stretch>
        </p:blipFill>
        <p:spPr bwMode="auto">
          <a:xfrm>
            <a:off x="1117600" y="0"/>
            <a:ext cx="9175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50182" name="Picture 7" descr="URBACT 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7475" y="4467225"/>
            <a:ext cx="16383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342438" y="-92075"/>
            <a:ext cx="19367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numSld="8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765_Urbact_WS2_MORE_JOBS_low_FINAL_01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 rot="639300">
            <a:off x="4518059" y="1277403"/>
            <a:ext cx="4477790" cy="30338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 descr="19765_Urbact_WS2_MORE_JOBS_low_FINAL_01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10632" y="118798"/>
            <a:ext cx="2573415" cy="1922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 descr="19765_Urbact_WS2_MORE_JOBS_low_FINAL_01-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455184" y="1974062"/>
            <a:ext cx="3117611" cy="20784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19765_Urbact_WS2_MORE_JOBS_low_FINAL_01-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 rot="895772">
            <a:off x="3460405" y="108673"/>
            <a:ext cx="2576538" cy="1717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 descr="turquoi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363" y="3106738"/>
            <a:ext cx="1784350" cy="2028825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765_Urbact_WS2_MORE_JOBS_low_FINAL_01-2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639300">
            <a:off x="4518059" y="1277403"/>
            <a:ext cx="4477790" cy="30338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19765_Urbact_WS2_MORE_JOBS_low_FINAL_01-5.jp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895772">
            <a:off x="3460405" y="108673"/>
            <a:ext cx="2576538" cy="17176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19765_Urbact_WS2_MORE_JOBS_low_FINAL_01-6.jpg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10632" y="118798"/>
            <a:ext cx="2573415" cy="19224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19765_Urbact_WS2_MORE_JOBS_low_FINAL_01-4.jpg"/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455184" y="1974062"/>
            <a:ext cx="3117611" cy="20784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 descr="turquoi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363" y="3106738"/>
            <a:ext cx="1784350" cy="2028825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516563" y="1477963"/>
            <a:ext cx="309086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cs typeface="Arial" charset="0"/>
              </a:rPr>
              <a:t>ECONOMY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92100" y="2135188"/>
            <a:ext cx="500221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LABOUR MARKET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270250" y="3140075"/>
            <a:ext cx="41036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COMPETITION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617788" y="909638"/>
            <a:ext cx="165893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cs typeface="Arial" charset="0"/>
              </a:rPr>
              <a:t>JOBS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765_Urbact_WS2_MORE_JOBS_low_FINAL_01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73502" y="160712"/>
            <a:ext cx="4050395" cy="23177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19765_Urbact_WS2_MORE_JOBS_low_FINAL_01-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 rot="627419">
            <a:off x="3974482" y="755392"/>
            <a:ext cx="2574000" cy="171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19765_Urbact_WS2_MORE_JOBS_low_FINAL_01-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 rot="1193541">
            <a:off x="6340280" y="212079"/>
            <a:ext cx="2588724" cy="1717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 descr="19765_Urbact_WS2_MORE_JOBS_low_FINAL_01-1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173070" y="2478489"/>
            <a:ext cx="3425994" cy="2000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 descr="19765_Urbact_WS2_MORE_JOBS_low_FINAL_01-1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/>
            </a:extLst>
          </a:blip>
          <a:stretch>
            <a:fillRect/>
          </a:stretch>
        </p:blipFill>
        <p:spPr>
          <a:xfrm rot="636142">
            <a:off x="1349847" y="2599109"/>
            <a:ext cx="2595875" cy="14972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 descr="turquoi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5363" y="3106738"/>
            <a:ext cx="1784350" cy="2028825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765_Urbact_WS2_MORE_JOBS_low_FINAL_01-3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73502" y="160712"/>
            <a:ext cx="4050395" cy="23177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19765_Urbact_WS2_MORE_JOBS_low_FINAL_01-9.jp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1193541">
            <a:off x="6340280" y="212079"/>
            <a:ext cx="2588724" cy="17176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 descr="19765_Urbact_WS2_MORE_JOBS_low_FINAL_01-13.jpg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636142">
            <a:off x="1349847" y="2599109"/>
            <a:ext cx="2595875" cy="14972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 descr="19765_Urbact_WS2_MORE_JOBS_low_FINAL_01-8.jpg"/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627419">
            <a:off x="3974482" y="755392"/>
            <a:ext cx="2574000" cy="171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 descr="19765_Urbact_WS2_MORE_JOBS_low_FINAL_01-12.jpg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173070" y="2478489"/>
            <a:ext cx="3425994" cy="2000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 descr="turquoi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45363" y="3106738"/>
            <a:ext cx="1784350" cy="2028825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4279" name="TextBox 11"/>
          <p:cNvSpPr txBox="1">
            <a:spLocks noChangeArrowheads="1"/>
          </p:cNvSpPr>
          <p:nvPr/>
        </p:nvSpPr>
        <p:spPr bwMode="auto">
          <a:xfrm>
            <a:off x="4637088" y="1101725"/>
            <a:ext cx="25606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>
                <a:solidFill>
                  <a:srgbClr val="004699"/>
                </a:solidFill>
                <a:cs typeface="Arial" charset="0"/>
              </a:rPr>
              <a:t>ECONOMY</a:t>
            </a:r>
          </a:p>
        </p:txBody>
      </p:sp>
      <p:sp>
        <p:nvSpPr>
          <p:cNvPr id="54280" name="TextBox 12"/>
          <p:cNvSpPr txBox="1">
            <a:spLocks noChangeArrowheads="1"/>
          </p:cNvSpPr>
          <p:nvPr/>
        </p:nvSpPr>
        <p:spPr bwMode="auto">
          <a:xfrm>
            <a:off x="1703388" y="2092325"/>
            <a:ext cx="4127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600">
                <a:solidFill>
                  <a:srgbClr val="004699"/>
                </a:solidFill>
                <a:cs typeface="Arial" charset="0"/>
              </a:rPr>
              <a:t>LABOUR MARKET</a:t>
            </a:r>
          </a:p>
        </p:txBody>
      </p:sp>
      <p:sp>
        <p:nvSpPr>
          <p:cNvPr id="54281" name="TextBox 13"/>
          <p:cNvSpPr txBox="1">
            <a:spLocks noChangeArrowheads="1"/>
          </p:cNvSpPr>
          <p:nvPr/>
        </p:nvSpPr>
        <p:spPr bwMode="auto">
          <a:xfrm>
            <a:off x="4041775" y="3636963"/>
            <a:ext cx="33909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600">
                <a:solidFill>
                  <a:srgbClr val="004699"/>
                </a:solidFill>
                <a:cs typeface="Arial" charset="0"/>
              </a:rPr>
              <a:t>COMPETITION</a:t>
            </a:r>
          </a:p>
        </p:txBody>
      </p:sp>
      <p:sp>
        <p:nvSpPr>
          <p:cNvPr id="54282" name="TextBox 14"/>
          <p:cNvSpPr txBox="1">
            <a:spLocks noChangeArrowheads="1"/>
          </p:cNvSpPr>
          <p:nvPr/>
        </p:nvSpPr>
        <p:spPr bwMode="auto">
          <a:xfrm>
            <a:off x="1479550" y="495300"/>
            <a:ext cx="13906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>
                <a:solidFill>
                  <a:srgbClr val="004699"/>
                </a:solidFill>
                <a:cs typeface="Arial" charset="0"/>
              </a:rPr>
              <a:t>JOBS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680075" y="1612900"/>
            <a:ext cx="26304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cs typeface="Arial" charset="0"/>
              </a:rPr>
              <a:t>DEMAND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69900" y="2632075"/>
            <a:ext cx="36639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ECONOMIC</a:t>
            </a:r>
          </a:p>
          <a:p>
            <a:pPr algn="ctr"/>
            <a:r>
              <a:rPr lang="en-GB" sz="4400">
                <a:cs typeface="Arial" charset="0"/>
              </a:rPr>
              <a:t>STRUCTURE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552950" y="2444750"/>
            <a:ext cx="42608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INTELLIGENCE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882775" y="977900"/>
            <a:ext cx="27543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cs typeface="Arial" charset="0"/>
              </a:rPr>
              <a:t>GROWTH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967413" y="495300"/>
            <a:ext cx="24431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cs typeface="Arial" charset="0"/>
              </a:rPr>
              <a:t>PEOPLE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17" grpId="0"/>
      <p:bldP spid="17" grpId="1"/>
      <p:bldP spid="17" grpId="2"/>
      <p:bldP spid="18" grpId="0"/>
      <p:bldP spid="18" grpId="1"/>
      <p:bldP spid="18" grpId="2"/>
      <p:bldP spid="19" grpId="0"/>
      <p:bldP spid="19" grpId="1"/>
      <p:bldP spid="19" grpId="2"/>
      <p:bldP spid="20" grpId="0"/>
      <p:bldP spid="20" grpId="1"/>
      <p:bldP spid="20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ubtitle 4"/>
          <p:cNvSpPr>
            <a:spLocks noGrp="1"/>
          </p:cNvSpPr>
          <p:nvPr>
            <p:ph type="subTitle" idx="1"/>
          </p:nvPr>
        </p:nvSpPr>
        <p:spPr>
          <a:xfrm>
            <a:off x="685800" y="3136900"/>
            <a:ext cx="7772400" cy="1314450"/>
          </a:xfrm>
        </p:spPr>
        <p:txBody>
          <a:bodyPr/>
          <a:lstStyle/>
          <a:p>
            <a:endParaRPr smtClean="0">
              <a:latin typeface="Arial" charset="0"/>
              <a:cs typeface="Arial" charset="0"/>
            </a:endParaRPr>
          </a:p>
        </p:txBody>
      </p:sp>
      <p:pic>
        <p:nvPicPr>
          <p:cNvPr id="33794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29765">
            <a:off x="6299200" y="3241675"/>
            <a:ext cx="3046413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1"/>
          <p:cNvSpPr txBox="1">
            <a:spLocks noChangeArrowheads="1"/>
          </p:cNvSpPr>
          <p:nvPr/>
        </p:nvSpPr>
        <p:spPr bwMode="auto">
          <a:xfrm>
            <a:off x="4394200" y="1822450"/>
            <a:ext cx="3540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>
                <a:cs typeface="Arial" charset="0"/>
              </a:rPr>
              <a:t>EDDY ADAMS</a:t>
            </a:r>
          </a:p>
        </p:txBody>
      </p:sp>
      <p:sp>
        <p:nvSpPr>
          <p:cNvPr id="33796" name="TextBox 3"/>
          <p:cNvSpPr txBox="1">
            <a:spLocks noChangeArrowheads="1"/>
          </p:cNvSpPr>
          <p:nvPr/>
        </p:nvSpPr>
        <p:spPr bwMode="auto">
          <a:xfrm>
            <a:off x="4394200" y="2592388"/>
            <a:ext cx="33766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4699"/>
                </a:solidFill>
                <a:cs typeface="Arial" charset="0"/>
              </a:rPr>
              <a:t>URBACT Thematic </a:t>
            </a:r>
            <a:br>
              <a:rPr lang="en-US" sz="2800" b="1">
                <a:solidFill>
                  <a:srgbClr val="004699"/>
                </a:solidFill>
                <a:cs typeface="Arial" charset="0"/>
              </a:rPr>
            </a:br>
            <a:r>
              <a:rPr lang="en-US" sz="2800" b="1">
                <a:solidFill>
                  <a:srgbClr val="004699"/>
                </a:solidFill>
                <a:cs typeface="Arial" charset="0"/>
              </a:rPr>
              <a:t>Pole Manager</a:t>
            </a:r>
            <a:r>
              <a:rPr lang="en-GB" sz="2800" b="1">
                <a:solidFill>
                  <a:srgbClr val="004699"/>
                </a:solidFill>
                <a:cs typeface="Arial" charset="0"/>
              </a:rPr>
              <a:t> </a:t>
            </a:r>
          </a:p>
        </p:txBody>
      </p:sp>
      <p:pic>
        <p:nvPicPr>
          <p:cNvPr id="3" name="Picture 2" descr="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tretch/>
        </p:blipFill>
        <p:spPr>
          <a:xfrm>
            <a:off x="597694" y="592387"/>
            <a:ext cx="3449638" cy="4250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9765_Urbact_WS2_MORE_JOBS_low_FINAL_01-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 rot="1025727">
            <a:off x="4968365" y="88548"/>
            <a:ext cx="4467675" cy="29616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19765_Urbact_WS2_MORE_JOBS_low_FINAL_01-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487480" y="2637154"/>
            <a:ext cx="2574000" cy="17114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19765_Urbact_WS2_MORE_JOBS_low_FINAL_01-1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-159003" y="1194571"/>
            <a:ext cx="3707620" cy="27755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19765_Urbact_WS2_MORE_JOBS_low_FINAL_01-1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 rot="612377">
            <a:off x="2688886" y="113602"/>
            <a:ext cx="2574525" cy="34570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 descr="turquoi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363" y="3106738"/>
            <a:ext cx="1784350" cy="2028825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765_Urbact_WS2_MORE_JOBS_low_FINAL_01-15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1025727">
            <a:off x="4968365" y="88548"/>
            <a:ext cx="4467675" cy="29616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19765_Urbact_WS2_MORE_JOBS_low_FINAL_01-14.jp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487480" y="2637154"/>
            <a:ext cx="2574000" cy="17114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19765_Urbact_WS2_MORE_JOBS_low_FINAL_01-10.jpg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-159003" y="1194571"/>
            <a:ext cx="3707620" cy="27755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19765_Urbact_WS2_MORE_JOBS_low_FINAL_01-11.jpg"/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612377">
            <a:off x="2688886" y="113602"/>
            <a:ext cx="2574525" cy="34570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 descr="turquoi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5363" y="3106738"/>
            <a:ext cx="1784350" cy="2028825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6326" name="TextBox 8"/>
          <p:cNvSpPr txBox="1">
            <a:spLocks noChangeArrowheads="1"/>
          </p:cNvSpPr>
          <p:nvPr/>
        </p:nvSpPr>
        <p:spPr bwMode="auto">
          <a:xfrm>
            <a:off x="4637088" y="1063625"/>
            <a:ext cx="203358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004699"/>
                </a:solidFill>
                <a:cs typeface="Arial" charset="0"/>
              </a:rPr>
              <a:t>ECONOMY</a:t>
            </a:r>
          </a:p>
        </p:txBody>
      </p:sp>
      <p:sp>
        <p:nvSpPr>
          <p:cNvPr id="56327" name="TextBox 9"/>
          <p:cNvSpPr txBox="1">
            <a:spLocks noChangeArrowheads="1"/>
          </p:cNvSpPr>
          <p:nvPr/>
        </p:nvSpPr>
        <p:spPr bwMode="auto">
          <a:xfrm>
            <a:off x="3419475" y="2246313"/>
            <a:ext cx="3251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>
                <a:solidFill>
                  <a:srgbClr val="004699"/>
                </a:solidFill>
                <a:cs typeface="Arial" charset="0"/>
              </a:rPr>
              <a:t>LABOUR MARKET</a:t>
            </a:r>
          </a:p>
        </p:txBody>
      </p:sp>
      <p:sp>
        <p:nvSpPr>
          <p:cNvPr id="56328" name="TextBox 10"/>
          <p:cNvSpPr txBox="1">
            <a:spLocks noChangeArrowheads="1"/>
          </p:cNvSpPr>
          <p:nvPr/>
        </p:nvSpPr>
        <p:spPr bwMode="auto">
          <a:xfrm>
            <a:off x="4286250" y="3670300"/>
            <a:ext cx="2678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>
                <a:solidFill>
                  <a:srgbClr val="004699"/>
                </a:solidFill>
                <a:cs typeface="Arial" charset="0"/>
              </a:rPr>
              <a:t>COMPETITION</a:t>
            </a:r>
          </a:p>
        </p:txBody>
      </p:sp>
      <p:sp>
        <p:nvSpPr>
          <p:cNvPr id="56329" name="TextBox 11"/>
          <p:cNvSpPr txBox="1">
            <a:spLocks noChangeArrowheads="1"/>
          </p:cNvSpPr>
          <p:nvPr/>
        </p:nvSpPr>
        <p:spPr bwMode="auto">
          <a:xfrm>
            <a:off x="1479550" y="457200"/>
            <a:ext cx="1122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004699"/>
                </a:solidFill>
                <a:cs typeface="Arial" charset="0"/>
              </a:rPr>
              <a:t>JOBS</a:t>
            </a:r>
          </a:p>
        </p:txBody>
      </p:sp>
      <p:sp>
        <p:nvSpPr>
          <p:cNvPr id="56330" name="TextBox 12"/>
          <p:cNvSpPr txBox="1">
            <a:spLocks noChangeArrowheads="1"/>
          </p:cNvSpPr>
          <p:nvPr/>
        </p:nvSpPr>
        <p:spPr bwMode="auto">
          <a:xfrm>
            <a:off x="5680075" y="1808163"/>
            <a:ext cx="21859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>
                <a:solidFill>
                  <a:srgbClr val="004699"/>
                </a:solidFill>
                <a:cs typeface="Arial" charset="0"/>
              </a:rPr>
              <a:t>DEMAND</a:t>
            </a:r>
          </a:p>
        </p:txBody>
      </p:sp>
      <p:sp>
        <p:nvSpPr>
          <p:cNvPr id="56331" name="TextBox 13"/>
          <p:cNvSpPr txBox="1">
            <a:spLocks noChangeArrowheads="1"/>
          </p:cNvSpPr>
          <p:nvPr/>
        </p:nvSpPr>
        <p:spPr bwMode="auto">
          <a:xfrm>
            <a:off x="517525" y="2170113"/>
            <a:ext cx="30305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600">
                <a:solidFill>
                  <a:srgbClr val="004699"/>
                </a:solidFill>
                <a:cs typeface="Arial" charset="0"/>
              </a:rPr>
              <a:t>ECONOMIC</a:t>
            </a:r>
          </a:p>
          <a:p>
            <a:pPr algn="ctr"/>
            <a:r>
              <a:rPr lang="en-GB" sz="3600">
                <a:solidFill>
                  <a:srgbClr val="004699"/>
                </a:solidFill>
                <a:cs typeface="Arial" charset="0"/>
              </a:rPr>
              <a:t>STRUCTURE</a:t>
            </a:r>
          </a:p>
        </p:txBody>
      </p:sp>
      <p:sp>
        <p:nvSpPr>
          <p:cNvPr id="56332" name="TextBox 14"/>
          <p:cNvSpPr txBox="1">
            <a:spLocks noChangeArrowheads="1"/>
          </p:cNvSpPr>
          <p:nvPr/>
        </p:nvSpPr>
        <p:spPr bwMode="auto">
          <a:xfrm>
            <a:off x="4476750" y="2703513"/>
            <a:ext cx="35194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600">
                <a:solidFill>
                  <a:srgbClr val="004699"/>
                </a:solidFill>
                <a:cs typeface="Arial" charset="0"/>
              </a:rPr>
              <a:t>INTELLIGENCE</a:t>
            </a:r>
          </a:p>
        </p:txBody>
      </p:sp>
      <p:sp>
        <p:nvSpPr>
          <p:cNvPr id="56333" name="TextBox 15"/>
          <p:cNvSpPr txBox="1">
            <a:spLocks noChangeArrowheads="1"/>
          </p:cNvSpPr>
          <p:nvPr/>
        </p:nvSpPr>
        <p:spPr bwMode="auto">
          <a:xfrm>
            <a:off x="2900363" y="549275"/>
            <a:ext cx="22875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>
                <a:solidFill>
                  <a:srgbClr val="004699"/>
                </a:solidFill>
                <a:cs typeface="Arial" charset="0"/>
              </a:rPr>
              <a:t>GROWTH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448300" y="1346200"/>
            <a:ext cx="29543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cs typeface="Arial" charset="0"/>
              </a:rPr>
              <a:t>CAPACITY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-39688" y="1587500"/>
            <a:ext cx="52847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LABOUR MOBILITY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000375" y="3101975"/>
            <a:ext cx="43545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CONNECTIONS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149350" y="820738"/>
            <a:ext cx="20986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cs typeface="Arial" charset="0"/>
              </a:rPr>
              <a:t>SKILLS</a:t>
            </a:r>
          </a:p>
        </p:txBody>
      </p:sp>
      <p:sp>
        <p:nvSpPr>
          <p:cNvPr id="56338" name="TextBox 21"/>
          <p:cNvSpPr txBox="1">
            <a:spLocks noChangeArrowheads="1"/>
          </p:cNvSpPr>
          <p:nvPr/>
        </p:nvSpPr>
        <p:spPr bwMode="auto">
          <a:xfrm>
            <a:off x="6670675" y="820738"/>
            <a:ext cx="20320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>
                <a:solidFill>
                  <a:srgbClr val="004699"/>
                </a:solidFill>
                <a:cs typeface="Arial" charset="0"/>
              </a:rPr>
              <a:t>PEOPLE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987925" y="73025"/>
            <a:ext cx="41989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cs typeface="Arial" charset="0"/>
              </a:rPr>
              <a:t>GOVERNANCE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7" grpId="2"/>
      <p:bldP spid="18" grpId="0"/>
      <p:bldP spid="18" grpId="1"/>
      <p:bldP spid="18" grpId="2"/>
      <p:bldP spid="19" grpId="0"/>
      <p:bldP spid="19" grpId="1"/>
      <p:bldP spid="19" grpId="2"/>
      <p:bldP spid="20" grpId="0"/>
      <p:bldP spid="20" grpId="1"/>
      <p:bldP spid="20" grpId="2"/>
      <p:bldP spid="23" grpId="0"/>
      <p:bldP spid="23" grpId="1"/>
      <p:bldP spid="23" grpId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Box 5"/>
          <p:cNvSpPr txBox="1">
            <a:spLocks noChangeArrowheads="1"/>
          </p:cNvSpPr>
          <p:nvPr/>
        </p:nvSpPr>
        <p:spPr bwMode="auto">
          <a:xfrm>
            <a:off x="4086225" y="1546225"/>
            <a:ext cx="43021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>
                <a:cs typeface="Arial" charset="0"/>
              </a:rPr>
              <a:t>PROFESSOR</a:t>
            </a:r>
            <a:br>
              <a:rPr lang="en-GB" sz="4000">
                <a:cs typeface="Arial" charset="0"/>
              </a:rPr>
            </a:br>
            <a:r>
              <a:rPr lang="en-GB" sz="4000">
                <a:cs typeface="Arial" charset="0"/>
              </a:rPr>
              <a:t>MIKE CAMPBELL</a:t>
            </a:r>
          </a:p>
        </p:txBody>
      </p:sp>
      <p:sp>
        <p:nvSpPr>
          <p:cNvPr id="57346" name="TextBox 6"/>
          <p:cNvSpPr txBox="1">
            <a:spLocks noChangeArrowheads="1"/>
          </p:cNvSpPr>
          <p:nvPr/>
        </p:nvSpPr>
        <p:spPr bwMode="auto">
          <a:xfrm>
            <a:off x="4086225" y="2736850"/>
            <a:ext cx="4743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>
                <a:solidFill>
                  <a:srgbClr val="004699"/>
                </a:solidFill>
                <a:cs typeface="Arial" charset="0"/>
              </a:rPr>
              <a:t>Workstream Member</a:t>
            </a:r>
          </a:p>
        </p:txBody>
      </p:sp>
      <p:pic>
        <p:nvPicPr>
          <p:cNvPr id="9" name="Picture 8" descr="turquois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73277">
            <a:off x="7567613" y="3359150"/>
            <a:ext cx="1339850" cy="1524000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phot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 rot="5400000">
            <a:off x="21924" y="993948"/>
            <a:ext cx="4258277" cy="31937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" y="-92075"/>
            <a:ext cx="812323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6" descr="European Union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" y="122238"/>
            <a:ext cx="5492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24013" y="1196975"/>
            <a:ext cx="4865687" cy="1384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spc="-100" dirty="0">
                <a:solidFill>
                  <a:srgbClr val="000000"/>
                </a:solidFill>
                <a:latin typeface="Arial"/>
                <a:cs typeface="Arial"/>
              </a:rPr>
              <a:t>MORE JOBS: BETTER CITIES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spc="-100" dirty="0">
                <a:solidFill>
                  <a:srgbClr val="000000"/>
                </a:solidFill>
                <a:latin typeface="Arial"/>
                <a:cs typeface="Arial"/>
              </a:rPr>
              <a:t>A FRAMEWORK FOR CITY </a:t>
            </a:r>
            <a:br>
              <a:rPr lang="en-GB" sz="2800" spc="-100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GB" sz="2800" spc="-100" dirty="0">
                <a:solidFill>
                  <a:srgbClr val="000000"/>
                </a:solidFill>
                <a:latin typeface="Arial"/>
                <a:cs typeface="Arial"/>
              </a:rPr>
              <a:t>ACTIONS ON JOBS</a:t>
            </a:r>
            <a:endParaRPr lang="en-GB" sz="2800" spc="-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9" name="Picture 8" descr="curve.png"/>
          <p:cNvPicPr>
            <a:picLocks noChangeAspect="1"/>
          </p:cNvPicPr>
          <p:nvPr/>
        </p:nvPicPr>
        <p:blipFill>
          <a:blip r:embed="rId4"/>
          <a:srcRect l="54735" t="43750" r="38"/>
          <a:stretch>
            <a:fillRect/>
          </a:stretch>
        </p:blipFill>
        <p:spPr bwMode="auto">
          <a:xfrm>
            <a:off x="1117600" y="0"/>
            <a:ext cx="9175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58374" name="Picture 7" descr="URBACT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475" y="4467225"/>
            <a:ext cx="16383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393" name="Group 5"/>
          <p:cNvGrpSpPr>
            <a:grpSpLocks/>
          </p:cNvGrpSpPr>
          <p:nvPr/>
        </p:nvGrpSpPr>
        <p:grpSpPr bwMode="auto">
          <a:xfrm>
            <a:off x="942975" y="330200"/>
            <a:ext cx="7262813" cy="3502025"/>
            <a:chOff x="1035693" y="332933"/>
            <a:chExt cx="7262183" cy="3501957"/>
          </a:xfrm>
        </p:grpSpPr>
        <p:sp>
          <p:nvSpPr>
            <p:cNvPr id="5" name="Rectangle 4"/>
            <p:cNvSpPr/>
            <p:nvPr/>
          </p:nvSpPr>
          <p:spPr>
            <a:xfrm>
              <a:off x="1035693" y="332933"/>
              <a:ext cx="7262183" cy="35019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59395" name="Picture 3" descr="JOBS DIAGRAM.jp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65520" y="471171"/>
              <a:ext cx="7002528" cy="3225480"/>
            </a:xfrm>
            <a:prstGeom prst="rect">
              <a:avLst/>
            </a:prstGeom>
            <a:noFill/>
            <a:ln w="13017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8507" y="6033"/>
            <a:ext cx="7738805" cy="186204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oolSlant"/>
              <a:contourClr>
                <a:srgbClr val="DDDDDD"/>
              </a:contourClr>
            </a:sp3d>
          </a:bodyPr>
          <a:lstStyle>
            <a:defPPr>
              <a:defRPr lang="en-US"/>
            </a:defPPr>
            <a:lvl1pPr algn="ctr">
              <a:defRPr sz="11500" b="1" spc="150">
                <a:ln w="11430"/>
                <a:solidFill>
                  <a:srgbClr val="006E6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stA="50000" endPos="75000" dist="12700" dir="5400000" sy="-100000" algn="bl" rotWithShape="0"/>
                </a:effectLst>
                <a:latin typeface="Arial"/>
                <a:cs typeface="Arial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 smtClean="0"/>
              <a:t>26,000,000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98506" y="1986033"/>
            <a:ext cx="7738805" cy="186204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 extrusionH="57150">
              <a:bevelT w="27940" h="12700" prst="coolSlant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500" b="1" spc="150" dirty="0">
                <a:ln w="11430"/>
                <a:solidFill>
                  <a:srgbClr val="006E69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  <a:reflection stA="50000" endPos="75000" dist="12700" dir="5400000" sy="-100000" algn="bl" rotWithShape="0"/>
                </a:effectLst>
                <a:latin typeface="Arial"/>
                <a:cs typeface="Arial"/>
              </a:rPr>
              <a:t>18,000,000</a:t>
            </a:r>
            <a:endParaRPr lang="en-GB" sz="11500" b="1" spc="150" dirty="0">
              <a:ln w="11430"/>
              <a:solidFill>
                <a:srgbClr val="006E69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  <a:reflection stA="50000" endPos="75000" dist="12700" dir="5400000" sy="-100000" algn="bl" rotWithShape="0"/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 descr="dreamstime_m_17653833 (1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 descr="URBACT_KeyVisual_WithoutText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" y="-92075"/>
            <a:ext cx="812323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6" descr="European Union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" y="122238"/>
            <a:ext cx="5492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urve.png"/>
          <p:cNvPicPr>
            <a:picLocks noChangeAspect="1"/>
          </p:cNvPicPr>
          <p:nvPr/>
        </p:nvPicPr>
        <p:blipFill>
          <a:blip r:embed="rId4"/>
          <a:srcRect l="54735" t="43750" r="38"/>
          <a:stretch>
            <a:fillRect/>
          </a:stretch>
        </p:blipFill>
        <p:spPr bwMode="auto">
          <a:xfrm>
            <a:off x="1117600" y="0"/>
            <a:ext cx="9175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62469" name="Picture 7" descr="URBACT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475" y="4467225"/>
            <a:ext cx="16383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600" y="-92075"/>
            <a:ext cx="812323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1" name="Picture 6" descr="European Union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700" y="122238"/>
            <a:ext cx="5492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68738" y="2600325"/>
            <a:ext cx="5449887" cy="1385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700" spc="-100" dirty="0">
                <a:solidFill>
                  <a:srgbClr val="000000"/>
                </a:solidFill>
                <a:latin typeface="Arial"/>
                <a:cs typeface="Arial"/>
              </a:rPr>
              <a:t>SUPPORTING URBAN YOUTH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700" spc="-100" dirty="0">
                <a:solidFill>
                  <a:srgbClr val="000000"/>
                </a:solidFill>
                <a:latin typeface="Arial"/>
                <a:cs typeface="Arial"/>
              </a:rPr>
              <a:t>THROUGH SOCIAL INNOVATION: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700" spc="-100" dirty="0">
                <a:solidFill>
                  <a:srgbClr val="000000"/>
                </a:solidFill>
                <a:latin typeface="Arial"/>
                <a:cs typeface="Arial"/>
              </a:rPr>
              <a:t>STRONGER TOGETHER</a:t>
            </a:r>
            <a:endParaRPr lang="en-GB" sz="2700" spc="-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9" name="Picture 8" descr="curve.png"/>
          <p:cNvPicPr>
            <a:picLocks noChangeAspect="1"/>
          </p:cNvPicPr>
          <p:nvPr/>
        </p:nvPicPr>
        <p:blipFill>
          <a:blip r:embed="rId5"/>
          <a:srcRect l="54735" t="43750" r="38"/>
          <a:stretch>
            <a:fillRect/>
          </a:stretch>
        </p:blipFill>
        <p:spPr bwMode="auto">
          <a:xfrm>
            <a:off x="1117600" y="0"/>
            <a:ext cx="9175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63494" name="Picture 7" descr="URBACT 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7475" y="4467225"/>
            <a:ext cx="16383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342438" y="-92075"/>
            <a:ext cx="19367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numSld="8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y Gener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81658" y="1027530"/>
            <a:ext cx="3944268" cy="26394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19765_Urbact_WS3_YOUTH_low_Final-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 rot="866525">
            <a:off x="6289200" y="882000"/>
            <a:ext cx="2853649" cy="38048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19765_Urbact_WS3_YOUTH_low_Final-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999836" y="2500964"/>
            <a:ext cx="2602926" cy="190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19765_Urbact_WS3_YOUTH_low_Final-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753485" y="22987"/>
            <a:ext cx="2432032" cy="182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 descr="oran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219325" cy="1846263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240876357_c4c7e31d18_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r="25"/>
          <a:stretch/>
        </p:blipFill>
        <p:spPr>
          <a:xfrm>
            <a:off x="123334" y="1059317"/>
            <a:ext cx="4002119" cy="35130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4818" name="TextBox 3"/>
          <p:cNvSpPr txBox="1">
            <a:spLocks noChangeArrowheads="1"/>
          </p:cNvSpPr>
          <p:nvPr/>
        </p:nvSpPr>
        <p:spPr bwMode="auto">
          <a:xfrm>
            <a:off x="4521200" y="1968500"/>
            <a:ext cx="4262438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>
                <a:cs typeface="Arial" charset="0"/>
              </a:rPr>
              <a:t>COMMISSIONER </a:t>
            </a:r>
            <a:br>
              <a:rPr lang="en-GB" sz="4000">
                <a:cs typeface="Arial" charset="0"/>
              </a:rPr>
            </a:br>
            <a:r>
              <a:rPr lang="en-GB" sz="4000">
                <a:cs typeface="Arial" charset="0"/>
              </a:rPr>
              <a:t>HAHN</a:t>
            </a:r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4521200" y="3314700"/>
            <a:ext cx="22018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>
                <a:solidFill>
                  <a:srgbClr val="004699"/>
                </a:solidFill>
                <a:cs typeface="Arial" charset="0"/>
              </a:rPr>
              <a:t>Welcome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765_Urbact_WS3_YOUTH_low_Final-2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866525">
            <a:off x="6287867" y="881807"/>
            <a:ext cx="2853649" cy="380486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My Generation.jp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81658" y="1027530"/>
            <a:ext cx="3944268" cy="26394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19765_Urbact_WS3_YOUTH_low_Final-3.jpg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999836" y="2500964"/>
            <a:ext cx="2602926" cy="190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 descr="19765_Urbact_WS3_YOUTH_low_Final-9.jpg"/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753485" y="22987"/>
            <a:ext cx="2432032" cy="182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 descr="oran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219325" cy="1846263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516563" y="1477963"/>
            <a:ext cx="35401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cs typeface="Arial" charset="0"/>
              </a:rPr>
              <a:t>RESILIENCE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0" y="2028825"/>
            <a:ext cx="581818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SOCIAL INNOVATION</a:t>
            </a:r>
          </a:p>
          <a:p>
            <a:pPr algn="ctr"/>
            <a:r>
              <a:rPr lang="en-GB" sz="4400">
                <a:cs typeface="Arial" charset="0"/>
              </a:rPr>
              <a:t>SPIRAL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16225" y="3638550"/>
            <a:ext cx="50117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CO-PRODUCTION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617788" y="909638"/>
            <a:ext cx="20558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cs typeface="Arial" charset="0"/>
              </a:rPr>
              <a:t>TRUST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027613" y="2698750"/>
            <a:ext cx="2382837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cs typeface="Arial" charset="0"/>
              </a:rPr>
              <a:t>VALUES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14" grpId="0"/>
      <p:bldP spid="14" grpId="1"/>
      <p:bldP spid="14" grpId="2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reamstime_m_161983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 rot="584058">
            <a:off x="4675158" y="1847701"/>
            <a:ext cx="4415550" cy="2943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 descr="19765_Urbact_WS3_YOUTH_low_Final-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162986" y="346630"/>
            <a:ext cx="2577708" cy="3211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19765_Urbact_WS3_YOUTH_low_Final-1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 rot="559557">
            <a:off x="5390213" y="197351"/>
            <a:ext cx="2574664" cy="1704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19765_Urbact_WS3_YOUTH_low_Final-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89900" y="2742675"/>
            <a:ext cx="2440177" cy="14143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oran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219325" cy="1846263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eamstime_m_16198302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584058">
            <a:off x="4675158" y="1847701"/>
            <a:ext cx="4415550" cy="29437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19765_Urbact_WS3_YOUTH_low_Final-6.jp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162986" y="346630"/>
            <a:ext cx="2577708" cy="3211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 descr="19765_Urbact_WS3_YOUTH_low_Final-11.jpg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559557">
            <a:off x="5390213" y="197351"/>
            <a:ext cx="2574664" cy="1704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 descr="19765_Urbact_WS3_YOUTH_low_Final-7.jpg"/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89900" y="2742675"/>
            <a:ext cx="2440177" cy="14143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 descr="oran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219325" cy="1846263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7590" name="TextBox 10"/>
          <p:cNvSpPr txBox="1">
            <a:spLocks noChangeArrowheads="1"/>
          </p:cNvSpPr>
          <p:nvPr/>
        </p:nvSpPr>
        <p:spPr bwMode="auto">
          <a:xfrm>
            <a:off x="5516563" y="1477963"/>
            <a:ext cx="2930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>
                <a:solidFill>
                  <a:srgbClr val="004699"/>
                </a:solidFill>
                <a:cs typeface="Arial" charset="0"/>
              </a:rPr>
              <a:t>RESILIENCE</a:t>
            </a:r>
          </a:p>
        </p:txBody>
      </p:sp>
      <p:sp>
        <p:nvSpPr>
          <p:cNvPr id="67591" name="TextBox 11"/>
          <p:cNvSpPr txBox="1">
            <a:spLocks noChangeArrowheads="1"/>
          </p:cNvSpPr>
          <p:nvPr/>
        </p:nvSpPr>
        <p:spPr bwMode="auto">
          <a:xfrm>
            <a:off x="368300" y="2819400"/>
            <a:ext cx="4794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>
                <a:solidFill>
                  <a:srgbClr val="004699"/>
                </a:solidFill>
                <a:cs typeface="Arial" charset="0"/>
              </a:rPr>
              <a:t>SOCIAL INNOVATION</a:t>
            </a:r>
          </a:p>
          <a:p>
            <a:r>
              <a:rPr lang="en-GB" sz="3600">
                <a:solidFill>
                  <a:srgbClr val="004699"/>
                </a:solidFill>
                <a:cs typeface="Arial" charset="0"/>
              </a:rPr>
              <a:t>SPIRAL</a:t>
            </a:r>
          </a:p>
        </p:txBody>
      </p:sp>
      <p:sp>
        <p:nvSpPr>
          <p:cNvPr id="67592" name="TextBox 12"/>
          <p:cNvSpPr txBox="1">
            <a:spLocks noChangeArrowheads="1"/>
          </p:cNvSpPr>
          <p:nvPr/>
        </p:nvSpPr>
        <p:spPr bwMode="auto">
          <a:xfrm>
            <a:off x="1960563" y="3868738"/>
            <a:ext cx="41338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600">
                <a:solidFill>
                  <a:srgbClr val="004699"/>
                </a:solidFill>
                <a:cs typeface="Arial" charset="0"/>
              </a:rPr>
              <a:t>CO-PRODUCTION</a:t>
            </a:r>
          </a:p>
        </p:txBody>
      </p:sp>
      <p:sp>
        <p:nvSpPr>
          <p:cNvPr id="67593" name="TextBox 13"/>
          <p:cNvSpPr txBox="1">
            <a:spLocks noChangeArrowheads="1"/>
          </p:cNvSpPr>
          <p:nvPr/>
        </p:nvSpPr>
        <p:spPr bwMode="auto">
          <a:xfrm>
            <a:off x="2163763" y="909638"/>
            <a:ext cx="1714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>
                <a:solidFill>
                  <a:srgbClr val="004699"/>
                </a:solidFill>
                <a:cs typeface="Arial" charset="0"/>
              </a:rPr>
              <a:t>TRUST</a:t>
            </a:r>
          </a:p>
        </p:txBody>
      </p:sp>
      <p:sp>
        <p:nvSpPr>
          <p:cNvPr id="67594" name="TextBox 14"/>
          <p:cNvSpPr txBox="1">
            <a:spLocks noChangeArrowheads="1"/>
          </p:cNvSpPr>
          <p:nvPr/>
        </p:nvSpPr>
        <p:spPr bwMode="auto">
          <a:xfrm>
            <a:off x="6473825" y="4192588"/>
            <a:ext cx="19732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>
                <a:solidFill>
                  <a:srgbClr val="004699"/>
                </a:solidFill>
                <a:cs typeface="Arial" charset="0"/>
              </a:rPr>
              <a:t>VALUES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332288" y="736600"/>
            <a:ext cx="44069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cs typeface="Arial" charset="0"/>
              </a:rPr>
              <a:t>NEGOTIATIONS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435225" y="3173413"/>
            <a:ext cx="605948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UNUSUAL SUSPECTS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41313" y="1638300"/>
            <a:ext cx="47212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PUBLIC SECTOR</a:t>
            </a:r>
          </a:p>
          <a:p>
            <a:pPr algn="ctr"/>
            <a:r>
              <a:rPr lang="en-GB" sz="4400">
                <a:cs typeface="Arial" charset="0"/>
              </a:rPr>
              <a:t>RENEWAL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211763" y="2228850"/>
            <a:ext cx="31003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cs typeface="Arial" charset="0"/>
              </a:rPr>
              <a:t>DIALOGUE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17" grpId="0"/>
      <p:bldP spid="17" grpId="1"/>
      <p:bldP spid="17" grpId="2"/>
      <p:bldP spid="18" grpId="0"/>
      <p:bldP spid="18" grpId="1"/>
      <p:bldP spid="18" grpId="2"/>
      <p:bldP spid="19" grpId="0"/>
      <p:bldP spid="19" grpId="1"/>
      <p:bldP spid="19" grpId="2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765_Urbact_WS3_YOUTH_low_Final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33384" y="423340"/>
            <a:ext cx="2596368" cy="2195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dreamstime_m_2677883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 rot="490432">
            <a:off x="4800563" y="168152"/>
            <a:ext cx="3647495" cy="24328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19765_Urbact_WS3_YOUTH_low_Final-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389475" y="2566099"/>
            <a:ext cx="2599310" cy="1880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19765_Urbact_WS3_YOUTH_low_Final-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 rot="1147611">
            <a:off x="3205236" y="2684357"/>
            <a:ext cx="2587152" cy="20331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19765_Urbact_WS3_YOUTH_low_Final-10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5962" y="1970840"/>
            <a:ext cx="2468773" cy="22798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 descr="oran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219325" cy="1846263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765_Urbact_WS3_YOUTH_low_Final-5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731600" y="423340"/>
            <a:ext cx="2596368" cy="2195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 descr="dreamstime_m_26778838.jp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490432">
            <a:off x="4800563" y="168152"/>
            <a:ext cx="3647495" cy="24328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19765_Urbact_WS3_YOUTH_low_Final-4.jpg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389475" y="2566099"/>
            <a:ext cx="2599310" cy="18809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19765_Urbact_WS3_YOUTH_low_Final-8.jpg"/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1147611">
            <a:off x="3205236" y="2684357"/>
            <a:ext cx="2587152" cy="20331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19765_Urbact_WS3_YOUTH_low_Final-10.jpg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5962" y="1970840"/>
            <a:ext cx="2468773" cy="22798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oran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219325" cy="1846263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9639" name="TextBox 7"/>
          <p:cNvSpPr txBox="1">
            <a:spLocks noChangeArrowheads="1"/>
          </p:cNvSpPr>
          <p:nvPr/>
        </p:nvSpPr>
        <p:spPr bwMode="auto">
          <a:xfrm>
            <a:off x="5895975" y="1317625"/>
            <a:ext cx="2320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004699"/>
                </a:solidFill>
                <a:cs typeface="Arial" charset="0"/>
              </a:rPr>
              <a:t>RESILIENCE</a:t>
            </a:r>
          </a:p>
        </p:txBody>
      </p:sp>
      <p:sp>
        <p:nvSpPr>
          <p:cNvPr id="69640" name="TextBox 8"/>
          <p:cNvSpPr txBox="1">
            <a:spLocks noChangeArrowheads="1"/>
          </p:cNvSpPr>
          <p:nvPr/>
        </p:nvSpPr>
        <p:spPr bwMode="auto">
          <a:xfrm>
            <a:off x="368300" y="2819400"/>
            <a:ext cx="37687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004699"/>
                </a:solidFill>
                <a:cs typeface="Arial" charset="0"/>
              </a:rPr>
              <a:t>SOCIAL INNOVATION</a:t>
            </a:r>
          </a:p>
          <a:p>
            <a:r>
              <a:rPr lang="en-GB" sz="2800">
                <a:solidFill>
                  <a:srgbClr val="004699"/>
                </a:solidFill>
                <a:cs typeface="Arial" charset="0"/>
              </a:rPr>
              <a:t>SPIRAL</a:t>
            </a:r>
          </a:p>
        </p:txBody>
      </p:sp>
      <p:sp>
        <p:nvSpPr>
          <p:cNvPr id="69641" name="TextBox 9"/>
          <p:cNvSpPr txBox="1">
            <a:spLocks noChangeArrowheads="1"/>
          </p:cNvSpPr>
          <p:nvPr/>
        </p:nvSpPr>
        <p:spPr bwMode="auto">
          <a:xfrm>
            <a:off x="2398713" y="4006850"/>
            <a:ext cx="3255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>
                <a:solidFill>
                  <a:srgbClr val="004699"/>
                </a:solidFill>
                <a:cs typeface="Arial" charset="0"/>
              </a:rPr>
              <a:t>CO-PRODUCTION</a:t>
            </a:r>
          </a:p>
        </p:txBody>
      </p:sp>
      <p:sp>
        <p:nvSpPr>
          <p:cNvPr id="69642" name="TextBox 10"/>
          <p:cNvSpPr txBox="1">
            <a:spLocks noChangeArrowheads="1"/>
          </p:cNvSpPr>
          <p:nvPr/>
        </p:nvSpPr>
        <p:spPr bwMode="auto">
          <a:xfrm>
            <a:off x="2163763" y="422275"/>
            <a:ext cx="13747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004699"/>
                </a:solidFill>
                <a:cs typeface="Arial" charset="0"/>
              </a:rPr>
              <a:t>TRUST</a:t>
            </a:r>
          </a:p>
        </p:txBody>
      </p:sp>
      <p:sp>
        <p:nvSpPr>
          <p:cNvPr id="69643" name="TextBox 11"/>
          <p:cNvSpPr txBox="1">
            <a:spLocks noChangeArrowheads="1"/>
          </p:cNvSpPr>
          <p:nvPr/>
        </p:nvSpPr>
        <p:spPr bwMode="auto">
          <a:xfrm>
            <a:off x="6473825" y="4192588"/>
            <a:ext cx="1576388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004699"/>
                </a:solidFill>
                <a:cs typeface="Arial" charset="0"/>
              </a:rPr>
              <a:t>VALUES</a:t>
            </a:r>
          </a:p>
        </p:txBody>
      </p:sp>
      <p:sp>
        <p:nvSpPr>
          <p:cNvPr id="69644" name="TextBox 12"/>
          <p:cNvSpPr txBox="1">
            <a:spLocks noChangeArrowheads="1"/>
          </p:cNvSpPr>
          <p:nvPr/>
        </p:nvSpPr>
        <p:spPr bwMode="auto">
          <a:xfrm>
            <a:off x="4332288" y="736600"/>
            <a:ext cx="36401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>
                <a:solidFill>
                  <a:srgbClr val="004699"/>
                </a:solidFill>
                <a:cs typeface="Arial" charset="0"/>
              </a:rPr>
              <a:t>NEGOTIATIONS</a:t>
            </a:r>
          </a:p>
        </p:txBody>
      </p:sp>
      <p:sp>
        <p:nvSpPr>
          <p:cNvPr id="69645" name="TextBox 13"/>
          <p:cNvSpPr txBox="1">
            <a:spLocks noChangeArrowheads="1"/>
          </p:cNvSpPr>
          <p:nvPr/>
        </p:nvSpPr>
        <p:spPr bwMode="auto">
          <a:xfrm>
            <a:off x="1955800" y="3462338"/>
            <a:ext cx="4991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600">
                <a:solidFill>
                  <a:srgbClr val="004699"/>
                </a:solidFill>
                <a:cs typeface="Arial" charset="0"/>
              </a:rPr>
              <a:t>UNUSUAL SUSPECTS</a:t>
            </a:r>
          </a:p>
        </p:txBody>
      </p:sp>
      <p:sp>
        <p:nvSpPr>
          <p:cNvPr id="69646" name="TextBox 14"/>
          <p:cNvSpPr txBox="1">
            <a:spLocks noChangeArrowheads="1"/>
          </p:cNvSpPr>
          <p:nvPr/>
        </p:nvSpPr>
        <p:spPr bwMode="auto">
          <a:xfrm>
            <a:off x="2797175" y="1679575"/>
            <a:ext cx="348297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3200">
                <a:solidFill>
                  <a:srgbClr val="004699"/>
                </a:solidFill>
                <a:cs typeface="Arial" charset="0"/>
              </a:rPr>
              <a:t>PUBLIC SECTOR</a:t>
            </a:r>
          </a:p>
          <a:p>
            <a:pPr algn="r"/>
            <a:r>
              <a:rPr lang="en-GB" sz="3200">
                <a:solidFill>
                  <a:srgbClr val="004699"/>
                </a:solidFill>
                <a:cs typeface="Arial" charset="0"/>
              </a:rPr>
              <a:t>RENEWAL</a:t>
            </a:r>
          </a:p>
        </p:txBody>
      </p:sp>
      <p:sp>
        <p:nvSpPr>
          <p:cNvPr id="69647" name="TextBox 15"/>
          <p:cNvSpPr txBox="1">
            <a:spLocks noChangeArrowheads="1"/>
          </p:cNvSpPr>
          <p:nvPr/>
        </p:nvSpPr>
        <p:spPr bwMode="auto">
          <a:xfrm>
            <a:off x="5883275" y="2471738"/>
            <a:ext cx="2571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>
                <a:solidFill>
                  <a:srgbClr val="004699"/>
                </a:solidFill>
                <a:cs typeface="Arial" charset="0"/>
              </a:rPr>
              <a:t>DIALOGUE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146800" y="1585913"/>
            <a:ext cx="28924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cs typeface="Arial" charset="0"/>
              </a:rPr>
              <a:t>RAPPORT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44488" y="2181225"/>
            <a:ext cx="37496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LEADERSHIP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897063" y="1127125"/>
            <a:ext cx="23161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cs typeface="Arial" charset="0"/>
              </a:rPr>
              <a:t>HYBRID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213225" y="2881313"/>
            <a:ext cx="3759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cs typeface="Arial" charset="0"/>
              </a:rPr>
              <a:t>MICROCOSM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643313" y="185738"/>
            <a:ext cx="54927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cs typeface="Arial" charset="0"/>
              </a:rPr>
              <a:t>EXPERIMENTATION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7" grpId="2"/>
      <p:bldP spid="18" grpId="0"/>
      <p:bldP spid="18" grpId="1"/>
      <p:bldP spid="18" grpId="2"/>
      <p:bldP spid="20" grpId="0"/>
      <p:bldP spid="20" grpId="1"/>
      <p:bldP spid="20" grpId="2"/>
      <p:bldP spid="21" grpId="0"/>
      <p:bldP spid="21" grpId="1"/>
      <p:bldP spid="21" grpId="2"/>
      <p:bldP spid="22" grpId="0"/>
      <p:bldP spid="22" grpId="1"/>
      <p:bldP spid="22" grpId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extBox 6"/>
          <p:cNvSpPr txBox="1">
            <a:spLocks noChangeArrowheads="1"/>
          </p:cNvSpPr>
          <p:nvPr/>
        </p:nvSpPr>
        <p:spPr bwMode="auto">
          <a:xfrm>
            <a:off x="4394200" y="1822450"/>
            <a:ext cx="3540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>
                <a:cs typeface="Arial" charset="0"/>
              </a:rPr>
              <a:t>EDDY ADAMS</a:t>
            </a:r>
          </a:p>
        </p:txBody>
      </p:sp>
      <p:sp>
        <p:nvSpPr>
          <p:cNvPr id="70658" name="TextBox 7"/>
          <p:cNvSpPr txBox="1">
            <a:spLocks noChangeArrowheads="1"/>
          </p:cNvSpPr>
          <p:nvPr/>
        </p:nvSpPr>
        <p:spPr bwMode="auto">
          <a:xfrm>
            <a:off x="4394200" y="2592388"/>
            <a:ext cx="44878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>
                <a:solidFill>
                  <a:srgbClr val="004699"/>
                </a:solidFill>
                <a:cs typeface="Arial" charset="0"/>
              </a:rPr>
              <a:t>Workstream Leader</a:t>
            </a:r>
          </a:p>
        </p:txBody>
      </p:sp>
      <p:pic>
        <p:nvPicPr>
          <p:cNvPr id="9" name="Picture 8" descr="oran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52390">
            <a:off x="7019925" y="3476625"/>
            <a:ext cx="1668463" cy="1385888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tretch/>
        </p:blipFill>
        <p:spPr>
          <a:xfrm>
            <a:off x="597694" y="592387"/>
            <a:ext cx="3449638" cy="4250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" y="-92075"/>
            <a:ext cx="812323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6" descr="European Union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" y="122238"/>
            <a:ext cx="5492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68738" y="2600325"/>
            <a:ext cx="5449887" cy="1385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700" spc="-100" dirty="0">
                <a:solidFill>
                  <a:srgbClr val="000000"/>
                </a:solidFill>
                <a:latin typeface="Arial"/>
                <a:cs typeface="Arial"/>
              </a:rPr>
              <a:t>SUPPORTING URBAN YOUTH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700" spc="-100" dirty="0">
                <a:solidFill>
                  <a:srgbClr val="000000"/>
                </a:solidFill>
                <a:latin typeface="Arial"/>
                <a:cs typeface="Arial"/>
              </a:rPr>
              <a:t>THROUGH SOCIAL INNOVATION: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700" spc="-100" dirty="0">
                <a:solidFill>
                  <a:srgbClr val="000000"/>
                </a:solidFill>
                <a:latin typeface="Arial"/>
                <a:cs typeface="Arial"/>
              </a:rPr>
              <a:t>STRONGER TOGETHER</a:t>
            </a:r>
            <a:endParaRPr lang="en-GB" sz="2700" spc="-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9" name="Picture 8" descr="curve.png"/>
          <p:cNvPicPr>
            <a:picLocks noChangeAspect="1"/>
          </p:cNvPicPr>
          <p:nvPr/>
        </p:nvPicPr>
        <p:blipFill>
          <a:blip r:embed="rId4"/>
          <a:srcRect l="54735" t="43750" r="38"/>
          <a:stretch>
            <a:fillRect/>
          </a:stretch>
        </p:blipFill>
        <p:spPr bwMode="auto">
          <a:xfrm>
            <a:off x="1117600" y="0"/>
            <a:ext cx="9175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71686" name="Picture 7" descr="URBACT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475" y="4467225"/>
            <a:ext cx="16383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" descr="URBACT_KeyVisual_WithoutText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" y="-92075"/>
            <a:ext cx="812323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7" name="Picture 6" descr="European Union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" y="122238"/>
            <a:ext cx="5492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urve.png"/>
          <p:cNvPicPr>
            <a:picLocks noChangeAspect="1"/>
          </p:cNvPicPr>
          <p:nvPr/>
        </p:nvPicPr>
        <p:blipFill>
          <a:blip r:embed="rId4"/>
          <a:srcRect l="54735" t="43750" r="38"/>
          <a:stretch>
            <a:fillRect/>
          </a:stretch>
        </p:blipFill>
        <p:spPr bwMode="auto">
          <a:xfrm>
            <a:off x="1117600" y="0"/>
            <a:ext cx="9175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72709" name="Picture 7" descr="URBACT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475" y="4467225"/>
            <a:ext cx="16383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600" y="-92075"/>
            <a:ext cx="812323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6" descr="European Union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700" y="122238"/>
            <a:ext cx="5492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16125" y="1422400"/>
            <a:ext cx="62325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spc="-100" dirty="0">
                <a:solidFill>
                  <a:srgbClr val="000000"/>
                </a:solidFill>
                <a:latin typeface="Arial"/>
                <a:cs typeface="Arial"/>
              </a:rPr>
              <a:t>AGAINST DIVIDED CITIES IN EUROPE</a:t>
            </a:r>
            <a:endParaRPr lang="en-GB" sz="2800" spc="-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9" name="Picture 8" descr="curve.png"/>
          <p:cNvPicPr>
            <a:picLocks noChangeAspect="1"/>
          </p:cNvPicPr>
          <p:nvPr/>
        </p:nvPicPr>
        <p:blipFill>
          <a:blip r:embed="rId5"/>
          <a:srcRect l="54735" t="43750" r="38"/>
          <a:stretch>
            <a:fillRect/>
          </a:stretch>
        </p:blipFill>
        <p:spPr bwMode="auto">
          <a:xfrm>
            <a:off x="1117600" y="0"/>
            <a:ext cx="9175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73734" name="Picture 7" descr="URBACT 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7475" y="4467225"/>
            <a:ext cx="16383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547225" y="-73025"/>
            <a:ext cx="19367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765_Urbact_WS4_DIVIDED_low_FINAL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 rot="632525">
            <a:off x="5540997" y="60105"/>
            <a:ext cx="4065070" cy="2673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 descr="19765_Urbact_WS4_DIVIDED_low_FINAL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43885" y="1664032"/>
            <a:ext cx="3700242" cy="2988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Picture 1" descr="19765_Urbact_WS4_DIVIDED_low_FINAL-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00496" y="134636"/>
            <a:ext cx="3693601" cy="2479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pin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14513"/>
            <a:ext cx="2051050" cy="1951037"/>
          </a:xfrm>
          <a:prstGeom prst="rect">
            <a:avLst/>
          </a:prstGeom>
          <a:effectLst>
            <a:outerShdw blurRad="101600" dist="1016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5"/>
          <p:cNvSpPr txBox="1">
            <a:spLocks noChangeArrowheads="1"/>
          </p:cNvSpPr>
          <p:nvPr/>
        </p:nvSpPr>
        <p:spPr bwMode="auto">
          <a:xfrm>
            <a:off x="3652838" y="1822450"/>
            <a:ext cx="5210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cs typeface="Arial" charset="0"/>
              </a:rPr>
              <a:t>EMMANUEL MOULIN</a:t>
            </a:r>
            <a:endParaRPr lang="en-GB" sz="4000">
              <a:cs typeface="Arial" charset="0"/>
            </a:endParaRPr>
          </a:p>
        </p:txBody>
      </p:sp>
      <p:sp>
        <p:nvSpPr>
          <p:cNvPr id="35842" name="TextBox 6"/>
          <p:cNvSpPr txBox="1">
            <a:spLocks noChangeArrowheads="1"/>
          </p:cNvSpPr>
          <p:nvPr/>
        </p:nvSpPr>
        <p:spPr bwMode="auto">
          <a:xfrm>
            <a:off x="3652838" y="2449513"/>
            <a:ext cx="480218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4699"/>
                </a:solidFill>
                <a:cs typeface="Arial" charset="0"/>
              </a:rPr>
              <a:t>Director of URBACT Secretariat</a:t>
            </a:r>
            <a:endParaRPr lang="en-GB" sz="2400" b="1">
              <a:solidFill>
                <a:srgbClr val="004699"/>
              </a:solidFill>
              <a:cs typeface="Arial" charset="0"/>
            </a:endParaRPr>
          </a:p>
        </p:txBody>
      </p:sp>
      <p:sp>
        <p:nvSpPr>
          <p:cNvPr id="35843" name="TextBox 7"/>
          <p:cNvSpPr txBox="1">
            <a:spLocks noChangeArrowheads="1"/>
          </p:cNvSpPr>
          <p:nvPr/>
        </p:nvSpPr>
        <p:spPr bwMode="auto">
          <a:xfrm>
            <a:off x="3652838" y="3273425"/>
            <a:ext cx="39687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cs typeface="Arial" charset="0"/>
              </a:rPr>
              <a:t>MELODY HOUK</a:t>
            </a:r>
            <a:endParaRPr lang="en-GB" sz="4000">
              <a:cs typeface="Arial" charset="0"/>
            </a:endParaRPr>
          </a:p>
        </p:txBody>
      </p:sp>
      <p:sp>
        <p:nvSpPr>
          <p:cNvPr id="35844" name="TextBox 8"/>
          <p:cNvSpPr txBox="1">
            <a:spLocks noChangeArrowheads="1"/>
          </p:cNvSpPr>
          <p:nvPr/>
        </p:nvSpPr>
        <p:spPr bwMode="auto">
          <a:xfrm>
            <a:off x="3652838" y="3922713"/>
            <a:ext cx="35544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004699"/>
                </a:solidFill>
                <a:cs typeface="Arial" charset="0"/>
              </a:rPr>
              <a:t>URBACT Projects and </a:t>
            </a:r>
            <a:br>
              <a:rPr lang="en-US" sz="2400" b="1">
                <a:solidFill>
                  <a:srgbClr val="004699"/>
                </a:solidFill>
                <a:cs typeface="Arial" charset="0"/>
              </a:rPr>
            </a:br>
            <a:r>
              <a:rPr lang="en-US" sz="2400" b="1">
                <a:solidFill>
                  <a:srgbClr val="004699"/>
                </a:solidFill>
                <a:cs typeface="Arial" charset="0"/>
              </a:rPr>
              <a:t>Capitalisation Manager</a:t>
            </a:r>
            <a:endParaRPr lang="en-GB" sz="2400" b="1">
              <a:solidFill>
                <a:srgbClr val="004699"/>
              </a:solidFill>
              <a:cs typeface="Arial" charset="0"/>
            </a:endParaRPr>
          </a:p>
        </p:txBody>
      </p:sp>
      <p:pic>
        <p:nvPicPr>
          <p:cNvPr id="2" name="Picture 1" descr="8243227557_dd4d7e7c6f_b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r="125" b="14"/>
          <a:stretch/>
        </p:blipFill>
        <p:spPr>
          <a:xfrm>
            <a:off x="578320" y="407045"/>
            <a:ext cx="2215954" cy="22070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1414fc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 rot="524068">
            <a:off x="1119318" y="2590269"/>
            <a:ext cx="2309091" cy="2309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765_Urbact_WS4_DIVIDED_low_FINAL-4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632525">
            <a:off x="5540997" y="60105"/>
            <a:ext cx="4065070" cy="2673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19765_Urbact_WS4_DIVIDED_low_FINAL-3.jp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143885" y="1664032"/>
            <a:ext cx="3700242" cy="29884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19765_Urbact_WS4_DIVIDED_low_FINAL-2.jpg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00496" y="134636"/>
            <a:ext cx="3693601" cy="2479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Picture 1" descr="pin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14513"/>
            <a:ext cx="2051050" cy="1951037"/>
          </a:xfrm>
          <a:prstGeom prst="rect">
            <a:avLst/>
          </a:prstGeom>
          <a:effectLst>
            <a:outerShdw blurRad="101600" dist="1016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44463" y="239713"/>
            <a:ext cx="440690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cs typeface="Arial" charset="0"/>
              </a:rPr>
              <a:t>SOCIO-SPATIAL </a:t>
            </a:r>
            <a:br>
              <a:rPr lang="en-GB" sz="4400">
                <a:cs typeface="Arial" charset="0"/>
              </a:rPr>
            </a:br>
            <a:r>
              <a:rPr lang="en-GB" sz="4400">
                <a:cs typeface="Arial" charset="0"/>
              </a:rPr>
              <a:t>SEGREGATION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200275" y="2698750"/>
            <a:ext cx="41354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cs typeface="Arial" charset="0"/>
              </a:rPr>
              <a:t>NO-GO AREAS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827588" y="3600450"/>
            <a:ext cx="41973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GATED </a:t>
            </a:r>
            <a:br>
              <a:rPr lang="en-GB" sz="4400">
                <a:cs typeface="Arial" charset="0"/>
              </a:rPr>
            </a:br>
            <a:r>
              <a:rPr lang="en-GB" sz="4400">
                <a:cs typeface="Arial" charset="0"/>
              </a:rPr>
              <a:t>COMMUNITIES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00463" y="1033463"/>
            <a:ext cx="56705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DEPRIVED </a:t>
            </a:r>
            <a:br>
              <a:rPr lang="en-GB" sz="4400">
                <a:cs typeface="Arial" charset="0"/>
              </a:rPr>
            </a:br>
            <a:r>
              <a:rPr lang="en-GB" sz="4400">
                <a:cs typeface="Arial" charset="0"/>
              </a:rPr>
              <a:t>NEIGHBOURHOODS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8" grpId="0"/>
      <p:bldP spid="8" grpId="1"/>
      <p:bldP spid="8" grpId="2"/>
      <p:bldP spid="9" grpId="0"/>
      <p:bldP spid="9" grpId="1"/>
      <p:bldP spid="9" grpId="2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765_Urbact_WS4_DIVIDED_low_FINAL-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 rot="893454">
            <a:off x="4981241" y="2814081"/>
            <a:ext cx="3349095" cy="2241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Picture 1" descr="19765_Urbact_WS4_DIVIDED_low_FINAL-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85732" y="346058"/>
            <a:ext cx="3685865" cy="24586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19765_Urbact_WS4_DIVIDED_low_FINAL-1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 rot="1057054">
            <a:off x="5126125" y="-121584"/>
            <a:ext cx="4051872" cy="2716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pin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14513"/>
            <a:ext cx="2051050" cy="1951037"/>
          </a:xfrm>
          <a:prstGeom prst="rect">
            <a:avLst/>
          </a:prstGeom>
          <a:effectLst>
            <a:outerShdw blurRad="101600" dist="1016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homeles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792413" y="2260272"/>
            <a:ext cx="3267377" cy="2181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9765_Urbact_WS4_DIVIDED_low_FINAL-11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893454">
            <a:off x="4981241" y="2814081"/>
            <a:ext cx="3349095" cy="22415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 descr="19765_Urbact_WS4_DIVIDED_low_FINAL-12.jp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1057054">
            <a:off x="5126125" y="-121584"/>
            <a:ext cx="4051872" cy="2716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 descr="19765_Urbact_WS4_DIVIDED_low_FINAL-10.jpg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85732" y="346058"/>
            <a:ext cx="3685865" cy="24586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 descr="homeless.jpg"/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792413" y="2260272"/>
            <a:ext cx="3267377" cy="2181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Picture 1" descr="pin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14513"/>
            <a:ext cx="2051050" cy="1951037"/>
          </a:xfrm>
          <a:prstGeom prst="rect">
            <a:avLst/>
          </a:prstGeom>
          <a:effectLst>
            <a:outerShdw blurRad="101600" dist="1016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7830" name="TextBox 5"/>
          <p:cNvSpPr txBox="1">
            <a:spLocks noChangeArrowheads="1"/>
          </p:cNvSpPr>
          <p:nvPr/>
        </p:nvSpPr>
        <p:spPr bwMode="auto">
          <a:xfrm>
            <a:off x="330200" y="346075"/>
            <a:ext cx="32623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solidFill>
                  <a:srgbClr val="004699"/>
                </a:solidFill>
                <a:cs typeface="Arial" charset="0"/>
              </a:rPr>
              <a:t>SOCIO-SPATIAL </a:t>
            </a:r>
            <a:br>
              <a:rPr lang="en-GB" sz="3200">
                <a:solidFill>
                  <a:srgbClr val="004699"/>
                </a:solidFill>
                <a:cs typeface="Arial" charset="0"/>
              </a:rPr>
            </a:br>
            <a:r>
              <a:rPr lang="en-GB" sz="3200">
                <a:solidFill>
                  <a:srgbClr val="004699"/>
                </a:solidFill>
                <a:cs typeface="Arial" charset="0"/>
              </a:rPr>
              <a:t>SEGREGATION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400550" y="2741613"/>
            <a:ext cx="476408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AREA BASED</a:t>
            </a:r>
          </a:p>
          <a:p>
            <a:pPr algn="ctr"/>
            <a:r>
              <a:rPr lang="en-GB" sz="4400">
                <a:cs typeface="Arial" charset="0"/>
              </a:rPr>
              <a:t>INTERVENTIONS</a:t>
            </a:r>
          </a:p>
        </p:txBody>
      </p:sp>
      <p:sp>
        <p:nvSpPr>
          <p:cNvPr id="77832" name="TextBox 11"/>
          <p:cNvSpPr txBox="1">
            <a:spLocks noChangeArrowheads="1"/>
          </p:cNvSpPr>
          <p:nvPr/>
        </p:nvSpPr>
        <p:spPr bwMode="auto">
          <a:xfrm>
            <a:off x="1752600" y="3089275"/>
            <a:ext cx="30575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solidFill>
                  <a:srgbClr val="004699"/>
                </a:solidFill>
                <a:cs typeface="Arial" charset="0"/>
              </a:rPr>
              <a:t>NO-GO AREAS</a:t>
            </a:r>
          </a:p>
        </p:txBody>
      </p:sp>
      <p:sp>
        <p:nvSpPr>
          <p:cNvPr id="77833" name="TextBox 12"/>
          <p:cNvSpPr txBox="1">
            <a:spLocks noChangeArrowheads="1"/>
          </p:cNvSpPr>
          <p:nvPr/>
        </p:nvSpPr>
        <p:spPr bwMode="auto">
          <a:xfrm>
            <a:off x="5969000" y="3943350"/>
            <a:ext cx="31067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3200">
                <a:solidFill>
                  <a:srgbClr val="004699"/>
                </a:solidFill>
                <a:cs typeface="Arial" charset="0"/>
              </a:rPr>
              <a:t>GATED </a:t>
            </a:r>
            <a:br>
              <a:rPr lang="en-GB" sz="3200">
                <a:solidFill>
                  <a:srgbClr val="004699"/>
                </a:solidFill>
                <a:cs typeface="Arial" charset="0"/>
              </a:rPr>
            </a:br>
            <a:r>
              <a:rPr lang="en-GB" sz="3200">
                <a:solidFill>
                  <a:srgbClr val="004699"/>
                </a:solidFill>
                <a:cs typeface="Arial" charset="0"/>
              </a:rPr>
              <a:t>COMMUNITIES</a:t>
            </a:r>
          </a:p>
        </p:txBody>
      </p:sp>
      <p:sp>
        <p:nvSpPr>
          <p:cNvPr id="77834" name="TextBox 13"/>
          <p:cNvSpPr txBox="1">
            <a:spLocks noChangeArrowheads="1"/>
          </p:cNvSpPr>
          <p:nvPr/>
        </p:nvSpPr>
        <p:spPr bwMode="auto">
          <a:xfrm>
            <a:off x="4968875" y="1157288"/>
            <a:ext cx="417988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3200">
                <a:solidFill>
                  <a:srgbClr val="004699"/>
                </a:solidFill>
                <a:cs typeface="Arial" charset="0"/>
              </a:rPr>
              <a:t>DEPRIVED </a:t>
            </a:r>
            <a:br>
              <a:rPr lang="en-GB" sz="3200">
                <a:solidFill>
                  <a:srgbClr val="004699"/>
                </a:solidFill>
                <a:cs typeface="Arial" charset="0"/>
              </a:rPr>
            </a:br>
            <a:r>
              <a:rPr lang="en-GB" sz="3200">
                <a:solidFill>
                  <a:srgbClr val="004699"/>
                </a:solidFill>
                <a:cs typeface="Arial" charset="0"/>
              </a:rPr>
              <a:t>NEIGHBOURHOODS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572000" y="0"/>
            <a:ext cx="376237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HORIZONTAL </a:t>
            </a:r>
            <a:br>
              <a:rPr lang="en-GB" sz="4400">
                <a:cs typeface="Arial" charset="0"/>
              </a:rPr>
            </a:br>
            <a:r>
              <a:rPr lang="en-GB" sz="4400">
                <a:cs typeface="Arial" charset="0"/>
              </a:rPr>
              <a:t>POLICIES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050925" y="1162050"/>
            <a:ext cx="463708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EQUAL QUALITY</a:t>
            </a:r>
          </a:p>
          <a:p>
            <a:pPr algn="ctr"/>
            <a:r>
              <a:rPr lang="en-GB" sz="4400">
                <a:cs typeface="Arial" charset="0"/>
              </a:rPr>
              <a:t>EDUCATION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453063" y="2097088"/>
            <a:ext cx="33924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SOCIAL MIX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27000" y="3673475"/>
            <a:ext cx="36957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DEMOLITION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mp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6" presetClass="emp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mp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6" presetClass="emp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  <p:bldP spid="15" grpId="0"/>
      <p:bldP spid="15" grpId="1"/>
      <p:bldP spid="15" grpId="2"/>
      <p:bldP spid="16" grpId="0"/>
      <p:bldP spid="16" grpId="1"/>
      <p:bldP spid="16" grpId="2"/>
      <p:bldP spid="17" grpId="0"/>
      <p:bldP spid="17" grpId="1"/>
      <p:bldP spid="17" grpId="2"/>
      <p:bldP spid="18" grpId="0"/>
      <p:bldP spid="18" grpId="1"/>
      <p:bldP spid="18" grpId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765_Urbact_WS4_DIVIDED_low_FINAL-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46524" y="190926"/>
            <a:ext cx="4463463" cy="2236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19765_Urbact_WS4_DIVIDED_low_FINAL-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 rot="933791">
            <a:off x="6111316" y="2039570"/>
            <a:ext cx="2662693" cy="2673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pin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14513"/>
            <a:ext cx="2051050" cy="1951037"/>
          </a:xfrm>
          <a:prstGeom prst="rect">
            <a:avLst/>
          </a:prstGeom>
          <a:effectLst>
            <a:outerShdw blurRad="101600" dist="1016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 descr="19765_Urbact_WS4_DIVIDED_low_FINAL-1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 rot="487982">
            <a:off x="2345170" y="2702123"/>
            <a:ext cx="2593188" cy="1536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19765_Urbact_WS4_DIVIDED_low_FINAL-1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/>
            </a:extLst>
          </a:blip>
          <a:stretch>
            <a:fillRect/>
          </a:stretch>
        </p:blipFill>
        <p:spPr>
          <a:xfrm rot="748087">
            <a:off x="5274007" y="377937"/>
            <a:ext cx="2576056" cy="1723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765_Urbact_WS4_DIVIDED_low_FINAL-14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46524" y="190926"/>
            <a:ext cx="4463463" cy="22367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19765_Urbact_WS4_DIVIDED_low_FINAL-7.jp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933791">
            <a:off x="6111316" y="2039570"/>
            <a:ext cx="2662693" cy="26733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19765_Urbact_WS4_DIVIDED_low_FINAL-13.jpg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487982">
            <a:off x="2345170" y="2702123"/>
            <a:ext cx="2593188" cy="1536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Picture 1" descr="pink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14513"/>
            <a:ext cx="2051050" cy="1951037"/>
          </a:xfrm>
          <a:prstGeom prst="rect">
            <a:avLst/>
          </a:prstGeom>
          <a:effectLst>
            <a:outerShdw blurRad="101600" dist="1016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9877" name="TextBox 11"/>
          <p:cNvSpPr txBox="1">
            <a:spLocks noChangeArrowheads="1"/>
          </p:cNvSpPr>
          <p:nvPr/>
        </p:nvSpPr>
        <p:spPr bwMode="auto">
          <a:xfrm>
            <a:off x="46038" y="346075"/>
            <a:ext cx="24876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004699"/>
                </a:solidFill>
                <a:cs typeface="Arial" charset="0"/>
              </a:rPr>
              <a:t>SOCIO-SPATIAL </a:t>
            </a:r>
            <a:br>
              <a:rPr lang="en-GB" sz="2400">
                <a:solidFill>
                  <a:srgbClr val="004699"/>
                </a:solidFill>
                <a:cs typeface="Arial" charset="0"/>
              </a:rPr>
            </a:br>
            <a:r>
              <a:rPr lang="en-GB" sz="2400">
                <a:solidFill>
                  <a:srgbClr val="004699"/>
                </a:solidFill>
                <a:cs typeface="Arial" charset="0"/>
              </a:rPr>
              <a:t>SEGREGATION</a:t>
            </a:r>
          </a:p>
        </p:txBody>
      </p:sp>
      <p:sp>
        <p:nvSpPr>
          <p:cNvPr id="79878" name="TextBox 12"/>
          <p:cNvSpPr txBox="1">
            <a:spLocks noChangeArrowheads="1"/>
          </p:cNvSpPr>
          <p:nvPr/>
        </p:nvSpPr>
        <p:spPr bwMode="auto">
          <a:xfrm>
            <a:off x="4686300" y="2967038"/>
            <a:ext cx="3506788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solidFill>
                  <a:srgbClr val="004699"/>
                </a:solidFill>
                <a:cs typeface="Arial" charset="0"/>
              </a:rPr>
              <a:t>AREA BASED</a:t>
            </a:r>
          </a:p>
          <a:p>
            <a:r>
              <a:rPr lang="en-GB" sz="3200">
                <a:solidFill>
                  <a:srgbClr val="004699"/>
                </a:solidFill>
                <a:cs typeface="Arial" charset="0"/>
              </a:rPr>
              <a:t>INTERVENTIONS</a:t>
            </a:r>
          </a:p>
        </p:txBody>
      </p:sp>
      <p:sp>
        <p:nvSpPr>
          <p:cNvPr id="79879" name="TextBox 13"/>
          <p:cNvSpPr txBox="1">
            <a:spLocks noChangeArrowheads="1"/>
          </p:cNvSpPr>
          <p:nvPr/>
        </p:nvSpPr>
        <p:spPr bwMode="auto">
          <a:xfrm>
            <a:off x="1752600" y="3335338"/>
            <a:ext cx="23383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004699"/>
                </a:solidFill>
                <a:cs typeface="Arial" charset="0"/>
              </a:rPr>
              <a:t>NO-GO AREAS</a:t>
            </a:r>
          </a:p>
        </p:txBody>
      </p:sp>
      <p:sp>
        <p:nvSpPr>
          <p:cNvPr id="79880" name="TextBox 14"/>
          <p:cNvSpPr txBox="1">
            <a:spLocks noChangeArrowheads="1"/>
          </p:cNvSpPr>
          <p:nvPr/>
        </p:nvSpPr>
        <p:spPr bwMode="auto">
          <a:xfrm>
            <a:off x="6770688" y="4295775"/>
            <a:ext cx="2373312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2400">
                <a:solidFill>
                  <a:srgbClr val="004699"/>
                </a:solidFill>
                <a:cs typeface="Arial" charset="0"/>
              </a:rPr>
              <a:t>GATED </a:t>
            </a:r>
            <a:br>
              <a:rPr lang="en-GB" sz="2400">
                <a:solidFill>
                  <a:srgbClr val="004699"/>
                </a:solidFill>
                <a:cs typeface="Arial" charset="0"/>
              </a:rPr>
            </a:br>
            <a:r>
              <a:rPr lang="en-GB" sz="2400">
                <a:solidFill>
                  <a:srgbClr val="004699"/>
                </a:solidFill>
                <a:cs typeface="Arial" charset="0"/>
              </a:rPr>
              <a:t>COMMUNITIES</a:t>
            </a:r>
          </a:p>
        </p:txBody>
      </p:sp>
      <p:sp>
        <p:nvSpPr>
          <p:cNvPr id="79881" name="TextBox 15"/>
          <p:cNvSpPr txBox="1">
            <a:spLocks noChangeArrowheads="1"/>
          </p:cNvSpPr>
          <p:nvPr/>
        </p:nvSpPr>
        <p:spPr bwMode="auto">
          <a:xfrm>
            <a:off x="5972175" y="1157288"/>
            <a:ext cx="31765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2400">
                <a:solidFill>
                  <a:srgbClr val="004699"/>
                </a:solidFill>
                <a:cs typeface="Arial" charset="0"/>
              </a:rPr>
              <a:t>DEPRIVED </a:t>
            </a:r>
            <a:br>
              <a:rPr lang="en-GB" sz="2400">
                <a:solidFill>
                  <a:srgbClr val="004699"/>
                </a:solidFill>
                <a:cs typeface="Arial" charset="0"/>
              </a:rPr>
            </a:br>
            <a:r>
              <a:rPr lang="en-GB" sz="2400">
                <a:solidFill>
                  <a:srgbClr val="004699"/>
                </a:solidFill>
                <a:cs typeface="Arial" charset="0"/>
              </a:rPr>
              <a:t>NEIGHBOURHOODS</a:t>
            </a:r>
          </a:p>
        </p:txBody>
      </p:sp>
      <p:sp>
        <p:nvSpPr>
          <p:cNvPr id="79882" name="TextBox 16"/>
          <p:cNvSpPr txBox="1">
            <a:spLocks noChangeArrowheads="1"/>
          </p:cNvSpPr>
          <p:nvPr/>
        </p:nvSpPr>
        <p:spPr bwMode="auto">
          <a:xfrm>
            <a:off x="6351588" y="0"/>
            <a:ext cx="27876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3200">
                <a:solidFill>
                  <a:srgbClr val="004699"/>
                </a:solidFill>
                <a:cs typeface="Arial" charset="0"/>
              </a:rPr>
              <a:t>HORIZONTAL </a:t>
            </a:r>
            <a:br>
              <a:rPr lang="en-GB" sz="3200">
                <a:solidFill>
                  <a:srgbClr val="004699"/>
                </a:solidFill>
                <a:cs typeface="Arial" charset="0"/>
              </a:rPr>
            </a:br>
            <a:r>
              <a:rPr lang="en-GB" sz="3200">
                <a:solidFill>
                  <a:srgbClr val="004699"/>
                </a:solidFill>
                <a:cs typeface="Arial" charset="0"/>
              </a:rPr>
              <a:t>POLICIES</a:t>
            </a:r>
          </a:p>
        </p:txBody>
      </p:sp>
      <p:sp>
        <p:nvSpPr>
          <p:cNvPr id="79883" name="TextBox 17"/>
          <p:cNvSpPr txBox="1">
            <a:spLocks noChangeArrowheads="1"/>
          </p:cNvSpPr>
          <p:nvPr/>
        </p:nvSpPr>
        <p:spPr bwMode="auto">
          <a:xfrm>
            <a:off x="1631950" y="2389188"/>
            <a:ext cx="34290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rgbClr val="004699"/>
                </a:solidFill>
                <a:cs typeface="Arial" charset="0"/>
              </a:rPr>
              <a:t>EQUAL QUALITY</a:t>
            </a:r>
          </a:p>
          <a:p>
            <a:pPr algn="ctr"/>
            <a:r>
              <a:rPr lang="en-GB" sz="3200">
                <a:solidFill>
                  <a:srgbClr val="004699"/>
                </a:solidFill>
                <a:cs typeface="Arial" charset="0"/>
              </a:rPr>
              <a:t>EDUCATION</a:t>
            </a:r>
          </a:p>
        </p:txBody>
      </p:sp>
      <p:sp>
        <p:nvSpPr>
          <p:cNvPr id="79884" name="TextBox 18"/>
          <p:cNvSpPr txBox="1">
            <a:spLocks noChangeArrowheads="1"/>
          </p:cNvSpPr>
          <p:nvPr/>
        </p:nvSpPr>
        <p:spPr bwMode="auto">
          <a:xfrm>
            <a:off x="6276975" y="3833813"/>
            <a:ext cx="25193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rgbClr val="004699"/>
                </a:solidFill>
                <a:cs typeface="Arial" charset="0"/>
              </a:rPr>
              <a:t>SOCIAL MIX</a:t>
            </a:r>
          </a:p>
        </p:txBody>
      </p:sp>
      <p:sp>
        <p:nvSpPr>
          <p:cNvPr id="79885" name="TextBox 19"/>
          <p:cNvSpPr txBox="1">
            <a:spLocks noChangeArrowheads="1"/>
          </p:cNvSpPr>
          <p:nvPr/>
        </p:nvSpPr>
        <p:spPr bwMode="auto">
          <a:xfrm>
            <a:off x="79375" y="3676650"/>
            <a:ext cx="2738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rgbClr val="004699"/>
                </a:solidFill>
                <a:cs typeface="Arial" charset="0"/>
              </a:rPr>
              <a:t>DEMOLITION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297113" y="0"/>
            <a:ext cx="478313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INCREASING</a:t>
            </a:r>
          </a:p>
          <a:p>
            <a:pPr algn="ctr"/>
            <a:r>
              <a:rPr lang="en-GB" sz="4400">
                <a:cs typeface="Arial" charset="0"/>
              </a:rPr>
              <a:t>OPPORTUNITIES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76213" y="1123950"/>
            <a:ext cx="540067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SOCIAL COHESION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224213" y="1808163"/>
            <a:ext cx="59848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LOBBYING NATIONAL</a:t>
            </a:r>
          </a:p>
          <a:p>
            <a:pPr algn="ctr"/>
            <a:r>
              <a:rPr lang="en-GB" sz="4400">
                <a:cs typeface="Arial" charset="0"/>
              </a:rPr>
              <a:t>POLICIES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706688" y="3765550"/>
            <a:ext cx="357028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LONG-TERM </a:t>
            </a:r>
            <a:br>
              <a:rPr lang="en-GB" sz="4400">
                <a:cs typeface="Arial" charset="0"/>
              </a:rPr>
            </a:br>
            <a:r>
              <a:rPr lang="en-GB" sz="4400">
                <a:cs typeface="Arial" charset="0"/>
              </a:rPr>
              <a:t>VISION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mp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6" presetClass="emp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  <p:bldP spid="22" grpId="2"/>
      <p:bldP spid="23" grpId="0"/>
      <p:bldP spid="23" grpId="1"/>
      <p:bldP spid="23" grpId="2"/>
      <p:bldP spid="24" grpId="0"/>
      <p:bldP spid="24" grpId="1"/>
      <p:bldP spid="24" grpId="2"/>
      <p:bldP spid="25" grpId="0"/>
      <p:bldP spid="25" grpId="1"/>
      <p:bldP spid="25" grpId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n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42236">
            <a:off x="7435850" y="3448050"/>
            <a:ext cx="1541463" cy="1465263"/>
          </a:xfrm>
          <a:prstGeom prst="rect">
            <a:avLst/>
          </a:prstGeom>
          <a:effectLst>
            <a:outerShdw blurRad="101600" dist="1016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0898" name="TextBox 4"/>
          <p:cNvSpPr txBox="1">
            <a:spLocks noChangeArrowheads="1"/>
          </p:cNvSpPr>
          <p:nvPr/>
        </p:nvSpPr>
        <p:spPr bwMode="auto">
          <a:xfrm>
            <a:off x="4086225" y="1979613"/>
            <a:ext cx="3378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>
                <a:cs typeface="Arial" charset="0"/>
              </a:rPr>
              <a:t>IVAN TOSICS</a:t>
            </a:r>
          </a:p>
        </p:txBody>
      </p:sp>
      <p:sp>
        <p:nvSpPr>
          <p:cNvPr id="80899" name="TextBox 5"/>
          <p:cNvSpPr txBox="1">
            <a:spLocks noChangeArrowheads="1"/>
          </p:cNvSpPr>
          <p:nvPr/>
        </p:nvSpPr>
        <p:spPr bwMode="auto">
          <a:xfrm>
            <a:off x="4086225" y="2736850"/>
            <a:ext cx="44878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>
                <a:solidFill>
                  <a:srgbClr val="004699"/>
                </a:solidFill>
                <a:cs typeface="Arial" charset="0"/>
              </a:rPr>
              <a:t>Workstream Leader</a:t>
            </a:r>
          </a:p>
        </p:txBody>
      </p:sp>
      <p:pic>
        <p:nvPicPr>
          <p:cNvPr id="2" name="Picture 1" descr="8240877849_f2de7dd116_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r="73"/>
          <a:stretch/>
        </p:blipFill>
        <p:spPr>
          <a:xfrm>
            <a:off x="596901" y="398520"/>
            <a:ext cx="3238500" cy="43763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" y="-92075"/>
            <a:ext cx="812323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Picture 6" descr="European Union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" y="122238"/>
            <a:ext cx="5492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016125" y="1422400"/>
            <a:ext cx="62325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spc="-100" dirty="0">
                <a:solidFill>
                  <a:srgbClr val="000000"/>
                </a:solidFill>
                <a:latin typeface="Arial"/>
                <a:cs typeface="Arial"/>
              </a:rPr>
              <a:t>AGAINST DIVIDED CITIES IN EUROPE</a:t>
            </a:r>
            <a:endParaRPr lang="en-GB" sz="2800" spc="-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9" name="Picture 8" descr="curve.png"/>
          <p:cNvPicPr>
            <a:picLocks noChangeAspect="1"/>
          </p:cNvPicPr>
          <p:nvPr/>
        </p:nvPicPr>
        <p:blipFill>
          <a:blip r:embed="rId4"/>
          <a:srcRect l="54735" t="43750" r="38"/>
          <a:stretch>
            <a:fillRect/>
          </a:stretch>
        </p:blipFill>
        <p:spPr bwMode="auto">
          <a:xfrm>
            <a:off x="1117600" y="0"/>
            <a:ext cx="9175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81926" name="Picture 7" descr="URBACT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475" y="4467225"/>
            <a:ext cx="16383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3" descr="URBACT_KeyVisual_WithoutText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" y="-92075"/>
            <a:ext cx="812323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6" descr="European Union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" y="122238"/>
            <a:ext cx="5492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urve.png"/>
          <p:cNvPicPr>
            <a:picLocks noChangeAspect="1"/>
          </p:cNvPicPr>
          <p:nvPr/>
        </p:nvPicPr>
        <p:blipFill>
          <a:blip r:embed="rId4"/>
          <a:srcRect l="54735" t="43750" r="38"/>
          <a:stretch>
            <a:fillRect/>
          </a:stretch>
        </p:blipFill>
        <p:spPr bwMode="auto">
          <a:xfrm>
            <a:off x="1117600" y="0"/>
            <a:ext cx="9175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82949" name="Picture 7" descr="URBACT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475" y="4467225"/>
            <a:ext cx="16383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600" y="-92075"/>
            <a:ext cx="812323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71" name="Picture 6" descr="European Union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700" y="122238"/>
            <a:ext cx="5492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59213" y="1681163"/>
            <a:ext cx="4589462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700" spc="-100" dirty="0">
                <a:solidFill>
                  <a:srgbClr val="000000"/>
                </a:solidFill>
                <a:latin typeface="Arial"/>
                <a:cs typeface="Arial"/>
              </a:rPr>
              <a:t>HOW CITIES CAN MOTIVATE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700" spc="-100" dirty="0">
                <a:solidFill>
                  <a:srgbClr val="000000"/>
                </a:solidFill>
                <a:latin typeface="Arial"/>
                <a:cs typeface="Arial"/>
              </a:rPr>
              <a:t>MOBILITY MINDSETS</a:t>
            </a:r>
            <a:endParaRPr lang="en-GB" sz="2700" spc="-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9" name="Picture 8" descr="curve.png"/>
          <p:cNvPicPr>
            <a:picLocks noChangeAspect="1"/>
          </p:cNvPicPr>
          <p:nvPr/>
        </p:nvPicPr>
        <p:blipFill>
          <a:blip r:embed="rId5"/>
          <a:srcRect l="54735" t="43750" r="38"/>
          <a:stretch>
            <a:fillRect/>
          </a:stretch>
        </p:blipFill>
        <p:spPr bwMode="auto">
          <a:xfrm>
            <a:off x="1117600" y="0"/>
            <a:ext cx="9175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83974" name="Picture 7" descr="URBACT 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7475" y="4467225"/>
            <a:ext cx="16383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342438" y="-92075"/>
            <a:ext cx="19367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numSld="8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9765_Urbact_WS5_MOBILITY_low_FINAL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3539" y="1849214"/>
            <a:ext cx="4065983" cy="22710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7850"/>
            <a:ext cx="2017713" cy="1949450"/>
          </a:xfrm>
          <a:prstGeom prst="rect">
            <a:avLst/>
          </a:prstGeom>
          <a:effectLst>
            <a:outerShdw blurRad="101600" dist="1016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19765_Urbact_WS5_MOBILITY_low_FINAL-1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 rot="591697">
            <a:off x="531563" y="135221"/>
            <a:ext cx="2577515" cy="16574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Picture 1" descr="dreamstime_m_1541601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 rot="891501">
            <a:off x="4021691" y="343787"/>
            <a:ext cx="4005362" cy="2216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DSC03129-21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/>
            </a:extLst>
          </a:blip>
          <a:stretch>
            <a:fillRect/>
          </a:stretch>
        </p:blipFill>
        <p:spPr>
          <a:xfrm rot="848736">
            <a:off x="5806303" y="1932696"/>
            <a:ext cx="3514541" cy="26394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  <a:cs typeface="Arial" charset="0"/>
              </a:rPr>
              <a:t>URBACT PROGRAMME</a:t>
            </a:r>
            <a:endParaRPr lang="en-GB" smtClean="0">
              <a:latin typeface="Arial" charset="0"/>
              <a:cs typeface="Arial" charset="0"/>
            </a:endParaRPr>
          </a:p>
        </p:txBody>
      </p:sp>
      <p:pic>
        <p:nvPicPr>
          <p:cNvPr id="6" name="Picture 5" descr="URBACT websi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363" y="974725"/>
            <a:ext cx="3595687" cy="3194050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19765_Urbact_WS5_MOBILITY_low_FINAL-2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93539" y="1849214"/>
            <a:ext cx="4065983" cy="22710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Picture 17" descr="19765_Urbact_WS5_MOBILITY_low_FINAL-11.jp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591697">
            <a:off x="531563" y="135221"/>
            <a:ext cx="2577515" cy="16574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Picture 18" descr="dreamstime_m_15416012.jpg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891501">
            <a:off x="4021691" y="343787"/>
            <a:ext cx="4005362" cy="2216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Picture 19" descr="DSC03129-21.jpg"/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848736">
            <a:off x="5806303" y="1932696"/>
            <a:ext cx="3514541" cy="26394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blu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47850"/>
            <a:ext cx="2017713" cy="1949450"/>
          </a:xfrm>
          <a:prstGeom prst="rect">
            <a:avLst/>
          </a:prstGeom>
          <a:effectLst>
            <a:outerShdw blurRad="101600" dist="1016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517650" y="1289050"/>
            <a:ext cx="374173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cs typeface="Arial" charset="0"/>
              </a:rPr>
              <a:t>ACCESSIBLE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32025" y="2632075"/>
            <a:ext cx="47831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TRIED &amp; TESTED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588000" y="3735388"/>
            <a:ext cx="32575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LIVING LAB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57663" y="427038"/>
            <a:ext cx="36115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cs typeface="Arial" charset="0"/>
              </a:rPr>
              <a:t>MOTIVATION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0" grpId="0"/>
      <p:bldP spid="10" grpId="1"/>
      <p:bldP spid="10" grpId="2"/>
      <p:bldP spid="11" grpId="0"/>
      <p:bldP spid="11" grpId="1"/>
      <p:bldP spid="11" grpId="2"/>
      <p:bldP spid="12" grpId="0"/>
      <p:bldP spid="12" grpId="1"/>
      <p:bldP spid="12" grpId="2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ooters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b="17"/>
          <a:stretch/>
        </p:blipFill>
        <p:spPr>
          <a:xfrm>
            <a:off x="606786" y="155418"/>
            <a:ext cx="3279053" cy="26292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19765_Urbact_WS5_MOBILITY_low_FINAL-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 rot="719257">
            <a:off x="6786155" y="1351051"/>
            <a:ext cx="2149818" cy="29553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Bordeaux Tra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 rot="678042">
            <a:off x="3115212" y="2534889"/>
            <a:ext cx="2908460" cy="21813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 descr="Brussels-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90152" y="306356"/>
            <a:ext cx="2908461" cy="21813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blu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47850"/>
            <a:ext cx="2017713" cy="1949450"/>
          </a:xfrm>
          <a:prstGeom prst="rect">
            <a:avLst/>
          </a:prstGeom>
          <a:effectLst>
            <a:outerShdw blurRad="101600" dist="1016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cooters.JPG"/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/>
            </a:extLst>
          </a:blip>
          <a:srcRect b="17"/>
          <a:stretch/>
        </p:blipFill>
        <p:spPr>
          <a:xfrm>
            <a:off x="606786" y="155418"/>
            <a:ext cx="3279053" cy="26292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 descr="19765_Urbact_WS5_MOBILITY_low_FINAL-4.jp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719257">
            <a:off x="6786155" y="1351051"/>
            <a:ext cx="2149818" cy="29553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Bordeaux Tram.JPG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678042">
            <a:off x="2454812" y="2052289"/>
            <a:ext cx="2908460" cy="21813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Brussels-3.jpg"/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790152" y="306356"/>
            <a:ext cx="2908461" cy="21813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 descr="blu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847850"/>
            <a:ext cx="2017713" cy="1949450"/>
          </a:xfrm>
          <a:prstGeom prst="rect">
            <a:avLst/>
          </a:prstGeom>
          <a:effectLst>
            <a:outerShdw blurRad="101600" dist="1016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8070" name="TextBox 8"/>
          <p:cNvSpPr txBox="1">
            <a:spLocks noChangeArrowheads="1"/>
          </p:cNvSpPr>
          <p:nvPr/>
        </p:nvSpPr>
        <p:spPr bwMode="auto">
          <a:xfrm>
            <a:off x="1517650" y="1289050"/>
            <a:ext cx="30972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>
                <a:solidFill>
                  <a:srgbClr val="004699"/>
                </a:solidFill>
                <a:cs typeface="Arial" charset="0"/>
              </a:rPr>
              <a:t>ACCESSIBLE</a:t>
            </a:r>
          </a:p>
        </p:txBody>
      </p:sp>
      <p:sp>
        <p:nvSpPr>
          <p:cNvPr id="88071" name="TextBox 9"/>
          <p:cNvSpPr txBox="1">
            <a:spLocks noChangeArrowheads="1"/>
          </p:cNvSpPr>
          <p:nvPr/>
        </p:nvSpPr>
        <p:spPr bwMode="auto">
          <a:xfrm>
            <a:off x="2651125" y="2632075"/>
            <a:ext cx="3946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600">
                <a:solidFill>
                  <a:srgbClr val="004699"/>
                </a:solidFill>
                <a:cs typeface="Arial" charset="0"/>
              </a:rPr>
              <a:t>TRIED &amp; TESTED</a:t>
            </a:r>
          </a:p>
        </p:txBody>
      </p:sp>
      <p:sp>
        <p:nvSpPr>
          <p:cNvPr id="88072" name="TextBox 10"/>
          <p:cNvSpPr txBox="1">
            <a:spLocks noChangeArrowheads="1"/>
          </p:cNvSpPr>
          <p:nvPr/>
        </p:nvSpPr>
        <p:spPr bwMode="auto">
          <a:xfrm>
            <a:off x="5867400" y="3735388"/>
            <a:ext cx="2698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600">
                <a:solidFill>
                  <a:srgbClr val="004699"/>
                </a:solidFill>
                <a:cs typeface="Arial" charset="0"/>
              </a:rPr>
              <a:t>LIVING LAB</a:t>
            </a:r>
          </a:p>
        </p:txBody>
      </p:sp>
      <p:sp>
        <p:nvSpPr>
          <p:cNvPr id="88073" name="TextBox 11"/>
          <p:cNvSpPr txBox="1">
            <a:spLocks noChangeArrowheads="1"/>
          </p:cNvSpPr>
          <p:nvPr/>
        </p:nvSpPr>
        <p:spPr bwMode="auto">
          <a:xfrm>
            <a:off x="4157663" y="427038"/>
            <a:ext cx="29892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>
                <a:solidFill>
                  <a:srgbClr val="004699"/>
                </a:solidFill>
                <a:cs typeface="Arial" charset="0"/>
              </a:rPr>
              <a:t>MOTIVATION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14863" y="1550988"/>
            <a:ext cx="4564062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cs typeface="Arial" charset="0"/>
              </a:rPr>
              <a:t>SHARED SPACE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622675" y="3017838"/>
            <a:ext cx="49085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INTER MODALITY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309813" y="3727450"/>
            <a:ext cx="32988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MINDWARE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46100" y="687388"/>
            <a:ext cx="36322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cs typeface="Arial" charset="0"/>
              </a:rPr>
              <a:t>ON DEMAND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  <p:bldP spid="16" grpId="2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rcelo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35927" y="105489"/>
            <a:ext cx="3199306" cy="2399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blu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7850"/>
            <a:ext cx="2017713" cy="1949450"/>
          </a:xfrm>
          <a:prstGeom prst="rect">
            <a:avLst/>
          </a:prstGeom>
          <a:effectLst>
            <a:outerShdw blurRad="101600" dist="1016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19765_Urbact_WS5_MOBILITY_low_FINAL-1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 rot="645417">
            <a:off x="5332016" y="-60194"/>
            <a:ext cx="3683573" cy="2261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Picture 1" descr="city centre 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 rot="21057682">
            <a:off x="2065493" y="1123123"/>
            <a:ext cx="4232244" cy="26394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Berli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/>
            </a:extLst>
          </a:blip>
          <a:stretch>
            <a:fillRect/>
          </a:stretch>
        </p:blipFill>
        <p:spPr>
          <a:xfrm rot="1173889">
            <a:off x="4997472" y="2620447"/>
            <a:ext cx="3944112" cy="2042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Barcelona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35927" y="105489"/>
            <a:ext cx="3199306" cy="23994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" name="Picture 21" descr="19765_Urbact_WS5_MOBILITY_low_FINAL-16.jp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645417">
            <a:off x="5332016" y="-60194"/>
            <a:ext cx="3683573" cy="2261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3" name="Picture 22" descr="city centre 2.jpg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21057682">
            <a:off x="2065493" y="1123123"/>
            <a:ext cx="4232244" cy="26394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blu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47850"/>
            <a:ext cx="2017713" cy="1949450"/>
          </a:xfrm>
          <a:prstGeom prst="rect">
            <a:avLst/>
          </a:prstGeom>
          <a:effectLst>
            <a:outerShdw blurRad="101600" dist="1016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" name="Picture 25" descr="Berlin.jpg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1173889">
            <a:off x="4997472" y="2620447"/>
            <a:ext cx="3944112" cy="2042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0118" name="TextBox 8"/>
          <p:cNvSpPr txBox="1">
            <a:spLocks noChangeArrowheads="1"/>
          </p:cNvSpPr>
          <p:nvPr/>
        </p:nvSpPr>
        <p:spPr bwMode="auto">
          <a:xfrm>
            <a:off x="1385888" y="1100138"/>
            <a:ext cx="243998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004699"/>
                </a:solidFill>
                <a:cs typeface="Arial" charset="0"/>
              </a:rPr>
              <a:t>ACCESSIBLE</a:t>
            </a:r>
          </a:p>
        </p:txBody>
      </p:sp>
      <p:sp>
        <p:nvSpPr>
          <p:cNvPr id="90119" name="TextBox 9"/>
          <p:cNvSpPr txBox="1">
            <a:spLocks noChangeArrowheads="1"/>
          </p:cNvSpPr>
          <p:nvPr/>
        </p:nvSpPr>
        <p:spPr bwMode="auto">
          <a:xfrm>
            <a:off x="3068638" y="2632075"/>
            <a:ext cx="3111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>
                <a:solidFill>
                  <a:srgbClr val="004699"/>
                </a:solidFill>
                <a:cs typeface="Arial" charset="0"/>
              </a:rPr>
              <a:t>TRIED &amp; TESTED</a:t>
            </a:r>
          </a:p>
        </p:txBody>
      </p:sp>
      <p:sp>
        <p:nvSpPr>
          <p:cNvPr id="90120" name="TextBox 10"/>
          <p:cNvSpPr txBox="1">
            <a:spLocks noChangeArrowheads="1"/>
          </p:cNvSpPr>
          <p:nvPr/>
        </p:nvSpPr>
        <p:spPr bwMode="auto">
          <a:xfrm>
            <a:off x="6523038" y="2755900"/>
            <a:ext cx="21399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>
                <a:solidFill>
                  <a:srgbClr val="004699"/>
                </a:solidFill>
                <a:cs typeface="Arial" charset="0"/>
              </a:rPr>
              <a:t>LIVING LAB</a:t>
            </a:r>
          </a:p>
        </p:txBody>
      </p:sp>
      <p:sp>
        <p:nvSpPr>
          <p:cNvPr id="90121" name="TextBox 11"/>
          <p:cNvSpPr txBox="1">
            <a:spLocks noChangeArrowheads="1"/>
          </p:cNvSpPr>
          <p:nvPr/>
        </p:nvSpPr>
        <p:spPr bwMode="auto">
          <a:xfrm>
            <a:off x="4157663" y="427038"/>
            <a:ext cx="23653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004699"/>
                </a:solidFill>
                <a:cs typeface="Arial" charset="0"/>
              </a:rPr>
              <a:t>MOTIVATION</a:t>
            </a:r>
          </a:p>
        </p:txBody>
      </p:sp>
      <p:sp>
        <p:nvSpPr>
          <p:cNvPr id="90122" name="TextBox 12"/>
          <p:cNvSpPr txBox="1">
            <a:spLocks noChangeArrowheads="1"/>
          </p:cNvSpPr>
          <p:nvPr/>
        </p:nvSpPr>
        <p:spPr bwMode="auto">
          <a:xfrm>
            <a:off x="4614863" y="1550988"/>
            <a:ext cx="37687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>
                <a:solidFill>
                  <a:srgbClr val="004699"/>
                </a:solidFill>
                <a:cs typeface="Arial" charset="0"/>
              </a:rPr>
              <a:t>SHARED SPACE</a:t>
            </a:r>
          </a:p>
        </p:txBody>
      </p:sp>
      <p:sp>
        <p:nvSpPr>
          <p:cNvPr id="90123" name="TextBox 13"/>
          <p:cNvSpPr txBox="1">
            <a:spLocks noChangeArrowheads="1"/>
          </p:cNvSpPr>
          <p:nvPr/>
        </p:nvSpPr>
        <p:spPr bwMode="auto">
          <a:xfrm>
            <a:off x="4051300" y="3017838"/>
            <a:ext cx="40497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600">
                <a:solidFill>
                  <a:srgbClr val="004699"/>
                </a:solidFill>
                <a:cs typeface="Arial" charset="0"/>
              </a:rPr>
              <a:t>INTER MODALITY</a:t>
            </a:r>
          </a:p>
        </p:txBody>
      </p:sp>
      <p:sp>
        <p:nvSpPr>
          <p:cNvPr id="90124" name="TextBox 14"/>
          <p:cNvSpPr txBox="1">
            <a:spLocks noChangeArrowheads="1"/>
          </p:cNvSpPr>
          <p:nvPr/>
        </p:nvSpPr>
        <p:spPr bwMode="auto">
          <a:xfrm>
            <a:off x="2600325" y="3971925"/>
            <a:ext cx="27320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600">
                <a:solidFill>
                  <a:srgbClr val="004699"/>
                </a:solidFill>
                <a:cs typeface="Arial" charset="0"/>
              </a:rPr>
              <a:t>MINDWARE</a:t>
            </a:r>
          </a:p>
        </p:txBody>
      </p:sp>
      <p:sp>
        <p:nvSpPr>
          <p:cNvPr id="90125" name="TextBox 15"/>
          <p:cNvSpPr txBox="1">
            <a:spLocks noChangeArrowheads="1"/>
          </p:cNvSpPr>
          <p:nvPr/>
        </p:nvSpPr>
        <p:spPr bwMode="auto">
          <a:xfrm>
            <a:off x="414338" y="687388"/>
            <a:ext cx="30051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>
                <a:solidFill>
                  <a:srgbClr val="004699"/>
                </a:solidFill>
                <a:cs typeface="Arial" charset="0"/>
              </a:rPr>
              <a:t>ON DEMAND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433638" y="1463675"/>
            <a:ext cx="22352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cs typeface="Arial" charset="0"/>
              </a:rPr>
              <a:t>ACTIVE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706563" y="2114550"/>
            <a:ext cx="52419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COST EFFICIENCY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437188" y="3476625"/>
            <a:ext cx="32258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SEAMLESS</a:t>
            </a:r>
          </a:p>
          <a:p>
            <a:pPr algn="ctr"/>
            <a:r>
              <a:rPr lang="en-GB" sz="4400">
                <a:cs typeface="Arial" charset="0"/>
              </a:rPr>
              <a:t>TRAVEL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614738" y="698500"/>
            <a:ext cx="55356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cs typeface="Arial" charset="0"/>
              </a:rPr>
              <a:t>NEXT-GENERATION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060575" y="3344863"/>
            <a:ext cx="285115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LIVEABLE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7" grpId="2"/>
      <p:bldP spid="18" grpId="0"/>
      <p:bldP spid="18" grpId="1"/>
      <p:bldP spid="18" grpId="2"/>
      <p:bldP spid="19" grpId="0"/>
      <p:bldP spid="19" grpId="1"/>
      <p:bldP spid="19" grpId="2"/>
      <p:bldP spid="20" grpId="0"/>
      <p:bldP spid="20" grpId="1"/>
      <p:bldP spid="20" grpId="2"/>
      <p:bldP spid="25" grpId="0"/>
      <p:bldP spid="25" grpId="1"/>
      <p:bldP spid="25" grpId="2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61917">
            <a:off x="7462838" y="3416300"/>
            <a:ext cx="1516062" cy="1465263"/>
          </a:xfrm>
          <a:prstGeom prst="rect">
            <a:avLst/>
          </a:prstGeom>
          <a:effectLst>
            <a:outerShdw blurRad="101600" dist="1016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8241938688_5cfaeb6f7c_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tretch/>
        </p:blipFill>
        <p:spPr>
          <a:xfrm>
            <a:off x="570444" y="580668"/>
            <a:ext cx="3220847" cy="4250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1139" name="TextBox 7"/>
          <p:cNvSpPr txBox="1">
            <a:spLocks noChangeArrowheads="1"/>
          </p:cNvSpPr>
          <p:nvPr/>
        </p:nvSpPr>
        <p:spPr bwMode="auto">
          <a:xfrm>
            <a:off x="4060825" y="1968500"/>
            <a:ext cx="481488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>
                <a:cs typeface="Arial" charset="0"/>
              </a:rPr>
              <a:t>SALLY KNEESHAW</a:t>
            </a:r>
          </a:p>
        </p:txBody>
      </p:sp>
      <p:sp>
        <p:nvSpPr>
          <p:cNvPr id="91140" name="TextBox 8"/>
          <p:cNvSpPr txBox="1">
            <a:spLocks noChangeArrowheads="1"/>
          </p:cNvSpPr>
          <p:nvPr/>
        </p:nvSpPr>
        <p:spPr bwMode="auto">
          <a:xfrm>
            <a:off x="4060825" y="2736850"/>
            <a:ext cx="44878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>
                <a:solidFill>
                  <a:srgbClr val="004699"/>
                </a:solidFill>
                <a:cs typeface="Arial" charset="0"/>
              </a:rPr>
              <a:t>Workstream Leader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" y="-92075"/>
            <a:ext cx="812323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3" name="Picture 6" descr="European Union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" y="122238"/>
            <a:ext cx="5492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59213" y="1681163"/>
            <a:ext cx="4589462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700" spc="-100" dirty="0">
                <a:solidFill>
                  <a:srgbClr val="000000"/>
                </a:solidFill>
                <a:latin typeface="Arial"/>
                <a:cs typeface="Arial"/>
              </a:rPr>
              <a:t>HOW CITIES CAN MOTIVATE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700" spc="-100" dirty="0">
                <a:solidFill>
                  <a:srgbClr val="000000"/>
                </a:solidFill>
                <a:latin typeface="Arial"/>
                <a:cs typeface="Arial"/>
              </a:rPr>
              <a:t>MOBILITY MINDSETS</a:t>
            </a:r>
            <a:endParaRPr lang="en-GB" sz="2700" spc="-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9" name="Picture 8" descr="curve.png"/>
          <p:cNvPicPr>
            <a:picLocks noChangeAspect="1"/>
          </p:cNvPicPr>
          <p:nvPr/>
        </p:nvPicPr>
        <p:blipFill>
          <a:blip r:embed="rId4"/>
          <a:srcRect l="54735" t="43750" r="38"/>
          <a:stretch>
            <a:fillRect/>
          </a:stretch>
        </p:blipFill>
        <p:spPr bwMode="auto">
          <a:xfrm>
            <a:off x="1117600" y="0"/>
            <a:ext cx="9175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92166" name="Picture 7" descr="URBACT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475" y="4467225"/>
            <a:ext cx="16383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3" descr="URBACT_KeyVisual_WithoutText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" y="-92075"/>
            <a:ext cx="812323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7" name="Picture 6" descr="European Union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" y="122238"/>
            <a:ext cx="5492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urve.png"/>
          <p:cNvPicPr>
            <a:picLocks noChangeAspect="1"/>
          </p:cNvPicPr>
          <p:nvPr/>
        </p:nvPicPr>
        <p:blipFill>
          <a:blip r:embed="rId4"/>
          <a:srcRect l="54735" t="43750" r="38"/>
          <a:stretch>
            <a:fillRect/>
          </a:stretch>
        </p:blipFill>
        <p:spPr bwMode="auto">
          <a:xfrm>
            <a:off x="1117600" y="0"/>
            <a:ext cx="9175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93189" name="Picture 7" descr="URBACT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475" y="4467225"/>
            <a:ext cx="16383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600" y="-92075"/>
            <a:ext cx="812323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1" name="Picture 6" descr="European Union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700" y="122238"/>
            <a:ext cx="5492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76513" y="2887663"/>
            <a:ext cx="5199062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700" spc="-100" dirty="0">
                <a:solidFill>
                  <a:srgbClr val="000000"/>
                </a:solidFill>
                <a:latin typeface="Arial"/>
                <a:cs typeface="Arial"/>
              </a:rPr>
              <a:t>BUILDING ENERGY EFFICIENCY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700" spc="-100" dirty="0">
                <a:solidFill>
                  <a:srgbClr val="000000"/>
                </a:solidFill>
                <a:latin typeface="Arial"/>
                <a:cs typeface="Arial"/>
              </a:rPr>
              <a:t>IN EUROPEAN CITIES</a:t>
            </a:r>
            <a:endParaRPr lang="en-GB" sz="2700" spc="-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417050" y="-55563"/>
            <a:ext cx="176213" cy="177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urve.png"/>
          <p:cNvPicPr>
            <a:picLocks noChangeAspect="1"/>
          </p:cNvPicPr>
          <p:nvPr/>
        </p:nvPicPr>
        <p:blipFill>
          <a:blip r:embed="rId6"/>
          <a:srcRect l="54735" t="43750" r="38"/>
          <a:stretch>
            <a:fillRect/>
          </a:stretch>
        </p:blipFill>
        <p:spPr bwMode="auto">
          <a:xfrm>
            <a:off x="1117600" y="0"/>
            <a:ext cx="9175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94215" name="Picture 7" descr="URBACT logo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7475" y="4467225"/>
            <a:ext cx="16383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342438" y="-92075"/>
            <a:ext cx="19367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Tm="1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numSld="8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765_Urbact_WS6_ENERGY_low_FINAL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34118" y="1549186"/>
            <a:ext cx="3368471" cy="2623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19765_Urbact_WS6_ENERGY_low_FINAL-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 rot="20786717">
            <a:off x="2317496" y="-134981"/>
            <a:ext cx="4051829" cy="23368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19765_Urbact_WS6_ENERGY_low_FINAL-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 rot="805831">
            <a:off x="5564844" y="77026"/>
            <a:ext cx="3688940" cy="2469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Picture 1" descr="gree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020888" cy="1677988"/>
          </a:xfrm>
          <a:prstGeom prst="rect">
            <a:avLst/>
          </a:prstGeom>
          <a:effectLst>
            <a:outerShdw blurRad="101600" dist="1016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district heatin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/>
            </a:extLst>
          </a:blip>
          <a:stretch>
            <a:fillRect/>
          </a:stretch>
        </p:blipFill>
        <p:spPr>
          <a:xfrm rot="20423839">
            <a:off x="5151291" y="2214522"/>
            <a:ext cx="3690508" cy="28388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19765_Urbact_WS6_ENERGY_low_FINAL-5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/>
            </a:extLst>
          </a:blip>
          <a:stretch>
            <a:fillRect/>
          </a:stretch>
        </p:blipFill>
        <p:spPr>
          <a:xfrm rot="791980">
            <a:off x="2921033" y="2567215"/>
            <a:ext cx="4050120" cy="2244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>
                <a:latin typeface="Arial" charset="0"/>
                <a:cs typeface="Arial" charset="0"/>
              </a:rPr>
              <a:t>URBACT II - Objectives</a:t>
            </a:r>
            <a:endParaRPr lang="en-GB" smtClean="0">
              <a:latin typeface="Arial" charset="0"/>
              <a:cs typeface="Arial" charset="0"/>
            </a:endParaRPr>
          </a:p>
        </p:txBody>
      </p:sp>
      <p:sp>
        <p:nvSpPr>
          <p:cNvPr id="38914" name="Content Placeholder 4"/>
          <p:cNvSpPr>
            <a:spLocks noGrp="1"/>
          </p:cNvSpPr>
          <p:nvPr>
            <p:ph idx="1"/>
          </p:nvPr>
        </p:nvSpPr>
        <p:spPr>
          <a:xfrm>
            <a:off x="457200" y="982663"/>
            <a:ext cx="8229600" cy="3394075"/>
          </a:xfrm>
        </p:spPr>
        <p:txBody>
          <a:bodyPr/>
          <a:lstStyle/>
          <a:p>
            <a:pPr>
              <a:lnSpc>
                <a:spcPct val="90000"/>
              </a:lnSpc>
              <a:buClr>
                <a:srgbClr val="004699"/>
              </a:buClr>
              <a:buFont typeface="Wingdings" pitchFamily="2" charset="2"/>
              <a:buChar char="§"/>
            </a:pPr>
            <a:r>
              <a:rPr sz="1800">
                <a:latin typeface="Arial" charset="0"/>
                <a:cs typeface="Arial" charset="0"/>
              </a:rPr>
              <a:t>European Programme of Territorial Cooperation 2007-2013: </a:t>
            </a:r>
          </a:p>
          <a:p>
            <a:pPr lvl="1">
              <a:lnSpc>
                <a:spcPct val="90000"/>
              </a:lnSpc>
              <a:buClr>
                <a:srgbClr val="004699"/>
              </a:buClr>
              <a:buFont typeface="Lucida Grande"/>
              <a:buChar char="–"/>
            </a:pPr>
            <a:r>
              <a:rPr sz="1600">
                <a:latin typeface="Arial" charset="0"/>
                <a:cs typeface="Arial" charset="0"/>
              </a:rPr>
              <a:t>(</a:t>
            </a:r>
            <a:r>
              <a:rPr lang="en-US" sz="1600">
                <a:latin typeface="Arial" charset="0"/>
                <a:cs typeface="Arial" charset="0"/>
              </a:rPr>
              <a:t>Jointly financed by ERDF and the Member States – budget 69 M€)</a:t>
            </a:r>
            <a:endParaRPr sz="160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Clr>
                <a:srgbClr val="004699"/>
              </a:buClr>
              <a:buFont typeface="Wingdings" pitchFamily="2" charset="2"/>
              <a:buChar char="§"/>
            </a:pPr>
            <a:r>
              <a:rPr sz="1800">
                <a:latin typeface="Arial" charset="0"/>
                <a:cs typeface="Arial" charset="0"/>
              </a:rPr>
              <a:t>Main objective:</a:t>
            </a:r>
          </a:p>
          <a:p>
            <a:pPr lvl="1">
              <a:lnSpc>
                <a:spcPct val="90000"/>
              </a:lnSpc>
              <a:buClr>
                <a:srgbClr val="004699"/>
              </a:buClr>
              <a:buFont typeface="Lucida Grande"/>
              <a:buChar char="–"/>
            </a:pPr>
            <a:r>
              <a:rPr sz="1600">
                <a:latin typeface="Arial" charset="0"/>
                <a:cs typeface="Arial" charset="0"/>
              </a:rPr>
              <a:t>To promote integrated &amp; sustainable urban development in EU cities 	</a:t>
            </a:r>
          </a:p>
          <a:p>
            <a:pPr>
              <a:lnSpc>
                <a:spcPct val="90000"/>
              </a:lnSpc>
              <a:buClr>
                <a:srgbClr val="004699"/>
              </a:buClr>
              <a:buFont typeface="Wingdings" pitchFamily="2" charset="2"/>
              <a:buChar char="§"/>
            </a:pPr>
            <a:r>
              <a:rPr lang="fr-FR" sz="1800">
                <a:latin typeface="Arial" charset="0"/>
                <a:cs typeface="Arial" charset="0"/>
              </a:rPr>
              <a:t>Specific objectives:</a:t>
            </a:r>
          </a:p>
          <a:p>
            <a:pPr lvl="1">
              <a:lnSpc>
                <a:spcPct val="90000"/>
              </a:lnSpc>
              <a:buClr>
                <a:srgbClr val="004699"/>
              </a:buClr>
              <a:buFont typeface="Lucida Grande"/>
              <a:buChar char="–"/>
            </a:pPr>
            <a:r>
              <a:rPr lang="fr-FR" sz="1600">
                <a:latin typeface="Arial" charset="0"/>
                <a:cs typeface="Arial" charset="0"/>
              </a:rPr>
              <a:t>To facilitate exchange and learning activities among urban policy-makers, decision-makers, practitioners (Exchange &amp; Learning)</a:t>
            </a:r>
          </a:p>
          <a:p>
            <a:pPr lvl="1">
              <a:lnSpc>
                <a:spcPct val="90000"/>
              </a:lnSpc>
              <a:buClr>
                <a:srgbClr val="004699"/>
              </a:buClr>
              <a:buFont typeface="Lucida Grande"/>
              <a:buChar char="–"/>
            </a:pPr>
            <a:r>
              <a:rPr lang="fr-FR" sz="1600">
                <a:latin typeface="Arial" charset="0"/>
                <a:cs typeface="Arial" charset="0"/>
              </a:rPr>
              <a:t>To draw lessons and build knowledge based on ground realities (Capitalisation) </a:t>
            </a:r>
          </a:p>
          <a:p>
            <a:pPr lvl="1">
              <a:lnSpc>
                <a:spcPct val="90000"/>
              </a:lnSpc>
              <a:buClr>
                <a:srgbClr val="004699"/>
              </a:buClr>
              <a:buFont typeface="Lucida Grande"/>
              <a:buChar char="–"/>
            </a:pPr>
            <a:r>
              <a:rPr lang="fr-FR" sz="1600">
                <a:latin typeface="Arial" charset="0"/>
                <a:cs typeface="Arial" charset="0"/>
              </a:rPr>
              <a:t>To support local policy-makers and practitioners to develop integrated action plans for sustainable urban development (Capacity building)</a:t>
            </a:r>
          </a:p>
          <a:p>
            <a:pPr lvl="1">
              <a:lnSpc>
                <a:spcPct val="90000"/>
              </a:lnSpc>
              <a:buClr>
                <a:srgbClr val="004699"/>
              </a:buClr>
              <a:buFont typeface="Lucida Grande"/>
              <a:buChar char="–"/>
            </a:pPr>
            <a:r>
              <a:rPr lang="fr-FR" sz="1600">
                <a:latin typeface="Arial" charset="0"/>
                <a:cs typeface="Arial" charset="0"/>
              </a:rPr>
              <a:t>To disseminate good practices and lessons drawn from the transnational exchanges (Communication &amp; Dissemination)</a:t>
            </a:r>
          </a:p>
          <a:p>
            <a:pPr>
              <a:lnSpc>
                <a:spcPct val="90000"/>
              </a:lnSpc>
              <a:buClr>
                <a:srgbClr val="004699"/>
              </a:buClr>
              <a:buFont typeface="Wingdings" pitchFamily="2" charset="2"/>
              <a:buChar char="§"/>
            </a:pPr>
            <a:endParaRPr sz="18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19765_Urbact_WS6_ENERGY_low_FINAL-3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34118" y="1549186"/>
            <a:ext cx="3368471" cy="26237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Picture 13" descr="19765_Urbact_WS6_ENERGY_low_FINAL-11.jp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20786717">
            <a:off x="2317496" y="-134981"/>
            <a:ext cx="4051829" cy="23368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Picture 14" descr="19765_Urbact_WS6_ENERGY_low_FINAL-6.jpg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805831">
            <a:off x="5564844" y="77026"/>
            <a:ext cx="3688940" cy="24690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6" name="Picture 15" descr="district heating.jpg"/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20423839">
            <a:off x="5151291" y="2214522"/>
            <a:ext cx="3690508" cy="283885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gree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020888" cy="1677988"/>
          </a:xfrm>
          <a:prstGeom prst="rect">
            <a:avLst/>
          </a:prstGeom>
          <a:effectLst>
            <a:outerShdw blurRad="101600" dist="1016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19765_Urbact_WS6_ENERGY_low_FINAL-5.jpg"/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791980">
            <a:off x="2921033" y="2567215"/>
            <a:ext cx="4050120" cy="22444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6413" y="1860550"/>
            <a:ext cx="44386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cs typeface="Arial" charset="0"/>
              </a:rPr>
              <a:t>FUEL POVERTY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97038" y="2940050"/>
            <a:ext cx="46577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URBAN</a:t>
            </a:r>
          </a:p>
          <a:p>
            <a:pPr algn="ctr"/>
            <a:r>
              <a:rPr lang="en-GB" sz="4400">
                <a:cs typeface="Arial" charset="0"/>
              </a:rPr>
              <a:t>REGENERATION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157788" y="293688"/>
            <a:ext cx="3529012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ENERGY </a:t>
            </a:r>
            <a:br>
              <a:rPr lang="en-GB" sz="4400">
                <a:cs typeface="Arial" charset="0"/>
              </a:rPr>
            </a:br>
            <a:r>
              <a:rPr lang="en-GB" sz="4400">
                <a:cs typeface="Arial" charset="0"/>
              </a:rPr>
              <a:t>EFFICIENCY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6134100" y="2217738"/>
            <a:ext cx="277653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DISTRICT</a:t>
            </a:r>
          </a:p>
          <a:p>
            <a:pPr algn="ctr"/>
            <a:r>
              <a:rPr lang="en-GB" sz="4400">
                <a:cs typeface="Arial" charset="0"/>
              </a:rPr>
              <a:t>HEATING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9" grpId="0"/>
      <p:bldP spid="9" grpId="1"/>
      <p:bldP spid="9" grpId="2"/>
      <p:bldP spid="10" grpId="0"/>
      <p:bldP spid="10" grpId="1"/>
      <p:bldP spid="10" grpId="2"/>
      <p:bldP spid="18" grpId="0"/>
      <p:bldP spid="18" grpId="1"/>
      <p:bldP spid="18" grpId="2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9765_Urbact_WS6_ENERGY_low_FINAL-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 rot="801231">
            <a:off x="2084670" y="249227"/>
            <a:ext cx="3114541" cy="2076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19765_Urbact_WS6_ENERGY_low_FINAL-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42694" y="2178251"/>
            <a:ext cx="3117312" cy="20708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 descr="17_buildingenergyratingb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732092" y="246057"/>
            <a:ext cx="2728605" cy="38643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 descr="01_bayonne small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 rot="20907659">
            <a:off x="4037705" y="2141762"/>
            <a:ext cx="3889136" cy="26394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Picture 1" descr="gree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020888" cy="1677988"/>
          </a:xfrm>
          <a:prstGeom prst="rect">
            <a:avLst/>
          </a:prstGeom>
          <a:effectLst>
            <a:outerShdw blurRad="101600" dist="1016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19765_Urbact_WS6_ENERGY_low_FINAL-13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801231">
            <a:off x="2084670" y="249227"/>
            <a:ext cx="3114541" cy="2076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7" name="Picture 16" descr="19765_Urbact_WS6_ENERGY_low_FINAL-9.jp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42694" y="2178251"/>
            <a:ext cx="3117312" cy="20708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8" name="Picture 17" descr="17_buildingenergyratingber.jpg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732092" y="246057"/>
            <a:ext cx="2728605" cy="38643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Picture 18" descr="01_bayonne smaller.jpg"/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20907659">
            <a:off x="4037705" y="2141762"/>
            <a:ext cx="3889136" cy="26394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gree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020888" cy="1677988"/>
          </a:xfrm>
          <a:prstGeom prst="rect">
            <a:avLst/>
          </a:prstGeom>
          <a:effectLst>
            <a:outerShdw blurRad="101600" dist="1016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8310" name="TextBox 7"/>
          <p:cNvSpPr txBox="1">
            <a:spLocks noChangeArrowheads="1"/>
          </p:cNvSpPr>
          <p:nvPr/>
        </p:nvSpPr>
        <p:spPr bwMode="auto">
          <a:xfrm>
            <a:off x="66675" y="1849438"/>
            <a:ext cx="36655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>
                <a:solidFill>
                  <a:srgbClr val="004699"/>
                </a:solidFill>
                <a:cs typeface="Arial" charset="0"/>
              </a:rPr>
              <a:t>FUEL POVERTY</a:t>
            </a:r>
          </a:p>
        </p:txBody>
      </p:sp>
      <p:sp>
        <p:nvSpPr>
          <p:cNvPr id="98311" name="TextBox 8"/>
          <p:cNvSpPr txBox="1">
            <a:spLocks noChangeArrowheads="1"/>
          </p:cNvSpPr>
          <p:nvPr/>
        </p:nvSpPr>
        <p:spPr bwMode="auto">
          <a:xfrm>
            <a:off x="3481388" y="3340100"/>
            <a:ext cx="3844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>
                <a:solidFill>
                  <a:srgbClr val="004699"/>
                </a:solidFill>
                <a:cs typeface="Arial" charset="0"/>
              </a:rPr>
              <a:t>URBAN</a:t>
            </a:r>
          </a:p>
          <a:p>
            <a:r>
              <a:rPr lang="en-GB" sz="3600">
                <a:solidFill>
                  <a:srgbClr val="004699"/>
                </a:solidFill>
                <a:cs typeface="Arial" charset="0"/>
              </a:rPr>
              <a:t>REGENERATION</a:t>
            </a:r>
          </a:p>
        </p:txBody>
      </p:sp>
      <p:sp>
        <p:nvSpPr>
          <p:cNvPr id="98312" name="TextBox 9"/>
          <p:cNvSpPr txBox="1">
            <a:spLocks noChangeArrowheads="1"/>
          </p:cNvSpPr>
          <p:nvPr/>
        </p:nvSpPr>
        <p:spPr bwMode="auto">
          <a:xfrm>
            <a:off x="5461000" y="293688"/>
            <a:ext cx="2921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3600">
                <a:solidFill>
                  <a:srgbClr val="004699"/>
                </a:solidFill>
                <a:cs typeface="Arial" charset="0"/>
              </a:rPr>
              <a:t>ENERGY </a:t>
            </a:r>
            <a:br>
              <a:rPr lang="en-GB" sz="3600">
                <a:solidFill>
                  <a:srgbClr val="004699"/>
                </a:solidFill>
                <a:cs typeface="Arial" charset="0"/>
              </a:rPr>
            </a:br>
            <a:r>
              <a:rPr lang="en-GB" sz="3600">
                <a:solidFill>
                  <a:srgbClr val="004699"/>
                </a:solidFill>
                <a:cs typeface="Arial" charset="0"/>
              </a:rPr>
              <a:t>EFFICIENCY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347788" y="2327275"/>
            <a:ext cx="435451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cs typeface="Arial" charset="0"/>
              </a:rPr>
              <a:t>RETROFITTING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3375" y="3340100"/>
            <a:ext cx="30273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HERITAGE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674813" y="536575"/>
            <a:ext cx="404336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LIFE CYCLE </a:t>
            </a:r>
            <a:br>
              <a:rPr lang="en-GB" sz="4400">
                <a:cs typeface="Arial" charset="0"/>
              </a:rPr>
            </a:br>
            <a:r>
              <a:rPr lang="en-GB" sz="4400">
                <a:cs typeface="Arial" charset="0"/>
              </a:rPr>
              <a:t>ASSESSMENT</a:t>
            </a:r>
          </a:p>
        </p:txBody>
      </p:sp>
      <p:sp>
        <p:nvSpPr>
          <p:cNvPr id="98316" name="TextBox 14"/>
          <p:cNvSpPr txBox="1">
            <a:spLocks noChangeArrowheads="1"/>
          </p:cNvSpPr>
          <p:nvPr/>
        </p:nvSpPr>
        <p:spPr bwMode="auto">
          <a:xfrm>
            <a:off x="4591050" y="1843088"/>
            <a:ext cx="4451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>
                <a:solidFill>
                  <a:srgbClr val="004699"/>
                </a:solidFill>
                <a:cs typeface="Arial" charset="0"/>
              </a:rPr>
              <a:t>DISTRICT HEATING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249988" y="2400300"/>
            <a:ext cx="255746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ENERGY</a:t>
            </a:r>
          </a:p>
          <a:p>
            <a:pPr algn="ctr"/>
            <a:r>
              <a:rPr lang="en-GB" sz="4400">
                <a:cs typeface="Arial" charset="0"/>
              </a:rPr>
              <a:t>RATING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1" grpId="2"/>
      <p:bldP spid="12" grpId="0"/>
      <p:bldP spid="12" grpId="1"/>
      <p:bldP spid="12" grpId="2"/>
      <p:bldP spid="13" grpId="0"/>
      <p:bldP spid="13" grpId="1"/>
      <p:bldP spid="13" grpId="2"/>
      <p:bldP spid="20" grpId="0"/>
      <p:bldP spid="20" grpId="1"/>
      <p:bldP spid="20" grpId="2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opu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81199" y="167460"/>
            <a:ext cx="5161550" cy="2434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19765_Urbact_WS6_ENERGY_low_FINAL-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 rot="964457">
            <a:off x="5237531" y="2364649"/>
            <a:ext cx="3683575" cy="24487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19765_Urbact_WS6_ENERGY_low_FINAL-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 rot="683760">
            <a:off x="5115870" y="149619"/>
            <a:ext cx="3683205" cy="26023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Picture 1" descr="gree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020888" cy="1677988"/>
          </a:xfrm>
          <a:prstGeom prst="rect">
            <a:avLst/>
          </a:prstGeom>
          <a:effectLst>
            <a:outerShdw blurRad="101600" dist="1016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101125_Radian_02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/>
            </a:extLst>
          </a:blip>
          <a:stretch>
            <a:fillRect/>
          </a:stretch>
        </p:blipFill>
        <p:spPr>
          <a:xfrm rot="591580">
            <a:off x="1300514" y="2062260"/>
            <a:ext cx="3272020" cy="21813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opus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81199" y="167460"/>
            <a:ext cx="5161550" cy="24341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Picture 19" descr="19765_Urbact_WS6_ENERGY_low_FINAL-7.jp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964457">
            <a:off x="5237531" y="2364649"/>
            <a:ext cx="3683575" cy="24487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1" name="Picture 20" descr="19765_Urbact_WS6_ENERGY_low_FINAL-8.jpg"/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683760">
            <a:off x="5115870" y="149619"/>
            <a:ext cx="3683205" cy="26023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" name="Picture 21" descr="101125_Radian_025.jpg"/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591580">
            <a:off x="1300514" y="2062260"/>
            <a:ext cx="3272020" cy="21813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 descr="gree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020888" cy="1677988"/>
          </a:xfrm>
          <a:prstGeom prst="rect">
            <a:avLst/>
          </a:prstGeom>
          <a:effectLst>
            <a:outerShdw blurRad="101600" dist="1016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0358" name="TextBox 7"/>
          <p:cNvSpPr txBox="1">
            <a:spLocks noChangeArrowheads="1"/>
          </p:cNvSpPr>
          <p:nvPr/>
        </p:nvSpPr>
        <p:spPr bwMode="auto">
          <a:xfrm>
            <a:off x="3089275" y="1416050"/>
            <a:ext cx="2892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004699"/>
                </a:solidFill>
                <a:cs typeface="Arial" charset="0"/>
              </a:rPr>
              <a:t>FUEL POVERTY</a:t>
            </a:r>
          </a:p>
        </p:txBody>
      </p:sp>
      <p:sp>
        <p:nvSpPr>
          <p:cNvPr id="100359" name="TextBox 8"/>
          <p:cNvSpPr txBox="1">
            <a:spLocks noChangeArrowheads="1"/>
          </p:cNvSpPr>
          <p:nvPr/>
        </p:nvSpPr>
        <p:spPr bwMode="auto">
          <a:xfrm>
            <a:off x="1822450" y="2909888"/>
            <a:ext cx="30305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004699"/>
                </a:solidFill>
                <a:cs typeface="Arial" charset="0"/>
              </a:rPr>
              <a:t>URBAN</a:t>
            </a:r>
          </a:p>
          <a:p>
            <a:r>
              <a:rPr lang="en-GB" sz="2800">
                <a:solidFill>
                  <a:srgbClr val="004699"/>
                </a:solidFill>
                <a:cs typeface="Arial" charset="0"/>
              </a:rPr>
              <a:t>REGENERATION</a:t>
            </a:r>
          </a:p>
        </p:txBody>
      </p:sp>
      <p:sp>
        <p:nvSpPr>
          <p:cNvPr id="100360" name="TextBox 9"/>
          <p:cNvSpPr txBox="1">
            <a:spLocks noChangeArrowheads="1"/>
          </p:cNvSpPr>
          <p:nvPr/>
        </p:nvSpPr>
        <p:spPr bwMode="auto">
          <a:xfrm>
            <a:off x="6069013" y="293688"/>
            <a:ext cx="231298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2800">
                <a:solidFill>
                  <a:srgbClr val="004699"/>
                </a:solidFill>
                <a:cs typeface="Arial" charset="0"/>
              </a:rPr>
              <a:t>ENERGY </a:t>
            </a:r>
            <a:br>
              <a:rPr lang="en-GB" sz="2800">
                <a:solidFill>
                  <a:srgbClr val="004699"/>
                </a:solidFill>
                <a:cs typeface="Arial" charset="0"/>
              </a:rPr>
            </a:br>
            <a:r>
              <a:rPr lang="en-GB" sz="2800">
                <a:solidFill>
                  <a:srgbClr val="004699"/>
                </a:solidFill>
                <a:cs typeface="Arial" charset="0"/>
              </a:rPr>
              <a:t>EFFICIENCY</a:t>
            </a:r>
          </a:p>
        </p:txBody>
      </p:sp>
      <p:sp>
        <p:nvSpPr>
          <p:cNvPr id="100361" name="TextBox 10"/>
          <p:cNvSpPr txBox="1">
            <a:spLocks noChangeArrowheads="1"/>
          </p:cNvSpPr>
          <p:nvPr/>
        </p:nvSpPr>
        <p:spPr bwMode="auto">
          <a:xfrm>
            <a:off x="514350" y="1827213"/>
            <a:ext cx="35941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>
                <a:solidFill>
                  <a:srgbClr val="004699"/>
                </a:solidFill>
                <a:cs typeface="Arial" charset="0"/>
              </a:rPr>
              <a:t>RETROFITTING</a:t>
            </a:r>
          </a:p>
        </p:txBody>
      </p:sp>
      <p:sp>
        <p:nvSpPr>
          <p:cNvPr id="100362" name="TextBox 11"/>
          <p:cNvSpPr txBox="1">
            <a:spLocks noChangeArrowheads="1"/>
          </p:cNvSpPr>
          <p:nvPr/>
        </p:nvSpPr>
        <p:spPr bwMode="auto">
          <a:xfrm>
            <a:off x="6440488" y="3938588"/>
            <a:ext cx="25098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600">
                <a:solidFill>
                  <a:srgbClr val="004699"/>
                </a:solidFill>
                <a:cs typeface="Arial" charset="0"/>
              </a:rPr>
              <a:t>HERITAGE</a:t>
            </a:r>
          </a:p>
        </p:txBody>
      </p:sp>
      <p:sp>
        <p:nvSpPr>
          <p:cNvPr id="100363" name="TextBox 12"/>
          <p:cNvSpPr txBox="1">
            <a:spLocks noChangeArrowheads="1"/>
          </p:cNvSpPr>
          <p:nvPr/>
        </p:nvSpPr>
        <p:spPr bwMode="auto">
          <a:xfrm>
            <a:off x="2024063" y="95250"/>
            <a:ext cx="334486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>
                <a:solidFill>
                  <a:srgbClr val="004699"/>
                </a:solidFill>
                <a:cs typeface="Arial" charset="0"/>
              </a:rPr>
              <a:t>LIFE CYCLE </a:t>
            </a:r>
            <a:br>
              <a:rPr lang="en-GB" sz="3600">
                <a:solidFill>
                  <a:srgbClr val="004699"/>
                </a:solidFill>
                <a:cs typeface="Arial" charset="0"/>
              </a:rPr>
            </a:br>
            <a:r>
              <a:rPr lang="en-GB" sz="3600">
                <a:solidFill>
                  <a:srgbClr val="004699"/>
                </a:solidFill>
                <a:cs typeface="Arial" charset="0"/>
              </a:rPr>
              <a:t>ASSESSMENT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3813" y="2365375"/>
            <a:ext cx="56181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cs typeface="Arial" charset="0"/>
              </a:rPr>
              <a:t>ECO-RESTORATION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573338" y="3810000"/>
            <a:ext cx="37068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RENEWABLE</a:t>
            </a:r>
          </a:p>
          <a:p>
            <a:pPr algn="ctr"/>
            <a:r>
              <a:rPr lang="en-GB" sz="4400">
                <a:cs typeface="Arial" charset="0"/>
              </a:rPr>
              <a:t>ENERGIES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786313" y="984250"/>
            <a:ext cx="427196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LOCAL</a:t>
            </a:r>
          </a:p>
          <a:p>
            <a:pPr algn="ctr"/>
            <a:r>
              <a:rPr lang="en-GB" sz="4400">
                <a:cs typeface="Arial" charset="0"/>
              </a:rPr>
              <a:t>SUPPLY CHAIN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272088" y="2622550"/>
            <a:ext cx="343535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CARBON </a:t>
            </a:r>
          </a:p>
          <a:p>
            <a:pPr algn="ctr"/>
            <a:r>
              <a:rPr lang="en-GB" sz="4400">
                <a:cs typeface="Arial" charset="0"/>
              </a:rPr>
              <a:t>FOOTPRINT</a:t>
            </a:r>
          </a:p>
        </p:txBody>
      </p:sp>
      <p:sp>
        <p:nvSpPr>
          <p:cNvPr id="100368" name="TextBox 17"/>
          <p:cNvSpPr txBox="1">
            <a:spLocks noChangeArrowheads="1"/>
          </p:cNvSpPr>
          <p:nvPr/>
        </p:nvSpPr>
        <p:spPr bwMode="auto">
          <a:xfrm>
            <a:off x="5368925" y="2170113"/>
            <a:ext cx="350202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004699"/>
                </a:solidFill>
                <a:cs typeface="Arial" charset="0"/>
              </a:rPr>
              <a:t>DISTRICT HEATING</a:t>
            </a:r>
          </a:p>
        </p:txBody>
      </p:sp>
      <p:sp>
        <p:nvSpPr>
          <p:cNvPr id="100369" name="TextBox 22"/>
          <p:cNvSpPr txBox="1">
            <a:spLocks noChangeArrowheads="1"/>
          </p:cNvSpPr>
          <p:nvPr/>
        </p:nvSpPr>
        <p:spPr bwMode="auto">
          <a:xfrm>
            <a:off x="1588" y="3316288"/>
            <a:ext cx="1916112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solidFill>
                  <a:srgbClr val="004699"/>
                </a:solidFill>
                <a:cs typeface="Arial" charset="0"/>
              </a:rPr>
              <a:t>ENERGY</a:t>
            </a:r>
          </a:p>
          <a:p>
            <a:r>
              <a:rPr lang="en-GB" sz="3200">
                <a:solidFill>
                  <a:srgbClr val="004699"/>
                </a:solidFill>
                <a:cs typeface="Arial" charset="0"/>
              </a:rPr>
              <a:t>RATING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  <p:bldP spid="16" grpId="2"/>
      <p:bldP spid="17" grpId="0"/>
      <p:bldP spid="17" grpId="1"/>
      <p:bldP spid="17" grpId="2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ee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83022">
            <a:off x="7402513" y="3646488"/>
            <a:ext cx="1517650" cy="1260475"/>
          </a:xfrm>
          <a:prstGeom prst="rect">
            <a:avLst/>
          </a:prstGeom>
          <a:effectLst>
            <a:outerShdw blurRad="101600" dist="1016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1378" name="TextBox 4"/>
          <p:cNvSpPr txBox="1">
            <a:spLocks noChangeArrowheads="1"/>
          </p:cNvSpPr>
          <p:nvPr/>
        </p:nvSpPr>
        <p:spPr bwMode="auto">
          <a:xfrm>
            <a:off x="4024313" y="1968500"/>
            <a:ext cx="4691062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>
                <a:cs typeface="Arial" charset="0"/>
              </a:rPr>
              <a:t>ANTONIO BORGHI</a:t>
            </a:r>
          </a:p>
        </p:txBody>
      </p:sp>
      <p:sp>
        <p:nvSpPr>
          <p:cNvPr id="101379" name="TextBox 5"/>
          <p:cNvSpPr txBox="1">
            <a:spLocks noChangeArrowheads="1"/>
          </p:cNvSpPr>
          <p:nvPr/>
        </p:nvSpPr>
        <p:spPr bwMode="auto">
          <a:xfrm>
            <a:off x="4024313" y="2736850"/>
            <a:ext cx="4486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>
                <a:solidFill>
                  <a:srgbClr val="004699"/>
                </a:solidFill>
                <a:cs typeface="Arial" charset="0"/>
              </a:rPr>
              <a:t>Workstream Leader</a:t>
            </a:r>
          </a:p>
        </p:txBody>
      </p:sp>
      <p:pic>
        <p:nvPicPr>
          <p:cNvPr id="7" name="Picture 6" descr="8241938838_40ce51b59e_b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r="94"/>
          <a:stretch/>
        </p:blipFill>
        <p:spPr>
          <a:xfrm>
            <a:off x="559564" y="446337"/>
            <a:ext cx="3080746" cy="4250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" y="-92075"/>
            <a:ext cx="812323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03" name="Picture 6" descr="European Union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" y="122238"/>
            <a:ext cx="5492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76513" y="2887663"/>
            <a:ext cx="5199062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700" spc="-100" dirty="0">
                <a:solidFill>
                  <a:srgbClr val="000000"/>
                </a:solidFill>
                <a:latin typeface="Arial"/>
                <a:cs typeface="Arial"/>
              </a:rPr>
              <a:t>BUILDING ENERGY EFFICIENCY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700" spc="-100" dirty="0">
                <a:solidFill>
                  <a:srgbClr val="000000"/>
                </a:solidFill>
                <a:latin typeface="Arial"/>
                <a:cs typeface="Arial"/>
              </a:rPr>
              <a:t>IN EUROPEAN CITIES</a:t>
            </a:r>
            <a:endParaRPr lang="en-GB" sz="2700" spc="-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9" name="Picture 8" descr="curve.png"/>
          <p:cNvPicPr>
            <a:picLocks noChangeAspect="1"/>
          </p:cNvPicPr>
          <p:nvPr/>
        </p:nvPicPr>
        <p:blipFill>
          <a:blip r:embed="rId4"/>
          <a:srcRect l="54735" t="43750" r="38"/>
          <a:stretch>
            <a:fillRect/>
          </a:stretch>
        </p:blipFill>
        <p:spPr bwMode="auto">
          <a:xfrm>
            <a:off x="1117600" y="0"/>
            <a:ext cx="9175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102406" name="Picture 7" descr="URBACT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475" y="4467225"/>
            <a:ext cx="16383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3" descr="URBACT_KeyVisual_WithoutText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" y="-92075"/>
            <a:ext cx="812323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7" name="Picture 6" descr="European Union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" y="122238"/>
            <a:ext cx="5492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urve.png"/>
          <p:cNvPicPr>
            <a:picLocks noChangeAspect="1"/>
          </p:cNvPicPr>
          <p:nvPr/>
        </p:nvPicPr>
        <p:blipFill>
          <a:blip r:embed="rId4"/>
          <a:srcRect l="54735" t="43750" r="38"/>
          <a:stretch>
            <a:fillRect/>
          </a:stretch>
        </p:blipFill>
        <p:spPr bwMode="auto">
          <a:xfrm>
            <a:off x="1117600" y="0"/>
            <a:ext cx="9175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103429" name="Picture 7" descr="URBACT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475" y="4467225"/>
            <a:ext cx="16383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7600" y="-92075"/>
            <a:ext cx="812323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urve.png"/>
          <p:cNvPicPr>
            <a:picLocks noChangeAspect="1"/>
          </p:cNvPicPr>
          <p:nvPr/>
        </p:nvPicPr>
        <p:blipFill>
          <a:blip r:embed="rId4"/>
          <a:srcRect l="51666" t="43750" r="37"/>
          <a:stretch>
            <a:fillRect/>
          </a:stretch>
        </p:blipFill>
        <p:spPr bwMode="auto">
          <a:xfrm>
            <a:off x="1117600" y="0"/>
            <a:ext cx="9810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104452" name="Picture 6" descr="European Union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3700" y="122238"/>
            <a:ext cx="5492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84350" y="2460625"/>
            <a:ext cx="4794250" cy="1384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spc="-100" dirty="0">
                <a:solidFill>
                  <a:srgbClr val="000000"/>
                </a:solidFill>
                <a:latin typeface="Arial"/>
                <a:cs typeface="Arial"/>
              </a:rPr>
              <a:t>FROM CRISIS TO CHOICE: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spc="-100" dirty="0">
                <a:solidFill>
                  <a:srgbClr val="000000"/>
                </a:solidFill>
                <a:latin typeface="Arial"/>
                <a:cs typeface="Arial"/>
              </a:rPr>
              <a:t>RE-IMAGINING THE FUTURE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spc="-100" dirty="0">
                <a:solidFill>
                  <a:srgbClr val="000000"/>
                </a:solidFill>
                <a:latin typeface="Arial"/>
                <a:cs typeface="Arial"/>
              </a:rPr>
              <a:t>IN SHRINKING CITIES</a:t>
            </a:r>
            <a:endParaRPr lang="en-GB" sz="2800" spc="-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04454" name="Picture 8" descr="URBACT 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7475" y="4467225"/>
            <a:ext cx="16383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9342438" y="-92075"/>
            <a:ext cx="19367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numSld="8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765_Urbact_WS1_SHRINKING_low_FINAL-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480453" y="648871"/>
            <a:ext cx="5395995" cy="22412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 descr="yell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41525" cy="2014538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photo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 rot="991620">
            <a:off x="5492574" y="676749"/>
            <a:ext cx="4014136" cy="2676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19765_Urbact_WS1_SHRINKING_low_FINAL-7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 rot="20976280">
            <a:off x="116876" y="2444550"/>
            <a:ext cx="2574000" cy="1365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19765_Urbact_WS1_SHRINKING_low_FINAL-3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/>
            </a:extLst>
          </a:blip>
          <a:stretch>
            <a:fillRect/>
          </a:stretch>
        </p:blipFill>
        <p:spPr>
          <a:xfrm rot="1011390">
            <a:off x="3773742" y="3176418"/>
            <a:ext cx="2573521" cy="17095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CAPITALISATION</a:t>
            </a:r>
          </a:p>
        </p:txBody>
      </p:sp>
      <p:sp>
        <p:nvSpPr>
          <p:cNvPr id="4096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4699"/>
              </a:buClr>
              <a:buFont typeface="Wingdings" pitchFamily="2" charset="2"/>
              <a:buChar char="§"/>
            </a:pPr>
            <a:r>
              <a:rPr>
                <a:latin typeface="Arial" charset="0"/>
                <a:cs typeface="Arial" charset="0"/>
              </a:rPr>
              <a:t>Building new knowledge for urban practitioners and policy-makers (all governance levels) </a:t>
            </a:r>
          </a:p>
          <a:p>
            <a:pPr>
              <a:buClr>
                <a:srgbClr val="004699"/>
              </a:buClr>
              <a:buFont typeface="Wingdings" pitchFamily="2" charset="2"/>
              <a:buChar char="§"/>
            </a:pPr>
            <a:r>
              <a:rPr>
                <a:latin typeface="Arial" charset="0"/>
                <a:cs typeface="Arial" charset="0"/>
              </a:rPr>
              <a:t>Building on evidence and on experience of cities involved in networks </a:t>
            </a:r>
          </a:p>
          <a:p>
            <a:pPr>
              <a:buClr>
                <a:srgbClr val="004699"/>
              </a:buClr>
              <a:buFont typeface="Wingdings" pitchFamily="2" charset="2"/>
              <a:buChar char="§"/>
            </a:pPr>
            <a:r>
              <a:rPr>
                <a:latin typeface="Arial" charset="0"/>
                <a:cs typeface="Arial" charset="0"/>
              </a:rPr>
              <a:t>Bridging with other programmes/networks…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765_Urbact_WS1_SHRINKING_low_FINAL-11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480453" y="647055"/>
            <a:ext cx="5395995" cy="2241226"/>
          </a:xfrm>
          <a:prstGeom prst="rect">
            <a:avLst/>
          </a:prstGeom>
          <a:solidFill>
            <a:srgbClr val="FFFFFF">
              <a:shade val="85000"/>
              <a:alpha val="49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 descr="yell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041525" cy="2014538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photo6.jpg"/>
          <p:cNvPicPr>
            <a:picLocks noChangeAspect="1"/>
          </p:cNvPicPr>
          <p:nvPr/>
        </p:nvPicPr>
        <p:blipFill>
          <a:blip r:embed="rId4">
            <a:alphaModFix amt="51000"/>
            <a:extLst>
              <a:ext uri="{28A0092B-C50C-407E-A947-70E740481C1C}"/>
            </a:extLst>
          </a:blip>
          <a:stretch>
            <a:fillRect/>
          </a:stretch>
        </p:blipFill>
        <p:spPr>
          <a:xfrm rot="991620">
            <a:off x="5492574" y="676749"/>
            <a:ext cx="4014136" cy="2676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19765_Urbact_WS1_SHRINKING_low_FINAL-7.jpg"/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20976280">
            <a:off x="116876" y="2444550"/>
            <a:ext cx="2574000" cy="1365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Picture 3" descr="19765_Urbact_WS1_SHRINKING_low_FINAL-3.jpg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1011390">
            <a:off x="3773742" y="3176418"/>
            <a:ext cx="2573521" cy="17095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81400" y="890588"/>
            <a:ext cx="3319463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cs typeface="Arial" charset="0"/>
              </a:rPr>
              <a:t>SHRINKING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0063" y="2022475"/>
            <a:ext cx="4586287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EVOLUTIONARY</a:t>
            </a:r>
          </a:p>
          <a:p>
            <a:pPr algn="ctr"/>
            <a:r>
              <a:rPr lang="en-GB" sz="4400">
                <a:cs typeface="Arial" charset="0"/>
              </a:rPr>
              <a:t>CHANGE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779838" y="3362325"/>
            <a:ext cx="5294312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SOCIO-ECONOMIC</a:t>
            </a:r>
          </a:p>
          <a:p>
            <a:pPr algn="ctr"/>
            <a:r>
              <a:rPr lang="en-GB" sz="4400">
                <a:cs typeface="Arial" charset="0"/>
              </a:rPr>
              <a:t>DECLINE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2"/>
      <p:bldP spid="7" grpId="3"/>
      <p:bldP spid="7" grpId="4"/>
      <p:bldP spid="8" grpId="0"/>
      <p:bldP spid="8" grpId="1"/>
      <p:bldP spid="8" grpId="2"/>
      <p:bldP spid="9" grpId="0"/>
      <p:bldP spid="9" grpId="1"/>
      <p:bldP spid="9" grpId="2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9765_Urbact_WS1_SHRINKING_low_FINAL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69710" y="1295581"/>
            <a:ext cx="3696522" cy="26362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Picture 9" descr="19765_Urbact_WS1_SHRINKING_low_FINAL-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 rot="459015">
            <a:off x="3122015" y="3122139"/>
            <a:ext cx="2573999" cy="17121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11" descr="photo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 rot="642060">
            <a:off x="5384024" y="182733"/>
            <a:ext cx="4014136" cy="2676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 descr="yello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041525" cy="2014538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19765_Urbact_WS1_SHRINKING_low_FINAL-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/>
            </a:extLst>
          </a:blip>
          <a:stretch>
            <a:fillRect/>
          </a:stretch>
        </p:blipFill>
        <p:spPr>
          <a:xfrm rot="21320744">
            <a:off x="6140262" y="2433958"/>
            <a:ext cx="2573071" cy="17092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 descr="19765_Urbact_WS1_SHRINKING_low_FINAL-4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/>
            </a:extLst>
          </a:blip>
          <a:stretch>
            <a:fillRect/>
          </a:stretch>
        </p:blipFill>
        <p:spPr>
          <a:xfrm rot="643088">
            <a:off x="2904155" y="353582"/>
            <a:ext cx="2570745" cy="18839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9765_Urbact_WS1_SHRINKING_low_FINAL-2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69710" y="1295581"/>
            <a:ext cx="3696522" cy="26362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Picture 11" descr="photo1.jp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642060">
            <a:off x="5384024" y="182733"/>
            <a:ext cx="4014136" cy="267609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 descr="yello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041525" cy="2014538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19765_Urbact_WS1_SHRINKING_low_FINAL-6.jpg"/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21320744">
            <a:off x="6140262" y="2433958"/>
            <a:ext cx="2573071" cy="17092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 descr="19765_Urbact_WS1_SHRINKING_low_FINAL-4.jpg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643088">
            <a:off x="2904155" y="353582"/>
            <a:ext cx="2570745" cy="18839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Picture 12" descr="19765_Urbact_WS1_SHRINKING_low_FINAL-8.jpg"/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459015">
            <a:off x="3122015" y="3122139"/>
            <a:ext cx="2573999" cy="17121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581400" y="890588"/>
            <a:ext cx="5232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400">
                <a:cs typeface="Arial" charset="0"/>
              </a:rPr>
              <a:t>MANAGE DECLINE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30288" y="2135188"/>
            <a:ext cx="3173412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STRATEGY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949825" y="3140075"/>
            <a:ext cx="37496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LEADERSHIP</a:t>
            </a:r>
          </a:p>
        </p:txBody>
      </p:sp>
      <p:sp>
        <p:nvSpPr>
          <p:cNvPr id="108554" name="TextBox 16"/>
          <p:cNvSpPr txBox="1">
            <a:spLocks noChangeArrowheads="1"/>
          </p:cNvSpPr>
          <p:nvPr/>
        </p:nvSpPr>
        <p:spPr bwMode="auto">
          <a:xfrm>
            <a:off x="5899150" y="3709988"/>
            <a:ext cx="2322513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000">
                <a:solidFill>
                  <a:srgbClr val="004699"/>
                </a:solidFill>
                <a:cs typeface="Arial" charset="0"/>
              </a:rPr>
              <a:t>SHRINKING</a:t>
            </a:r>
          </a:p>
        </p:txBody>
      </p:sp>
      <p:sp>
        <p:nvSpPr>
          <p:cNvPr id="108555" name="TextBox 17"/>
          <p:cNvSpPr txBox="1">
            <a:spLocks noChangeArrowheads="1"/>
          </p:cNvSpPr>
          <p:nvPr/>
        </p:nvSpPr>
        <p:spPr bwMode="auto">
          <a:xfrm>
            <a:off x="4244975" y="1776413"/>
            <a:ext cx="31845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000">
                <a:solidFill>
                  <a:srgbClr val="004699"/>
                </a:solidFill>
                <a:cs typeface="Arial" charset="0"/>
              </a:rPr>
              <a:t>EVOLUTIONARY</a:t>
            </a:r>
          </a:p>
          <a:p>
            <a:r>
              <a:rPr lang="en-GB" sz="3000">
                <a:solidFill>
                  <a:srgbClr val="004699"/>
                </a:solidFill>
                <a:cs typeface="Arial" charset="0"/>
              </a:rPr>
              <a:t>CHANGE</a:t>
            </a:r>
          </a:p>
        </p:txBody>
      </p:sp>
      <p:sp>
        <p:nvSpPr>
          <p:cNvPr id="108556" name="TextBox 18"/>
          <p:cNvSpPr txBox="1">
            <a:spLocks noChangeArrowheads="1"/>
          </p:cNvSpPr>
          <p:nvPr/>
        </p:nvSpPr>
        <p:spPr bwMode="auto">
          <a:xfrm>
            <a:off x="1187450" y="2755900"/>
            <a:ext cx="376713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3000">
                <a:solidFill>
                  <a:srgbClr val="004699"/>
                </a:solidFill>
                <a:cs typeface="Arial" charset="0"/>
              </a:rPr>
              <a:t>SOCIO-ECONOMIC</a:t>
            </a:r>
          </a:p>
          <a:p>
            <a:pPr algn="r"/>
            <a:r>
              <a:rPr lang="en-GB" sz="3000">
                <a:solidFill>
                  <a:srgbClr val="004699"/>
                </a:solidFill>
                <a:cs typeface="Arial" charset="0"/>
              </a:rPr>
              <a:t>DECLINE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69875" y="3546475"/>
            <a:ext cx="4127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ADAPTABILITY</a:t>
            </a: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4" grpId="2"/>
      <p:bldP spid="15" grpId="0"/>
      <p:bldP spid="15" grpId="1"/>
      <p:bldP spid="15" grpId="2"/>
      <p:bldP spid="16" grpId="0"/>
      <p:bldP spid="16" grpId="1"/>
      <p:bldP spid="16" grpId="2"/>
      <p:bldP spid="20" grpId="0"/>
      <p:bldP spid="20" grpId="1"/>
      <p:bldP spid="20" grpId="2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765_Urbact_WS1_SHRINKING_low_FINAL-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/>
            </a:extLst>
          </a:blip>
          <a:stretch>
            <a:fillRect/>
          </a:stretch>
        </p:blipFill>
        <p:spPr>
          <a:xfrm rot="729419">
            <a:off x="6274812" y="143457"/>
            <a:ext cx="2569978" cy="17133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 descr="19765_Urbact_WS1_SHRINKING_low_FINAL-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304291" y="54744"/>
            <a:ext cx="3708252" cy="25637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Picture 1" descr="19765_Urbact_WS1_SHRINKING_low_FINAL-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/>
            </a:extLst>
          </a:blip>
          <a:stretch>
            <a:fillRect/>
          </a:stretch>
        </p:blipFill>
        <p:spPr>
          <a:xfrm rot="20705129">
            <a:off x="3624863" y="1160146"/>
            <a:ext cx="2573071" cy="17092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19765_Urbact_WS1_SHRINKING_low_FINAL-1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/>
            </a:extLst>
          </a:blip>
          <a:stretch>
            <a:fillRect/>
          </a:stretch>
        </p:blipFill>
        <p:spPr>
          <a:xfrm rot="547661">
            <a:off x="580054" y="2226314"/>
            <a:ext cx="2576030" cy="1930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19765_Urbact_WS1_SHRINKING_low_FINAL-1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/>
            </a:extLst>
          </a:blip>
          <a:stretch>
            <a:fillRect/>
          </a:stretch>
        </p:blipFill>
        <p:spPr>
          <a:xfrm rot="675939">
            <a:off x="5039406" y="2034212"/>
            <a:ext cx="3701551" cy="2657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9" name="Picture 8" descr="yellow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2041525" cy="2014538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9765_Urbact_WS1_SHRINKING_low_FINAL-9.jpg"/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729419">
            <a:off x="6274812" y="143457"/>
            <a:ext cx="2569978" cy="17133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1" name="Picture 10" descr="19765_Urbact_WS1_SHRINKING_low_FINAL-17.jpg"/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1304291" y="54744"/>
            <a:ext cx="3708252" cy="25637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 descr="yello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041525" cy="2014538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 descr="19765_Urbact_WS1_SHRINKING_low_FINAL-5.jpg"/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20705129">
            <a:off x="3624863" y="1160146"/>
            <a:ext cx="2573071" cy="17092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 descr="19765_Urbact_WS1_SHRINKING_low_FINAL-12.jpg"/>
          <p:cNvPicPr>
            <a:picLocks noChangeAspect="1"/>
          </p:cNvPicPr>
          <p:nvPr/>
        </p:nvPicPr>
        <p:blipFill>
          <a:blip r:embed="rId6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547661">
            <a:off x="580054" y="2226314"/>
            <a:ext cx="2576030" cy="1930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19765_Urbact_WS1_SHRINKING_low_FINAL-16.jpg"/>
          <p:cNvPicPr>
            <a:picLocks noChangeAspect="1"/>
          </p:cNvPicPr>
          <p:nvPr/>
        </p:nvPicPr>
        <p:blipFill>
          <a:blip r:embed="rId7">
            <a:alphaModFix amt="50000"/>
            <a:extLst>
              <a:ext uri="{28A0092B-C50C-407E-A947-70E740481C1C}"/>
            </a:extLst>
          </a:blip>
          <a:stretch>
            <a:fillRect/>
          </a:stretch>
        </p:blipFill>
        <p:spPr>
          <a:xfrm rot="675939">
            <a:off x="5039406" y="2034212"/>
            <a:ext cx="3701551" cy="2657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649788" y="485775"/>
            <a:ext cx="4217987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LAND-CYCLE</a:t>
            </a:r>
          </a:p>
          <a:p>
            <a:pPr algn="ctr"/>
            <a:r>
              <a:rPr lang="en-GB" sz="4400">
                <a:cs typeface="Arial" charset="0"/>
              </a:rPr>
              <a:t>MANAGEMENT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543550" y="3171825"/>
            <a:ext cx="335121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CITIES FOR</a:t>
            </a:r>
          </a:p>
          <a:p>
            <a:pPr algn="ctr"/>
            <a:r>
              <a:rPr lang="en-GB" sz="4400">
                <a:cs typeface="Arial" charset="0"/>
              </a:rPr>
              <a:t>ALL AGES</a:t>
            </a:r>
          </a:p>
        </p:txBody>
      </p:sp>
      <p:sp>
        <p:nvSpPr>
          <p:cNvPr id="110601" name="TextBox 12"/>
          <p:cNvSpPr txBox="1">
            <a:spLocks noChangeArrowheads="1"/>
          </p:cNvSpPr>
          <p:nvPr/>
        </p:nvSpPr>
        <p:spPr bwMode="auto">
          <a:xfrm>
            <a:off x="2298700" y="207963"/>
            <a:ext cx="339725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004699"/>
                </a:solidFill>
                <a:cs typeface="Arial" charset="0"/>
              </a:rPr>
              <a:t>MANAGE DECLINE</a:t>
            </a:r>
          </a:p>
        </p:txBody>
      </p:sp>
      <p:sp>
        <p:nvSpPr>
          <p:cNvPr id="110602" name="TextBox 13"/>
          <p:cNvSpPr txBox="1">
            <a:spLocks noChangeArrowheads="1"/>
          </p:cNvSpPr>
          <p:nvPr/>
        </p:nvSpPr>
        <p:spPr bwMode="auto">
          <a:xfrm>
            <a:off x="3854450" y="2755900"/>
            <a:ext cx="20859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>
                <a:solidFill>
                  <a:srgbClr val="004699"/>
                </a:solidFill>
                <a:cs typeface="Arial" charset="0"/>
              </a:rPr>
              <a:t>STRATEGY</a:t>
            </a:r>
          </a:p>
        </p:txBody>
      </p:sp>
      <p:sp>
        <p:nvSpPr>
          <p:cNvPr id="110603" name="TextBox 14"/>
          <p:cNvSpPr txBox="1">
            <a:spLocks noChangeArrowheads="1"/>
          </p:cNvSpPr>
          <p:nvPr/>
        </p:nvSpPr>
        <p:spPr bwMode="auto">
          <a:xfrm>
            <a:off x="4862513" y="1804988"/>
            <a:ext cx="24542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>
                <a:solidFill>
                  <a:srgbClr val="004699"/>
                </a:solidFill>
                <a:cs typeface="Arial" charset="0"/>
              </a:rPr>
              <a:t>LEADERSHIP</a:t>
            </a:r>
          </a:p>
        </p:txBody>
      </p:sp>
      <p:sp>
        <p:nvSpPr>
          <p:cNvPr id="110604" name="TextBox 15"/>
          <p:cNvSpPr txBox="1">
            <a:spLocks noChangeArrowheads="1"/>
          </p:cNvSpPr>
          <p:nvPr/>
        </p:nvSpPr>
        <p:spPr bwMode="auto">
          <a:xfrm>
            <a:off x="6838950" y="2843213"/>
            <a:ext cx="1609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>
                <a:solidFill>
                  <a:srgbClr val="004699"/>
                </a:solidFill>
                <a:cs typeface="Arial" charset="0"/>
              </a:rPr>
              <a:t>SHRINKING</a:t>
            </a:r>
          </a:p>
        </p:txBody>
      </p:sp>
      <p:sp>
        <p:nvSpPr>
          <p:cNvPr id="110605" name="TextBox 16"/>
          <p:cNvSpPr txBox="1">
            <a:spLocks noChangeArrowheads="1"/>
          </p:cNvSpPr>
          <p:nvPr/>
        </p:nvSpPr>
        <p:spPr bwMode="auto">
          <a:xfrm>
            <a:off x="2193925" y="730250"/>
            <a:ext cx="21986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2000">
                <a:solidFill>
                  <a:srgbClr val="004699"/>
                </a:solidFill>
                <a:cs typeface="Arial" charset="0"/>
              </a:rPr>
              <a:t>EVOLUTIONARY</a:t>
            </a:r>
          </a:p>
          <a:p>
            <a:pPr algn="r"/>
            <a:r>
              <a:rPr lang="en-GB" sz="2000">
                <a:solidFill>
                  <a:srgbClr val="004699"/>
                </a:solidFill>
                <a:cs typeface="Arial" charset="0"/>
              </a:rPr>
              <a:t>CHANGE</a:t>
            </a:r>
          </a:p>
        </p:txBody>
      </p:sp>
      <p:sp>
        <p:nvSpPr>
          <p:cNvPr id="110606" name="TextBox 17"/>
          <p:cNvSpPr txBox="1">
            <a:spLocks noChangeArrowheads="1"/>
          </p:cNvSpPr>
          <p:nvPr/>
        </p:nvSpPr>
        <p:spPr bwMode="auto">
          <a:xfrm>
            <a:off x="3325813" y="3743325"/>
            <a:ext cx="2578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2000">
                <a:solidFill>
                  <a:srgbClr val="004699"/>
                </a:solidFill>
                <a:cs typeface="Arial" charset="0"/>
              </a:rPr>
              <a:t>SOCIO-ECONOMIC</a:t>
            </a:r>
          </a:p>
          <a:p>
            <a:pPr algn="r"/>
            <a:r>
              <a:rPr lang="en-GB" sz="2000">
                <a:solidFill>
                  <a:srgbClr val="004699"/>
                </a:solidFill>
                <a:cs typeface="Arial" charset="0"/>
              </a:rPr>
              <a:t>DECLINE</a:t>
            </a:r>
          </a:p>
        </p:txBody>
      </p:sp>
      <p:sp>
        <p:nvSpPr>
          <p:cNvPr id="110607" name="TextBox 18"/>
          <p:cNvSpPr txBox="1">
            <a:spLocks noChangeArrowheads="1"/>
          </p:cNvSpPr>
          <p:nvPr/>
        </p:nvSpPr>
        <p:spPr bwMode="auto">
          <a:xfrm>
            <a:off x="2119313" y="1543050"/>
            <a:ext cx="26860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>
                <a:solidFill>
                  <a:srgbClr val="004699"/>
                </a:solidFill>
                <a:cs typeface="Arial" charset="0"/>
              </a:rPr>
              <a:t>ADAPTABILITY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097338" y="2108200"/>
            <a:ext cx="501173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CO-PRODUCTION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8263" y="2327275"/>
            <a:ext cx="3810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>
                <a:cs typeface="Arial" charset="0"/>
              </a:rPr>
              <a:t>INVESTMENT</a:t>
            </a:r>
            <a:br>
              <a:rPr lang="en-GB" sz="4400">
                <a:cs typeface="Arial" charset="0"/>
              </a:rPr>
            </a:br>
            <a:r>
              <a:rPr lang="en-GB" sz="4400">
                <a:cs typeface="Arial" charset="0"/>
              </a:rPr>
              <a:t>&amp; PLANNING </a:t>
            </a:r>
            <a:br>
              <a:rPr lang="en-GB" sz="4400">
                <a:cs typeface="Arial" charset="0"/>
              </a:rPr>
            </a:br>
            <a:r>
              <a:rPr lang="en-GB" sz="4400">
                <a:cs typeface="Arial" charset="0"/>
              </a:rPr>
              <a:t>POLICIES</a:t>
            </a: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6" presetClass="emp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12" grpId="0"/>
      <p:bldP spid="12" grpId="1"/>
      <p:bldP spid="12" grpId="2"/>
      <p:bldP spid="20" grpId="0"/>
      <p:bldP spid="20" grpId="1"/>
      <p:bldP spid="20" grpId="2"/>
      <p:bldP spid="21" grpId="0"/>
      <p:bldP spid="21" grpId="1"/>
      <p:bldP spid="21" grpId="2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241945048_081036b001_c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tretch/>
        </p:blipFill>
        <p:spPr>
          <a:xfrm>
            <a:off x="448355" y="513503"/>
            <a:ext cx="3461913" cy="42508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 descr="yello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00001">
            <a:off x="7434263" y="3509963"/>
            <a:ext cx="1395412" cy="1376362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1619" name="TextBox 4"/>
          <p:cNvSpPr txBox="1">
            <a:spLocks noChangeArrowheads="1"/>
          </p:cNvSpPr>
          <p:nvPr/>
        </p:nvSpPr>
        <p:spPr bwMode="auto">
          <a:xfrm>
            <a:off x="4086225" y="1968500"/>
            <a:ext cx="4468813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>
                <a:cs typeface="Arial" charset="0"/>
              </a:rPr>
              <a:t>HANS SCHLAPPA</a:t>
            </a:r>
          </a:p>
        </p:txBody>
      </p:sp>
      <p:sp>
        <p:nvSpPr>
          <p:cNvPr id="111620" name="TextBox 8"/>
          <p:cNvSpPr txBox="1">
            <a:spLocks noChangeArrowheads="1"/>
          </p:cNvSpPr>
          <p:nvPr/>
        </p:nvSpPr>
        <p:spPr bwMode="auto">
          <a:xfrm>
            <a:off x="4086225" y="2736850"/>
            <a:ext cx="44878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>
                <a:solidFill>
                  <a:srgbClr val="004699"/>
                </a:solidFill>
                <a:cs typeface="Arial" charset="0"/>
              </a:rPr>
              <a:t>Workstream Leader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" y="-92075"/>
            <a:ext cx="812323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urve.png"/>
          <p:cNvPicPr>
            <a:picLocks noChangeAspect="1"/>
          </p:cNvPicPr>
          <p:nvPr/>
        </p:nvPicPr>
        <p:blipFill>
          <a:blip r:embed="rId3"/>
          <a:srcRect l="51666" t="43750" r="37"/>
          <a:stretch>
            <a:fillRect/>
          </a:stretch>
        </p:blipFill>
        <p:spPr bwMode="auto">
          <a:xfrm>
            <a:off x="1117600" y="0"/>
            <a:ext cx="9810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112644" name="Picture 6" descr="European Union logo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3700" y="122238"/>
            <a:ext cx="5492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784350" y="2460625"/>
            <a:ext cx="4794250" cy="1384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spc="-100" dirty="0">
                <a:solidFill>
                  <a:srgbClr val="000000"/>
                </a:solidFill>
                <a:latin typeface="Arial"/>
                <a:cs typeface="Arial"/>
              </a:rPr>
              <a:t>FROM CRISIS TO CHOICE: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spc="-100" dirty="0">
                <a:solidFill>
                  <a:srgbClr val="000000"/>
                </a:solidFill>
                <a:latin typeface="Arial"/>
                <a:cs typeface="Arial"/>
              </a:rPr>
              <a:t>RE-IMAGINING THE FUTURE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spc="-100" dirty="0">
                <a:solidFill>
                  <a:srgbClr val="000000"/>
                </a:solidFill>
                <a:latin typeface="Arial"/>
                <a:cs typeface="Arial"/>
              </a:rPr>
              <a:t>IN SHRINKING CITIES</a:t>
            </a:r>
            <a:endParaRPr lang="en-GB" sz="2800" spc="-1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pic>
        <p:nvPicPr>
          <p:cNvPr id="112646" name="Picture 8" descr="URBACT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475" y="4467225"/>
            <a:ext cx="16383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2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2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5" name="Picture 1" descr="figure_of_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1900" y="227013"/>
            <a:ext cx="6659563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3" descr="URBACT_KeyVisual_WithoutText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" y="-92075"/>
            <a:ext cx="812323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1" name="Picture 6" descr="European Union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" y="122238"/>
            <a:ext cx="5492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urve.png"/>
          <p:cNvPicPr>
            <a:picLocks noChangeAspect="1"/>
          </p:cNvPicPr>
          <p:nvPr/>
        </p:nvPicPr>
        <p:blipFill>
          <a:blip r:embed="rId4"/>
          <a:srcRect l="54735" t="43750" r="38"/>
          <a:stretch>
            <a:fillRect/>
          </a:stretch>
        </p:blipFill>
        <p:spPr bwMode="auto">
          <a:xfrm>
            <a:off x="1117600" y="0"/>
            <a:ext cx="9175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114693" name="Picture 7" descr="URBACT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475" y="4467225"/>
            <a:ext cx="16383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3" name="Picture 5" descr="milano 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6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500" dirty="0" smtClean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MESSAGES FOR CITIES… INNOVATE!</a:t>
            </a:r>
            <a:endParaRPr lang="en-GB" sz="3500" dirty="0">
              <a:solidFill>
                <a:srgbClr val="0000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KN3111289ENC_002-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01650">
            <a:off x="6369050" y="317500"/>
            <a:ext cx="3005138" cy="4249738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KN3111289ENC_002-2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66140">
            <a:off x="4560888" y="263525"/>
            <a:ext cx="3003550" cy="4249738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KN3111289ENC_002-1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78991">
            <a:off x="3306763" y="609600"/>
            <a:ext cx="3003550" cy="4251325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KN3111289ENC_002-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00385">
            <a:off x="2390775" y="285750"/>
            <a:ext cx="3005138" cy="4251325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KN3111289ENC_002-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119785">
            <a:off x="38100" y="42863"/>
            <a:ext cx="3005138" cy="4251325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7" name="Picture 27" descr="questionmar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8913" y="1463675"/>
            <a:ext cx="676275" cy="101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8" name="Picture 26" descr="questionmar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3233738"/>
            <a:ext cx="676275" cy="101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39" name="Picture 24" descr="questionmark.png"/>
          <p:cNvPicPr>
            <a:picLocks noChangeAspect="1"/>
          </p:cNvPicPr>
          <p:nvPr/>
        </p:nvPicPr>
        <p:blipFill>
          <a:blip r:embed="rId2"/>
          <a:srcRect b="23962"/>
          <a:stretch>
            <a:fillRect/>
          </a:stretch>
        </p:blipFill>
        <p:spPr bwMode="auto">
          <a:xfrm>
            <a:off x="7269163" y="2717800"/>
            <a:ext cx="1752600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0" name="Picture 22" descr="questionmark.png"/>
          <p:cNvPicPr>
            <a:picLocks noChangeAspect="1"/>
          </p:cNvPicPr>
          <p:nvPr/>
        </p:nvPicPr>
        <p:blipFill>
          <a:blip r:embed="rId2"/>
          <a:srcRect t="16673"/>
          <a:stretch>
            <a:fillRect/>
          </a:stretch>
        </p:blipFill>
        <p:spPr bwMode="auto">
          <a:xfrm>
            <a:off x="4033838" y="0"/>
            <a:ext cx="1592262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1" name="Picture 21" descr="questionmar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17825" y="2276475"/>
            <a:ext cx="89852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2" name="Picture 3" descr="questionmar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688" y="161925"/>
            <a:ext cx="17526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8775"/>
            <a:ext cx="8229600" cy="857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4400" b="1" dirty="0" smtClean="0">
                <a:solidFill>
                  <a:srgbClr val="F9B12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Question time</a:t>
            </a:r>
            <a:endParaRPr lang="en-GB" sz="4400" b="1" dirty="0">
              <a:solidFill>
                <a:srgbClr val="F9B123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6744" name="TextBox 4"/>
          <p:cNvSpPr txBox="1">
            <a:spLocks noChangeArrowheads="1"/>
          </p:cNvSpPr>
          <p:nvPr/>
        </p:nvSpPr>
        <p:spPr bwMode="auto">
          <a:xfrm>
            <a:off x="504825" y="2193925"/>
            <a:ext cx="3686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cs typeface="Arial" charset="0"/>
              </a:rPr>
              <a:t>L'heure des questions</a:t>
            </a:r>
          </a:p>
        </p:txBody>
      </p:sp>
      <p:sp>
        <p:nvSpPr>
          <p:cNvPr id="116745" name="TextBox 5"/>
          <p:cNvSpPr txBox="1">
            <a:spLocks noChangeArrowheads="1"/>
          </p:cNvSpPr>
          <p:nvPr/>
        </p:nvSpPr>
        <p:spPr bwMode="auto">
          <a:xfrm>
            <a:off x="4011613" y="2128838"/>
            <a:ext cx="39306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595959"/>
                </a:solidFill>
                <a:cs typeface="Arial" charset="0"/>
              </a:rPr>
              <a:t>Doba vyhrazená pro otázky</a:t>
            </a:r>
          </a:p>
        </p:txBody>
      </p:sp>
      <p:sp>
        <p:nvSpPr>
          <p:cNvPr id="116746" name="TextBox 6"/>
          <p:cNvSpPr txBox="1">
            <a:spLocks noChangeArrowheads="1"/>
          </p:cNvSpPr>
          <p:nvPr/>
        </p:nvSpPr>
        <p:spPr bwMode="auto">
          <a:xfrm>
            <a:off x="5697538" y="1636713"/>
            <a:ext cx="3305175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cs typeface="Arial" charset="0"/>
              </a:rPr>
              <a:t>Turno de preguntas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1038" y="2800350"/>
            <a:ext cx="2817812" cy="768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 err="1">
                <a:solidFill>
                  <a:srgbClr val="F9B12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Spørgetid</a:t>
            </a:r>
            <a:endParaRPr lang="en-GB" sz="4400" b="1" dirty="0">
              <a:solidFill>
                <a:srgbClr val="F9B123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6748" name="TextBox 8"/>
          <p:cNvSpPr txBox="1">
            <a:spLocks noChangeArrowheads="1"/>
          </p:cNvSpPr>
          <p:nvPr/>
        </p:nvSpPr>
        <p:spPr bwMode="auto">
          <a:xfrm>
            <a:off x="3367088" y="3097213"/>
            <a:ext cx="2466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>
                <a:cs typeface="Arial" charset="0"/>
              </a:rPr>
              <a:t>vragenuurtje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68825" y="3481388"/>
            <a:ext cx="2441575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 err="1">
                <a:solidFill>
                  <a:srgbClr val="F9B12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Infotund</a:t>
            </a:r>
            <a:endParaRPr lang="en-GB" sz="4400" b="1" dirty="0">
              <a:solidFill>
                <a:srgbClr val="F9B123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56188" y="2540000"/>
            <a:ext cx="3227387" cy="768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 err="1">
                <a:solidFill>
                  <a:srgbClr val="F9B12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Kyselytunti</a:t>
            </a:r>
            <a:endParaRPr lang="en-GB" sz="4400" b="1" dirty="0">
              <a:solidFill>
                <a:srgbClr val="F9B123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6751" name="TextBox 11"/>
          <p:cNvSpPr txBox="1">
            <a:spLocks noChangeArrowheads="1"/>
          </p:cNvSpPr>
          <p:nvPr/>
        </p:nvSpPr>
        <p:spPr bwMode="auto">
          <a:xfrm>
            <a:off x="1131888" y="1358900"/>
            <a:ext cx="41989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595959"/>
                </a:solidFill>
                <a:cs typeface="Arial" charset="0"/>
              </a:rPr>
              <a:t>T</a:t>
            </a:r>
            <a:r>
              <a:rPr lang="el-GR" sz="2800">
                <a:solidFill>
                  <a:srgbClr val="595959"/>
                </a:solidFill>
                <a:cs typeface="Arial" charset="0"/>
              </a:rPr>
              <a:t>ην ώρα των ερωτήσεων</a:t>
            </a:r>
          </a:p>
        </p:txBody>
      </p:sp>
      <p:sp>
        <p:nvSpPr>
          <p:cNvPr id="116752" name="TextBox 12"/>
          <p:cNvSpPr txBox="1">
            <a:spLocks noChangeArrowheads="1"/>
          </p:cNvSpPr>
          <p:nvPr/>
        </p:nvSpPr>
        <p:spPr bwMode="auto">
          <a:xfrm>
            <a:off x="5124450" y="1247775"/>
            <a:ext cx="3127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4699"/>
                </a:solidFill>
                <a:cs typeface="Arial" charset="0"/>
              </a:rPr>
              <a:t>Kérdések órája</a:t>
            </a:r>
          </a:p>
        </p:txBody>
      </p:sp>
      <p:sp>
        <p:nvSpPr>
          <p:cNvPr id="116753" name="TextBox 13"/>
          <p:cNvSpPr txBox="1">
            <a:spLocks noChangeArrowheads="1"/>
          </p:cNvSpPr>
          <p:nvPr/>
        </p:nvSpPr>
        <p:spPr bwMode="auto">
          <a:xfrm>
            <a:off x="3200400" y="893763"/>
            <a:ext cx="32639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4699"/>
                </a:solidFill>
                <a:cs typeface="Arial" charset="0"/>
              </a:rPr>
              <a:t>Jautājumu laiks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98788" y="249238"/>
            <a:ext cx="2716212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Czas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zapytania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6755" name="TextBox 15"/>
          <p:cNvSpPr txBox="1">
            <a:spLocks noChangeArrowheads="1"/>
          </p:cNvSpPr>
          <p:nvPr/>
        </p:nvSpPr>
        <p:spPr bwMode="auto">
          <a:xfrm>
            <a:off x="4324350" y="596900"/>
            <a:ext cx="30178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cs typeface="Arial" charset="0"/>
              </a:rPr>
              <a:t>Klausimų valanda</a:t>
            </a:r>
          </a:p>
        </p:txBody>
      </p:sp>
      <p:sp>
        <p:nvSpPr>
          <p:cNvPr id="116756" name="TextBox 16"/>
          <p:cNvSpPr txBox="1">
            <a:spLocks noChangeArrowheads="1"/>
          </p:cNvSpPr>
          <p:nvPr/>
        </p:nvSpPr>
        <p:spPr bwMode="auto">
          <a:xfrm>
            <a:off x="69850" y="3373438"/>
            <a:ext cx="3138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cs typeface="Arial" charset="0"/>
              </a:rPr>
              <a:t>Questão de tempo</a:t>
            </a:r>
          </a:p>
        </p:txBody>
      </p:sp>
      <p:sp>
        <p:nvSpPr>
          <p:cNvPr id="116757" name="TextBox 17"/>
          <p:cNvSpPr txBox="1">
            <a:spLocks noChangeArrowheads="1"/>
          </p:cNvSpPr>
          <p:nvPr/>
        </p:nvSpPr>
        <p:spPr bwMode="auto">
          <a:xfrm>
            <a:off x="1998663" y="3667125"/>
            <a:ext cx="2479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595959"/>
                </a:solidFill>
                <a:cs typeface="Arial" charset="0"/>
              </a:rPr>
              <a:t>Ora interpelărilor</a:t>
            </a:r>
          </a:p>
        </p:txBody>
      </p:sp>
      <p:sp>
        <p:nvSpPr>
          <p:cNvPr id="116758" name="TextBox 18"/>
          <p:cNvSpPr txBox="1">
            <a:spLocks noChangeArrowheads="1"/>
          </p:cNvSpPr>
          <p:nvPr/>
        </p:nvSpPr>
        <p:spPr bwMode="auto">
          <a:xfrm>
            <a:off x="5697538" y="3201988"/>
            <a:ext cx="299402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4699"/>
                </a:solidFill>
                <a:cs typeface="Arial" charset="0"/>
              </a:rPr>
              <a:t>Hodina otázok</a:t>
            </a:r>
          </a:p>
        </p:txBody>
      </p:sp>
      <p:sp>
        <p:nvSpPr>
          <p:cNvPr id="116759" name="TextBox 19"/>
          <p:cNvSpPr txBox="1">
            <a:spLocks noChangeArrowheads="1"/>
          </p:cNvSpPr>
          <p:nvPr/>
        </p:nvSpPr>
        <p:spPr bwMode="auto">
          <a:xfrm>
            <a:off x="2014538" y="2481263"/>
            <a:ext cx="31718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4699"/>
                </a:solidFill>
                <a:cs typeface="Arial" charset="0"/>
              </a:rPr>
              <a:t>Vprašanje časa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14575" y="1589088"/>
            <a:ext cx="3257550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F9B123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Frågestund</a:t>
            </a:r>
            <a:endParaRPr lang="en-GB" sz="4400" b="1" dirty="0">
              <a:solidFill>
                <a:srgbClr val="F9B123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116761" name="Picture 23" descr="questionmar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5738" y="2525713"/>
            <a:ext cx="898525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62" name="Picture 25" descr="questionmar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70738" y="500063"/>
            <a:ext cx="1087437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3" descr="paddlin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4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FUTURE FOR CITIES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686800" cy="8572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pc="-100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TRANSNATIONAL EXCHANGE AND LEARNING NETWORKS</a:t>
            </a:r>
            <a:endParaRPr lang="en-GB" spc="-100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8786" name="TextBox 3"/>
          <p:cNvSpPr txBox="1">
            <a:spLocks noChangeArrowheads="1"/>
          </p:cNvSpPr>
          <p:nvPr/>
        </p:nvSpPr>
        <p:spPr bwMode="auto">
          <a:xfrm>
            <a:off x="1662113" y="3671888"/>
            <a:ext cx="2838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2000">
                <a:cs typeface="Arial" charset="0"/>
              </a:rPr>
              <a:t>CREATIVE INDUSTRY </a:t>
            </a:r>
          </a:p>
          <a:p>
            <a:pPr algn="r"/>
            <a:r>
              <a:rPr lang="en-GB" sz="2000">
                <a:cs typeface="Arial" charset="0"/>
              </a:rPr>
              <a:t>SPIN-OFFS</a:t>
            </a:r>
          </a:p>
        </p:txBody>
      </p:sp>
      <p:sp>
        <p:nvSpPr>
          <p:cNvPr id="118787" name="TextBox 5"/>
          <p:cNvSpPr txBox="1">
            <a:spLocks noChangeArrowheads="1"/>
          </p:cNvSpPr>
          <p:nvPr/>
        </p:nvSpPr>
        <p:spPr bwMode="auto">
          <a:xfrm>
            <a:off x="571500" y="1808163"/>
            <a:ext cx="32083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>
                <a:solidFill>
                  <a:srgbClr val="004699"/>
                </a:solidFill>
                <a:cs typeface="Arial" charset="0"/>
              </a:rPr>
              <a:t>PUBLIC SPACE</a:t>
            </a:r>
          </a:p>
        </p:txBody>
      </p:sp>
      <p:sp>
        <p:nvSpPr>
          <p:cNvPr id="118788" name="TextBox 6"/>
          <p:cNvSpPr txBox="1">
            <a:spLocks noChangeArrowheads="1"/>
          </p:cNvSpPr>
          <p:nvPr/>
        </p:nvSpPr>
        <p:spPr bwMode="auto">
          <a:xfrm>
            <a:off x="6383338" y="2349500"/>
            <a:ext cx="18002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cs typeface="Arial" charset="0"/>
              </a:rPr>
              <a:t>FINANCIAL </a:t>
            </a:r>
          </a:p>
          <a:p>
            <a:r>
              <a:rPr lang="en-GB">
                <a:cs typeface="Arial" charset="0"/>
              </a:rPr>
              <a:t>ENGINEERING</a:t>
            </a:r>
          </a:p>
        </p:txBody>
      </p:sp>
      <p:sp>
        <p:nvSpPr>
          <p:cNvPr id="118789" name="TextBox 7"/>
          <p:cNvSpPr txBox="1">
            <a:spLocks noChangeArrowheads="1"/>
          </p:cNvSpPr>
          <p:nvPr/>
        </p:nvSpPr>
        <p:spPr bwMode="auto">
          <a:xfrm>
            <a:off x="2560638" y="2833688"/>
            <a:ext cx="64754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004699"/>
                </a:solidFill>
                <a:cs typeface="Arial" charset="0"/>
              </a:rPr>
              <a:t>CITY-UNIVERSITY COLLABORATION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5938" y="1195388"/>
            <a:ext cx="449421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rgbClr val="F9B123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TRANSPORT HUBS</a:t>
            </a:r>
            <a:endParaRPr lang="en-GB" sz="3600" b="1" dirty="0">
              <a:solidFill>
                <a:srgbClr val="F9B123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84300" y="2381250"/>
            <a:ext cx="519906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rgbClr val="F9B123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YOUTH EMPLOYMENT</a:t>
            </a:r>
            <a:endParaRPr lang="en-GB" sz="3600" b="1" dirty="0">
              <a:solidFill>
                <a:srgbClr val="F9B123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8792" name="TextBox 10"/>
          <p:cNvSpPr txBox="1">
            <a:spLocks noChangeArrowheads="1"/>
          </p:cNvSpPr>
          <p:nvPr/>
        </p:nvSpPr>
        <p:spPr bwMode="auto">
          <a:xfrm>
            <a:off x="6650038" y="1341438"/>
            <a:ext cx="21463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>
                <a:cs typeface="Arial" charset="0"/>
              </a:rPr>
              <a:t>EARLY SCHOOL </a:t>
            </a:r>
            <a:br>
              <a:rPr lang="en-GB" sz="2000">
                <a:cs typeface="Arial" charset="0"/>
              </a:rPr>
            </a:br>
            <a:r>
              <a:rPr lang="en-GB" sz="2000">
                <a:cs typeface="Arial" charset="0"/>
              </a:rPr>
              <a:t>LEAVING</a:t>
            </a:r>
          </a:p>
        </p:txBody>
      </p:sp>
      <p:sp>
        <p:nvSpPr>
          <p:cNvPr id="118793" name="TextBox 11"/>
          <p:cNvSpPr txBox="1">
            <a:spLocks noChangeArrowheads="1"/>
          </p:cNvSpPr>
          <p:nvPr/>
        </p:nvSpPr>
        <p:spPr bwMode="auto">
          <a:xfrm>
            <a:off x="2860675" y="3303588"/>
            <a:ext cx="497205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200" b="1">
                <a:solidFill>
                  <a:srgbClr val="004699"/>
                </a:solidFill>
                <a:cs typeface="Arial" charset="0"/>
              </a:rPr>
              <a:t>INNOVATION IN HEALTH</a:t>
            </a:r>
          </a:p>
        </p:txBody>
      </p:sp>
      <p:sp>
        <p:nvSpPr>
          <p:cNvPr id="118794" name="TextBox 12"/>
          <p:cNvSpPr txBox="1">
            <a:spLocks noChangeArrowheads="1"/>
          </p:cNvSpPr>
          <p:nvPr/>
        </p:nvSpPr>
        <p:spPr bwMode="auto">
          <a:xfrm>
            <a:off x="3665538" y="1604963"/>
            <a:ext cx="36147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rgbClr val="004699"/>
                </a:solidFill>
                <a:cs typeface="Arial" charset="0"/>
              </a:rPr>
              <a:t>WOOD INDUSTRIES</a:t>
            </a:r>
          </a:p>
        </p:txBody>
      </p:sp>
      <p:sp>
        <p:nvSpPr>
          <p:cNvPr id="118795" name="TextBox 13"/>
          <p:cNvSpPr txBox="1">
            <a:spLocks noChangeArrowheads="1"/>
          </p:cNvSpPr>
          <p:nvPr/>
        </p:nvSpPr>
        <p:spPr bwMode="auto">
          <a:xfrm>
            <a:off x="66675" y="2871788"/>
            <a:ext cx="26701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GB" sz="2000">
                <a:cs typeface="Arial" charset="0"/>
              </a:rPr>
              <a:t>REGENERATION </a:t>
            </a:r>
          </a:p>
          <a:p>
            <a:pPr algn="r"/>
            <a:r>
              <a:rPr lang="en-GB" sz="2000">
                <a:cs typeface="Arial" charset="0"/>
              </a:rPr>
              <a:t>OF TOWER BLOCKS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97363" y="3817938"/>
            <a:ext cx="4262437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rgbClr val="F9B123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URBAN MARKETS</a:t>
            </a:r>
            <a:endParaRPr lang="en-GB" sz="3600" b="1" dirty="0">
              <a:solidFill>
                <a:srgbClr val="F9B123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48088" y="1870075"/>
            <a:ext cx="4895850" cy="6477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rgbClr val="F9B123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cs typeface="Arial"/>
              </a:rPr>
              <a:t>SUSTAINABLE FOOD</a:t>
            </a:r>
            <a:endParaRPr lang="en-GB" sz="3600" b="1" dirty="0">
              <a:solidFill>
                <a:srgbClr val="F9B123"/>
              </a:solidFill>
              <a:effectLst>
                <a:outerShdw blurRad="50800" dist="38100" dir="2700000" algn="tl" rotWithShape="0">
                  <a:srgbClr val="000000">
                    <a:alpha val="40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8798" name="TextBox 16"/>
          <p:cNvSpPr txBox="1">
            <a:spLocks noChangeArrowheads="1"/>
          </p:cNvSpPr>
          <p:nvPr/>
        </p:nvSpPr>
        <p:spPr bwMode="auto">
          <a:xfrm>
            <a:off x="1255713" y="2216150"/>
            <a:ext cx="1987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cs typeface="Arial" charset="0"/>
              </a:rPr>
              <a:t>CITY BRANDING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CAPACITY BUILDING</a:t>
            </a:r>
            <a:endParaRPr lang="en-GB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Picture 4" descr="5389324251_e0ce8d9e99_o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/>
            </a:extLst>
          </a:blip>
          <a:srcRect t="-3" r="5"/>
          <a:stretch/>
        </p:blipFill>
        <p:spPr>
          <a:xfrm>
            <a:off x="327960" y="1263650"/>
            <a:ext cx="3946647" cy="28618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 descr="dia1304a 024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/>
            </a:extLst>
          </a:blip>
          <a:srcRect b="17"/>
          <a:stretch/>
        </p:blipFill>
        <p:spPr>
          <a:xfrm>
            <a:off x="3994559" y="2527862"/>
            <a:ext cx="3810336" cy="24026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0836" name="TextBox 2"/>
          <p:cNvSpPr txBox="1">
            <a:spLocks noChangeArrowheads="1"/>
          </p:cNvSpPr>
          <p:nvPr/>
        </p:nvSpPr>
        <p:spPr bwMode="auto">
          <a:xfrm rot="-369053">
            <a:off x="695325" y="1247775"/>
            <a:ext cx="30019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</a:rPr>
              <a:t>NATIONAL TRAINING SCHEME</a:t>
            </a:r>
          </a:p>
        </p:txBody>
      </p:sp>
      <p:sp>
        <p:nvSpPr>
          <p:cNvPr id="120837" name="TextBox 8"/>
          <p:cNvSpPr txBox="1">
            <a:spLocks noChangeArrowheads="1"/>
          </p:cNvSpPr>
          <p:nvPr/>
        </p:nvSpPr>
        <p:spPr bwMode="auto">
          <a:xfrm rot="-354916">
            <a:off x="4198938" y="2497138"/>
            <a:ext cx="2779712" cy="54451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GB">
                <a:latin typeface="Calibri" pitchFamily="34" charset="0"/>
              </a:rPr>
              <a:t>PILOT TRAINING FOR </a:t>
            </a:r>
          </a:p>
          <a:p>
            <a:pPr algn="ctr">
              <a:lnSpc>
                <a:spcPct val="80000"/>
              </a:lnSpc>
            </a:pPr>
            <a:r>
              <a:rPr lang="en-GB">
                <a:latin typeface="Calibri" pitchFamily="34" charset="0"/>
              </a:rPr>
              <a:t>ELECTED REPRESENTATIVES</a:t>
            </a:r>
          </a:p>
        </p:txBody>
      </p:sp>
      <p:pic>
        <p:nvPicPr>
          <p:cNvPr id="7" name="Picture 6" descr="summer uni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/>
            </a:extLst>
          </a:blip>
          <a:stretch/>
        </p:blipFill>
        <p:spPr>
          <a:xfrm rot="789896">
            <a:off x="5464849" y="52039"/>
            <a:ext cx="3786910" cy="23994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0839" name="TextBox 7"/>
          <p:cNvSpPr txBox="1">
            <a:spLocks noChangeArrowheads="1"/>
          </p:cNvSpPr>
          <p:nvPr/>
        </p:nvSpPr>
        <p:spPr bwMode="auto">
          <a:xfrm rot="459384">
            <a:off x="6269038" y="174625"/>
            <a:ext cx="24034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bg1"/>
                </a:solidFill>
                <a:latin typeface="Calibri" pitchFamily="34" charset="0"/>
              </a:rPr>
              <a:t>SUMMER UNIVERSITIES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ties Report 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59476">
            <a:off x="6562725" y="328613"/>
            <a:ext cx="2536825" cy="3863975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Cities Report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47743">
            <a:off x="4330700" y="1057275"/>
            <a:ext cx="2532063" cy="3865563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Cities Report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79222">
            <a:off x="3921125" y="-422275"/>
            <a:ext cx="2501900" cy="3863975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Cities Report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675853">
            <a:off x="1828800" y="-419100"/>
            <a:ext cx="2808288" cy="3865563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Cities Report 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925709">
            <a:off x="187325" y="239713"/>
            <a:ext cx="2843213" cy="3863975"/>
          </a:xfrm>
          <a:prstGeom prst="rect">
            <a:avLst/>
          </a:prstGeom>
          <a:effectLst>
            <a:outerShdw blurRad="127000" dist="1270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1" name="Picture 2" descr="8244300794_5ccccbc0fd_b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700" y="0"/>
            <a:ext cx="91567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>
              <a:alpha val="30000"/>
            </a:schemeClr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rgbClr val="FFFFFF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DISSEMINATION OF RESULTS</a:t>
            </a:r>
            <a:endParaRPr lang="en-GB" dirty="0">
              <a:solidFill>
                <a:srgbClr val="FFFFFF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Picture 3" descr="Photo_Defens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>
              <a:alpha val="50000"/>
            </a:schemeClr>
          </a:solidFill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GET READY FOR URBACT III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54050"/>
            <a:ext cx="8229600" cy="3394075"/>
          </a:xfrm>
        </p:spPr>
        <p:txBody>
          <a:bodyPr>
            <a:normAutofit lnSpcReduction="1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004699"/>
              </a:buClr>
              <a:buFont typeface="Wingdings" charset="2"/>
              <a:buChar char="§"/>
              <a:defRPr/>
            </a:pPr>
            <a:r>
              <a:rPr sz="2400" dirty="0"/>
              <a:t>URBACT II has succeeded in building a method for exchange, learning and action </a:t>
            </a:r>
            <a:r>
              <a:rPr sz="2400" dirty="0"/>
              <a:t>planning</a:t>
            </a:r>
            <a:endParaRPr sz="2400" dirty="0"/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004699"/>
              </a:buClr>
              <a:buFont typeface="Wingdings" charset="2"/>
              <a:buChar char="§"/>
              <a:defRPr/>
            </a:pPr>
            <a:r>
              <a:rPr sz="2400" dirty="0"/>
              <a:t>URBACT III will also</a:t>
            </a:r>
            <a:r>
              <a:rPr sz="2400" dirty="0"/>
              <a:t>:</a:t>
            </a:r>
            <a:endParaRPr sz="2400" dirty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rgbClr val="004699"/>
              </a:buClr>
              <a:buFont typeface="Arial"/>
              <a:buChar char="–"/>
              <a:defRPr/>
            </a:pPr>
            <a:r>
              <a:rPr sz="2000" dirty="0"/>
              <a:t>Extend the networks from action planning to </a:t>
            </a:r>
            <a:r>
              <a:rPr sz="2000" dirty="0"/>
              <a:t>implementation</a:t>
            </a:r>
            <a:endParaRPr sz="2000" dirty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rgbClr val="004699"/>
              </a:buClr>
              <a:buFont typeface="Arial"/>
              <a:buChar char="–"/>
              <a:defRPr/>
            </a:pPr>
            <a:r>
              <a:rPr sz="2000" dirty="0"/>
              <a:t>Continue and enhance capacity </a:t>
            </a:r>
            <a:r>
              <a:rPr sz="2000" dirty="0"/>
              <a:t>building</a:t>
            </a:r>
            <a:endParaRPr sz="2000" dirty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rgbClr val="004699"/>
              </a:buClr>
              <a:buFont typeface="Arial"/>
              <a:buChar char="–"/>
              <a:defRPr/>
            </a:pPr>
            <a:r>
              <a:rPr sz="2000" dirty="0"/>
              <a:t>Develop stronger multi-level </a:t>
            </a:r>
            <a:r>
              <a:rPr sz="2000" dirty="0"/>
              <a:t>focus</a:t>
            </a:r>
            <a:endParaRPr sz="2000" dirty="0"/>
          </a:p>
          <a:p>
            <a:pPr lvl="1" fontAlgn="auto">
              <a:lnSpc>
                <a:spcPct val="120000"/>
              </a:lnSpc>
              <a:spcAft>
                <a:spcPts val="0"/>
              </a:spcAft>
              <a:buClr>
                <a:srgbClr val="004699"/>
              </a:buClr>
              <a:buFont typeface="Arial"/>
              <a:buChar char="–"/>
              <a:defRPr/>
            </a:pPr>
            <a:r>
              <a:rPr sz="2000" dirty="0"/>
              <a:t>Retain </a:t>
            </a:r>
            <a:r>
              <a:rPr sz="2000" dirty="0"/>
              <a:t>emphasis </a:t>
            </a:r>
            <a:r>
              <a:rPr sz="2000" dirty="0"/>
              <a:t>on the Europe 2020 objectives from an urban perspective</a:t>
            </a:r>
          </a:p>
          <a:p>
            <a:pPr fontAlgn="auto">
              <a:lnSpc>
                <a:spcPct val="120000"/>
              </a:lnSpc>
              <a:spcAft>
                <a:spcPts val="0"/>
              </a:spcAft>
              <a:buClr>
                <a:srgbClr val="004699"/>
              </a:buClr>
              <a:buFont typeface="Wingdings" charset="2"/>
              <a:buChar char="§"/>
              <a:defRPr/>
            </a:pPr>
            <a:endParaRPr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3" descr="URBACT_KeyVisual_WithoutText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" y="-92075"/>
            <a:ext cx="812323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5955" name="Picture 6" descr="European Union logo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3700" y="122238"/>
            <a:ext cx="5492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urve.png"/>
          <p:cNvPicPr>
            <a:picLocks noChangeAspect="1"/>
          </p:cNvPicPr>
          <p:nvPr/>
        </p:nvPicPr>
        <p:blipFill>
          <a:blip r:embed="rId4"/>
          <a:srcRect l="54735" t="43750" r="38"/>
          <a:stretch>
            <a:fillRect/>
          </a:stretch>
        </p:blipFill>
        <p:spPr bwMode="auto">
          <a:xfrm>
            <a:off x="1117600" y="0"/>
            <a:ext cx="9175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125957" name="Picture 7" descr="URBACT logo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7475" y="4467225"/>
            <a:ext cx="16383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latin typeface="Arial" charset="0"/>
                <a:cs typeface="Arial" charset="0"/>
              </a:rPr>
              <a:t>URBACT RESPONSE</a:t>
            </a:r>
          </a:p>
        </p:txBody>
      </p:sp>
      <p:pic>
        <p:nvPicPr>
          <p:cNvPr id="5" name="Picture 4" descr="response diagr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388" y="1150938"/>
            <a:ext cx="6245225" cy="2824162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1873</TotalTime>
  <Words>684</Words>
  <Application>Microsoft Macintosh PowerPoint</Application>
  <PresentationFormat>Affichage à l'écran (16:9)</PresentationFormat>
  <Paragraphs>306</Paragraphs>
  <Slides>88</Slides>
  <Notes>4</Notes>
  <HiddenSlides>0</HiddenSlides>
  <MMClips>7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Modèle de conception</vt:lpstr>
      </vt:variant>
      <vt:variant>
        <vt:i4>26</vt:i4>
      </vt:variant>
      <vt:variant>
        <vt:lpstr>Titres des diapositives</vt:lpstr>
      </vt:variant>
      <vt:variant>
        <vt:i4>88</vt:i4>
      </vt:variant>
    </vt:vector>
  </HeadingPairs>
  <TitlesOfParts>
    <vt:vector size="120" baseType="lpstr">
      <vt:lpstr>Calibri</vt:lpstr>
      <vt:lpstr>Arial</vt:lpstr>
      <vt:lpstr>Wingdings</vt:lpstr>
      <vt:lpstr>Lucida Grande</vt:lpstr>
      <vt:lpstr>Times New Roman</vt:lpstr>
      <vt:lpstr>ＭＳ Ｐゴシック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Office Theme</vt:lpstr>
      <vt:lpstr>1_Office Theme</vt:lpstr>
      <vt:lpstr>2_Office Theme</vt:lpstr>
      <vt:lpstr>2_Office Theme</vt:lpstr>
      <vt:lpstr>2_Office Theme</vt:lpstr>
      <vt:lpstr>2_Office Theme</vt:lpstr>
      <vt:lpstr>3_Office Theme</vt:lpstr>
      <vt:lpstr>3_Office Theme</vt:lpstr>
      <vt:lpstr>3_Office Theme</vt:lpstr>
      <vt:lpstr>4_Office Theme</vt:lpstr>
      <vt:lpstr>4_Office Theme</vt:lpstr>
      <vt:lpstr>4_Office Theme</vt:lpstr>
      <vt:lpstr>5_Office Theme</vt:lpstr>
      <vt:lpstr>5_Office Theme</vt:lpstr>
      <vt:lpstr>5_Office Theme</vt:lpstr>
      <vt:lpstr>6_Office Theme</vt:lpstr>
      <vt:lpstr>6_Office Theme</vt:lpstr>
      <vt:lpstr>6_Office Theme</vt:lpstr>
      <vt:lpstr>6_Office Theme</vt:lpstr>
      <vt:lpstr>Diapositive 1</vt:lpstr>
      <vt:lpstr>Diapositive 2</vt:lpstr>
      <vt:lpstr>Diapositive 3</vt:lpstr>
      <vt:lpstr>Diapositive 4</vt:lpstr>
      <vt:lpstr>URBACT PROGRAMME</vt:lpstr>
      <vt:lpstr>URBACT II - Objectives</vt:lpstr>
      <vt:lpstr>CAPITALISATION</vt:lpstr>
      <vt:lpstr>Diapositive 8</vt:lpstr>
      <vt:lpstr>URBACT RESPONSE</vt:lpstr>
      <vt:lpstr>WORKSTREAM METHODS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Diapositive 74</vt:lpstr>
      <vt:lpstr>Diapositive 75</vt:lpstr>
      <vt:lpstr>Diapositive 76</vt:lpstr>
      <vt:lpstr>Diapositive 77</vt:lpstr>
      <vt:lpstr>Diapositive 78</vt:lpstr>
      <vt:lpstr>MESSAGES FOR CITIES… INNOVATE!</vt:lpstr>
      <vt:lpstr>Question time</vt:lpstr>
      <vt:lpstr>THE FUTURE FOR CITIES</vt:lpstr>
      <vt:lpstr>TRANSNATIONAL EXCHANGE AND LEARNING NETWORKS</vt:lpstr>
      <vt:lpstr>CAPACITY BUILDING</vt:lpstr>
      <vt:lpstr>Diapositive 84</vt:lpstr>
      <vt:lpstr>DISSEMINATION OF RESULTS</vt:lpstr>
      <vt:lpstr>GET READY FOR URBACT III</vt:lpstr>
      <vt:lpstr>Diapositive 87</vt:lpstr>
      <vt:lpstr>Diapositive 88</vt:lpstr>
    </vt:vector>
  </TitlesOfParts>
  <Company>xcommunication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Claire Compton</dc:creator>
  <cp:lastModifiedBy>utilisateur</cp:lastModifiedBy>
  <cp:revision>322</cp:revision>
  <dcterms:created xsi:type="dcterms:W3CDTF">2013-06-05T15:09:37Z</dcterms:created>
  <dcterms:modified xsi:type="dcterms:W3CDTF">2013-06-19T11:20:25Z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14722181</vt:lpwstr>
  </property>
  <property fmtid="{D5CDD505-2E9C-101B-9397-08002B2CF9AE}" pid="3" name="NXPowerLiteSettings">
    <vt:lpwstr>E7000400038000</vt:lpwstr>
  </property>
  <property fmtid="{D5CDD505-2E9C-101B-9397-08002B2CF9AE}" pid="4" name="NXPowerLiteVersion">
    <vt:lpwstr>D5.0.6</vt:lpwstr>
  </property>
</Properties>
</file>