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62" r:id="rId5"/>
    <p:sldId id="264" r:id="rId6"/>
    <p:sldId id="268" r:id="rId7"/>
    <p:sldId id="260" r:id="rId8"/>
    <p:sldId id="258" r:id="rId9"/>
    <p:sldId id="261" r:id="rId10"/>
    <p:sldId id="259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0BD1-254B-47BC-92B1-17290AFBE9A6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93DB-B4E7-45D1-BC10-F8A0CAD9E157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117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76A3-56B7-45EE-B657-8AE5800DEE38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0AF1-D304-4D13-8D36-E10B40746A6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802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A3F6-CF04-4595-85F6-98557843243D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E28D-0810-4052-89AA-F346FF48F18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386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2499DE-0213-40D0-9D46-E24374C9BB1B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158435-2CF1-40E8-BF47-2A1C30C89335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A0274E7-5ECF-4190-B90D-99FF7C3EC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5065-7A5E-4D75-8107-C7284DD9EB73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5DCB43F-36FF-4F08-BFFF-2C7641C624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7522B4D-5504-4BD5-844C-A4CF68748F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0FCC-C3B5-4016-B353-F55A11911533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1283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405-7D97-4593-88CF-07333BF3AB21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0070-290A-4228-B686-1A540FB18E40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2661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EF20BC-EA1B-41C5-B1BF-4E6CDF1C2B2C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60122F-6B8D-4AD8-AC81-CFDEAC72965D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2666185-7258-4263-A0DE-020C1B4D77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1DF9-A6E7-4E25-A688-B823245E06B8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A9869E5-70D9-4202-8B66-6C9DF8BA78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383FD57-1822-4002-8482-B1CE8DE04B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108E-686D-47DA-A947-5DAA1C81980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294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03A6-AFD4-46D0-80FA-2EEC4EB8916E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CE28-494C-49E1-8601-13DB47D661B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4288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6C9B-C616-4E9F-B78F-5B8F7F1678AC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A60C-2CCF-413C-AE97-02BE37644AF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2103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6AC1-0C45-4734-B510-26C7C3D29AEA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D797-5686-43F1-8B11-4A953F2ED74A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6424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B952-52DC-48AA-8416-B83E3FAE1D4B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9C41-1800-4CBC-9FDD-5DD02B4FE9F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6003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F617-CD04-4DBA-8C9C-5425FF2C2558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F48A-722B-45F3-9F77-1C80D6C4976E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8711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07E0-612D-4D09-BFD5-08D933B642BB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DF31-13A6-4442-B913-E46ED45BFA87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8218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4F91-F7BF-4132-8929-0757943EF1D3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467F-0526-4904-89A3-ADC6EEEF5D9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253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838510-E3C5-4052-85E4-60DEBA8B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C792-BC66-4CD3-B017-738FDE6961A9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3DB9A0-DE96-4F81-B24A-E3604080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809022-A8C8-4615-9737-BCC77C61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3246-E40B-4460-BFD5-EDB3460B9EF4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646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4667-14B0-45FE-AAE1-6A55B47DAE3F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8A54-109A-4724-961A-DDD767CE7F60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6576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3E2C-916E-41A8-B4A0-AE29DE187E87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7958-8D8D-4A98-BAE5-69D196F5A2E7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8676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5BBE64-94BA-4452-9218-F61C848E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D217-04C1-44A3-BEF9-6BD0669E8E1D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293D61-9222-46D9-B07F-EDCC3747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ADB420-7305-4C64-BF7B-6A64407C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066A-54E7-46C5-8CA1-9179A833422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28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7F2AA1F-FCD1-4B8F-A4B3-E6410302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BA4A83-F00E-4CF4-957B-7EEE97C7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2FC8C-A5BE-41F1-BE43-07D3C03A4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C89BDDB-8672-402C-8654-CDCB9DE61F3A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C50E1-A167-4CD3-A9DC-11328A84C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1A972-B9F1-4457-B063-C2251F5D8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BFBFBF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B95049D-70F2-43D3-BB5C-7F17FA9772D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32" r:id="rId6"/>
    <p:sldLayoutId id="2147483824" r:id="rId7"/>
    <p:sldLayoutId id="2147483825" r:id="rId8"/>
    <p:sldLayoutId id="2147483833" r:id="rId9"/>
    <p:sldLayoutId id="2147483826" r:id="rId10"/>
    <p:sldLayoutId id="2147483827" r:id="rId11"/>
    <p:sldLayoutId id="2147483834" r:id="rId12"/>
    <p:sldLayoutId id="2147483828" r:id="rId13"/>
    <p:sldLayoutId id="2147483835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isperih.eu/" TargetMode="External"/><Relationship Id="rId2" Type="http://schemas.openxmlformats.org/officeDocument/2006/relationships/hyperlink" Target="mailto:migisperih@abv.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www.youtube.com/watch?v=FKJ5QKNW9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rd.ec.europa.eu/projects-practice/producing-electricity-renewable-sources_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EE0E7-D3FB-4917-BEC9-06F05F675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195263"/>
            <a:ext cx="8675687" cy="3200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dirty="0"/>
              <a:t>социални иновации  и Електрическа мобилност в региона на </a:t>
            </a:r>
            <a:r>
              <a:rPr lang="bg-BG" sz="3600" dirty="0" err="1"/>
              <a:t>исперих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0DF714-6298-4CA8-89E7-D086D70C2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75687" cy="1022350"/>
          </a:xfrm>
        </p:spPr>
        <p:txBody>
          <a:bodyPr/>
          <a:lstStyle/>
          <a:p>
            <a:pPr eaLnBrk="1" fontAlgn="auto" hangingPunct="1">
              <a:buFont typeface="Arial"/>
              <a:buNone/>
              <a:defRPr/>
            </a:pPr>
            <a:r>
              <a:rPr lang="bg-BG" b="1" dirty="0"/>
              <a:t>Значими проекти в сферата на ниско въглеродните технологии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bg-BG" b="1" dirty="0"/>
              <a:t>Финансирани  по мерки от стратегията на МИГ- Исперих</a:t>
            </a: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856288"/>
            <a:ext cx="9302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Logo Leader V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950" y="5867400"/>
            <a:ext cx="685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038600" y="5791200"/>
            <a:ext cx="4435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Cyrl-CS" altLang="bg-BG" sz="1200" i="1">
                <a:latin typeface="Tahoma" panose="020B0604030504040204" pitchFamily="34" charset="0"/>
                <a:cs typeface="Arial" panose="020B0604020202020204" pitchFamily="34" charset="0"/>
              </a:rPr>
              <a:t>Програма за развитие на селските райони. </a:t>
            </a:r>
            <a:endParaRPr lang="en-US" altLang="bg-BG" sz="1200" i="1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Cyrl-CS" altLang="bg-BG" sz="1200" i="1">
                <a:latin typeface="Tahoma" panose="020B0604030504040204" pitchFamily="34" charset="0"/>
                <a:cs typeface="Arial" panose="020B0604020202020204" pitchFamily="34" charset="0"/>
              </a:rPr>
              <a:t>Европейския земеделски фонд за развитие на селските райони Европа инвестира в селските райони</a:t>
            </a:r>
            <a:r>
              <a:rPr lang="bg-BG" altLang="bg-BG" sz="18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51" name="Картин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075" y="5867400"/>
            <a:ext cx="1790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Картина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75" y="619125"/>
            <a:ext cx="809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AADC8-FA70-46F2-830C-C16AE772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93675"/>
            <a:ext cx="10364788" cy="1411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dirty="0"/>
              <a:t>„</a:t>
            </a:r>
            <a:r>
              <a:rPr lang="bg-BG" sz="2400" b="1" dirty="0"/>
              <a:t>Подобряване на център, предоставящ социални услуги за възрастни хора и хора с увреждания в гр. Исперих </a:t>
            </a:r>
            <a:r>
              <a:rPr lang="bg-BG" sz="2400" dirty="0"/>
              <a:t>“</a:t>
            </a:r>
            <a:br>
              <a:rPr lang="bg-BG" sz="2400" dirty="0"/>
            </a:br>
            <a:r>
              <a:rPr lang="bg-BG" sz="2400" b="1" dirty="0"/>
              <a:t>Проект на ОБЩИНА ИСПЕРИХ</a:t>
            </a:r>
            <a:br>
              <a:rPr lang="bg-BG" sz="2400" b="1" dirty="0"/>
            </a:br>
            <a:endParaRPr lang="en-US" sz="2400" b="1" dirty="0"/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25438" y="1798638"/>
            <a:ext cx="60579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bg-BG" altLang="bg-BG"/>
              <a:t>1. Закупуване на оборудване и обзавеждане на клубове за възрастни и хора с увреждания, кухня с кетъринг.</a:t>
            </a:r>
          </a:p>
          <a:p>
            <a:pPr eaLnBrk="1" hangingPunct="1"/>
            <a:r>
              <a:rPr lang="bg-BG" altLang="bg-BG"/>
              <a:t>2. Закупуване на специализирано транспортно средство за пренос на готови храни – електромобил</a:t>
            </a:r>
          </a:p>
          <a:p>
            <a:pPr eaLnBrk="1" hangingPunct="1"/>
            <a:r>
              <a:rPr lang="bg-BG" altLang="bg-BG"/>
              <a:t>Сума на инвестицията: 109 713лв. </a:t>
            </a:r>
          </a:p>
          <a:p>
            <a:pPr eaLnBrk="1" hangingPunct="1"/>
            <a:r>
              <a:rPr lang="bg-BG" altLang="bg-BG"/>
              <a:t>Размер на одобрената субсидия: 109 713 лв.</a:t>
            </a:r>
          </a:p>
          <a:p>
            <a:pPr eaLnBrk="1" hangingPunct="1"/>
            <a:endParaRPr lang="en-US" altLang="bg-BG"/>
          </a:p>
        </p:txBody>
      </p:sp>
      <p:pic>
        <p:nvPicPr>
          <p:cNvPr id="15364" name="Контейнер за съдържание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900" y="4056063"/>
            <a:ext cx="4113213" cy="2741612"/>
          </a:xfrm>
        </p:spPr>
      </p:pic>
      <p:pic>
        <p:nvPicPr>
          <p:cNvPr id="15365" name="Картина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088" y="1931988"/>
            <a:ext cx="4076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AADC8-FA70-46F2-830C-C16AE772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93675"/>
            <a:ext cx="10364788" cy="1411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dirty="0"/>
              <a:t>„</a:t>
            </a:r>
            <a:r>
              <a:rPr lang="bg-BG" sz="2400" b="1" dirty="0"/>
              <a:t>Подобряване на център, предоставящ социални услуги за възрастни хора и хора с увреждания в гр. Исперих </a:t>
            </a:r>
            <a:r>
              <a:rPr lang="bg-BG" sz="2400" dirty="0"/>
              <a:t>“</a:t>
            </a:r>
            <a:br>
              <a:rPr lang="bg-BG" sz="2400" dirty="0"/>
            </a:br>
            <a:r>
              <a:rPr lang="bg-BG" sz="2400" b="1" dirty="0"/>
              <a:t>Проект на ОБЩИНА ИСПЕРИХ</a:t>
            </a:r>
            <a:br>
              <a:rPr lang="bg-BG" sz="2400" b="1" dirty="0"/>
            </a:br>
            <a:endParaRPr lang="en-US" sz="2400" b="1" dirty="0"/>
          </a:p>
        </p:txBody>
      </p:sp>
      <p:pic>
        <p:nvPicPr>
          <p:cNvPr id="16387" name="Картина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1323975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8C5DEB37-5D46-4594-BA60-AE6564BDE362}"/>
              </a:ext>
            </a:extLst>
          </p:cNvPr>
          <p:cNvSpPr txBox="1"/>
          <p:nvPr/>
        </p:nvSpPr>
        <p:spPr>
          <a:xfrm>
            <a:off x="5016500" y="2413000"/>
            <a:ext cx="6011863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>
                <a:latin typeface="+mn-lt"/>
              </a:rPr>
              <a:t>Ползи за общността: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>
                <a:latin typeface="+mn-lt"/>
              </a:rPr>
              <a:t>Намаляване на експлоатационните разходи 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>
                <a:latin typeface="+mn-lt"/>
              </a:rPr>
              <a:t>автомобилния парк на Общината </a:t>
            </a:r>
            <a:r>
              <a:rPr lang="bg-BG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с 18 500 лв. годишно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>
                <a:latin typeface="+mn-lt"/>
              </a:rPr>
              <a:t>Подобряване на достъпа на възрастни хора от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>
                <a:latin typeface="+mn-lt"/>
              </a:rPr>
              <a:t>града и селата до услугата „Социален Патронаж“  - </a:t>
            </a:r>
            <a:r>
              <a:rPr lang="bg-BG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280 лица с абонамент за услугата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058B63-D399-4BDB-A294-DFED61E0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393700"/>
            <a:ext cx="9906000" cy="1150938"/>
          </a:xfrm>
        </p:spPr>
        <p:txBody>
          <a:bodyPr/>
          <a:lstStyle/>
          <a:p>
            <a:pPr algn="ctr">
              <a:defRPr/>
            </a:pPr>
            <a:r>
              <a:rPr lang="bg-BG" altLang="bg-BG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МЕСТНА ИНИЦИАТИВНА ГРУПА ИСПЕРИХ</a:t>
            </a:r>
            <a:endParaRPr lang="bg-B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FBCFF-205C-47B7-A9FA-845AC645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263" y="1992313"/>
            <a:ext cx="4292600" cy="19843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altLang="bg-BG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гр. Исперих 7400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altLang="bg-BG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ул. “Васил Левски” № 99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g-BG" altLang="bg-BG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altLang="bg-BG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Телефон: 08431 / 46-51</a:t>
            </a:r>
          </a:p>
          <a:p>
            <a:pPr>
              <a:buFont typeface="Arial" charset="0"/>
              <a:buChar char="•"/>
              <a:defRPr/>
            </a:pPr>
            <a:endParaRPr lang="bg-BG" dirty="0"/>
          </a:p>
        </p:txBody>
      </p:sp>
      <p:sp>
        <p:nvSpPr>
          <p:cNvPr id="5" name="Правоъгълник 4">
            <a:extLst>
              <a:ext uri="{FF2B5EF4-FFF2-40B4-BE49-F238E27FC236}">
                <a16:creationId xmlns="" xmlns:a16="http://schemas.microsoft.com/office/drawing/2014/main" id="{F3B0340E-215A-4ADC-8D06-0F3904005A6C}"/>
              </a:ext>
            </a:extLst>
          </p:cNvPr>
          <p:cNvSpPr/>
          <p:nvPr/>
        </p:nvSpPr>
        <p:spPr>
          <a:xfrm>
            <a:off x="3103563" y="3916363"/>
            <a:ext cx="70326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altLang="bg-BG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bg-BG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bg-BG" altLang="bg-BG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bg-BG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migisperih@abv.bg</a:t>
            </a:r>
            <a:endParaRPr lang="bg-BG" altLang="bg-BG" sz="20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bg-BG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www.leaderisperih.eu</a:t>
            </a:r>
            <a:endParaRPr lang="bg-BG" altLang="bg-BG" sz="20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0E692425-1B1E-49A1-813D-E2F9EC66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bg-BG" dirty="0"/>
              <a:t>ОБЩА ИНФОРМАЦИЯ ЗА ТЕРИТОРИЯТА НА МИТГ ИСПЕРИХ</a:t>
            </a:r>
          </a:p>
        </p:txBody>
      </p:sp>
      <p:pic>
        <p:nvPicPr>
          <p:cNvPr id="7171" name="Контейнер за съдържание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2400300"/>
            <a:ext cx="3305175" cy="3124200"/>
          </a:xfrm>
        </p:spPr>
      </p:pic>
      <p:sp>
        <p:nvSpPr>
          <p:cNvPr id="7172" name="Текстово поле 4"/>
          <p:cNvSpPr txBox="1">
            <a:spLocks noChangeArrowheads="1"/>
          </p:cNvSpPr>
          <p:nvPr/>
        </p:nvSpPr>
        <p:spPr bwMode="auto">
          <a:xfrm>
            <a:off x="6659563" y="377666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bg-BG" altLang="bg-BG"/>
              <a:t>  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210300" y="2311400"/>
            <a:ext cx="4270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Общини, обхванати от МИГ: </a:t>
            </a:r>
            <a:r>
              <a:rPr lang="bg-BG" altLang="bg-BG" sz="1800" b="1">
                <a:latin typeface="Times New Roman" panose="02020603050405020304" pitchFamily="18" charset="0"/>
                <a:cs typeface="Arial" panose="020B0604020202020204" pitchFamily="34" charset="0"/>
              </a:rPr>
              <a:t>Община Исперих</a:t>
            </a:r>
            <a:endParaRPr lang="bg-BG" altLang="bg-BG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altLang="bg-BG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Брой жители: </a:t>
            </a:r>
            <a:r>
              <a:rPr lang="bg-BG" altLang="bg-BG" sz="1800" b="1">
                <a:latin typeface="Times New Roman" panose="02020603050405020304" pitchFamily="18" charset="0"/>
                <a:cs typeface="Arial" panose="020B0604020202020204" pitchFamily="34" charset="0"/>
              </a:rPr>
              <a:t>21 692 </a:t>
            </a: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души (31/12/2015)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altLang="bg-BG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Брой населени места: </a:t>
            </a:r>
            <a:r>
              <a:rPr lang="bg-BG" altLang="bg-BG" sz="1800" b="1">
                <a:latin typeface="Times New Roman" panose="02020603050405020304" pitchFamily="18" charset="0"/>
                <a:cs typeface="Arial" panose="020B0604020202020204" pitchFamily="34" charset="0"/>
              </a:rPr>
              <a:t>24</a:t>
            </a:r>
            <a:endParaRPr lang="bg-BG" altLang="bg-BG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altLang="bg-BG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Площ на територията: </a:t>
            </a:r>
            <a:r>
              <a:rPr lang="bg-BG" altLang="bg-BG" sz="1800" b="1">
                <a:latin typeface="Times New Roman" panose="02020603050405020304" pitchFamily="18" charset="0"/>
                <a:cs typeface="Arial" panose="020B0604020202020204" pitchFamily="34" charset="0"/>
              </a:rPr>
              <a:t>402,24 </a:t>
            </a: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кв. км.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altLang="bg-BG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Гъстота на населението:  </a:t>
            </a:r>
            <a:r>
              <a:rPr lang="bg-BG" altLang="bg-BG" sz="1800" b="1">
                <a:latin typeface="Times New Roman" panose="02020603050405020304" pitchFamily="18" charset="0"/>
                <a:cs typeface="Arial" panose="020B0604020202020204" pitchFamily="34" charset="0"/>
              </a:rPr>
              <a:t>56,97</a:t>
            </a: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 жители/кв. км.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altLang="bg-BG" sz="1800">
                <a:latin typeface="Times New Roman" panose="02020603050405020304" pitchFamily="18" charset="0"/>
                <a:cs typeface="Arial" panose="020B0604020202020204" pitchFamily="34" charset="0"/>
              </a:rPr>
              <a:t>Етнически състав: българи, турци и роми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071D96F-D115-4A5E-BD96-6CAFBC55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825" y="117385"/>
            <a:ext cx="9906000" cy="1200329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alt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КАК СТРАТЕГИЯТА ЗА МЕСТНО РАЗВИТИЕ </a:t>
            </a:r>
            <a:br>
              <a:rPr lang="bg-BG" alt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bg-BG" alt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УЛЕСНЯВА ВЪВЕЖДАНЕТО НА  ИНОВАЦИИТЕ В ОБЩИНА ИСПЕРИХ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5" descr="Isperih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225425"/>
            <a:ext cx="1195387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4267200"/>
            <a:ext cx="319881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913" y="4168775"/>
            <a:ext cx="346233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1500188"/>
            <a:ext cx="3783013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93932744-F206-40FF-826E-B5D3810EB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1500188"/>
            <a:ext cx="765333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СОЦИАЛНИ ИНОВАЦИИ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800" b="1" dirty="0">
                <a:latin typeface="Times New Roman" panose="02020603050405020304" pitchFamily="18" charset="0"/>
              </a:rPr>
              <a:t>Специфична за територията мярка:  </a:t>
            </a:r>
            <a:r>
              <a:rPr lang="bg-BG" altLang="bg-BG" sz="1800" i="1" dirty="0">
                <a:latin typeface="Times New Roman" panose="02020603050405020304" pitchFamily="18" charset="0"/>
              </a:rPr>
              <a:t>Исперих – отворени пространства , привлекателна жизнена среда, съхранено наследство, култура, природа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800" dirty="0">
                <a:latin typeface="Times New Roman" panose="02020603050405020304" pitchFamily="18" charset="0"/>
              </a:rPr>
              <a:t>Включване на местната общност в малки проекти и Празник на МИГ – хепънинг – събираме заедно родители, деца , младежи и възрастни в разнообразни дейности за </a:t>
            </a:r>
            <a:r>
              <a:rPr lang="bg-BG" altLang="bg-BG" sz="1800" dirty="0" err="1">
                <a:latin typeface="Times New Roman" panose="02020603050405020304" pitchFamily="18" charset="0"/>
              </a:rPr>
              <a:t>анимиране</a:t>
            </a:r>
            <a:r>
              <a:rPr lang="bg-BG" altLang="bg-BG" sz="1800" dirty="0">
                <a:latin typeface="Times New Roman" panose="02020603050405020304" pitchFamily="18" charset="0"/>
              </a:rPr>
              <a:t> на територията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dirty="0">
              <a:latin typeface="Times New Roman" panose="02020603050405020304" pitchFamily="18" charset="0"/>
            </a:endParaRPr>
          </a:p>
        </p:txBody>
      </p:sp>
      <p:sp>
        <p:nvSpPr>
          <p:cNvPr id="8200" name="Правоъгълник 4"/>
          <p:cNvSpPr>
            <a:spLocks noChangeArrowheads="1"/>
          </p:cNvSpPr>
          <p:nvPr/>
        </p:nvSpPr>
        <p:spPr bwMode="auto">
          <a:xfrm>
            <a:off x="68263" y="4595813"/>
            <a:ext cx="4238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bg-BG" altLang="bg-BG" sz="1800" dirty="0">
                <a:latin typeface="Times New Roman" panose="02020603050405020304" pitchFamily="18" charset="0"/>
              </a:rPr>
              <a:t>Община Исперих планира целеви средства в общинския бюджет  за подпомагане на НПО, които имат одобрени проекти към МИГ.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bg-BG" altLang="bg-BG" sz="1800" b="1" dirty="0">
                <a:latin typeface="Times New Roman" panose="02020603050405020304" pitchFamily="18" charset="0"/>
              </a:rPr>
              <a:t>12 проекта</a:t>
            </a:r>
            <a:r>
              <a:rPr lang="bg-BG" altLang="bg-BG" sz="1800" dirty="0">
                <a:latin typeface="Times New Roman" panose="02020603050405020304" pitchFamily="18" charset="0"/>
              </a:rPr>
              <a:t> в Първата стратегия са  подпомогнати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010AB-66D7-4A38-87D1-1397ED68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88" y="182563"/>
            <a:ext cx="9906000" cy="795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b="1" dirty="0"/>
              <a:t>Проект „Електрическа мобилност за </a:t>
            </a:r>
            <a:r>
              <a:rPr lang="bg-BG" sz="2400" b="1" dirty="0" err="1"/>
              <a:t>исперих</a:t>
            </a:r>
            <a:r>
              <a:rPr lang="bg-BG" sz="2400" b="1" dirty="0"/>
              <a:t>“</a:t>
            </a:r>
            <a:endParaRPr lang="en-US" sz="2400" dirty="0"/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2938" y="1012825"/>
            <a:ext cx="34036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1844675"/>
            <a:ext cx="46751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3563938"/>
            <a:ext cx="414337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230188" y="5470525"/>
            <a:ext cx="593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bg-BG" altLang="bg-BG" i="1"/>
              <a:t>Измерване на отделените отработени газове от автомобилите на посетителите на Археологическия Резерват “Сборяново“</a:t>
            </a:r>
            <a:r>
              <a:rPr lang="bg-BG" altLang="bg-BG"/>
              <a:t> в рамките на един работен ден</a:t>
            </a:r>
            <a:r>
              <a:rPr lang="bg-BG" altLang="bg-BG" i="1"/>
              <a:t>.</a:t>
            </a:r>
            <a:endParaRPr lang="en-US" altLang="bg-BG" i="1"/>
          </a:p>
        </p:txBody>
      </p:sp>
      <p:sp>
        <p:nvSpPr>
          <p:cNvPr id="5" name="Правоъгълник 4">
            <a:extLst>
              <a:ext uri="{FF2B5EF4-FFF2-40B4-BE49-F238E27FC236}">
                <a16:creationId xmlns="" xmlns:a16="http://schemas.microsoft.com/office/drawing/2014/main" id="{A87D3F4C-7F3B-4042-BB8F-324ECB2EDDF6}"/>
              </a:ext>
            </a:extLst>
          </p:cNvPr>
          <p:cNvSpPr/>
          <p:nvPr/>
        </p:nvSpPr>
        <p:spPr>
          <a:xfrm>
            <a:off x="1563688" y="9154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Цел: да насърчи и популяризира използването на </a:t>
            </a:r>
            <a:r>
              <a:rPr lang="bg-BG" b="1" i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нисковъглеродните</a:t>
            </a:r>
            <a:r>
              <a:rPr lang="bg-BG" b="1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технологии, които повишават качеството на живот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="" xmlns:a16="http://schemas.microsoft.com/office/drawing/2014/main" id="{C3E65E15-C7B7-4192-B6D5-AF86657C1A18}"/>
              </a:ext>
            </a:extLst>
          </p:cNvPr>
          <p:cNvSpPr/>
          <p:nvPr/>
        </p:nvSpPr>
        <p:spPr>
          <a:xfrm>
            <a:off x="5426016" y="1832536"/>
            <a:ext cx="319575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 indent="-85725">
              <a:tabLst>
                <a:tab pos="0" algn="l"/>
              </a:tabLst>
              <a:defRPr/>
            </a:pPr>
            <a:r>
              <a:rPr lang="bg-BG" altLang="bg-BG" b="1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Кръжок „Приятели на </a:t>
            </a:r>
            <a:r>
              <a:rPr lang="bg-BG" altLang="bg-BG" b="1" i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Електромобилите</a:t>
            </a:r>
            <a:r>
              <a:rPr lang="bg-BG" altLang="bg-BG" b="1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“: сглобяване на </a:t>
            </a:r>
            <a:r>
              <a:rPr lang="bg-BG" altLang="bg-BG" b="1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мини </a:t>
            </a:r>
            <a:r>
              <a:rPr lang="bg-BG" altLang="bg-BG" b="1" i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електромобил</a:t>
            </a:r>
            <a:r>
              <a:rPr lang="bg-BG" altLang="bg-BG" b="1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със соларно захранване</a:t>
            </a:r>
            <a:endParaRPr lang="en-US" altLang="bg-BG" b="1" i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0613" y="3829050"/>
            <a:ext cx="3262312" cy="2446338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2062D-E43C-4CC6-9889-A4B1286B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301625"/>
            <a:ext cx="9906000" cy="8937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b="1" dirty="0"/>
              <a:t>Проект „Електрическа мобилност за </a:t>
            </a:r>
            <a:r>
              <a:rPr lang="bg-BG" sz="2400" b="1" dirty="0" err="1"/>
              <a:t>исперих</a:t>
            </a:r>
            <a:r>
              <a:rPr lang="bg-BG" sz="2400" b="1" dirty="0"/>
              <a:t>“  -бенефициент Сдружение““ </a:t>
            </a:r>
            <a:r>
              <a:rPr lang="bg-BG" sz="2400" b="1" dirty="0" err="1"/>
              <a:t>Електромобили</a:t>
            </a:r>
            <a:r>
              <a:rPr lang="bg-BG" sz="2400" b="1" dirty="0"/>
              <a:t> за регионите-Исперих</a:t>
            </a:r>
            <a:r>
              <a:rPr lang="bg-BG" dirty="0"/>
              <a:t/>
            </a:r>
            <a:br>
              <a:rPr lang="bg-BG" dirty="0"/>
            </a:br>
            <a:endParaRPr lang="en-US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047750" y="4037013"/>
            <a:ext cx="7242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bg-BG" altLang="bg-BG" sz="1800"/>
              <a:t>6 демонстрации с електромобил в Община Исперих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bg-BG" altLang="bg-BG" sz="1800"/>
              <a:t>Заснемане на филм за популяризиране на дейностите по проекта </a:t>
            </a:r>
            <a:endParaRPr lang="en-US" altLang="bg-BG" sz="1800"/>
          </a:p>
        </p:txBody>
      </p: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1047750" y="1420813"/>
            <a:ext cx="8916988" cy="2408237"/>
            <a:chOff x="1127564" y="1760806"/>
            <a:chExt cx="9314412" cy="2335237"/>
          </a:xfrm>
        </p:grpSpPr>
        <p:pic>
          <p:nvPicPr>
            <p:cNvPr id="1024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213" y="1760806"/>
              <a:ext cx="3113649" cy="23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564" y="1760806"/>
              <a:ext cx="3113649" cy="23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295" y="1760806"/>
              <a:ext cx="3089681" cy="231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709152C-7BF4-4CE3-A09B-7CB00546C65B}"/>
              </a:ext>
            </a:extLst>
          </p:cNvPr>
          <p:cNvSpPr/>
          <p:nvPr/>
        </p:nvSpPr>
        <p:spPr>
          <a:xfrm>
            <a:off x="546100" y="5053013"/>
            <a:ext cx="8164513" cy="1752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/>
              <a:t>Ползи за общността: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/>
              <a:t>По-високо ниво на осъзнаване на нуждата от промяна в екологичното мислене за територията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b="1" dirty="0"/>
              <a:t>„ДА“ </a:t>
            </a:r>
            <a:r>
              <a:rPr lang="bg-BG" dirty="0"/>
              <a:t>за  въвеждане на електрически автомобили за общински дейности като: социален патронаж, детски градини, и училищен транспорт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21B6398-942D-404E-A805-613FA5D1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25" y="292100"/>
            <a:ext cx="9906000" cy="8937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b="1" dirty="0"/>
              <a:t>ЛИДЕР - Проекти в сферата на </a:t>
            </a:r>
            <a:r>
              <a:rPr lang="bg-BG" sz="2400" b="1" dirty="0" err="1"/>
              <a:t>нисковъглеродните</a:t>
            </a:r>
            <a:r>
              <a:rPr lang="bg-BG" sz="2400" b="1" dirty="0"/>
              <a:t> технологии</a:t>
            </a:r>
            <a:r>
              <a:rPr lang="bg-BG" sz="2400" dirty="0"/>
              <a:t/>
            </a:r>
            <a:br>
              <a:rPr lang="bg-BG" sz="2400" dirty="0"/>
            </a:br>
            <a:endParaRPr lang="en-US" sz="2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719AB96-4015-4ECE-B797-5B54F2E930B0}"/>
              </a:ext>
            </a:extLst>
          </p:cNvPr>
          <p:cNvSpPr txBox="1">
            <a:spLocks/>
          </p:cNvSpPr>
          <p:nvPr/>
        </p:nvSpPr>
        <p:spPr>
          <a:xfrm>
            <a:off x="752475" y="2743200"/>
            <a:ext cx="7515225" cy="20208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/>
              <a:buChar char="•"/>
              <a:defRPr/>
            </a:pPr>
            <a:endParaRPr lang="bg-BG" b="1" dirty="0"/>
          </a:p>
          <a:p>
            <a:pPr eaLnBrk="1" fontAlgn="auto" hangingPunct="1">
              <a:buFont typeface="Arial"/>
              <a:buChar char="•"/>
              <a:defRPr/>
            </a:pPr>
            <a:r>
              <a:rPr lang="bg-BG" sz="2900" b="1" dirty="0"/>
              <a:t>В Исперих е изградена първата в страната общинска станция за зареждане на електрически превозни средства- 2011год</a:t>
            </a:r>
            <a:r>
              <a:rPr lang="bg-BG" sz="2900" dirty="0"/>
              <a:t>. 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bg-BG" sz="2900" dirty="0"/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900" dirty="0">
                <a:hlinkClick r:id="rId2"/>
              </a:rPr>
              <a:t>https://www.youtube.com/watch?v=FKJ5QKNW944</a:t>
            </a:r>
            <a:endParaRPr lang="bg-BG" sz="2900" dirty="0"/>
          </a:p>
          <a:p>
            <a:pPr eaLnBrk="1" fontAlgn="auto" hangingPunct="1"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A7392D8-1F33-4F87-A238-4CFE793C8769}"/>
              </a:ext>
            </a:extLst>
          </p:cNvPr>
          <p:cNvSpPr txBox="1">
            <a:spLocks/>
          </p:cNvSpPr>
          <p:nvPr/>
        </p:nvSpPr>
        <p:spPr>
          <a:xfrm>
            <a:off x="1136144" y="1838719"/>
            <a:ext cx="7131318" cy="606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Първи стъпки към зелена община</a:t>
            </a:r>
            <a:endParaRPr lang="en-US" sz="2400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11269" name="Картина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513" y="2398713"/>
            <a:ext cx="3317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="" xmlns:a16="http://schemas.microsoft.com/office/drawing/2014/main" id="{C745A234-A64E-4ACC-BB2D-D1233C5EB94F}"/>
              </a:ext>
            </a:extLst>
          </p:cNvPr>
          <p:cNvSpPr/>
          <p:nvPr/>
        </p:nvSpPr>
        <p:spPr>
          <a:xfrm>
            <a:off x="525463" y="542925"/>
            <a:ext cx="11430000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bg-BG" sz="2000" b="1" dirty="0"/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bg-BG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ДВА ПРОЕКТА КЪМ СТРАТЕГИЯТА НА МИГ ИСПЕРИХ СА ОЦЕНЕНИ КАТО ДОБРА ЕВРОПЕЙСКА  ПРАКТИКА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bg-BG" dirty="0"/>
          </a:p>
          <a:p>
            <a:pPr algn="ctr">
              <a:defRPr/>
            </a:pPr>
            <a:r>
              <a:rPr lang="en-US" dirty="0"/>
              <a:t> </a:t>
            </a: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Electric vehicle charging stations in </a:t>
            </a:r>
            <a:r>
              <a:rPr lang="en-US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Isperih</a:t>
            </a: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E-charging in rural locations 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bg-BG" b="1" dirty="0"/>
              <a:t>https://enrd.ec.europa.eu/sites/enrd/files/gp_webtemplate_ecarsbg.pdf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Изграждане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технологичен 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център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преоборудване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поддръжка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производство на 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електрически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превозни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средства и 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зарядни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станции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b="1" dirty="0">
                <a:hlinkClick r:id="rId2"/>
              </a:rPr>
              <a:t>Producing electricity from Renewable sources</a:t>
            </a:r>
            <a:endParaRPr lang="bg-BG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defRPr/>
            </a:pPr>
            <a:r>
              <a:rPr lang="en-US" b="1" i="1" dirty="0"/>
              <a:t>https://enrd.ec.europa.eu/projects-practice_en?full_text_projects_search=&amp;project_keywords_filter=19743&amp;project_country=19210&amp;field_enrd_prj_measure_tid=All&amp;field_enrd_prj_focus_area_tid=All</a:t>
            </a:r>
            <a:endParaRPr lang="bg-BG" b="1" i="1" dirty="0"/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bg-BG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Малка покривна фотоволтаична система за производство на ел. енергия за собствени нужди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300" y="1946275"/>
            <a:ext cx="2657475" cy="1992313"/>
          </a:xfrm>
        </p:spPr>
      </p:pic>
      <p:pic>
        <p:nvPicPr>
          <p:cNvPr id="133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013" y="3992563"/>
            <a:ext cx="3340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7">
            <a:extLst>
              <a:ext uri="{FF2B5EF4-FFF2-40B4-BE49-F238E27FC236}">
                <a16:creationId xmlns="" xmlns:a16="http://schemas.microsoft.com/office/drawing/2014/main" id="{5C08CD19-CBD1-48C5-AE0D-AC009C7E9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89113"/>
            <a:ext cx="481806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dirty="0"/>
              <a:t>Строителство на сграда за нуждите на стартиращо </a:t>
            </a:r>
            <a:r>
              <a:rPr lang="bg-BG" altLang="bg-BG" dirty="0" err="1"/>
              <a:t>микро</a:t>
            </a:r>
            <a:r>
              <a:rPr lang="bg-BG" altLang="bg-BG" dirty="0"/>
              <a:t> предприятие </a:t>
            </a:r>
            <a:r>
              <a:rPr lang="bg-BG" altLang="bg-BG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„</a:t>
            </a:r>
            <a:r>
              <a:rPr lang="bg-BG" altLang="bg-BG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Белектра</a:t>
            </a:r>
            <a:r>
              <a:rPr lang="bg-BG" altLang="bg-BG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 ЕООД </a:t>
            </a:r>
          </a:p>
          <a:p>
            <a:pPr eaLnBrk="1" hangingPunct="1">
              <a:defRPr/>
            </a:pPr>
            <a:endParaRPr lang="bg-BG" altLang="bg-BG" dirty="0"/>
          </a:p>
          <a:p>
            <a:pPr eaLnBrk="1" hangingPunct="1">
              <a:defRPr/>
            </a:pPr>
            <a:r>
              <a:rPr lang="bg-BG" altLang="bg-BG" dirty="0"/>
              <a:t>Фирмата произвежда зарядни станции за </a:t>
            </a:r>
            <a:r>
              <a:rPr lang="bg-BG" altLang="bg-BG" dirty="0" err="1"/>
              <a:t>електромобили</a:t>
            </a:r>
            <a:r>
              <a:rPr lang="bg-BG" altLang="bg-BG" dirty="0"/>
              <a:t>, </a:t>
            </a:r>
            <a:r>
              <a:rPr lang="bg-BG" altLang="bg-BG" dirty="0" err="1"/>
              <a:t>извршва</a:t>
            </a:r>
            <a:r>
              <a:rPr lang="bg-BG" altLang="bg-BG" dirty="0"/>
              <a:t> обслужване и поддръжка на </a:t>
            </a:r>
            <a:r>
              <a:rPr lang="bg-BG" altLang="bg-BG" dirty="0" err="1"/>
              <a:t>електромобили</a:t>
            </a:r>
            <a:r>
              <a:rPr lang="bg-BG" altLang="bg-BG" dirty="0"/>
              <a:t> и се занимава с развойна дейност.</a:t>
            </a:r>
          </a:p>
          <a:p>
            <a:pPr eaLnBrk="1" hangingPunct="1">
              <a:defRPr/>
            </a:pPr>
            <a:endParaRPr lang="bg-BG" altLang="bg-BG" dirty="0"/>
          </a:p>
          <a:p>
            <a:pPr eaLnBrk="1" hangingPunct="1">
              <a:defRPr/>
            </a:pPr>
            <a:r>
              <a:rPr lang="bg-BG" altLang="bg-BG" dirty="0"/>
              <a:t>Сума на инвестицията: 75 578 лв.</a:t>
            </a:r>
          </a:p>
          <a:p>
            <a:pPr eaLnBrk="1" hangingPunct="1">
              <a:defRPr/>
            </a:pPr>
            <a:r>
              <a:rPr lang="bg-BG" altLang="bg-BG" dirty="0"/>
              <a:t>Размер на одобрената субсидия: </a:t>
            </a:r>
          </a:p>
          <a:p>
            <a:pPr eaLnBrk="1" hangingPunct="1">
              <a:defRPr/>
            </a:pPr>
            <a:r>
              <a:rPr lang="bg-BG" altLang="bg-BG" dirty="0"/>
              <a:t>52 905 лв. </a:t>
            </a:r>
          </a:p>
          <a:p>
            <a:pPr eaLnBrk="1" hangingPunct="1">
              <a:defRPr/>
            </a:pPr>
            <a:endParaRPr lang="bg-BG" altLang="bg-BG" dirty="0"/>
          </a:p>
          <a:p>
            <a:pPr eaLnBrk="1" hangingPunct="1">
              <a:defRPr/>
            </a:pPr>
            <a:endParaRPr lang="bg-BG" altLang="bg-BG" dirty="0"/>
          </a:p>
        </p:txBody>
      </p:sp>
      <p:pic>
        <p:nvPicPr>
          <p:cNvPr id="13317" name="Картина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388" y="1038225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025" y="4433888"/>
            <a:ext cx="30083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262F0EE-8E56-4D59-AAC3-B3C23068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147638"/>
            <a:ext cx="9906000" cy="13192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g-BG" sz="2000" b="1" dirty="0"/>
              <a:t>Проект: </a:t>
            </a:r>
            <a:r>
              <a:rPr lang="ru-RU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Изграждане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технологичен </a:t>
            </a:r>
            <a:r>
              <a:rPr lang="ru-RU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център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преоборудване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поддръжка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производство на </a:t>
            </a:r>
            <a:r>
              <a:rPr lang="ru-RU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електрически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превозни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средства и </a:t>
            </a:r>
            <a:r>
              <a:rPr lang="ru-RU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зарядни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3525838"/>
            <a:ext cx="29384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A2837-32CB-486D-8B09-485F18B2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88" y="436563"/>
            <a:ext cx="9906000" cy="11858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/>
              <a:t>Проект </a:t>
            </a:r>
            <a:r>
              <a:rPr lang="bg-BG" sz="2000" dirty="0"/>
              <a:t>„</a:t>
            </a:r>
            <a:r>
              <a:rPr lang="ru-RU" sz="2000" b="1" dirty="0"/>
              <a:t>Изграждане на малка покривна фотоволтаична система-инсталация за производство на ел.енергия от възобновяеми източници за собственни нужди </a:t>
            </a:r>
            <a:r>
              <a:rPr lang="bg-BG" sz="2000" dirty="0"/>
              <a:t>“</a:t>
            </a:r>
            <a:br>
              <a:rPr lang="bg-BG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6F912B-E09B-41DB-AC9C-6204F148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79575"/>
            <a:ext cx="6310312" cy="3017838"/>
          </a:xfrm>
        </p:spPr>
        <p:txBody>
          <a:bodyPr>
            <a:no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bg-BG" dirty="0"/>
              <a:t>автономна  инсталация за производство на електроенергия от възобновяеми източници: 5кВ фотоволтаична система + 1кВ ветрогенератор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bg-BG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„</a:t>
            </a:r>
            <a:r>
              <a:rPr lang="bg-BG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Пим</a:t>
            </a:r>
            <a:r>
              <a:rPr lang="bg-BG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гр. Исперих“  ЕООД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bg-BG" dirty="0"/>
              <a:t>захранва магнитна глава за сепариране на метални отпадъци и преса за балиране на пластмасови опаковки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bg-BG" dirty="0"/>
              <a:t>Сума на инвестицията: 50 769лв.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bg-BG" dirty="0"/>
              <a:t>Размер на одобрената субсидия: 35 538 лв. </a:t>
            </a:r>
            <a:endParaRPr lang="en-US" dirty="0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87325" y="5256213"/>
            <a:ext cx="8170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bg-BG" altLang="bg-BG"/>
              <a:t>Ползи за бизнеса:</a:t>
            </a:r>
          </a:p>
          <a:p>
            <a:pPr eaLnBrk="1" hangingPunct="1"/>
            <a:r>
              <a:rPr lang="bg-BG" altLang="bg-BG"/>
              <a:t>Реално намаляване на производствените разходи: с близо 75% е намален средногодишния разход на ел. енергия</a:t>
            </a:r>
          </a:p>
          <a:p>
            <a:pPr eaLnBrk="1" hangingPunct="1"/>
            <a:r>
              <a:rPr lang="bg-BG" altLang="bg-BG"/>
              <a:t>Намаляване на въглеродния отпечатък в следствие дейността на фирмата </a:t>
            </a:r>
          </a:p>
        </p:txBody>
      </p:sp>
      <p:pic>
        <p:nvPicPr>
          <p:cNvPr id="143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750" y="1725613"/>
            <a:ext cx="30511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3435</TotalTime>
  <Words>706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Tahoma</vt:lpstr>
      <vt:lpstr>Times New Roman</vt:lpstr>
      <vt:lpstr>Wingdings</vt:lpstr>
      <vt:lpstr>Mesh</vt:lpstr>
      <vt:lpstr>социални иновации  и Електрическа мобилност в региона на исперих</vt:lpstr>
      <vt:lpstr>ОБЩА ИНФОРМАЦИЯ ЗА ТЕРИТОРИЯТА НА МИТГ ИСПЕРИХ</vt:lpstr>
      <vt:lpstr>КАК СТРАТЕГИЯТА ЗА МЕСТНО РАЗВИТИЕ  УЛЕСНЯВА ВЪВЕЖДАНЕТО НА  ИНОВАЦИИТЕ В ОБЩИНА ИСПЕРИХ</vt:lpstr>
      <vt:lpstr>Проект „Електрическа мобилност за исперих“</vt:lpstr>
      <vt:lpstr>Проект „Електрическа мобилност за исперих“  -бенефициент Сдружение““ Електромобили за регионите-Исперих </vt:lpstr>
      <vt:lpstr>ЛИДЕР - Проекти в сферата на нисковъглеродните технологии </vt:lpstr>
      <vt:lpstr>PowerPoint Presentation</vt:lpstr>
      <vt:lpstr>Проект: Изграждане на технологичен център за преоборудване поддръжка и производство на електрически превозни средства и зарядни станции</vt:lpstr>
      <vt:lpstr>Проект „Изграждане на малка покривна фотоволтаична система-инсталация за производство на ел.енергия от възобновяеми източници за собственни нужди “  </vt:lpstr>
      <vt:lpstr>„Подобряване на център, предоставящ социални услуги за възрастни хора и хора с увреждания в гр. Исперих “ Проект на ОБЩИНА ИСПЕРИХ </vt:lpstr>
      <vt:lpstr>„Подобряване на център, предоставящ социални услуги за възрастни хора и хора с увреждания в гр. Исперих “ Проект на ОБЩИНА ИСПЕРИХ </vt:lpstr>
      <vt:lpstr>МЕСТНА ИНИЦИАТИВНА ГРУПА ИСПЕРИХ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Електрическа мобилност в региона на исперих</dc:title>
  <dc:creator>Dell</dc:creator>
  <cp:lastModifiedBy>Dell</cp:lastModifiedBy>
  <cp:revision>70</cp:revision>
  <dcterms:created xsi:type="dcterms:W3CDTF">2015-06-20T12:46:12Z</dcterms:created>
  <dcterms:modified xsi:type="dcterms:W3CDTF">2017-10-10T06:21:40Z</dcterms:modified>
</cp:coreProperties>
</file>