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339" r:id="rId2"/>
    <p:sldId id="312" r:id="rId3"/>
    <p:sldId id="318" r:id="rId4"/>
    <p:sldId id="320" r:id="rId5"/>
    <p:sldId id="336" r:id="rId6"/>
    <p:sldId id="317" r:id="rId7"/>
    <p:sldId id="341" r:id="rId8"/>
    <p:sldId id="331" r:id="rId9"/>
    <p:sldId id="322" r:id="rId10"/>
    <p:sldId id="324" r:id="rId11"/>
    <p:sldId id="325" r:id="rId12"/>
    <p:sldId id="342" r:id="rId13"/>
    <p:sldId id="343" r:id="rId14"/>
    <p:sldId id="344" r:id="rId15"/>
    <p:sldId id="345" r:id="rId16"/>
    <p:sldId id="346" r:id="rId1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234"/>
    <a:srgbClr val="F38134"/>
    <a:srgbClr val="5D9CD6"/>
    <a:srgbClr val="5E9ED8"/>
    <a:srgbClr val="4775C8"/>
    <a:srgbClr val="4774C8"/>
    <a:srgbClr val="72AF48"/>
    <a:srgbClr val="71AF47"/>
    <a:srgbClr val="A9D18E"/>
    <a:srgbClr val="9F9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721" autoAdjust="0"/>
  </p:normalViewPr>
  <p:slideViewPr>
    <p:cSldViewPr>
      <p:cViewPr varScale="1">
        <p:scale>
          <a:sx n="88" d="100"/>
          <a:sy n="88" d="100"/>
        </p:scale>
        <p:origin x="147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C9F3-4C7F-8C8C-0326FC7893F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9F3-4C7F-8C8C-0326FC7893FA}"/>
              </c:ext>
            </c:extLst>
          </c:dPt>
          <c:dLbls>
            <c:dLbl>
              <c:idx val="0"/>
              <c:layout>
                <c:manualLayout>
                  <c:x val="0.11484512056799875"/>
                  <c:y val="7.9176653485671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9F3-4C7F-8C8C-0326FC7893F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254028622142763"/>
                  <c:y val="-6.4780898306458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9F3-4C7F-8C8C-0326FC7893FA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Звено за подбор</c:v>
                </c:pt>
                <c:pt idx="1">
                  <c:v>Комитет за подбор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9F3-4C7F-8C8C-0326FC7893F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C8E7-403F-8791-7311B9FCB1C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E7-403F-8791-7311B9FCB1C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C8E7-403F-8791-7311B9FCB1C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8E7-403F-8791-7311B9FCB1C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C8E7-403F-8791-7311B9FCB1C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8E7-403F-8791-7311B9FCB1C3}"/>
              </c:ext>
            </c:extLst>
          </c:dPt>
          <c:dLbls>
            <c:dLbl>
              <c:idx val="0"/>
              <c:layout>
                <c:manualLayout>
                  <c:x val="-0.1398473086323743"/>
                  <c:y val="0.199638474421648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C8E7-403F-8791-7311B9FCB1C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20591223371014331"/>
                  <c:y val="-4.185142101671057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E7-403F-8791-7311B9FCB1C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026930167481392"/>
                  <c:y val="-0.1597426446916617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C8E7-403F-8791-7311B9FCB1C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6593338587379181"/>
                  <c:y val="-0.210268104116740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C8E7-403F-8791-7311B9FCB1C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8981267706365959"/>
                  <c:y val="4.826510394428496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E7-403F-8791-7311B9FCB1C3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0.12695030413287411"/>
                  <c:y val="0.1783663376711521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C8E7-403F-8791-7311B9FCB1C3}"/>
                </c:ex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СЗР</c:v>
                </c:pt>
                <c:pt idx="1">
                  <c:v>СЦР</c:v>
                </c:pt>
                <c:pt idx="2">
                  <c:v>СИР</c:v>
                </c:pt>
                <c:pt idx="3">
                  <c:v>ЮИР</c:v>
                </c:pt>
                <c:pt idx="4">
                  <c:v>ЮЦР</c:v>
                </c:pt>
                <c:pt idx="5">
                  <c:v>ЮЗР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0.19</c:v>
                </c:pt>
                <c:pt idx="1">
                  <c:v>0.17</c:v>
                </c:pt>
                <c:pt idx="2">
                  <c:v>0.16</c:v>
                </c:pt>
                <c:pt idx="3">
                  <c:v>0.17</c:v>
                </c:pt>
                <c:pt idx="4">
                  <c:v>0.17</c:v>
                </c:pt>
                <c:pt idx="5">
                  <c:v>0.14000000000000001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E7-403F-8791-7311B9FCB1C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65E-45B7-B35C-7BD732061520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5E-45B7-B35C-7BD732061520}"/>
              </c:ext>
            </c:extLst>
          </c:dPt>
          <c:dLbls>
            <c:dLbl>
              <c:idx val="0"/>
              <c:layout>
                <c:manualLayout>
                  <c:x val="-0.23454997695709442"/>
                  <c:y val="-3.696310333841208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B36E5E1-3D53-473A-8E40-2CC83C4E9242}" type="PERCENTAGE">
                      <a:rPr lang="en-US" smtClean="0"/>
                      <a:pPr>
                        <a:defRPr sz="1200"/>
                      </a:pPr>
                      <a:t>[PERCENTAGE]</a:t>
                    </a:fld>
                    <a:endParaRPr lang="bg-BG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65E-45B7-B35C-7BD732061520}"/>
                </c:ext>
                <c:ext xmlns:c15="http://schemas.microsoft.com/office/drawing/2012/chart" uri="{CE6537A1-D6FC-4f65-9D91-7224C49458BB}">
                  <c15:layout>
                    <c:manualLayout>
                      <c:w val="0.12598259198368367"/>
                      <c:h val="0.1314541161551637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4588479854617242"/>
                  <c:y val="7.113013277309288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EACF1C5-838C-448E-BBC5-F6E35CC5C353}" type="PERCENTAGE">
                      <a:rPr lang="en-US" smtClean="0"/>
                      <a:pPr>
                        <a:defRPr sz="1200"/>
                      </a:pPr>
                      <a:t>[PERCENTAGE]</a:t>
                    </a:fld>
                    <a:endParaRPr lang="bg-BG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bg-BG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65E-45B7-B35C-7BD732061520}"/>
                </c:ext>
                <c:ext xmlns:c15="http://schemas.microsoft.com/office/drawing/2012/chart" uri="{CE6537A1-D6FC-4f65-9D91-7224C49458BB}">
                  <c15:layout>
                    <c:manualLayout>
                      <c:w val="0.14557527185725819"/>
                      <c:h val="0.14322238941095938"/>
                    </c:manualLayout>
                  </c15:layout>
                  <c15:dlblFieldTable/>
                  <c15:showDataLabelsRange val="0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Северна България</c:v>
                </c:pt>
                <c:pt idx="1">
                  <c:v>Южна България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0.52</c:v>
                </c:pt>
                <c:pt idx="1">
                  <c:v>0.48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65E-45B7-B35C-7BD73206152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95931-44D3-4092-8655-4DA845B9C89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D6A55B2-9E8A-48FB-A231-86D71FEFE3E7}">
      <dgm:prSet phldrT="[Text]" custT="1"/>
      <dgm:spPr/>
      <dgm:t>
        <a:bodyPr/>
        <a:lstStyle/>
        <a:p>
          <a:r>
            <a:rPr lang="bg-BG" sz="1600" b="1" dirty="0" smtClean="0"/>
            <a:t>ОПЕРАТИВНА ПРОГРАМА </a:t>
          </a:r>
        </a:p>
        <a:p>
          <a:r>
            <a:rPr lang="bg-BG" sz="1600" b="1" dirty="0" smtClean="0"/>
            <a:t>ЗА РАЗВИТИЕ НА РЕГИОНИТЕ </a:t>
          </a:r>
          <a:r>
            <a:rPr lang="en-US" sz="1600" b="1" dirty="0" smtClean="0"/>
            <a:t>2021-2027 </a:t>
          </a:r>
          <a:endParaRPr lang="en-US" sz="1600" b="1" dirty="0"/>
        </a:p>
      </dgm:t>
    </dgm:pt>
    <dgm:pt modelId="{376EC0F5-081C-4587-BD9B-96D4FAB040B8}" type="parTrans" cxnId="{5C332FE0-875E-4EEB-9268-515FE84565BC}">
      <dgm:prSet/>
      <dgm:spPr/>
      <dgm:t>
        <a:bodyPr/>
        <a:lstStyle/>
        <a:p>
          <a:endParaRPr lang="en-US"/>
        </a:p>
      </dgm:t>
    </dgm:pt>
    <dgm:pt modelId="{8D4279C2-1BBF-4C5E-ABAC-767D78ED5450}" type="sibTrans" cxnId="{5C332FE0-875E-4EEB-9268-515FE84565BC}">
      <dgm:prSet/>
      <dgm:spPr/>
      <dgm:t>
        <a:bodyPr/>
        <a:lstStyle/>
        <a:p>
          <a:endParaRPr lang="en-US"/>
        </a:p>
      </dgm:t>
    </dgm:pt>
    <dgm:pt modelId="{370705EC-A448-48FE-83BE-D24F079A4AD6}">
      <dgm:prSet phldrT="[Text]" custT="1"/>
      <dgm:spPr/>
      <dgm:t>
        <a:bodyPr/>
        <a:lstStyle/>
        <a:p>
          <a:r>
            <a:rPr lang="bg-BG" sz="1400" b="1" dirty="0" smtClean="0"/>
            <a:t>Приоритет</a:t>
          </a:r>
          <a:r>
            <a:rPr lang="en-US" sz="1400" b="1" dirty="0" smtClean="0"/>
            <a:t> 1</a:t>
          </a:r>
        </a:p>
        <a:p>
          <a:r>
            <a:rPr lang="bg-BG" sz="1300" dirty="0" smtClean="0"/>
            <a:t>Интегрирано градско развитие</a:t>
          </a:r>
          <a:endParaRPr lang="en-US" sz="1300" dirty="0"/>
        </a:p>
      </dgm:t>
    </dgm:pt>
    <dgm:pt modelId="{DD808642-F14C-4935-AA81-85150B7EBF14}" type="parTrans" cxnId="{86CC8FAC-48DF-41DF-86B1-F4BFBA8DC533}">
      <dgm:prSet/>
      <dgm:spPr/>
      <dgm:t>
        <a:bodyPr/>
        <a:lstStyle/>
        <a:p>
          <a:endParaRPr lang="en-US"/>
        </a:p>
      </dgm:t>
    </dgm:pt>
    <dgm:pt modelId="{F6A011F3-AD40-4438-B4C3-15ABFE877B42}" type="sibTrans" cxnId="{86CC8FAC-48DF-41DF-86B1-F4BFBA8DC533}">
      <dgm:prSet/>
      <dgm:spPr/>
      <dgm:t>
        <a:bodyPr/>
        <a:lstStyle/>
        <a:p>
          <a:endParaRPr lang="en-US"/>
        </a:p>
      </dgm:t>
    </dgm:pt>
    <dgm:pt modelId="{2E7F6CC6-3CA3-4D35-9B51-4260BEF05EBB}">
      <dgm:prSet phldrT="[Text]" custT="1"/>
      <dgm:spPr/>
      <dgm:t>
        <a:bodyPr/>
        <a:lstStyle/>
        <a:p>
          <a:r>
            <a:rPr lang="bg-BG" sz="1400" b="1" dirty="0" smtClean="0"/>
            <a:t>Приоритет</a:t>
          </a:r>
          <a:r>
            <a:rPr lang="en-US" sz="1200" b="1" dirty="0" smtClean="0"/>
            <a:t> 2</a:t>
          </a:r>
        </a:p>
        <a:p>
          <a:r>
            <a:rPr lang="bg-BG" sz="1200" dirty="0" smtClean="0"/>
            <a:t>Интегрирано териториално развитие на регионите</a:t>
          </a:r>
          <a:endParaRPr lang="en-US" sz="1200" dirty="0"/>
        </a:p>
      </dgm:t>
    </dgm:pt>
    <dgm:pt modelId="{649CF2F2-D139-45C7-B148-26A2659F1351}" type="parTrans" cxnId="{E57BADE8-7848-4E20-8D7F-C1B3F8AA7B89}">
      <dgm:prSet/>
      <dgm:spPr/>
      <dgm:t>
        <a:bodyPr/>
        <a:lstStyle/>
        <a:p>
          <a:endParaRPr lang="en-US"/>
        </a:p>
      </dgm:t>
    </dgm:pt>
    <dgm:pt modelId="{38A9E8A6-EB75-4ACF-8224-DC0AF8A29366}" type="sibTrans" cxnId="{E57BADE8-7848-4E20-8D7F-C1B3F8AA7B89}">
      <dgm:prSet/>
      <dgm:spPr/>
      <dgm:t>
        <a:bodyPr/>
        <a:lstStyle/>
        <a:p>
          <a:endParaRPr lang="en-US"/>
        </a:p>
      </dgm:t>
    </dgm:pt>
    <dgm:pt modelId="{C55F6ACD-AA6B-4468-9C3C-43A3F9D651FB}">
      <dgm:prSet/>
      <dgm:spPr/>
      <dgm:t>
        <a:bodyPr/>
        <a:lstStyle/>
        <a:p>
          <a:endParaRPr lang="en-US" dirty="0"/>
        </a:p>
      </dgm:t>
    </dgm:pt>
    <dgm:pt modelId="{B99196AB-6C54-4078-BC52-D375BD0A66CB}" type="parTrans" cxnId="{37E9BA21-23FA-424B-9F8A-CD55416F7C79}">
      <dgm:prSet/>
      <dgm:spPr/>
      <dgm:t>
        <a:bodyPr/>
        <a:lstStyle/>
        <a:p>
          <a:endParaRPr lang="en-US"/>
        </a:p>
      </dgm:t>
    </dgm:pt>
    <dgm:pt modelId="{41EA1BBB-C867-4D6B-A413-9A85BFB78964}" type="sibTrans" cxnId="{37E9BA21-23FA-424B-9F8A-CD55416F7C79}">
      <dgm:prSet/>
      <dgm:spPr/>
      <dgm:t>
        <a:bodyPr/>
        <a:lstStyle/>
        <a:p>
          <a:endParaRPr lang="en-US"/>
        </a:p>
      </dgm:t>
    </dgm:pt>
    <dgm:pt modelId="{286EDCC7-3165-4BAB-83E5-412FED827637}" type="pres">
      <dgm:prSet presAssocID="{F9695931-44D3-4092-8655-4DA845B9C89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3CC09A-B7CE-4AAC-AFF9-C0E0EAB2873C}" type="pres">
      <dgm:prSet presAssocID="{DD6A55B2-9E8A-48FB-A231-86D71FEFE3E7}" presName="hierRoot1" presStyleCnt="0">
        <dgm:presLayoutVars>
          <dgm:hierBranch val="init"/>
        </dgm:presLayoutVars>
      </dgm:prSet>
      <dgm:spPr/>
    </dgm:pt>
    <dgm:pt modelId="{85D29C15-0087-46F5-88C2-677DC0661BE5}" type="pres">
      <dgm:prSet presAssocID="{DD6A55B2-9E8A-48FB-A231-86D71FEFE3E7}" presName="rootComposite1" presStyleCnt="0"/>
      <dgm:spPr/>
    </dgm:pt>
    <dgm:pt modelId="{2EDC853B-208F-4F18-950F-6A279B7193CD}" type="pres">
      <dgm:prSet presAssocID="{DD6A55B2-9E8A-48FB-A231-86D71FEFE3E7}" presName="rootText1" presStyleLbl="alignAcc1" presStyleIdx="0" presStyleCnt="0" custScaleX="2482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F4C3B3-EB07-4713-81D1-CAEDD3E20906}" type="pres">
      <dgm:prSet presAssocID="{DD6A55B2-9E8A-48FB-A231-86D71FEFE3E7}" presName="topArc1" presStyleLbl="parChTrans1D1" presStyleIdx="0" presStyleCnt="8"/>
      <dgm:spPr/>
    </dgm:pt>
    <dgm:pt modelId="{3E3BAD69-A97F-487E-97C5-96689C3AC479}" type="pres">
      <dgm:prSet presAssocID="{DD6A55B2-9E8A-48FB-A231-86D71FEFE3E7}" presName="bottomArc1" presStyleLbl="parChTrans1D1" presStyleIdx="1" presStyleCnt="8"/>
      <dgm:spPr/>
    </dgm:pt>
    <dgm:pt modelId="{3895F914-1B8E-4656-B26E-4CF129B511D6}" type="pres">
      <dgm:prSet presAssocID="{DD6A55B2-9E8A-48FB-A231-86D71FEFE3E7}" presName="topConnNode1" presStyleLbl="node1" presStyleIdx="0" presStyleCnt="0"/>
      <dgm:spPr/>
      <dgm:t>
        <a:bodyPr/>
        <a:lstStyle/>
        <a:p>
          <a:endParaRPr lang="en-US"/>
        </a:p>
      </dgm:t>
    </dgm:pt>
    <dgm:pt modelId="{9554E29F-BF95-44A2-97DD-8C6F18932CBD}" type="pres">
      <dgm:prSet presAssocID="{DD6A55B2-9E8A-48FB-A231-86D71FEFE3E7}" presName="hierChild2" presStyleCnt="0"/>
      <dgm:spPr/>
    </dgm:pt>
    <dgm:pt modelId="{181AEDFF-0F17-4968-A7F7-DF65458B8ACF}" type="pres">
      <dgm:prSet presAssocID="{DD808642-F14C-4935-AA81-85150B7EBF14}" presName="Name28" presStyleLbl="parChTrans1D2" presStyleIdx="0" presStyleCnt="3"/>
      <dgm:spPr/>
      <dgm:t>
        <a:bodyPr/>
        <a:lstStyle/>
        <a:p>
          <a:endParaRPr lang="en-US"/>
        </a:p>
      </dgm:t>
    </dgm:pt>
    <dgm:pt modelId="{EAF35B9B-89CF-4B79-8569-C949F3D144D1}" type="pres">
      <dgm:prSet presAssocID="{370705EC-A448-48FE-83BE-D24F079A4AD6}" presName="hierRoot2" presStyleCnt="0">
        <dgm:presLayoutVars>
          <dgm:hierBranch val="init"/>
        </dgm:presLayoutVars>
      </dgm:prSet>
      <dgm:spPr/>
    </dgm:pt>
    <dgm:pt modelId="{11503BD4-85E6-4A74-A2D5-178970A38088}" type="pres">
      <dgm:prSet presAssocID="{370705EC-A448-48FE-83BE-D24F079A4AD6}" presName="rootComposite2" presStyleCnt="0"/>
      <dgm:spPr/>
    </dgm:pt>
    <dgm:pt modelId="{823F1B7B-A005-4400-B222-D6E0958A7C8B}" type="pres">
      <dgm:prSet presAssocID="{370705EC-A448-48FE-83BE-D24F079A4AD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539CC8-58C5-488B-B57E-8344CA7F7E31}" type="pres">
      <dgm:prSet presAssocID="{370705EC-A448-48FE-83BE-D24F079A4AD6}" presName="topArc2" presStyleLbl="parChTrans1D1" presStyleIdx="2" presStyleCnt="8"/>
      <dgm:spPr/>
    </dgm:pt>
    <dgm:pt modelId="{382F1F34-AC83-463D-9FE7-6BDC5D39CA21}" type="pres">
      <dgm:prSet presAssocID="{370705EC-A448-48FE-83BE-D24F079A4AD6}" presName="bottomArc2" presStyleLbl="parChTrans1D1" presStyleIdx="3" presStyleCnt="8"/>
      <dgm:spPr/>
    </dgm:pt>
    <dgm:pt modelId="{D33B6EB2-7DFE-47AD-870A-925F37EF5E08}" type="pres">
      <dgm:prSet presAssocID="{370705EC-A448-48FE-83BE-D24F079A4AD6}" presName="topConnNode2" presStyleLbl="node2" presStyleIdx="0" presStyleCnt="0"/>
      <dgm:spPr/>
      <dgm:t>
        <a:bodyPr/>
        <a:lstStyle/>
        <a:p>
          <a:endParaRPr lang="en-US"/>
        </a:p>
      </dgm:t>
    </dgm:pt>
    <dgm:pt modelId="{92295433-AB57-4AD7-A930-BF4B5AF94D3F}" type="pres">
      <dgm:prSet presAssocID="{370705EC-A448-48FE-83BE-D24F079A4AD6}" presName="hierChild4" presStyleCnt="0"/>
      <dgm:spPr/>
    </dgm:pt>
    <dgm:pt modelId="{AE7F777F-5BA3-4C2D-8A98-387EAE9C8880}" type="pres">
      <dgm:prSet presAssocID="{370705EC-A448-48FE-83BE-D24F079A4AD6}" presName="hierChild5" presStyleCnt="0"/>
      <dgm:spPr/>
    </dgm:pt>
    <dgm:pt modelId="{A41021BE-4919-402B-8BB2-A396390EAE96}" type="pres">
      <dgm:prSet presAssocID="{649CF2F2-D139-45C7-B148-26A2659F1351}" presName="Name28" presStyleLbl="parChTrans1D2" presStyleIdx="1" presStyleCnt="3"/>
      <dgm:spPr/>
      <dgm:t>
        <a:bodyPr/>
        <a:lstStyle/>
        <a:p>
          <a:endParaRPr lang="en-US"/>
        </a:p>
      </dgm:t>
    </dgm:pt>
    <dgm:pt modelId="{EBCC4346-1941-4491-896E-9DFD3D1328F7}" type="pres">
      <dgm:prSet presAssocID="{2E7F6CC6-3CA3-4D35-9B51-4260BEF05EBB}" presName="hierRoot2" presStyleCnt="0">
        <dgm:presLayoutVars>
          <dgm:hierBranch val="init"/>
        </dgm:presLayoutVars>
      </dgm:prSet>
      <dgm:spPr/>
    </dgm:pt>
    <dgm:pt modelId="{8AAF3EAF-6A3C-4C1E-8282-85B3C0BE86EE}" type="pres">
      <dgm:prSet presAssocID="{2E7F6CC6-3CA3-4D35-9B51-4260BEF05EBB}" presName="rootComposite2" presStyleCnt="0"/>
      <dgm:spPr/>
    </dgm:pt>
    <dgm:pt modelId="{A077BAB5-1FB7-4733-95FB-50B4F75F04D0}" type="pres">
      <dgm:prSet presAssocID="{2E7F6CC6-3CA3-4D35-9B51-4260BEF05EB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9D0C0E-9F25-48E0-95DA-01A7E0F67DC1}" type="pres">
      <dgm:prSet presAssocID="{2E7F6CC6-3CA3-4D35-9B51-4260BEF05EBB}" presName="topArc2" presStyleLbl="parChTrans1D1" presStyleIdx="4" presStyleCnt="8"/>
      <dgm:spPr/>
    </dgm:pt>
    <dgm:pt modelId="{92F7CEF6-231A-4ED0-8D2E-B6FAEB243BCC}" type="pres">
      <dgm:prSet presAssocID="{2E7F6CC6-3CA3-4D35-9B51-4260BEF05EBB}" presName="bottomArc2" presStyleLbl="parChTrans1D1" presStyleIdx="5" presStyleCnt="8"/>
      <dgm:spPr/>
    </dgm:pt>
    <dgm:pt modelId="{C3303F7E-7E2C-4D5F-8F0F-F8492C374B45}" type="pres">
      <dgm:prSet presAssocID="{2E7F6CC6-3CA3-4D35-9B51-4260BEF05EBB}" presName="topConnNode2" presStyleLbl="node2" presStyleIdx="0" presStyleCnt="0"/>
      <dgm:spPr/>
      <dgm:t>
        <a:bodyPr/>
        <a:lstStyle/>
        <a:p>
          <a:endParaRPr lang="en-US"/>
        </a:p>
      </dgm:t>
    </dgm:pt>
    <dgm:pt modelId="{66F4C038-9731-44B3-858F-F94DE737A4DB}" type="pres">
      <dgm:prSet presAssocID="{2E7F6CC6-3CA3-4D35-9B51-4260BEF05EBB}" presName="hierChild4" presStyleCnt="0"/>
      <dgm:spPr/>
    </dgm:pt>
    <dgm:pt modelId="{A98271D5-2DC5-440B-A4CA-68BD7F314FF9}" type="pres">
      <dgm:prSet presAssocID="{2E7F6CC6-3CA3-4D35-9B51-4260BEF05EBB}" presName="hierChild5" presStyleCnt="0"/>
      <dgm:spPr/>
    </dgm:pt>
    <dgm:pt modelId="{2B963C9C-D470-478D-AF9D-AE3AEE9422B0}" type="pres">
      <dgm:prSet presAssocID="{B99196AB-6C54-4078-BC52-D375BD0A66CB}" presName="Name28" presStyleLbl="parChTrans1D2" presStyleIdx="2" presStyleCnt="3"/>
      <dgm:spPr/>
      <dgm:t>
        <a:bodyPr/>
        <a:lstStyle/>
        <a:p>
          <a:endParaRPr lang="en-US"/>
        </a:p>
      </dgm:t>
    </dgm:pt>
    <dgm:pt modelId="{596C9F85-DF82-48D5-838A-22E18530D820}" type="pres">
      <dgm:prSet presAssocID="{C55F6ACD-AA6B-4468-9C3C-43A3F9D651FB}" presName="hierRoot2" presStyleCnt="0">
        <dgm:presLayoutVars>
          <dgm:hierBranch val="init"/>
        </dgm:presLayoutVars>
      </dgm:prSet>
      <dgm:spPr/>
    </dgm:pt>
    <dgm:pt modelId="{0336CF89-E612-4BC7-85E5-C1B0A6E3B96A}" type="pres">
      <dgm:prSet presAssocID="{C55F6ACD-AA6B-4468-9C3C-43A3F9D651FB}" presName="rootComposite2" presStyleCnt="0"/>
      <dgm:spPr/>
    </dgm:pt>
    <dgm:pt modelId="{4337CA01-27C0-41A1-ACF5-BA500053A195}" type="pres">
      <dgm:prSet presAssocID="{C55F6ACD-AA6B-4468-9C3C-43A3F9D651F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D86CEC-9F9A-4006-BC4C-81630AB02097}" type="pres">
      <dgm:prSet presAssocID="{C55F6ACD-AA6B-4468-9C3C-43A3F9D651FB}" presName="topArc2" presStyleLbl="parChTrans1D1" presStyleIdx="6" presStyleCnt="8"/>
      <dgm:spPr/>
    </dgm:pt>
    <dgm:pt modelId="{23202813-4C6E-4AB0-A32A-09D62990A628}" type="pres">
      <dgm:prSet presAssocID="{C55F6ACD-AA6B-4468-9C3C-43A3F9D651FB}" presName="bottomArc2" presStyleLbl="parChTrans1D1" presStyleIdx="7" presStyleCnt="8"/>
      <dgm:spPr/>
    </dgm:pt>
    <dgm:pt modelId="{45087514-1CE6-4B03-8961-D67D8484990C}" type="pres">
      <dgm:prSet presAssocID="{C55F6ACD-AA6B-4468-9C3C-43A3F9D651FB}" presName="topConnNode2" presStyleLbl="node2" presStyleIdx="0" presStyleCnt="0"/>
      <dgm:spPr/>
      <dgm:t>
        <a:bodyPr/>
        <a:lstStyle/>
        <a:p>
          <a:endParaRPr lang="en-US"/>
        </a:p>
      </dgm:t>
    </dgm:pt>
    <dgm:pt modelId="{6687BEFD-C5EA-402D-BB9F-8E0FAF92660C}" type="pres">
      <dgm:prSet presAssocID="{C55F6ACD-AA6B-4468-9C3C-43A3F9D651FB}" presName="hierChild4" presStyleCnt="0"/>
      <dgm:spPr/>
    </dgm:pt>
    <dgm:pt modelId="{DB357B74-C420-4ED7-AC41-AC391C82468F}" type="pres">
      <dgm:prSet presAssocID="{C55F6ACD-AA6B-4468-9C3C-43A3F9D651FB}" presName="hierChild5" presStyleCnt="0"/>
      <dgm:spPr/>
    </dgm:pt>
    <dgm:pt modelId="{B7BF0878-1E75-43F0-824C-83BC9D852965}" type="pres">
      <dgm:prSet presAssocID="{DD6A55B2-9E8A-48FB-A231-86D71FEFE3E7}" presName="hierChild3" presStyleCnt="0"/>
      <dgm:spPr/>
    </dgm:pt>
  </dgm:ptLst>
  <dgm:cxnLst>
    <dgm:cxn modelId="{B760F3EC-5BC1-4B80-AD40-473312F08EEE}" type="presOf" srcId="{C55F6ACD-AA6B-4468-9C3C-43A3F9D651FB}" destId="{4337CA01-27C0-41A1-ACF5-BA500053A195}" srcOrd="0" destOrd="0" presId="urn:microsoft.com/office/officeart/2008/layout/HalfCircleOrganizationChart"/>
    <dgm:cxn modelId="{86CC8FAC-48DF-41DF-86B1-F4BFBA8DC533}" srcId="{DD6A55B2-9E8A-48FB-A231-86D71FEFE3E7}" destId="{370705EC-A448-48FE-83BE-D24F079A4AD6}" srcOrd="0" destOrd="0" parTransId="{DD808642-F14C-4935-AA81-85150B7EBF14}" sibTransId="{F6A011F3-AD40-4438-B4C3-15ABFE877B42}"/>
    <dgm:cxn modelId="{CA382E85-0EBA-4148-950B-1E7C494F3D8C}" type="presOf" srcId="{F9695931-44D3-4092-8655-4DA845B9C89E}" destId="{286EDCC7-3165-4BAB-83E5-412FED827637}" srcOrd="0" destOrd="0" presId="urn:microsoft.com/office/officeart/2008/layout/HalfCircleOrganizationChart"/>
    <dgm:cxn modelId="{D41F8789-A285-4C1B-9572-3A48F07E8E55}" type="presOf" srcId="{370705EC-A448-48FE-83BE-D24F079A4AD6}" destId="{D33B6EB2-7DFE-47AD-870A-925F37EF5E08}" srcOrd="1" destOrd="0" presId="urn:microsoft.com/office/officeart/2008/layout/HalfCircleOrganizationChart"/>
    <dgm:cxn modelId="{41571EEE-46CF-4B13-95C7-73007D36960A}" type="presOf" srcId="{370705EC-A448-48FE-83BE-D24F079A4AD6}" destId="{823F1B7B-A005-4400-B222-D6E0958A7C8B}" srcOrd="0" destOrd="0" presId="urn:microsoft.com/office/officeart/2008/layout/HalfCircleOrganizationChart"/>
    <dgm:cxn modelId="{E57BADE8-7848-4E20-8D7F-C1B3F8AA7B89}" srcId="{DD6A55B2-9E8A-48FB-A231-86D71FEFE3E7}" destId="{2E7F6CC6-3CA3-4D35-9B51-4260BEF05EBB}" srcOrd="1" destOrd="0" parTransId="{649CF2F2-D139-45C7-B148-26A2659F1351}" sibTransId="{38A9E8A6-EB75-4ACF-8224-DC0AF8A29366}"/>
    <dgm:cxn modelId="{95545573-04E0-4F64-BD14-FF58CAE5924D}" type="presOf" srcId="{DD6A55B2-9E8A-48FB-A231-86D71FEFE3E7}" destId="{3895F914-1B8E-4656-B26E-4CF129B511D6}" srcOrd="1" destOrd="0" presId="urn:microsoft.com/office/officeart/2008/layout/HalfCircleOrganizationChart"/>
    <dgm:cxn modelId="{CE4636F8-517F-412A-A6C3-69465AB1CD6E}" type="presOf" srcId="{DD6A55B2-9E8A-48FB-A231-86D71FEFE3E7}" destId="{2EDC853B-208F-4F18-950F-6A279B7193CD}" srcOrd="0" destOrd="0" presId="urn:microsoft.com/office/officeart/2008/layout/HalfCircleOrganizationChart"/>
    <dgm:cxn modelId="{87B71843-F361-47F7-B202-EFC05CA3E71D}" type="presOf" srcId="{649CF2F2-D139-45C7-B148-26A2659F1351}" destId="{A41021BE-4919-402B-8BB2-A396390EAE96}" srcOrd="0" destOrd="0" presId="urn:microsoft.com/office/officeart/2008/layout/HalfCircleOrganizationChart"/>
    <dgm:cxn modelId="{37F8392E-148D-4B76-A08B-5BB362C144AA}" type="presOf" srcId="{B99196AB-6C54-4078-BC52-D375BD0A66CB}" destId="{2B963C9C-D470-478D-AF9D-AE3AEE9422B0}" srcOrd="0" destOrd="0" presId="urn:microsoft.com/office/officeart/2008/layout/HalfCircleOrganizationChart"/>
    <dgm:cxn modelId="{F4341638-7E4C-47CA-AFD1-3F233670CFC7}" type="presOf" srcId="{C55F6ACD-AA6B-4468-9C3C-43A3F9D651FB}" destId="{45087514-1CE6-4B03-8961-D67D8484990C}" srcOrd="1" destOrd="0" presId="urn:microsoft.com/office/officeart/2008/layout/HalfCircleOrganizationChart"/>
    <dgm:cxn modelId="{29144DBF-0F2A-4382-9674-A76E8041B28C}" type="presOf" srcId="{2E7F6CC6-3CA3-4D35-9B51-4260BEF05EBB}" destId="{C3303F7E-7E2C-4D5F-8F0F-F8492C374B45}" srcOrd="1" destOrd="0" presId="urn:microsoft.com/office/officeart/2008/layout/HalfCircleOrganizationChart"/>
    <dgm:cxn modelId="{0A67C119-A25B-4F27-9FDD-FB9864CAC654}" type="presOf" srcId="{DD808642-F14C-4935-AA81-85150B7EBF14}" destId="{181AEDFF-0F17-4968-A7F7-DF65458B8ACF}" srcOrd="0" destOrd="0" presId="urn:microsoft.com/office/officeart/2008/layout/HalfCircleOrganizationChart"/>
    <dgm:cxn modelId="{EA488816-2977-47B8-A086-934D09921B07}" type="presOf" srcId="{2E7F6CC6-3CA3-4D35-9B51-4260BEF05EBB}" destId="{A077BAB5-1FB7-4733-95FB-50B4F75F04D0}" srcOrd="0" destOrd="0" presId="urn:microsoft.com/office/officeart/2008/layout/HalfCircleOrganizationChart"/>
    <dgm:cxn modelId="{37E9BA21-23FA-424B-9F8A-CD55416F7C79}" srcId="{DD6A55B2-9E8A-48FB-A231-86D71FEFE3E7}" destId="{C55F6ACD-AA6B-4468-9C3C-43A3F9D651FB}" srcOrd="2" destOrd="0" parTransId="{B99196AB-6C54-4078-BC52-D375BD0A66CB}" sibTransId="{41EA1BBB-C867-4D6B-A413-9A85BFB78964}"/>
    <dgm:cxn modelId="{5C332FE0-875E-4EEB-9268-515FE84565BC}" srcId="{F9695931-44D3-4092-8655-4DA845B9C89E}" destId="{DD6A55B2-9E8A-48FB-A231-86D71FEFE3E7}" srcOrd="0" destOrd="0" parTransId="{376EC0F5-081C-4587-BD9B-96D4FAB040B8}" sibTransId="{8D4279C2-1BBF-4C5E-ABAC-767D78ED5450}"/>
    <dgm:cxn modelId="{B276F938-D9B1-4AB1-B344-4DA3CAA29F51}" type="presParOf" srcId="{286EDCC7-3165-4BAB-83E5-412FED827637}" destId="{8B3CC09A-B7CE-4AAC-AFF9-C0E0EAB2873C}" srcOrd="0" destOrd="0" presId="urn:microsoft.com/office/officeart/2008/layout/HalfCircleOrganizationChart"/>
    <dgm:cxn modelId="{A77BAA67-FB84-41C4-9F79-FCBCF93B6E49}" type="presParOf" srcId="{8B3CC09A-B7CE-4AAC-AFF9-C0E0EAB2873C}" destId="{85D29C15-0087-46F5-88C2-677DC0661BE5}" srcOrd="0" destOrd="0" presId="urn:microsoft.com/office/officeart/2008/layout/HalfCircleOrganizationChart"/>
    <dgm:cxn modelId="{01F0F04F-4DEA-42E2-B6B5-30D061640527}" type="presParOf" srcId="{85D29C15-0087-46F5-88C2-677DC0661BE5}" destId="{2EDC853B-208F-4F18-950F-6A279B7193CD}" srcOrd="0" destOrd="0" presId="urn:microsoft.com/office/officeart/2008/layout/HalfCircleOrganizationChart"/>
    <dgm:cxn modelId="{8F1629F5-3D9C-428A-8BD9-632A84000FCE}" type="presParOf" srcId="{85D29C15-0087-46F5-88C2-677DC0661BE5}" destId="{9FF4C3B3-EB07-4713-81D1-CAEDD3E20906}" srcOrd="1" destOrd="0" presId="urn:microsoft.com/office/officeart/2008/layout/HalfCircleOrganizationChart"/>
    <dgm:cxn modelId="{1B2CD015-423C-4AEB-8628-81D42F74F2D6}" type="presParOf" srcId="{85D29C15-0087-46F5-88C2-677DC0661BE5}" destId="{3E3BAD69-A97F-487E-97C5-96689C3AC479}" srcOrd="2" destOrd="0" presId="urn:microsoft.com/office/officeart/2008/layout/HalfCircleOrganizationChart"/>
    <dgm:cxn modelId="{34EA4761-4805-417C-ACE1-BB3FBBBB72A7}" type="presParOf" srcId="{85D29C15-0087-46F5-88C2-677DC0661BE5}" destId="{3895F914-1B8E-4656-B26E-4CF129B511D6}" srcOrd="3" destOrd="0" presId="urn:microsoft.com/office/officeart/2008/layout/HalfCircleOrganizationChart"/>
    <dgm:cxn modelId="{47EBDEB7-8EAF-43F8-81A9-69C73D8D7F87}" type="presParOf" srcId="{8B3CC09A-B7CE-4AAC-AFF9-C0E0EAB2873C}" destId="{9554E29F-BF95-44A2-97DD-8C6F18932CBD}" srcOrd="1" destOrd="0" presId="urn:microsoft.com/office/officeart/2008/layout/HalfCircleOrganizationChart"/>
    <dgm:cxn modelId="{95F77E3C-1700-4914-AA24-B467055A9B13}" type="presParOf" srcId="{9554E29F-BF95-44A2-97DD-8C6F18932CBD}" destId="{181AEDFF-0F17-4968-A7F7-DF65458B8ACF}" srcOrd="0" destOrd="0" presId="urn:microsoft.com/office/officeart/2008/layout/HalfCircleOrganizationChart"/>
    <dgm:cxn modelId="{9F0FDED3-9A6F-4C0D-8855-2094010D6235}" type="presParOf" srcId="{9554E29F-BF95-44A2-97DD-8C6F18932CBD}" destId="{EAF35B9B-89CF-4B79-8569-C949F3D144D1}" srcOrd="1" destOrd="0" presId="urn:microsoft.com/office/officeart/2008/layout/HalfCircleOrganizationChart"/>
    <dgm:cxn modelId="{AAC6D178-4997-43F5-BB15-69E58F4C95C4}" type="presParOf" srcId="{EAF35B9B-89CF-4B79-8569-C949F3D144D1}" destId="{11503BD4-85E6-4A74-A2D5-178970A38088}" srcOrd="0" destOrd="0" presId="urn:microsoft.com/office/officeart/2008/layout/HalfCircleOrganizationChart"/>
    <dgm:cxn modelId="{567372DC-6756-4F55-9BAF-3BF4DEF688F8}" type="presParOf" srcId="{11503BD4-85E6-4A74-A2D5-178970A38088}" destId="{823F1B7B-A005-4400-B222-D6E0958A7C8B}" srcOrd="0" destOrd="0" presId="urn:microsoft.com/office/officeart/2008/layout/HalfCircleOrganizationChart"/>
    <dgm:cxn modelId="{8C06D0E1-D3FF-43FB-B246-8D8035415B01}" type="presParOf" srcId="{11503BD4-85E6-4A74-A2D5-178970A38088}" destId="{1F539CC8-58C5-488B-B57E-8344CA7F7E31}" srcOrd="1" destOrd="0" presId="urn:microsoft.com/office/officeart/2008/layout/HalfCircleOrganizationChart"/>
    <dgm:cxn modelId="{505D3639-71C6-4246-BB15-76D9A0473A99}" type="presParOf" srcId="{11503BD4-85E6-4A74-A2D5-178970A38088}" destId="{382F1F34-AC83-463D-9FE7-6BDC5D39CA21}" srcOrd="2" destOrd="0" presId="urn:microsoft.com/office/officeart/2008/layout/HalfCircleOrganizationChart"/>
    <dgm:cxn modelId="{B74FBA86-9D0F-48BA-A512-E5A57B09FF4E}" type="presParOf" srcId="{11503BD4-85E6-4A74-A2D5-178970A38088}" destId="{D33B6EB2-7DFE-47AD-870A-925F37EF5E08}" srcOrd="3" destOrd="0" presId="urn:microsoft.com/office/officeart/2008/layout/HalfCircleOrganizationChart"/>
    <dgm:cxn modelId="{B8AF4C92-33EA-44A8-8725-30ADEC7E6A38}" type="presParOf" srcId="{EAF35B9B-89CF-4B79-8569-C949F3D144D1}" destId="{92295433-AB57-4AD7-A930-BF4B5AF94D3F}" srcOrd="1" destOrd="0" presId="urn:microsoft.com/office/officeart/2008/layout/HalfCircleOrganizationChart"/>
    <dgm:cxn modelId="{9D3F2D56-52C2-4E0A-8713-2397BA924C1D}" type="presParOf" srcId="{EAF35B9B-89CF-4B79-8569-C949F3D144D1}" destId="{AE7F777F-5BA3-4C2D-8A98-387EAE9C8880}" srcOrd="2" destOrd="0" presId="urn:microsoft.com/office/officeart/2008/layout/HalfCircleOrganizationChart"/>
    <dgm:cxn modelId="{92A282C7-84D7-4FE4-9863-75CC557B1663}" type="presParOf" srcId="{9554E29F-BF95-44A2-97DD-8C6F18932CBD}" destId="{A41021BE-4919-402B-8BB2-A396390EAE96}" srcOrd="2" destOrd="0" presId="urn:microsoft.com/office/officeart/2008/layout/HalfCircleOrganizationChart"/>
    <dgm:cxn modelId="{1C523C72-7942-4023-9B21-6E1368E44020}" type="presParOf" srcId="{9554E29F-BF95-44A2-97DD-8C6F18932CBD}" destId="{EBCC4346-1941-4491-896E-9DFD3D1328F7}" srcOrd="3" destOrd="0" presId="urn:microsoft.com/office/officeart/2008/layout/HalfCircleOrganizationChart"/>
    <dgm:cxn modelId="{73E97CDA-E1DD-4D16-9ADB-59519F302EC7}" type="presParOf" srcId="{EBCC4346-1941-4491-896E-9DFD3D1328F7}" destId="{8AAF3EAF-6A3C-4C1E-8282-85B3C0BE86EE}" srcOrd="0" destOrd="0" presId="urn:microsoft.com/office/officeart/2008/layout/HalfCircleOrganizationChart"/>
    <dgm:cxn modelId="{93887A68-555C-42A4-9365-FD877F3C747C}" type="presParOf" srcId="{8AAF3EAF-6A3C-4C1E-8282-85B3C0BE86EE}" destId="{A077BAB5-1FB7-4733-95FB-50B4F75F04D0}" srcOrd="0" destOrd="0" presId="urn:microsoft.com/office/officeart/2008/layout/HalfCircleOrganizationChart"/>
    <dgm:cxn modelId="{C158DBFD-874D-407E-83AA-019F0746D951}" type="presParOf" srcId="{8AAF3EAF-6A3C-4C1E-8282-85B3C0BE86EE}" destId="{5B9D0C0E-9F25-48E0-95DA-01A7E0F67DC1}" srcOrd="1" destOrd="0" presId="urn:microsoft.com/office/officeart/2008/layout/HalfCircleOrganizationChart"/>
    <dgm:cxn modelId="{158CB99B-1567-42AD-B892-08D3A39E703B}" type="presParOf" srcId="{8AAF3EAF-6A3C-4C1E-8282-85B3C0BE86EE}" destId="{92F7CEF6-231A-4ED0-8D2E-B6FAEB243BCC}" srcOrd="2" destOrd="0" presId="urn:microsoft.com/office/officeart/2008/layout/HalfCircleOrganizationChart"/>
    <dgm:cxn modelId="{301807E0-25D9-4F27-A217-7495D02BE5FB}" type="presParOf" srcId="{8AAF3EAF-6A3C-4C1E-8282-85B3C0BE86EE}" destId="{C3303F7E-7E2C-4D5F-8F0F-F8492C374B45}" srcOrd="3" destOrd="0" presId="urn:microsoft.com/office/officeart/2008/layout/HalfCircleOrganizationChart"/>
    <dgm:cxn modelId="{C44B465F-975A-4F42-8148-68295E8D27EF}" type="presParOf" srcId="{EBCC4346-1941-4491-896E-9DFD3D1328F7}" destId="{66F4C038-9731-44B3-858F-F94DE737A4DB}" srcOrd="1" destOrd="0" presId="urn:microsoft.com/office/officeart/2008/layout/HalfCircleOrganizationChart"/>
    <dgm:cxn modelId="{246D715A-C773-4AC0-92DA-B723A8546D2E}" type="presParOf" srcId="{EBCC4346-1941-4491-896E-9DFD3D1328F7}" destId="{A98271D5-2DC5-440B-A4CA-68BD7F314FF9}" srcOrd="2" destOrd="0" presId="urn:microsoft.com/office/officeart/2008/layout/HalfCircleOrganizationChart"/>
    <dgm:cxn modelId="{B7519E32-53B5-4F2B-8A11-92E670669B0B}" type="presParOf" srcId="{9554E29F-BF95-44A2-97DD-8C6F18932CBD}" destId="{2B963C9C-D470-478D-AF9D-AE3AEE9422B0}" srcOrd="4" destOrd="0" presId="urn:microsoft.com/office/officeart/2008/layout/HalfCircleOrganizationChart"/>
    <dgm:cxn modelId="{C8433245-60AE-420E-96E4-EC6AF4D1CF21}" type="presParOf" srcId="{9554E29F-BF95-44A2-97DD-8C6F18932CBD}" destId="{596C9F85-DF82-48D5-838A-22E18530D820}" srcOrd="5" destOrd="0" presId="urn:microsoft.com/office/officeart/2008/layout/HalfCircleOrganizationChart"/>
    <dgm:cxn modelId="{2FF8C5BA-5584-444F-AA8C-36215720E41C}" type="presParOf" srcId="{596C9F85-DF82-48D5-838A-22E18530D820}" destId="{0336CF89-E612-4BC7-85E5-C1B0A6E3B96A}" srcOrd="0" destOrd="0" presId="urn:microsoft.com/office/officeart/2008/layout/HalfCircleOrganizationChart"/>
    <dgm:cxn modelId="{F1DCEC64-787A-4E2C-8D81-5B342750969B}" type="presParOf" srcId="{0336CF89-E612-4BC7-85E5-C1B0A6E3B96A}" destId="{4337CA01-27C0-41A1-ACF5-BA500053A195}" srcOrd="0" destOrd="0" presId="urn:microsoft.com/office/officeart/2008/layout/HalfCircleOrganizationChart"/>
    <dgm:cxn modelId="{32ABF662-07CC-4218-B64E-3CE86A8810DE}" type="presParOf" srcId="{0336CF89-E612-4BC7-85E5-C1B0A6E3B96A}" destId="{69D86CEC-9F9A-4006-BC4C-81630AB02097}" srcOrd="1" destOrd="0" presId="urn:microsoft.com/office/officeart/2008/layout/HalfCircleOrganizationChart"/>
    <dgm:cxn modelId="{DAB77A02-299A-405D-971F-FB6EE942C314}" type="presParOf" srcId="{0336CF89-E612-4BC7-85E5-C1B0A6E3B96A}" destId="{23202813-4C6E-4AB0-A32A-09D62990A628}" srcOrd="2" destOrd="0" presId="urn:microsoft.com/office/officeart/2008/layout/HalfCircleOrganizationChart"/>
    <dgm:cxn modelId="{6CD0F1DF-65D1-49DE-AEE8-3CF5E1A0FEEE}" type="presParOf" srcId="{0336CF89-E612-4BC7-85E5-C1B0A6E3B96A}" destId="{45087514-1CE6-4B03-8961-D67D8484990C}" srcOrd="3" destOrd="0" presId="urn:microsoft.com/office/officeart/2008/layout/HalfCircleOrganizationChart"/>
    <dgm:cxn modelId="{99BA6FC3-4857-4934-8F0E-757FF49015E0}" type="presParOf" srcId="{596C9F85-DF82-48D5-838A-22E18530D820}" destId="{6687BEFD-C5EA-402D-BB9F-8E0FAF92660C}" srcOrd="1" destOrd="0" presId="urn:microsoft.com/office/officeart/2008/layout/HalfCircleOrganizationChart"/>
    <dgm:cxn modelId="{17AA6EA1-B0D8-43B7-A71C-3BA23F4AC901}" type="presParOf" srcId="{596C9F85-DF82-48D5-838A-22E18530D820}" destId="{DB357B74-C420-4ED7-AC41-AC391C82468F}" srcOrd="2" destOrd="0" presId="urn:microsoft.com/office/officeart/2008/layout/HalfCircleOrganizationChart"/>
    <dgm:cxn modelId="{8E2AC21E-4551-496C-9679-0A718E098FD6}" type="presParOf" srcId="{8B3CC09A-B7CE-4AAC-AFF9-C0E0EAB2873C}" destId="{B7BF0878-1E75-43F0-824C-83BC9D852965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3A7E2-EE5A-45A7-8C3D-C2E8B54CC6F6}" type="datetimeFigureOut">
              <a:rPr lang="bg-BG" smtClean="0"/>
              <a:pPr/>
              <a:t>3.11.2020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90F60E-4BB8-4E78-89F7-857E094EB8BC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0321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05CCBC-A6EC-496A-A55E-68BD77957CBF}" type="slidenum">
              <a:rPr kumimoji="0" lang="bg-BG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4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10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53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11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44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0F60E-4BB8-4E78-89F7-857E094EB8BC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19947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0F60E-4BB8-4E78-89F7-857E094EB8BC}" type="slidenum">
              <a:rPr lang="bg-BG" smtClean="0"/>
              <a:pPr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1363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90F60E-4BB8-4E78-89F7-857E094EB8BC}" type="slidenum">
              <a:rPr lang="bg-BG" smtClean="0"/>
              <a:pPr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333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2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8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3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59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4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391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5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00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6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53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7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16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8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57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altLang="bg-BG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A005CCBC-A6EC-496A-A55E-68BD77957CBF}" type="slidenum">
              <a:rPr lang="bg-BG" altLang="bg-BG" smtClean="0">
                <a:solidFill>
                  <a:prstClr val="black"/>
                </a:solidFill>
              </a:rPr>
              <a:pPr/>
              <a:t>9</a:t>
            </a:fld>
            <a:endParaRPr lang="bg-BG" altLang="bg-B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9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C2327-6923-4148-92B1-AB4053F1C72E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56635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935E6-18AD-4613-A499-8E99AA345CCE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13483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96C8E5-91E3-4D89-8D32-52DA6992D1BF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23808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87A408-D29D-4B9D-B822-AB7C3D93E552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13644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FA5005-D871-4331-9377-5B781ECE17EE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336697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9BC0F-949F-44E4-AF1A-2D9E1DECC05E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03171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44260B-9258-4B7D-94C8-B0DB45D8D314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16030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F09C5-2705-4A4F-8085-BE840E2DC39B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68202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58353-DC08-4FDA-9517-44FF98F6161D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358023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C5802-8FB9-46C2-9413-62954821B0E1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0982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0197C-4EE0-4B01-9114-C5080406D326}" type="slidenum">
              <a:rPr lang="es-ES" altLang="en-US" smtClean="0"/>
              <a:pPr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401013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220D84-D7AE-487F-88C1-1819399ABC74}" type="slidenum">
              <a:rPr lang="es-E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13505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2.png"/><Relationship Id="rId5" Type="http://schemas.openxmlformats.org/officeDocument/2006/relationships/diagramData" Target="../diagrams/data1.xml"/><Relationship Id="rId10" Type="http://schemas.openxmlformats.org/officeDocument/2006/relationships/image" Target="../media/image1.jpeg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971600" y="4797152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i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29.10.</a:t>
            </a:r>
            <a:r>
              <a:rPr kumimoji="0" lang="bg-BG" sz="1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2020 </a:t>
            </a:r>
            <a:endParaRPr kumimoji="0" lang="en-US" sz="1800" b="0" i="1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1" u="none" strike="noStrike" kern="120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51620" y="2630713"/>
            <a:ext cx="7056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Новата архитектура за регионално развитие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Обмяна на опит – В. Търново, т.г.</a:t>
            </a:r>
            <a:endParaRPr kumimoji="0" lang="bg-BG" sz="24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61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539552" y="1988840"/>
            <a:ext cx="7894535" cy="3460352"/>
            <a:chOff x="779292" y="2803992"/>
            <a:chExt cx="7894535" cy="3460352"/>
          </a:xfrm>
        </p:grpSpPr>
        <p:sp>
          <p:nvSpPr>
            <p:cNvPr id="61" name="TextBox 60"/>
            <p:cNvSpPr txBox="1"/>
            <p:nvPr/>
          </p:nvSpPr>
          <p:spPr>
            <a:xfrm>
              <a:off x="2163797" y="2803993"/>
              <a:ext cx="6510029" cy="2062103"/>
            </a:xfrm>
            <a:prstGeom prst="rect">
              <a:avLst/>
            </a:prstGeom>
            <a:solidFill>
              <a:schemeClr val="accent5">
                <a:lumMod val="20000"/>
                <a:lumOff val="80000"/>
                <a:alpha val="51000"/>
              </a:schemeClr>
            </a:solidFill>
            <a:ln w="19050">
              <a:solidFill>
                <a:schemeClr val="accent5">
                  <a:lumMod val="75000"/>
                </a:schemeClr>
              </a:solidFill>
              <a:prstDash val="sys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r"/>
              <a:r>
                <a:rPr lang="bg-BG" sz="1600" b="1" dirty="0" smtClean="0">
                  <a:ln w="0"/>
                  <a:solidFill>
                    <a:schemeClr val="accent5">
                      <a:lumMod val="75000"/>
                    </a:schemeClr>
                  </a:solidFill>
                  <a:effectLst>
                    <a:reflection blurRad="6350" stA="53000" endA="300" endPos="35500" dir="5400000" sy="-90000" algn="bl" rotWithShape="0"/>
                  </a:effectLst>
                </a:rPr>
                <a:t>РАЗШИРЕН СЪСТАВ НА ЧЛЕНОВЕТЕ С ПРАВО НА ГЛАС</a:t>
              </a:r>
            </a:p>
            <a:p>
              <a:pPr algn="r"/>
              <a:endParaRPr lang="bg-BG" sz="1600" b="1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endParaRPr>
            </a:p>
            <a:p>
              <a:pPr algn="r"/>
              <a:endParaRPr lang="bg-BG" sz="1600" dirty="0"/>
            </a:p>
            <a:p>
              <a:pPr algn="r"/>
              <a:endParaRPr lang="bg-BG" sz="1600" dirty="0" smtClean="0"/>
            </a:p>
            <a:p>
              <a:pPr algn="r"/>
              <a:endParaRPr lang="bg-BG" sz="1600" dirty="0"/>
            </a:p>
            <a:p>
              <a:pPr algn="r"/>
              <a:endParaRPr lang="bg-BG" sz="1600" dirty="0" smtClean="0"/>
            </a:p>
            <a:p>
              <a:pPr algn="r"/>
              <a:endParaRPr lang="bg-BG" sz="1600" dirty="0" smtClean="0"/>
            </a:p>
            <a:p>
              <a:endParaRPr lang="bg-BG" sz="1600" dirty="0"/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-720051" y="4303335"/>
              <a:ext cx="3460351" cy="46166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600" b="1" dirty="0" smtClean="0">
                  <a:solidFill>
                    <a:schemeClr val="tx1"/>
                  </a:solidFill>
                </a:rPr>
                <a:t>Регионален съвет за развитие</a:t>
              </a:r>
              <a:endParaRPr lang="bg-B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67745" y="3285694"/>
              <a:ext cx="6336704" cy="507831"/>
            </a:xfrm>
            <a:prstGeom prst="rect">
              <a:avLst/>
            </a:pr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lvl="0" algn="ctr"/>
              <a:r>
                <a:rPr lang="bg-BG" sz="1400" b="1" dirty="0" smtClean="0">
                  <a:solidFill>
                    <a:schemeClr val="tx1"/>
                  </a:solidFill>
                </a:rPr>
                <a:t>ОСНОВЕН СЪСТАВ </a:t>
              </a:r>
            </a:p>
            <a:p>
              <a:pPr lvl="0" algn="ctr"/>
              <a:r>
                <a:rPr lang="bg-BG" sz="1300" b="1" dirty="0" smtClean="0">
                  <a:solidFill>
                    <a:schemeClr val="tx1"/>
                  </a:solidFill>
                </a:rPr>
                <a:t>Областни управители и кметове на общини и/или председатели на Общински съвет</a:t>
              </a:r>
              <a:endParaRPr lang="bg-BG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267745" y="4149080"/>
              <a:ext cx="6336704" cy="646331"/>
            </a:xfrm>
            <a:prstGeom prst="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pPr lvl="0" algn="ctr"/>
              <a:r>
                <a:rPr lang="ru-RU" sz="1200" b="1" dirty="0" smtClean="0"/>
                <a:t>Представители на НСОРБ</a:t>
              </a:r>
              <a:r>
                <a:rPr lang="ru-RU" sz="1200" b="1" dirty="0"/>
                <a:t>, национално представените организации на </a:t>
              </a:r>
              <a:r>
                <a:rPr lang="ru-RU" sz="1200" b="1" dirty="0" smtClean="0"/>
                <a:t>работодателите и </a:t>
              </a:r>
            </a:p>
            <a:p>
              <a:pPr lvl="0" algn="ctr"/>
              <a:r>
                <a:rPr lang="ru-RU" sz="1200" b="1" dirty="0" smtClean="0"/>
                <a:t>на работниците </a:t>
              </a:r>
              <a:r>
                <a:rPr lang="ru-RU" sz="1200" b="1" dirty="0"/>
                <a:t>и служителите, висшите училища, </a:t>
              </a:r>
              <a:r>
                <a:rPr lang="bg-BG" sz="1200" b="1" dirty="0"/>
                <a:t>икономическия сектор, </a:t>
              </a:r>
              <a:endParaRPr lang="bg-BG" sz="1200" b="1" dirty="0" smtClean="0"/>
            </a:p>
            <a:p>
              <a:pPr lvl="0" algn="ctr"/>
              <a:r>
                <a:rPr lang="ru-RU" sz="1200" b="1" dirty="0" smtClean="0"/>
                <a:t>представители </a:t>
              </a:r>
              <a:r>
                <a:rPr lang="ru-RU" sz="1200" b="1" dirty="0"/>
                <a:t>на </a:t>
              </a:r>
              <a:r>
                <a:rPr lang="ru-RU" sz="1200" b="1" dirty="0" smtClean="0"/>
                <a:t>ЮЛНЦ</a:t>
              </a:r>
              <a:endParaRPr lang="en-US" sz="12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04451" y="3721900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bg-BG" sz="24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+</a:t>
              </a:r>
              <a:endParaRPr lang="bg-BG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1227695" y="4472245"/>
              <a:ext cx="1040050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227695" y="5157192"/>
              <a:ext cx="936104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227695" y="5821647"/>
              <a:ext cx="936104" cy="0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2163797" y="5460266"/>
              <a:ext cx="6510029" cy="361381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 anchorCtr="0">
              <a:spAutoFit/>
            </a:bodyPr>
            <a:lstStyle/>
            <a:p>
              <a:pPr lvl="0">
                <a:lnSpc>
                  <a:spcPct val="150000"/>
                </a:lnSpc>
              </a:pPr>
              <a:r>
                <a:rPr lang="bg-BG" sz="1300" b="1" dirty="0" smtClean="0">
                  <a:solidFill>
                    <a:schemeClr val="tx1"/>
                  </a:solidFill>
                </a:rPr>
                <a:t>		             ЕКСПЕРТЕН СЪСТАВ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163798" y="5008820"/>
              <a:ext cx="6510029" cy="292388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lvl="0" algn="ctr"/>
              <a:r>
                <a:rPr lang="bg-BG" sz="1300" b="1" dirty="0" smtClean="0">
                  <a:solidFill>
                    <a:schemeClr val="tx1"/>
                  </a:solidFill>
                </a:rPr>
                <a:t>Членове с право на съвещателен глас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63797" y="5833457"/>
              <a:ext cx="1872906" cy="43088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 anchorCtr="0">
              <a:spAutoFit/>
            </a:bodyPr>
            <a:lstStyle/>
            <a:p>
              <a:pPr algn="ctr"/>
              <a:r>
                <a:rPr lang="bg-BG" sz="1100" b="1" dirty="0" smtClean="0">
                  <a:solidFill>
                    <a:schemeClr val="tx1"/>
                  </a:solidFill>
                </a:rPr>
                <a:t>ЗВЕНО ЗА </a:t>
              </a:r>
            </a:p>
            <a:p>
              <a:pPr algn="ctr"/>
              <a:r>
                <a:rPr lang="bg-BG" sz="1100" b="1" dirty="0" smtClean="0">
                  <a:solidFill>
                    <a:schemeClr val="tx1"/>
                  </a:solidFill>
                </a:rPr>
                <a:t>МЕДИАЦИИ </a:t>
              </a:r>
              <a:endParaRPr lang="bg-BG" sz="1100" dirty="0">
                <a:solidFill>
                  <a:schemeClr val="tx1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6703" y="5832988"/>
              <a:ext cx="2335497" cy="43088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 anchorCtr="0">
              <a:spAutoFit/>
            </a:bodyPr>
            <a:lstStyle/>
            <a:p>
              <a:pPr algn="ctr"/>
              <a:r>
                <a:rPr lang="bg-BG" sz="1100" b="1" dirty="0" smtClean="0">
                  <a:solidFill>
                    <a:schemeClr val="tx1"/>
                  </a:solidFill>
                </a:rPr>
                <a:t>ЗВЕНО ЗА </a:t>
              </a:r>
            </a:p>
            <a:p>
              <a:pPr algn="ctr"/>
              <a:r>
                <a:rPr lang="bg-BG" sz="1100" b="1" dirty="0" smtClean="0">
                  <a:solidFill>
                    <a:schemeClr val="tx1"/>
                  </a:solidFill>
                </a:rPr>
                <a:t>ПУБЛИЧНИ КОНСУЛТАЦИИ </a:t>
              </a:r>
              <a:endParaRPr lang="bg-BG" sz="1100" dirty="0">
                <a:solidFill>
                  <a:schemeClr val="tx1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372200" y="5833457"/>
              <a:ext cx="2301626" cy="430887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rtlCol="0" anchor="ctr" anchorCtr="0">
              <a:spAutoFit/>
            </a:bodyPr>
            <a:lstStyle/>
            <a:p>
              <a:pPr algn="ctr"/>
              <a:r>
                <a:rPr lang="bg-BG" sz="1100" b="1" dirty="0" smtClean="0">
                  <a:solidFill>
                    <a:schemeClr val="tx1"/>
                  </a:solidFill>
                </a:rPr>
                <a:t>ЗВЕНО ЗА </a:t>
              </a:r>
            </a:p>
            <a:p>
              <a:pPr algn="ctr"/>
              <a:r>
                <a:rPr lang="bg-BG" sz="1100" b="1" dirty="0" smtClean="0">
                  <a:solidFill>
                    <a:schemeClr val="tx1"/>
                  </a:solidFill>
                </a:rPr>
                <a:t>ПРЕДВАРИТЕЛЕН ПОДБОР </a:t>
              </a:r>
              <a:endParaRPr lang="bg-BG" sz="11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70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Connector 23"/>
          <p:cNvCxnSpPr/>
          <p:nvPr/>
        </p:nvCxnSpPr>
        <p:spPr>
          <a:xfrm>
            <a:off x="1001217" y="2724457"/>
            <a:ext cx="104005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99107" y="425026"/>
            <a:ext cx="22552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bg-BG" sz="2000" b="1" dirty="0" smtClean="0"/>
              <a:t>СТРУКТУРА НА РСР</a:t>
            </a:r>
          </a:p>
        </p:txBody>
      </p:sp>
    </p:spTree>
    <p:extLst>
      <p:ext uri="{BB962C8B-B14F-4D97-AF65-F5344CB8AC3E}">
        <p14:creationId xmlns:p14="http://schemas.microsoft.com/office/powerpoint/2010/main" val="34444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9" name="Straight Arrow Connector 68"/>
          <p:cNvCxnSpPr/>
          <p:nvPr/>
        </p:nvCxnSpPr>
        <p:spPr>
          <a:xfrm>
            <a:off x="4392315" y="1418996"/>
            <a:ext cx="0" cy="257607"/>
          </a:xfrm>
          <a:prstGeom prst="straightConnector1">
            <a:avLst/>
          </a:prstGeom>
          <a:ln w="19050" cap="flat" cmpd="sng" algn="ctr">
            <a:solidFill>
              <a:schemeClr val="accent5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Line Callout 1 26"/>
          <p:cNvSpPr/>
          <p:nvPr/>
        </p:nvSpPr>
        <p:spPr>
          <a:xfrm>
            <a:off x="7573338" y="4521414"/>
            <a:ext cx="1381858" cy="1674865"/>
          </a:xfrm>
          <a:prstGeom prst="borderCallout1">
            <a:avLst>
              <a:gd name="adj1" fmla="val 51213"/>
              <a:gd name="adj2" fmla="val 84"/>
              <a:gd name="adj3" fmla="val 85091"/>
              <a:gd name="adj4" fmla="val -28126"/>
            </a:avLst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Rectangle: Top Corners Rounded 11">
            <a:extLst>
              <a:ext uri="{FF2B5EF4-FFF2-40B4-BE49-F238E27FC236}">
                <a16:creationId xmlns="" xmlns:a16="http://schemas.microsoft.com/office/drawing/2014/main" id="{57E24130-A47F-4FE5-8FBF-1E9ACF159C16}"/>
              </a:ext>
            </a:extLst>
          </p:cNvPr>
          <p:cNvSpPr/>
          <p:nvPr/>
        </p:nvSpPr>
        <p:spPr>
          <a:xfrm rot="5400000">
            <a:off x="4112925" y="-1034399"/>
            <a:ext cx="392070" cy="5797105"/>
          </a:xfrm>
          <a:prstGeom prst="round2Same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ctangle: Top Corners Rounded 13">
            <a:extLst>
              <a:ext uri="{FF2B5EF4-FFF2-40B4-BE49-F238E27FC236}">
                <a16:creationId xmlns="" xmlns:a16="http://schemas.microsoft.com/office/drawing/2014/main" id="{10B23118-46BD-408C-8E0B-3BF96CECF156}"/>
              </a:ext>
            </a:extLst>
          </p:cNvPr>
          <p:cNvSpPr/>
          <p:nvPr/>
        </p:nvSpPr>
        <p:spPr>
          <a:xfrm rot="5400000">
            <a:off x="4185302" y="-478649"/>
            <a:ext cx="228557" cy="5797105"/>
          </a:xfrm>
          <a:prstGeom prst="round2SameRect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tangle: Top Corners Rounded 17">
            <a:extLst>
              <a:ext uri="{FF2B5EF4-FFF2-40B4-BE49-F238E27FC236}">
                <a16:creationId xmlns="" xmlns:a16="http://schemas.microsoft.com/office/drawing/2014/main" id="{BDB8F143-64D6-48EC-B641-12BA28FCD27F}"/>
              </a:ext>
            </a:extLst>
          </p:cNvPr>
          <p:cNvSpPr/>
          <p:nvPr/>
        </p:nvSpPr>
        <p:spPr>
          <a:xfrm rot="5400000">
            <a:off x="4176810" y="-2845"/>
            <a:ext cx="234711" cy="5805006"/>
          </a:xfrm>
          <a:prstGeom prst="round2SameRect">
            <a:avLst/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Rectangle: Top Corners Rounded 22">
            <a:extLst>
              <a:ext uri="{FF2B5EF4-FFF2-40B4-BE49-F238E27FC236}">
                <a16:creationId xmlns="" xmlns:a16="http://schemas.microsoft.com/office/drawing/2014/main" id="{081B70CB-696F-450C-AC69-7E7B6412E8B0}"/>
              </a:ext>
            </a:extLst>
          </p:cNvPr>
          <p:cNvSpPr/>
          <p:nvPr/>
        </p:nvSpPr>
        <p:spPr>
          <a:xfrm rot="5400000">
            <a:off x="4088806" y="571563"/>
            <a:ext cx="421550" cy="5797103"/>
          </a:xfrm>
          <a:prstGeom prst="round2Same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3" name="Rectangle: Top Corners Rounded 6">
            <a:extLst>
              <a:ext uri="{FF2B5EF4-FFF2-40B4-BE49-F238E27FC236}">
                <a16:creationId xmlns="" xmlns:a16="http://schemas.microsoft.com/office/drawing/2014/main" id="{C3590EBE-C272-4EB4-BBF6-D4A6A749E2E3}"/>
              </a:ext>
            </a:extLst>
          </p:cNvPr>
          <p:cNvSpPr txBox="1"/>
          <p:nvPr/>
        </p:nvSpPr>
        <p:spPr>
          <a:xfrm>
            <a:off x="1396476" y="1723910"/>
            <a:ext cx="5773566" cy="3093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100" dirty="0" smtClean="0">
                <a:ea typeface="Calibri" panose="020F0502020204030204" pitchFamily="34" charset="0"/>
              </a:rPr>
              <a:t>Сформиране на </a:t>
            </a:r>
            <a:r>
              <a:rPr lang="bg-BG" sz="1100" b="1" dirty="0" smtClean="0">
                <a:ea typeface="Calibri" panose="020F0502020204030204" pitchFamily="34" charset="0"/>
              </a:rPr>
              <a:t>партньорство</a:t>
            </a:r>
            <a:r>
              <a:rPr lang="bg-BG" sz="1100" dirty="0" smtClean="0">
                <a:ea typeface="Calibri" panose="020F0502020204030204" pitchFamily="34" charset="0"/>
              </a:rPr>
              <a:t>, подписване на </a:t>
            </a:r>
            <a:r>
              <a:rPr lang="bg-BG" sz="1100" b="1" dirty="0" smtClean="0">
                <a:ea typeface="Calibri" panose="020F0502020204030204" pitchFamily="34" charset="0"/>
              </a:rPr>
              <a:t>партньорско споразумение </a:t>
            </a:r>
            <a:r>
              <a:rPr lang="bg-BG" sz="1100" dirty="0" smtClean="0">
                <a:ea typeface="Calibri" panose="020F0502020204030204" pitchFamily="34" charset="0"/>
              </a:rPr>
              <a:t>и </a:t>
            </a:r>
            <a:r>
              <a:rPr lang="bg-BG" sz="1100" b="1" dirty="0" smtClean="0">
                <a:ea typeface="Calibri" panose="020F0502020204030204" pitchFamily="34" charset="0"/>
              </a:rPr>
              <a:t>подаване на концепция </a:t>
            </a:r>
            <a:r>
              <a:rPr lang="bg-BG" sz="1100" dirty="0" smtClean="0">
                <a:ea typeface="Calibri" panose="020F0502020204030204" pitchFamily="34" charset="0"/>
              </a:rPr>
              <a:t>за ИТИ в ИСУН</a:t>
            </a:r>
            <a:endParaRPr lang="bg-BG" sz="1100" dirty="0">
              <a:ea typeface="Calibri" panose="020F0502020204030204" pitchFamily="34" charset="0"/>
            </a:endParaRPr>
          </a:p>
        </p:txBody>
      </p:sp>
      <p:sp>
        <p:nvSpPr>
          <p:cNvPr id="34" name="Rectangle: Top Corners Rounded 6">
            <a:extLst>
              <a:ext uri="{FF2B5EF4-FFF2-40B4-BE49-F238E27FC236}">
                <a16:creationId xmlns="" xmlns:a16="http://schemas.microsoft.com/office/drawing/2014/main" id="{58E63895-673D-4A30-A31C-0338D584CC45}"/>
              </a:ext>
            </a:extLst>
          </p:cNvPr>
          <p:cNvSpPr txBox="1"/>
          <p:nvPr/>
        </p:nvSpPr>
        <p:spPr>
          <a:xfrm>
            <a:off x="1890798" y="2312911"/>
            <a:ext cx="4784923" cy="21253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b="1" dirty="0">
                <a:ea typeface="Calibri" panose="020F0502020204030204" pitchFamily="34" charset="0"/>
              </a:rPr>
              <a:t>Публични </a:t>
            </a:r>
            <a:r>
              <a:rPr lang="bg-BG" sz="1100" b="1" dirty="0" smtClean="0">
                <a:ea typeface="Calibri" panose="020F0502020204030204" pitchFamily="34" charset="0"/>
              </a:rPr>
              <a:t>обсъждания</a:t>
            </a:r>
            <a:r>
              <a:rPr lang="ru-RU" sz="1100" b="1" dirty="0" smtClean="0">
                <a:ea typeface="Calibri" panose="020F0502020204030204" pitchFamily="34" charset="0"/>
              </a:rPr>
              <a:t> </a:t>
            </a:r>
            <a:r>
              <a:rPr lang="ru-RU" sz="1100" dirty="0">
                <a:ea typeface="Calibri" panose="020F0502020204030204" pitchFamily="34" charset="0"/>
              </a:rPr>
              <a:t>на представените концепции за </a:t>
            </a:r>
            <a:r>
              <a:rPr lang="ru-RU" sz="1100" dirty="0" smtClean="0">
                <a:ea typeface="Calibri" panose="020F0502020204030204" pitchFamily="34" charset="0"/>
              </a:rPr>
              <a:t>ИТИ</a:t>
            </a:r>
            <a:endParaRPr lang="ru-RU" sz="1100" dirty="0">
              <a:ea typeface="Calibri" panose="020F0502020204030204" pitchFamily="34" charset="0"/>
            </a:endParaRPr>
          </a:p>
        </p:txBody>
      </p:sp>
      <p:sp>
        <p:nvSpPr>
          <p:cNvPr id="35" name="Rectangle: Top Corners Rounded 6">
            <a:extLst>
              <a:ext uri="{FF2B5EF4-FFF2-40B4-BE49-F238E27FC236}">
                <a16:creationId xmlns="" xmlns:a16="http://schemas.microsoft.com/office/drawing/2014/main" id="{B957E720-7F2B-428A-AE74-818E0E53872B}"/>
              </a:ext>
            </a:extLst>
          </p:cNvPr>
          <p:cNvSpPr txBox="1"/>
          <p:nvPr/>
        </p:nvSpPr>
        <p:spPr>
          <a:xfrm>
            <a:off x="1985369" y="2787962"/>
            <a:ext cx="4995051" cy="23695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100" b="1" dirty="0" smtClean="0">
                <a:ea typeface="Calibri" panose="020F0502020204030204" pitchFamily="34" charset="0"/>
              </a:rPr>
              <a:t>Предварителна</a:t>
            </a:r>
            <a:r>
              <a:rPr lang="ru-RU" sz="1100" b="1" dirty="0" smtClean="0">
                <a:ea typeface="Calibri" panose="020F0502020204030204" pitchFamily="34" charset="0"/>
              </a:rPr>
              <a:t> </a:t>
            </a:r>
            <a:r>
              <a:rPr lang="ru-RU" sz="1100" b="1" dirty="0">
                <a:ea typeface="Calibri" panose="020F0502020204030204" pitchFamily="34" charset="0"/>
              </a:rPr>
              <a:t>оценка </a:t>
            </a:r>
            <a:r>
              <a:rPr lang="ru-RU" sz="1100" dirty="0">
                <a:ea typeface="Calibri" panose="020F0502020204030204" pitchFamily="34" charset="0"/>
              </a:rPr>
              <a:t>на </a:t>
            </a:r>
            <a:r>
              <a:rPr lang="bg-BG" sz="1100" dirty="0" smtClean="0">
                <a:ea typeface="Calibri" panose="020F0502020204030204" pitchFamily="34" charset="0"/>
              </a:rPr>
              <a:t>концепциите</a:t>
            </a:r>
            <a:r>
              <a:rPr lang="ru-RU" sz="1100" dirty="0" smtClean="0">
                <a:ea typeface="Calibri" panose="020F0502020204030204" pitchFamily="34" charset="0"/>
              </a:rPr>
              <a:t> </a:t>
            </a:r>
            <a:r>
              <a:rPr lang="bg-BG" sz="1100" noProof="1" smtClean="0">
                <a:ea typeface="Calibri" panose="020F0502020204030204" pitchFamily="34" charset="0"/>
              </a:rPr>
              <a:t>за</a:t>
            </a:r>
            <a:r>
              <a:rPr lang="ru-RU" sz="1100" dirty="0" smtClean="0">
                <a:ea typeface="Calibri" panose="020F0502020204030204" pitchFamily="34" charset="0"/>
              </a:rPr>
              <a:t> </a:t>
            </a:r>
            <a:r>
              <a:rPr lang="ru-RU" sz="1100" dirty="0">
                <a:ea typeface="Calibri" panose="020F0502020204030204" pitchFamily="34" charset="0"/>
              </a:rPr>
              <a:t>ИТИ от експертното звено на РСР</a:t>
            </a:r>
          </a:p>
        </p:txBody>
      </p:sp>
      <p:sp>
        <p:nvSpPr>
          <p:cNvPr id="36" name="Rectangle: Top Corners Rounded 6">
            <a:extLst>
              <a:ext uri="{FF2B5EF4-FFF2-40B4-BE49-F238E27FC236}">
                <a16:creationId xmlns="" xmlns:a16="http://schemas.microsoft.com/office/drawing/2014/main" id="{F7367B96-552F-46E8-A33A-EF04B640D250}"/>
              </a:ext>
            </a:extLst>
          </p:cNvPr>
          <p:cNvSpPr txBox="1"/>
          <p:nvPr/>
        </p:nvSpPr>
        <p:spPr>
          <a:xfrm>
            <a:off x="1591445" y="3320748"/>
            <a:ext cx="5427549" cy="29200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b="1" dirty="0">
                <a:ea typeface="Calibri" panose="020F0502020204030204" pitchFamily="34" charset="0"/>
              </a:rPr>
              <a:t>Одобрение на </a:t>
            </a:r>
            <a:r>
              <a:rPr lang="bg-BG" sz="1100" b="1" dirty="0" smtClean="0">
                <a:ea typeface="Calibri" panose="020F0502020204030204" pitchFamily="34" charset="0"/>
              </a:rPr>
              <a:t>концепциите</a:t>
            </a:r>
            <a:r>
              <a:rPr lang="ru-RU" sz="1100" b="1" dirty="0" smtClean="0">
                <a:ea typeface="Calibri" panose="020F0502020204030204" pitchFamily="34" charset="0"/>
              </a:rPr>
              <a:t> </a:t>
            </a:r>
            <a:r>
              <a:rPr lang="ru-RU" sz="1100" b="1" dirty="0">
                <a:ea typeface="Calibri" panose="020F0502020204030204" pitchFamily="34" charset="0"/>
              </a:rPr>
              <a:t>за ИТИ в РСР</a:t>
            </a:r>
            <a:r>
              <a:rPr lang="ru-RU" sz="1100" dirty="0">
                <a:ea typeface="Calibri" panose="020F0502020204030204" pitchFamily="34" charset="0"/>
              </a:rPr>
              <a:t>, в т.ч. </a:t>
            </a:r>
            <a:r>
              <a:rPr lang="bg-BG" sz="1100" noProof="1" smtClean="0">
                <a:ea typeface="Calibri" panose="020F0502020204030204" pitchFamily="34" charset="0"/>
              </a:rPr>
              <a:t>извършване</a:t>
            </a:r>
            <a:r>
              <a:rPr lang="ru-RU" sz="1100" dirty="0" smtClean="0">
                <a:ea typeface="Calibri" panose="020F0502020204030204" pitchFamily="34" charset="0"/>
              </a:rPr>
              <a:t> </a:t>
            </a:r>
            <a:r>
              <a:rPr lang="ru-RU" sz="1100" dirty="0">
                <a:ea typeface="Calibri" panose="020F0502020204030204" pitchFamily="34" charset="0"/>
              </a:rPr>
              <a:t>на индивидуална оценка, </a:t>
            </a:r>
            <a:endParaRPr lang="ru-RU" sz="1100" dirty="0" smtClean="0">
              <a:ea typeface="Calibri" panose="020F0502020204030204" pitchFamily="34" charset="0"/>
            </a:endParaRPr>
          </a:p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dirty="0" smtClean="0">
                <a:ea typeface="Calibri" panose="020F0502020204030204" pitchFamily="34" charset="0"/>
              </a:rPr>
              <a:t>гласуване </a:t>
            </a:r>
            <a:r>
              <a:rPr lang="ru-RU" sz="1100" dirty="0">
                <a:ea typeface="Calibri" panose="020F0502020204030204" pitchFamily="34" charset="0"/>
              </a:rPr>
              <a:t>от членовете на РСР и класиране на концепциите </a:t>
            </a:r>
          </a:p>
        </p:txBody>
      </p:sp>
      <p:sp>
        <p:nvSpPr>
          <p:cNvPr id="40" name="Left Brace 39">
            <a:extLst>
              <a:ext uri="{FF2B5EF4-FFF2-40B4-BE49-F238E27FC236}">
                <a16:creationId xmlns="" xmlns:a16="http://schemas.microsoft.com/office/drawing/2014/main" id="{D4B9DCEE-35A1-4C50-B062-BFF1D294A64E}"/>
              </a:ext>
            </a:extLst>
          </p:cNvPr>
          <p:cNvSpPr/>
          <p:nvPr/>
        </p:nvSpPr>
        <p:spPr>
          <a:xfrm>
            <a:off x="1001534" y="1661308"/>
            <a:ext cx="217472" cy="2122985"/>
          </a:xfrm>
          <a:prstGeom prst="leftBrace">
            <a:avLst>
              <a:gd name="adj1" fmla="val 8333"/>
              <a:gd name="adj2" fmla="val 50301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52CE7058-C596-4D8E-8D94-013E1C5CD44C}"/>
              </a:ext>
            </a:extLst>
          </p:cNvPr>
          <p:cNvSpPr txBox="1"/>
          <p:nvPr/>
        </p:nvSpPr>
        <p:spPr>
          <a:xfrm rot="5400000">
            <a:off x="275317" y="2136091"/>
            <a:ext cx="461665" cy="116769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1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94014" y="304860"/>
            <a:ext cx="398301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bg-BG" b="1" cap="all" dirty="0" smtClean="0"/>
              <a:t>Концепция </a:t>
            </a:r>
            <a:r>
              <a:rPr lang="bg-BG" b="1" cap="all" dirty="0"/>
              <a:t>за изпълнение на </a:t>
            </a:r>
            <a:r>
              <a:rPr lang="bg-BG" b="1" cap="all" dirty="0" smtClean="0"/>
              <a:t>ИТИ</a:t>
            </a:r>
            <a:endParaRPr lang="bg-BG" b="1" cap="all" dirty="0"/>
          </a:p>
        </p:txBody>
      </p:sp>
      <p:pic>
        <p:nvPicPr>
          <p:cNvPr id="5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: Top Corners Rounded 11">
            <a:extLst>
              <a:ext uri="{FF2B5EF4-FFF2-40B4-BE49-F238E27FC236}">
                <a16:creationId xmlns="" xmlns:a16="http://schemas.microsoft.com/office/drawing/2014/main" id="{57E24130-A47F-4FE5-8FBF-1E9ACF159C16}"/>
              </a:ext>
            </a:extLst>
          </p:cNvPr>
          <p:cNvSpPr/>
          <p:nvPr/>
        </p:nvSpPr>
        <p:spPr>
          <a:xfrm rot="5400000">
            <a:off x="4174651" y="1171535"/>
            <a:ext cx="249860" cy="5797104"/>
          </a:xfrm>
          <a:prstGeom prst="round2SameRect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9" name="Rectangle: Top Corners Rounded 13">
            <a:extLst>
              <a:ext uri="{FF2B5EF4-FFF2-40B4-BE49-F238E27FC236}">
                <a16:creationId xmlns="" xmlns:a16="http://schemas.microsoft.com/office/drawing/2014/main" id="{10B23118-46BD-408C-8E0B-3BF96CECF156}"/>
              </a:ext>
            </a:extLst>
          </p:cNvPr>
          <p:cNvSpPr/>
          <p:nvPr/>
        </p:nvSpPr>
        <p:spPr>
          <a:xfrm rot="5400000">
            <a:off x="4086794" y="1758491"/>
            <a:ext cx="417672" cy="5805005"/>
          </a:xfrm>
          <a:prstGeom prst="round2SameRect">
            <a:avLst/>
          </a:prstGeom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" name="Rectangle: Top Corners Rounded 17">
            <a:extLst>
              <a:ext uri="{FF2B5EF4-FFF2-40B4-BE49-F238E27FC236}">
                <a16:creationId xmlns="" xmlns:a16="http://schemas.microsoft.com/office/drawing/2014/main" id="{BDB8F143-64D6-48EC-B641-12BA28FCD27F}"/>
              </a:ext>
            </a:extLst>
          </p:cNvPr>
          <p:cNvSpPr/>
          <p:nvPr/>
        </p:nvSpPr>
        <p:spPr>
          <a:xfrm rot="5400000">
            <a:off x="3991236" y="2508790"/>
            <a:ext cx="604197" cy="5809595"/>
          </a:xfrm>
          <a:prstGeom prst="round2SameRect">
            <a:avLst/>
          </a:pr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Rectangle: Top Corners Rounded 22">
            <a:extLst>
              <a:ext uri="{FF2B5EF4-FFF2-40B4-BE49-F238E27FC236}">
                <a16:creationId xmlns="" xmlns:a16="http://schemas.microsoft.com/office/drawing/2014/main" id="{081B70CB-696F-450C-AC69-7E7B6412E8B0}"/>
              </a:ext>
            </a:extLst>
          </p:cNvPr>
          <p:cNvSpPr/>
          <p:nvPr/>
        </p:nvSpPr>
        <p:spPr>
          <a:xfrm rot="5400000">
            <a:off x="4155126" y="3194304"/>
            <a:ext cx="288910" cy="5797103"/>
          </a:xfrm>
          <a:prstGeom prst="round2Same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7" name="Rectangle: Top Corners Rounded 6">
            <a:extLst>
              <a:ext uri="{FF2B5EF4-FFF2-40B4-BE49-F238E27FC236}">
                <a16:creationId xmlns="" xmlns:a16="http://schemas.microsoft.com/office/drawing/2014/main" id="{1D3A2A28-4D32-4FE1-8606-631D1B822489}"/>
              </a:ext>
            </a:extLst>
          </p:cNvPr>
          <p:cNvSpPr txBox="1"/>
          <p:nvPr/>
        </p:nvSpPr>
        <p:spPr>
          <a:xfrm>
            <a:off x="1510819" y="3947744"/>
            <a:ext cx="5641881" cy="25724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100" dirty="0" smtClean="0">
                <a:ea typeface="Calibri" panose="020F0502020204030204" pitchFamily="34" charset="0"/>
              </a:rPr>
              <a:t>Подписване</a:t>
            </a:r>
            <a:r>
              <a:rPr lang="ru-RU" sz="1100" dirty="0" smtClean="0">
                <a:ea typeface="Calibri" panose="020F0502020204030204" pitchFamily="34" charset="0"/>
              </a:rPr>
              <a:t> </a:t>
            </a:r>
            <a:r>
              <a:rPr lang="ru-RU" sz="1100" dirty="0">
                <a:ea typeface="Calibri" panose="020F0502020204030204" pitchFamily="34" charset="0"/>
              </a:rPr>
              <a:t>на </a:t>
            </a:r>
            <a:r>
              <a:rPr lang="ru-RU" sz="1100" b="1" dirty="0">
                <a:ea typeface="Calibri" panose="020F0502020204030204" pitchFamily="34" charset="0"/>
              </a:rPr>
              <a:t>общо рамково споразумение </a:t>
            </a:r>
            <a:r>
              <a:rPr lang="ru-RU" sz="1100" dirty="0">
                <a:ea typeface="Calibri" panose="020F0502020204030204" pitchFamily="34" charset="0"/>
              </a:rPr>
              <a:t>между партньорството и съответните УО</a:t>
            </a:r>
          </a:p>
        </p:txBody>
      </p:sp>
      <p:sp>
        <p:nvSpPr>
          <p:cNvPr id="38" name="Rectangle: Top Corners Rounded 6">
            <a:extLst>
              <a:ext uri="{FF2B5EF4-FFF2-40B4-BE49-F238E27FC236}">
                <a16:creationId xmlns="" xmlns:a16="http://schemas.microsoft.com/office/drawing/2014/main" id="{D5153BB6-2B29-4CC9-B0F6-E31CA9E172DD}"/>
              </a:ext>
            </a:extLst>
          </p:cNvPr>
          <p:cNvSpPr txBox="1"/>
          <p:nvPr/>
        </p:nvSpPr>
        <p:spPr>
          <a:xfrm>
            <a:off x="1510819" y="4521414"/>
            <a:ext cx="5508176" cy="2936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b="1" dirty="0">
                <a:ea typeface="Calibri" panose="020F0502020204030204" pitchFamily="34" charset="0"/>
              </a:rPr>
              <a:t>Подаване</a:t>
            </a:r>
            <a:r>
              <a:rPr lang="ru-RU" sz="1100" dirty="0">
                <a:ea typeface="Calibri" panose="020F0502020204030204" pitchFamily="34" charset="0"/>
              </a:rPr>
              <a:t> на детайлизираните проектни </a:t>
            </a:r>
            <a:r>
              <a:rPr lang="ru-RU" sz="1100" dirty="0" smtClean="0">
                <a:ea typeface="Calibri" panose="020F0502020204030204" pitchFamily="34" charset="0"/>
              </a:rPr>
              <a:t>предложения и </a:t>
            </a:r>
            <a:r>
              <a:rPr lang="ru-RU" sz="1100" b="1" dirty="0" smtClean="0">
                <a:ea typeface="Calibri" panose="020F0502020204030204" pitchFamily="34" charset="0"/>
              </a:rPr>
              <a:t>оценка</a:t>
            </a:r>
            <a:r>
              <a:rPr lang="ru-RU" sz="1100" dirty="0" smtClean="0">
                <a:ea typeface="Calibri" panose="020F0502020204030204" pitchFamily="34" charset="0"/>
              </a:rPr>
              <a:t> </a:t>
            </a:r>
            <a:r>
              <a:rPr lang="ru-RU" sz="1100" b="1" dirty="0">
                <a:ea typeface="Calibri" panose="020F0502020204030204" pitchFamily="34" charset="0"/>
              </a:rPr>
              <a:t>от съответните УО </a:t>
            </a:r>
            <a:endParaRPr lang="ru-RU" sz="1100" b="1" dirty="0" smtClean="0">
              <a:ea typeface="Calibri" panose="020F0502020204030204" pitchFamily="34" charset="0"/>
            </a:endParaRPr>
          </a:p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000" dirty="0" smtClean="0">
                <a:ea typeface="Calibri" panose="020F0502020204030204" pitchFamily="34" charset="0"/>
              </a:rPr>
              <a:t>(всеки УО оценява съответния проект от концепцията за ИТИ, попадащ в обхвата на неговата ОП)</a:t>
            </a:r>
          </a:p>
        </p:txBody>
      </p:sp>
      <p:sp>
        <p:nvSpPr>
          <p:cNvPr id="39" name="Rectangle: Top Corners Rounded 6">
            <a:extLst>
              <a:ext uri="{FF2B5EF4-FFF2-40B4-BE49-F238E27FC236}">
                <a16:creationId xmlns="" xmlns:a16="http://schemas.microsoft.com/office/drawing/2014/main" id="{4BAD4E73-0D0F-4642-8154-11269A97AB82}"/>
              </a:ext>
            </a:extLst>
          </p:cNvPr>
          <p:cNvSpPr txBox="1"/>
          <p:nvPr/>
        </p:nvSpPr>
        <p:spPr>
          <a:xfrm>
            <a:off x="1574897" y="5264839"/>
            <a:ext cx="5562596" cy="30324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100" b="1" dirty="0">
                <a:ea typeface="Calibri" panose="020F0502020204030204" pitchFamily="34" charset="0"/>
              </a:rPr>
              <a:t>Подписване на договори за </a:t>
            </a:r>
            <a:r>
              <a:rPr lang="bg-BG" sz="1100" b="1" dirty="0" smtClean="0">
                <a:ea typeface="Calibri" panose="020F0502020204030204" pitchFamily="34" charset="0"/>
              </a:rPr>
              <a:t>БФП</a:t>
            </a:r>
          </a:p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dirty="0">
                <a:ea typeface="Calibri" panose="020F0502020204030204" pitchFamily="34" charset="0"/>
              </a:rPr>
              <a:t>(всеки УО </a:t>
            </a:r>
            <a:r>
              <a:rPr lang="ru-RU" sz="1100" dirty="0" smtClean="0">
                <a:ea typeface="Calibri" panose="020F0502020204030204" pitchFamily="34" charset="0"/>
              </a:rPr>
              <a:t>подписва отделен договор за БФП за съответния проект, попадащ </a:t>
            </a:r>
            <a:r>
              <a:rPr lang="ru-RU" sz="1100" dirty="0">
                <a:ea typeface="Calibri" panose="020F0502020204030204" pitchFamily="34" charset="0"/>
              </a:rPr>
              <a:t>в </a:t>
            </a:r>
            <a:r>
              <a:rPr lang="ru-RU" sz="1100" dirty="0" smtClean="0">
                <a:ea typeface="Calibri" panose="020F0502020204030204" pitchFamily="34" charset="0"/>
              </a:rPr>
              <a:t>обхвата </a:t>
            </a:r>
            <a:r>
              <a:rPr lang="ru-RU" sz="1100" dirty="0">
                <a:ea typeface="Calibri" panose="020F0502020204030204" pitchFamily="34" charset="0"/>
              </a:rPr>
              <a:t>на неговата </a:t>
            </a:r>
            <a:r>
              <a:rPr lang="ru-RU" sz="1100" dirty="0" smtClean="0">
                <a:ea typeface="Calibri" panose="020F0502020204030204" pitchFamily="34" charset="0"/>
              </a:rPr>
              <a:t>ОП)</a:t>
            </a:r>
            <a:endParaRPr lang="bg-BG" sz="1400" b="1" dirty="0">
              <a:ea typeface="Calibri" panose="020F0502020204030204" pitchFamily="34" charset="0"/>
            </a:endParaRPr>
          </a:p>
        </p:txBody>
      </p:sp>
      <p:sp>
        <p:nvSpPr>
          <p:cNvPr id="42" name="Rectangle: Top Corners Rounded 6">
            <a:extLst>
              <a:ext uri="{FF2B5EF4-FFF2-40B4-BE49-F238E27FC236}">
                <a16:creationId xmlns="" xmlns:a16="http://schemas.microsoft.com/office/drawing/2014/main" id="{A38197F1-5090-4D56-B722-0AFE2E5D7BC2}"/>
              </a:ext>
            </a:extLst>
          </p:cNvPr>
          <p:cNvSpPr txBox="1"/>
          <p:nvPr/>
        </p:nvSpPr>
        <p:spPr>
          <a:xfrm>
            <a:off x="2181856" y="5991955"/>
            <a:ext cx="4321232" cy="2043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100" b="1" dirty="0">
                <a:ea typeface="Calibri" panose="020F0502020204030204" pitchFamily="34" charset="0"/>
              </a:rPr>
              <a:t>Изпълнение</a:t>
            </a:r>
            <a:r>
              <a:rPr lang="bg-BG" sz="1100" dirty="0">
                <a:ea typeface="Calibri" panose="020F0502020204030204" pitchFamily="34" charset="0"/>
              </a:rPr>
              <a:t> </a:t>
            </a:r>
            <a:r>
              <a:rPr lang="bg-BG" sz="1100" b="1" dirty="0">
                <a:ea typeface="Calibri" panose="020F0502020204030204" pitchFamily="34" charset="0"/>
              </a:rPr>
              <a:t>на проектите</a:t>
            </a:r>
            <a:r>
              <a:rPr lang="bg-BG" sz="1100" dirty="0">
                <a:ea typeface="Calibri" panose="020F0502020204030204" pitchFamily="34" charset="0"/>
              </a:rPr>
              <a:t>, които са част от концепцията за ИТИ</a:t>
            </a:r>
            <a:endParaRPr lang="ru-RU" sz="1100" dirty="0">
              <a:ea typeface="Calibri" panose="020F050202020403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385525" y="2067928"/>
            <a:ext cx="0" cy="2376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385523" y="2549660"/>
            <a:ext cx="2" cy="2335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385521" y="3010478"/>
            <a:ext cx="2" cy="2335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386470" y="3680008"/>
            <a:ext cx="2" cy="2335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392315" y="4204551"/>
            <a:ext cx="2" cy="2335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385521" y="4877894"/>
            <a:ext cx="2" cy="2335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397213" y="5714805"/>
            <a:ext cx="2" cy="2335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922ED3F5-D087-4902-8093-A978D0745174}"/>
              </a:ext>
            </a:extLst>
          </p:cNvPr>
          <p:cNvSpPr txBox="1"/>
          <p:nvPr/>
        </p:nvSpPr>
        <p:spPr>
          <a:xfrm rot="5400000">
            <a:off x="296511" y="4712676"/>
            <a:ext cx="461665" cy="741550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2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Left Brace 57">
            <a:extLst>
              <a:ext uri="{FF2B5EF4-FFF2-40B4-BE49-F238E27FC236}">
                <a16:creationId xmlns="" xmlns:a16="http://schemas.microsoft.com/office/drawing/2014/main" id="{3F6710EE-E205-4A4E-8244-1BDC3B590942}"/>
              </a:ext>
            </a:extLst>
          </p:cNvPr>
          <p:cNvSpPr/>
          <p:nvPr/>
        </p:nvSpPr>
        <p:spPr>
          <a:xfrm>
            <a:off x="1014039" y="3929593"/>
            <a:ext cx="195359" cy="2307717"/>
          </a:xfrm>
          <a:prstGeom prst="leftBrace">
            <a:avLst>
              <a:gd name="adj1" fmla="val 8333"/>
              <a:gd name="adj2" fmla="val 50301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: Top Corners Rounded 38">
            <a:extLst>
              <a:ext uri="{FF2B5EF4-FFF2-40B4-BE49-F238E27FC236}">
                <a16:creationId xmlns="" xmlns:a16="http://schemas.microsoft.com/office/drawing/2014/main" id="{12909E39-C6A9-4315-B9B3-B520243B32A2}"/>
              </a:ext>
            </a:extLst>
          </p:cNvPr>
          <p:cNvSpPr txBox="1"/>
          <p:nvPr/>
        </p:nvSpPr>
        <p:spPr>
          <a:xfrm>
            <a:off x="7585030" y="4877894"/>
            <a:ext cx="1296144" cy="9819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b="1" dirty="0"/>
              <a:t>Цялостна координация на процеса по време на фазата на изпълнение от УО на ОПРР</a:t>
            </a:r>
          </a:p>
        </p:txBody>
      </p:sp>
      <p:sp>
        <p:nvSpPr>
          <p:cNvPr id="68" name="Rectangle: Top Corners Rounded 6">
            <a:extLst>
              <a:ext uri="{FF2B5EF4-FFF2-40B4-BE49-F238E27FC236}">
                <a16:creationId xmlns="" xmlns:a16="http://schemas.microsoft.com/office/drawing/2014/main" id="{6E8B580E-013A-4906-88B1-D25D732552E8}"/>
              </a:ext>
            </a:extLst>
          </p:cNvPr>
          <p:cNvSpPr txBox="1"/>
          <p:nvPr/>
        </p:nvSpPr>
        <p:spPr>
          <a:xfrm>
            <a:off x="1807466" y="1084309"/>
            <a:ext cx="5185043" cy="30081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</a:rPr>
              <a:t>Одобрение на </a:t>
            </a:r>
            <a:r>
              <a:rPr lang="bg-BG" sz="11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Интегрирани</a:t>
            </a: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</a:rPr>
              <a:t>териториални стратегии за развитие на </a:t>
            </a:r>
            <a:endParaRPr lang="ru-RU" sz="11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регионите 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</a:rPr>
              <a:t>за </a:t>
            </a:r>
            <a:r>
              <a:rPr lang="bg-BG" sz="11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планиране</a:t>
            </a: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от ниво 2</a:t>
            </a:r>
            <a:endParaRPr lang="ru-RU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0" name="Rectangle: Top Corners Rounded 11">
            <a:extLst>
              <a:ext uri="{FF2B5EF4-FFF2-40B4-BE49-F238E27FC236}">
                <a16:creationId xmlns="" xmlns:a16="http://schemas.microsoft.com/office/drawing/2014/main" id="{57E24130-A47F-4FE5-8FBF-1E9ACF159C16}"/>
              </a:ext>
            </a:extLst>
          </p:cNvPr>
          <p:cNvSpPr/>
          <p:nvPr/>
        </p:nvSpPr>
        <p:spPr>
          <a:xfrm rot="5400000">
            <a:off x="4080114" y="-1305138"/>
            <a:ext cx="366259" cy="5082008"/>
          </a:xfrm>
          <a:prstGeom prst="round2Same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</p:sp>
      <p:sp>
        <p:nvSpPr>
          <p:cNvPr id="78" name="Line Callout 1 77"/>
          <p:cNvSpPr/>
          <p:nvPr/>
        </p:nvSpPr>
        <p:spPr>
          <a:xfrm>
            <a:off x="7539625" y="1661308"/>
            <a:ext cx="1381858" cy="1839700"/>
          </a:xfrm>
          <a:prstGeom prst="borderCallout1">
            <a:avLst>
              <a:gd name="adj1" fmla="val 51213"/>
              <a:gd name="adj2" fmla="val 84"/>
              <a:gd name="adj3" fmla="val 21862"/>
              <a:gd name="adj4" fmla="val -25605"/>
            </a:avLst>
          </a:prstGeom>
          <a:solidFill>
            <a:schemeClr val="accent4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9" name="Rectangle: Top Corners Rounded 38">
            <a:extLst>
              <a:ext uri="{FF2B5EF4-FFF2-40B4-BE49-F238E27FC236}">
                <a16:creationId xmlns="" xmlns:a16="http://schemas.microsoft.com/office/drawing/2014/main" id="{12909E39-C6A9-4315-B9B3-B520243B32A2}"/>
              </a:ext>
            </a:extLst>
          </p:cNvPr>
          <p:cNvSpPr txBox="1"/>
          <p:nvPr/>
        </p:nvSpPr>
        <p:spPr>
          <a:xfrm>
            <a:off x="7573338" y="1924005"/>
            <a:ext cx="1296144" cy="125130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50" rIns="6350" bIns="6350" numCol="1" spcCol="1270" anchor="ctr" anchorCtr="0">
            <a:noAutofit/>
          </a:bodyPr>
          <a:lstStyle/>
          <a:p>
            <a:pPr marL="0" lvl="1" algn="ctr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bg-BG" sz="1100" b="1" dirty="0">
                <a:ea typeface="Calibri" panose="020F0502020204030204" pitchFamily="34" charset="0"/>
              </a:rPr>
              <a:t>Цялостна координация на изпълнението на споразумението за партньорство по време на фазата на изпълнение от водещия партньор</a:t>
            </a:r>
            <a:endParaRPr lang="en-GB" sz="1100" b="1" kern="1200" dirty="0"/>
          </a:p>
        </p:txBody>
      </p:sp>
    </p:spTree>
    <p:extLst>
      <p:ext uri="{BB962C8B-B14F-4D97-AF65-F5344CB8AC3E}">
        <p14:creationId xmlns:p14="http://schemas.microsoft.com/office/powerpoint/2010/main" val="364072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4400" dirty="0" smtClean="0">
                <a:solidFill>
                  <a:srgbClr val="002060"/>
                </a:solidFill>
              </a:rPr>
              <a:t>ИПГВР </a:t>
            </a:r>
            <a:r>
              <a:rPr lang="en-US" sz="4400" dirty="0" smtClean="0">
                <a:solidFill>
                  <a:srgbClr val="002060"/>
                </a:solidFill>
              </a:rPr>
              <a:t>vs</a:t>
            </a:r>
            <a:r>
              <a:rPr lang="en-GB" sz="4400" dirty="0">
                <a:solidFill>
                  <a:srgbClr val="002060"/>
                </a:solidFill>
              </a:rPr>
              <a:t> </a:t>
            </a:r>
            <a:r>
              <a:rPr lang="bg-BG" sz="4400" dirty="0" smtClean="0">
                <a:solidFill>
                  <a:srgbClr val="002060"/>
                </a:solidFill>
              </a:rPr>
              <a:t>ПИРО</a:t>
            </a:r>
            <a:endParaRPr lang="bg-BG" sz="4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9592" y="2492896"/>
            <a:ext cx="78317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4000" dirty="0" smtClean="0">
                <a:solidFill>
                  <a:srgbClr val="FF0000"/>
                </a:solidFill>
              </a:rPr>
              <a:t>Защо интегрираните ни планове издържат по един планов период?</a:t>
            </a:r>
            <a:endParaRPr lang="bg-BG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084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4400" dirty="0" smtClean="0">
                <a:solidFill>
                  <a:srgbClr val="002060"/>
                </a:solidFill>
              </a:rPr>
              <a:t>ИПГВР </a:t>
            </a:r>
            <a:r>
              <a:rPr lang="en-US" sz="4400" dirty="0" smtClean="0">
                <a:solidFill>
                  <a:srgbClr val="002060"/>
                </a:solidFill>
              </a:rPr>
              <a:t>vs</a:t>
            </a:r>
            <a:r>
              <a:rPr lang="en-GB" sz="4400" dirty="0">
                <a:solidFill>
                  <a:srgbClr val="002060"/>
                </a:solidFill>
              </a:rPr>
              <a:t> </a:t>
            </a:r>
            <a:r>
              <a:rPr lang="bg-BG" sz="4400" dirty="0" smtClean="0">
                <a:solidFill>
                  <a:srgbClr val="002060"/>
                </a:solidFill>
              </a:rPr>
              <a:t>ПИРО</a:t>
            </a:r>
            <a:endParaRPr lang="bg-BG" sz="4400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5256" y="2852936"/>
            <a:ext cx="78867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4400" dirty="0" smtClean="0">
                <a:solidFill>
                  <a:srgbClr val="C00000"/>
                </a:solidFill>
              </a:rPr>
              <a:t>Затваряне в строителните граници </a:t>
            </a:r>
            <a:r>
              <a:rPr lang="en-US" sz="4400" dirty="0" smtClean="0">
                <a:solidFill>
                  <a:srgbClr val="C00000"/>
                </a:solidFill>
              </a:rPr>
              <a:t>vs. </a:t>
            </a:r>
            <a:r>
              <a:rPr lang="bg-BG" sz="4400" dirty="0">
                <a:solidFill>
                  <a:srgbClr val="C00000"/>
                </a:solidFill>
              </a:rPr>
              <a:t>т</a:t>
            </a:r>
            <a:r>
              <a:rPr lang="bg-BG" sz="4400" dirty="0" smtClean="0">
                <a:solidFill>
                  <a:srgbClr val="C00000"/>
                </a:solidFill>
              </a:rPr>
              <a:t>ериториален или регионален подход</a:t>
            </a:r>
            <a:endParaRPr lang="bg-BG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221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4400" dirty="0" smtClean="0">
                <a:solidFill>
                  <a:srgbClr val="002060"/>
                </a:solidFill>
              </a:rPr>
              <a:t>ИПГВР </a:t>
            </a:r>
            <a:r>
              <a:rPr lang="en-US" sz="4400" dirty="0" smtClean="0">
                <a:solidFill>
                  <a:srgbClr val="002060"/>
                </a:solidFill>
              </a:rPr>
              <a:t>vs</a:t>
            </a:r>
            <a:r>
              <a:rPr lang="en-GB" sz="4400" dirty="0">
                <a:solidFill>
                  <a:srgbClr val="002060"/>
                </a:solidFill>
              </a:rPr>
              <a:t> </a:t>
            </a:r>
            <a:r>
              <a:rPr lang="bg-BG" sz="4400" dirty="0" smtClean="0">
                <a:solidFill>
                  <a:srgbClr val="002060"/>
                </a:solidFill>
              </a:rPr>
              <a:t>ПИРО</a:t>
            </a:r>
            <a:endParaRPr lang="bg-BG" sz="4400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5256" y="2852936"/>
            <a:ext cx="78867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4400" dirty="0" smtClean="0">
                <a:solidFill>
                  <a:srgbClr val="C00000"/>
                </a:solidFill>
              </a:rPr>
              <a:t>Инфраструктурни проекти </a:t>
            </a:r>
            <a:r>
              <a:rPr lang="en-US" sz="4400" dirty="0" smtClean="0">
                <a:solidFill>
                  <a:srgbClr val="C00000"/>
                </a:solidFill>
              </a:rPr>
              <a:t>vs. </a:t>
            </a:r>
            <a:r>
              <a:rPr lang="bg-BG" sz="4400" dirty="0" smtClean="0">
                <a:solidFill>
                  <a:srgbClr val="C00000"/>
                </a:solidFill>
              </a:rPr>
              <a:t>Икономическо развитие</a:t>
            </a:r>
            <a:endParaRPr lang="bg-BG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783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4400" dirty="0" smtClean="0">
                <a:solidFill>
                  <a:srgbClr val="002060"/>
                </a:solidFill>
              </a:rPr>
              <a:t>ИПГВР </a:t>
            </a:r>
            <a:r>
              <a:rPr lang="en-US" sz="4400" dirty="0" smtClean="0">
                <a:solidFill>
                  <a:srgbClr val="002060"/>
                </a:solidFill>
              </a:rPr>
              <a:t>vs</a:t>
            </a:r>
            <a:r>
              <a:rPr lang="en-GB" sz="4400" dirty="0">
                <a:solidFill>
                  <a:srgbClr val="002060"/>
                </a:solidFill>
              </a:rPr>
              <a:t> </a:t>
            </a:r>
            <a:r>
              <a:rPr lang="bg-BG" sz="4400" dirty="0" smtClean="0">
                <a:solidFill>
                  <a:srgbClr val="002060"/>
                </a:solidFill>
              </a:rPr>
              <a:t>ПИРО</a:t>
            </a:r>
            <a:endParaRPr lang="bg-BG" sz="4400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5256" y="2852936"/>
            <a:ext cx="78867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4400" dirty="0" smtClean="0">
                <a:solidFill>
                  <a:srgbClr val="C00000"/>
                </a:solidFill>
              </a:rPr>
              <a:t>Обществено обсъждане по норматив </a:t>
            </a:r>
            <a:r>
              <a:rPr lang="en-US" sz="4400" dirty="0" smtClean="0">
                <a:solidFill>
                  <a:srgbClr val="C00000"/>
                </a:solidFill>
              </a:rPr>
              <a:t>vs. </a:t>
            </a:r>
            <a:r>
              <a:rPr lang="bg-BG" sz="4400" dirty="0" smtClean="0">
                <a:solidFill>
                  <a:srgbClr val="C00000"/>
                </a:solidFill>
              </a:rPr>
              <a:t>Постоянен партньорски форум</a:t>
            </a:r>
            <a:endParaRPr lang="bg-BG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63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4400" dirty="0" smtClean="0">
                <a:solidFill>
                  <a:srgbClr val="002060"/>
                </a:solidFill>
              </a:rPr>
              <a:t>ИПГВР </a:t>
            </a:r>
            <a:r>
              <a:rPr lang="en-US" sz="4400" dirty="0" smtClean="0">
                <a:solidFill>
                  <a:srgbClr val="002060"/>
                </a:solidFill>
              </a:rPr>
              <a:t>vs</a:t>
            </a:r>
            <a:r>
              <a:rPr lang="en-GB" sz="4400" dirty="0">
                <a:solidFill>
                  <a:srgbClr val="002060"/>
                </a:solidFill>
              </a:rPr>
              <a:t> </a:t>
            </a:r>
            <a:r>
              <a:rPr lang="bg-BG" sz="4400" dirty="0" smtClean="0">
                <a:solidFill>
                  <a:srgbClr val="002060"/>
                </a:solidFill>
              </a:rPr>
              <a:t>ПИРО</a:t>
            </a:r>
            <a:endParaRPr lang="bg-BG" sz="4400" dirty="0">
              <a:solidFill>
                <a:srgbClr val="00206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5256" y="2852936"/>
            <a:ext cx="78867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4400" dirty="0" smtClean="0">
                <a:solidFill>
                  <a:srgbClr val="C00000"/>
                </a:solidFill>
              </a:rPr>
              <a:t>Шоков преход към зелена енергия</a:t>
            </a:r>
            <a:endParaRPr lang="bg-BG"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  <a:alpha val="10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42000"/>
                    </a14:imgEffect>
                    <a14:imgEffect>
                      <a14:saturation sat="53000"/>
                    </a14:imgEffect>
                    <a14:imgEffect>
                      <a14:brightnessContrast bright="31000" contrast="-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38176" y="4792124"/>
            <a:ext cx="1366889" cy="10456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  <a:effectLst>
            <a:softEdge rad="112500"/>
          </a:effec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32354097"/>
              </p:ext>
            </p:extLst>
          </p:nvPr>
        </p:nvGraphicFramePr>
        <p:xfrm>
          <a:off x="250142" y="275266"/>
          <a:ext cx="8406579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660232" y="3356992"/>
            <a:ext cx="16140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400" b="1" dirty="0" smtClean="0"/>
              <a:t>Приоритет</a:t>
            </a:r>
            <a:r>
              <a:rPr lang="en-US" sz="1400" b="1" dirty="0" smtClean="0"/>
              <a:t> 3</a:t>
            </a:r>
          </a:p>
          <a:p>
            <a:pPr algn="ctr"/>
            <a:r>
              <a:rPr lang="bg-BG" sz="1400" dirty="0" smtClean="0"/>
              <a:t>Техническа помощ</a:t>
            </a:r>
            <a:endParaRPr lang="bg-BG" sz="1400" dirty="0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69876" y="6175375"/>
            <a:ext cx="8513762" cy="246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65C8FF"/>
              </a:buClr>
              <a:defRPr/>
            </a:pPr>
            <a:r>
              <a:rPr lang="en-US" altLang="bg-BG" sz="1200" b="1" kern="0" dirty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lfaen" pitchFamily="18" charset="0"/>
              </a:rPr>
              <a:t>www.mrrb.government.bg </a:t>
            </a:r>
            <a:r>
              <a:rPr lang="bg-BG" altLang="bg-BG" sz="1200" b="1" kern="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lfaen" pitchFamily="18" charset="0"/>
              </a:rPr>
              <a:t>                                                                                                                                                </a:t>
            </a:r>
            <a:r>
              <a:rPr lang="en-US" altLang="bg-BG" sz="1200" b="1" kern="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lfaen" pitchFamily="18" charset="0"/>
              </a:rPr>
              <a:t>www.bgregio.eu</a:t>
            </a:r>
            <a:endParaRPr lang="en-US" altLang="bg-BG" sz="1200" b="1" kern="0" dirty="0">
              <a:solidFill>
                <a:srgbClr val="080808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lfaen" pitchFamily="18" charset="0"/>
            </a:endParaRPr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10956" y="5145647"/>
            <a:ext cx="6028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dirty="0"/>
              <a:t>Допълнителен приоритет „Фонд за справедлив преход“</a:t>
            </a:r>
          </a:p>
        </p:txBody>
      </p:sp>
    </p:spTree>
    <p:extLst>
      <p:ext uri="{BB962C8B-B14F-4D97-AF65-F5344CB8AC3E}">
        <p14:creationId xmlns:p14="http://schemas.microsoft.com/office/powerpoint/2010/main" val="23102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405019" y="1671752"/>
            <a:ext cx="6552731" cy="3004243"/>
            <a:chOff x="1648300" y="1035830"/>
            <a:chExt cx="7389098" cy="5082016"/>
          </a:xfrm>
        </p:grpSpPr>
        <p:sp>
          <p:nvSpPr>
            <p:cNvPr id="8" name="Rectangle 7">
              <a:extLst>
                <a:ext uri="{FF2B5EF4-FFF2-40B4-BE49-F238E27FC236}">
                  <a16:creationId xmlns="" xmlns:a16="http://schemas.microsoft.com/office/drawing/2014/main" id="{1DB94146-1D3F-47C1-AB25-C5493CA68079}"/>
                </a:ext>
              </a:extLst>
            </p:cNvPr>
            <p:cNvSpPr/>
            <p:nvPr/>
          </p:nvSpPr>
          <p:spPr>
            <a:xfrm>
              <a:off x="2032002" y="1231201"/>
              <a:ext cx="7005396" cy="799231"/>
            </a:xfrm>
            <a:prstGeom prst="rect">
              <a:avLst/>
            </a:prstGeom>
            <a:ln w="28575"/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>
              <a:normAutofit fontScale="92500" lnSpcReduction="10000"/>
            </a:bodyPr>
            <a:lstStyle/>
            <a:p>
              <a:pPr algn="ctr"/>
              <a:r>
                <a:rPr lang="bg-BG" sz="2800" b="1" dirty="0"/>
                <a:t>                            </a:t>
              </a:r>
              <a:r>
                <a:rPr lang="en-US" sz="2800" b="1" dirty="0" smtClean="0"/>
                <a:t>         </a:t>
              </a:r>
              <a:r>
                <a:rPr lang="bg-BG" sz="2000" b="1" dirty="0" smtClean="0"/>
                <a:t>Видин </a:t>
              </a:r>
              <a:r>
                <a:rPr lang="bg-BG" sz="2000" b="1" dirty="0"/>
                <a:t>и Плевен</a:t>
              </a:r>
              <a:endParaRPr lang="en-GB" sz="2000" b="1" dirty="0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832C696D-6EA9-43C6-A851-1710E4C60BC6}"/>
                </a:ext>
              </a:extLst>
            </p:cNvPr>
            <p:cNvGrpSpPr/>
            <p:nvPr/>
          </p:nvGrpSpPr>
          <p:grpSpPr>
            <a:xfrm>
              <a:off x="1648303" y="1035830"/>
              <a:ext cx="3413891" cy="801140"/>
              <a:chOff x="1134989" y="191527"/>
              <a:chExt cx="4961011" cy="762806"/>
            </a:xfrm>
            <a:solidFill>
              <a:schemeClr val="accent2">
                <a:lumMod val="60000"/>
                <a:lumOff val="40000"/>
              </a:schemeClr>
            </a:solidFill>
          </p:grpSpPr>
          <p:sp>
            <p:nvSpPr>
              <p:cNvPr id="23" name="Rectangle: Rounded Corners 17">
                <a:extLst>
                  <a:ext uri="{FF2B5EF4-FFF2-40B4-BE49-F238E27FC236}">
                    <a16:creationId xmlns="" xmlns:a16="http://schemas.microsoft.com/office/drawing/2014/main" id="{7D775640-96D6-4F84-9BB7-A6FE925DCE11}"/>
                  </a:ext>
                </a:extLst>
              </p:cNvPr>
              <p:cNvSpPr/>
              <p:nvPr/>
            </p:nvSpPr>
            <p:spPr>
              <a:xfrm>
                <a:off x="1134989" y="191527"/>
                <a:ext cx="4961011" cy="762806"/>
              </a:xfrm>
              <a:prstGeom prst="roundRect">
                <a:avLst/>
              </a:prstGeom>
              <a:grpFill/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ectangle: Rounded Corners 5">
                <a:extLst>
                  <a:ext uri="{FF2B5EF4-FFF2-40B4-BE49-F238E27FC236}">
                    <a16:creationId xmlns="" xmlns:a16="http://schemas.microsoft.com/office/drawing/2014/main" id="{BF9392E0-DAC4-4E88-A297-2D3683927796}"/>
                  </a:ext>
                </a:extLst>
              </p:cNvPr>
              <p:cNvSpPr txBox="1"/>
              <p:nvPr/>
            </p:nvSpPr>
            <p:spPr>
              <a:xfrm>
                <a:off x="1488979" y="266863"/>
                <a:ext cx="4416075" cy="644238"/>
              </a:xfrm>
              <a:prstGeom prst="rect">
                <a:avLst/>
              </a:prstGeom>
              <a:grp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400" b="1" kern="1200" dirty="0">
                    <a:solidFill>
                      <a:schemeClr val="tx1"/>
                    </a:solidFill>
                  </a:rPr>
                  <a:t>Северозападен регион за планиране </a:t>
                </a:r>
                <a:endParaRPr lang="en-GB" sz="1400" b="1" kern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="" xmlns:a16="http://schemas.microsoft.com/office/drawing/2014/main" id="{04D3BBDF-9E05-4D9B-BD71-3BE35B6956B9}"/>
                </a:ext>
              </a:extLst>
            </p:cNvPr>
            <p:cNvSpPr/>
            <p:nvPr/>
          </p:nvSpPr>
          <p:spPr>
            <a:xfrm>
              <a:off x="2032000" y="2592001"/>
              <a:ext cx="7005398" cy="756000"/>
            </a:xfrm>
            <a:prstGeom prst="rect">
              <a:avLst/>
            </a:prstGeom>
            <a:ln w="28575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/>
            <a:lstStyle/>
            <a:p>
              <a:pPr algn="ctr"/>
              <a:r>
                <a:rPr lang="bg-BG" sz="1400" dirty="0"/>
                <a:t>                                                           </a:t>
              </a:r>
              <a:r>
                <a:rPr lang="en-US" sz="1400" dirty="0" smtClean="0"/>
                <a:t>      </a:t>
              </a:r>
              <a:r>
                <a:rPr lang="bg-BG" b="1" dirty="0" smtClean="0"/>
                <a:t>Русе</a:t>
              </a:r>
              <a:r>
                <a:rPr lang="bg-BG" b="1" dirty="0"/>
                <a:t>, Велико Търново, Варна</a:t>
              </a:r>
              <a:endParaRPr lang="en-GB" sz="1400" b="1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="" xmlns:a16="http://schemas.microsoft.com/office/drawing/2014/main" id="{1199616A-7027-43F5-856A-4EF0D8D71207}"/>
                </a:ext>
              </a:extLst>
            </p:cNvPr>
            <p:cNvGrpSpPr/>
            <p:nvPr/>
          </p:nvGrpSpPr>
          <p:grpSpPr>
            <a:xfrm>
              <a:off x="1648302" y="2353131"/>
              <a:ext cx="3384141" cy="800771"/>
              <a:chOff x="1140567" y="1514361"/>
              <a:chExt cx="4955431" cy="800771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1" name="Rectangle: Rounded Corners 15">
                <a:extLst>
                  <a:ext uri="{FF2B5EF4-FFF2-40B4-BE49-F238E27FC236}">
                    <a16:creationId xmlns="" xmlns:a16="http://schemas.microsoft.com/office/drawing/2014/main" id="{CBD129DF-134F-49F2-9368-68F357B8153D}"/>
                  </a:ext>
                </a:extLst>
              </p:cNvPr>
              <p:cNvSpPr/>
              <p:nvPr/>
            </p:nvSpPr>
            <p:spPr>
              <a:xfrm>
                <a:off x="1140567" y="1514361"/>
                <a:ext cx="4955431" cy="800771"/>
              </a:xfrm>
              <a:prstGeom prst="roundRect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ectangle: Rounded Corners 8">
                <a:extLst>
                  <a:ext uri="{FF2B5EF4-FFF2-40B4-BE49-F238E27FC236}">
                    <a16:creationId xmlns="" xmlns:a16="http://schemas.microsoft.com/office/drawing/2014/main" id="{EBF7D4F3-D184-470A-BEB1-257164FED61A}"/>
                  </a:ext>
                </a:extLst>
              </p:cNvPr>
              <p:cNvSpPr txBox="1"/>
              <p:nvPr/>
            </p:nvSpPr>
            <p:spPr>
              <a:xfrm>
                <a:off x="1259466" y="1557591"/>
                <a:ext cx="4836531" cy="714309"/>
              </a:xfrm>
              <a:prstGeom prst="rect">
                <a:avLst/>
              </a:prstGeom>
              <a:grpFill/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200" b="1" kern="1200" dirty="0">
                    <a:solidFill>
                      <a:schemeClr val="tx1"/>
                    </a:solidFill>
                  </a:rPr>
                  <a:t>Северен централен и Североизточен регион за планиране</a:t>
                </a:r>
                <a:endParaRPr lang="en-GB" sz="1200" b="1" kern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86D23B82-8874-498D-A902-0BC8C315F3BA}"/>
                </a:ext>
              </a:extLst>
            </p:cNvPr>
            <p:cNvSpPr/>
            <p:nvPr/>
          </p:nvSpPr>
          <p:spPr>
            <a:xfrm>
              <a:off x="2032000" y="3952800"/>
              <a:ext cx="7005398" cy="756000"/>
            </a:xfrm>
            <a:prstGeom prst="rect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/>
            <a:lstStyle/>
            <a:p>
              <a:pPr algn="ctr"/>
              <a:r>
                <a:rPr lang="bg-BG" sz="1400" dirty="0"/>
                <a:t>                                                           </a:t>
              </a:r>
              <a:r>
                <a:rPr lang="en-US" sz="1400" dirty="0" smtClean="0"/>
                <a:t>      </a:t>
              </a:r>
              <a:r>
                <a:rPr lang="bg-BG" sz="1400" dirty="0" smtClean="0"/>
                <a:t> </a:t>
              </a:r>
              <a:r>
                <a:rPr lang="bg-BG" b="1" dirty="0"/>
                <a:t>Бургас, Стара Загора, Пловдив</a:t>
              </a:r>
              <a:endParaRPr lang="en-GB" sz="1400" b="1" dirty="0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="" xmlns:a16="http://schemas.microsoft.com/office/drawing/2014/main" id="{808AA116-D964-4108-BFC7-368C40E7691B}"/>
                </a:ext>
              </a:extLst>
            </p:cNvPr>
            <p:cNvGrpSpPr/>
            <p:nvPr/>
          </p:nvGrpSpPr>
          <p:grpSpPr>
            <a:xfrm>
              <a:off x="1648301" y="3670063"/>
              <a:ext cx="3413667" cy="844002"/>
              <a:chOff x="1097335" y="2831930"/>
              <a:chExt cx="4998665" cy="844002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19" name="Rectangle: Rounded Corners 13">
                <a:extLst>
                  <a:ext uri="{FF2B5EF4-FFF2-40B4-BE49-F238E27FC236}">
                    <a16:creationId xmlns="" xmlns:a16="http://schemas.microsoft.com/office/drawing/2014/main" id="{474BFC7C-A870-466E-A360-AB154AD4CE45}"/>
                  </a:ext>
                </a:extLst>
              </p:cNvPr>
              <p:cNvSpPr/>
              <p:nvPr/>
            </p:nvSpPr>
            <p:spPr>
              <a:xfrm>
                <a:off x="1097335" y="2831930"/>
                <a:ext cx="4998665" cy="844002"/>
              </a:xfrm>
              <a:prstGeom prst="roundRect">
                <a:avLst/>
              </a:prstGeom>
              <a:grpFill/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0" name="Rectangle: Rounded Corners 11">
                <a:extLst>
                  <a:ext uri="{FF2B5EF4-FFF2-40B4-BE49-F238E27FC236}">
                    <a16:creationId xmlns="" xmlns:a16="http://schemas.microsoft.com/office/drawing/2014/main" id="{F97EE54D-14C1-40A0-AE22-347EFEFFBB07}"/>
                  </a:ext>
                </a:extLst>
              </p:cNvPr>
              <p:cNvSpPr txBox="1"/>
              <p:nvPr/>
            </p:nvSpPr>
            <p:spPr>
              <a:xfrm>
                <a:off x="1482192" y="2850167"/>
                <a:ext cx="4393580" cy="779183"/>
              </a:xfrm>
              <a:prstGeom prst="rect">
                <a:avLst/>
              </a:prstGeom>
              <a:grpFill/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200" b="1" kern="1200" dirty="0">
                    <a:solidFill>
                      <a:schemeClr val="tx1"/>
                    </a:solidFill>
                  </a:rPr>
                  <a:t>Югоизточен и Южен централен регион за планиране</a:t>
                </a:r>
                <a:endParaRPr lang="en-GB" sz="1200" b="1" kern="12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31997836-2ADA-4540-99FE-3E99B4D94D55}"/>
                </a:ext>
              </a:extLst>
            </p:cNvPr>
            <p:cNvSpPr/>
            <p:nvPr/>
          </p:nvSpPr>
          <p:spPr>
            <a:xfrm>
              <a:off x="2032000" y="5313601"/>
              <a:ext cx="7005398" cy="804245"/>
            </a:xfrm>
            <a:prstGeom prst="rect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/>
            <a:lstStyle/>
            <a:p>
              <a:pPr algn="ctr"/>
              <a:r>
                <a:rPr lang="bg-BG" sz="2400" b="1" dirty="0"/>
                <a:t>                                     </a:t>
              </a:r>
              <a:r>
                <a:rPr lang="bg-BG" sz="2400" b="1" dirty="0" smtClean="0"/>
                <a:t>     </a:t>
              </a:r>
              <a:r>
                <a:rPr lang="bg-BG" b="1" dirty="0" smtClean="0"/>
                <a:t>София </a:t>
              </a:r>
              <a:r>
                <a:rPr lang="bg-BG" b="1" dirty="0"/>
                <a:t>и Благоевград </a:t>
              </a:r>
              <a:endParaRPr lang="en-GB" b="1" dirty="0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="" xmlns:a16="http://schemas.microsoft.com/office/drawing/2014/main" id="{889AE747-0821-436D-A949-CBF75AD4CAA0}"/>
                </a:ext>
              </a:extLst>
            </p:cNvPr>
            <p:cNvGrpSpPr/>
            <p:nvPr/>
          </p:nvGrpSpPr>
          <p:grpSpPr>
            <a:xfrm>
              <a:off x="1648300" y="5118863"/>
              <a:ext cx="3443190" cy="759072"/>
              <a:chOff x="1054103" y="4281367"/>
              <a:chExt cx="5041897" cy="759072"/>
            </a:xfrm>
          </p:grpSpPr>
          <p:sp>
            <p:nvSpPr>
              <p:cNvPr id="17" name="Rectangle: Rounded Corners 11">
                <a:extLst>
                  <a:ext uri="{FF2B5EF4-FFF2-40B4-BE49-F238E27FC236}">
                    <a16:creationId xmlns="" xmlns:a16="http://schemas.microsoft.com/office/drawing/2014/main" id="{F87E8B62-7768-4F45-8E9B-B010600A888E}"/>
                  </a:ext>
                </a:extLst>
              </p:cNvPr>
              <p:cNvSpPr/>
              <p:nvPr/>
            </p:nvSpPr>
            <p:spPr>
              <a:xfrm>
                <a:off x="1054103" y="4281367"/>
                <a:ext cx="5041897" cy="755366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ectangle: Rounded Corners 14">
                <a:extLst>
                  <a:ext uri="{FF2B5EF4-FFF2-40B4-BE49-F238E27FC236}">
                    <a16:creationId xmlns="" xmlns:a16="http://schemas.microsoft.com/office/drawing/2014/main" id="{09766E7C-5AEE-4A48-9EC0-F03B575D0CCD}"/>
                  </a:ext>
                </a:extLst>
              </p:cNvPr>
              <p:cNvSpPr txBox="1"/>
              <p:nvPr/>
            </p:nvSpPr>
            <p:spPr>
              <a:xfrm>
                <a:off x="1592699" y="4390535"/>
                <a:ext cx="4086105" cy="64990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15053" tIns="0" rIns="215053" bIns="0" numCol="1" spcCol="1270" anchor="ctr" anchorCtr="0">
                <a:noAutofit/>
              </a:bodyPr>
              <a:lstStyle/>
              <a:p>
                <a:pPr marL="0" lvl="0" indent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bg-BG" sz="1400" b="1" kern="1200" dirty="0">
                    <a:solidFill>
                      <a:schemeClr val="tx1"/>
                    </a:solidFill>
                  </a:rPr>
                  <a:t>Югозападен регион за планиране</a:t>
                </a:r>
                <a:endParaRPr lang="en-GB" sz="1400" b="1" kern="12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2603765" y="401918"/>
            <a:ext cx="38459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bg-BG" sz="2000" b="1" dirty="0" smtClean="0"/>
              <a:t>БЮДЖЕТ НА ГРАДСКИ КЛЪСТЕРИ</a:t>
            </a:r>
          </a:p>
        </p:txBody>
      </p:sp>
      <p:pic>
        <p:nvPicPr>
          <p:cNvPr id="28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370576" y="4909598"/>
            <a:ext cx="8534721" cy="1227304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>
            <a:spAutoFit/>
          </a:bodyPr>
          <a:lstStyle/>
          <a:p>
            <a:endParaRPr lang="bg-BG" dirty="0"/>
          </a:p>
        </p:txBody>
      </p:sp>
      <p:sp>
        <p:nvSpPr>
          <p:cNvPr id="32" name="Rectangle 31"/>
          <p:cNvSpPr/>
          <p:nvPr/>
        </p:nvSpPr>
        <p:spPr>
          <a:xfrm>
            <a:off x="2725445" y="5188724"/>
            <a:ext cx="5936853" cy="6924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bg-BG" sz="1300" b="1" dirty="0">
                <a:solidFill>
                  <a:schemeClr val="tx1"/>
                </a:solidFill>
                <a:ea typeface="Calibri" panose="020F0502020204030204" pitchFamily="34" charset="0"/>
              </a:rPr>
              <a:t>П</a:t>
            </a:r>
            <a:r>
              <a:rPr lang="bg-BG" sz="1300" b="1" dirty="0" smtClean="0">
                <a:solidFill>
                  <a:schemeClr val="tx1"/>
                </a:solidFill>
                <a:ea typeface="Calibri" panose="020F0502020204030204" pitchFamily="34" charset="0"/>
              </a:rPr>
              <a:t>оне </a:t>
            </a:r>
            <a:r>
              <a:rPr lang="bg-BG" sz="1300" b="1" dirty="0">
                <a:solidFill>
                  <a:schemeClr val="tx1"/>
                </a:solidFill>
                <a:ea typeface="Calibri" panose="020F0502020204030204" pitchFamily="34" charset="0"/>
              </a:rPr>
              <a:t>30% от средствата във всеки клъстер ще бъдат заделени за участие на градските общини в концепции за ИТИ на ниво регион за планиране в рамките на изпълнение на ПО2 на ОПРР. </a:t>
            </a:r>
            <a:endParaRPr lang="bg-BG" sz="1300" b="1" dirty="0">
              <a:solidFill>
                <a:schemeClr val="tx1"/>
              </a:solidFill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27" y="4963922"/>
            <a:ext cx="2085384" cy="10965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7" name="Rectangle 36"/>
          <p:cNvSpPr/>
          <p:nvPr/>
        </p:nvSpPr>
        <p:spPr>
          <a:xfrm>
            <a:off x="383416" y="1757967"/>
            <a:ext cx="1681431" cy="2769989"/>
          </a:xfrm>
          <a:prstGeom prst="rect">
            <a:avLst/>
          </a:prstGeom>
          <a:ln w="1905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bg-BG" sz="1400" b="1" dirty="0" smtClean="0"/>
              <a:t>Използвани </a:t>
            </a:r>
            <a:r>
              <a:rPr lang="bg-BG" sz="1400" b="1" dirty="0"/>
              <a:t>показатели: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g-BG" sz="1200" dirty="0" smtClean="0"/>
              <a:t>Население </a:t>
            </a:r>
            <a:r>
              <a:rPr lang="en-US" sz="1200" dirty="0" smtClean="0"/>
              <a:t>-</a:t>
            </a:r>
            <a:r>
              <a:rPr lang="bg-BG" sz="1200" dirty="0" smtClean="0"/>
              <a:t> тежест </a:t>
            </a:r>
            <a:r>
              <a:rPr lang="bg-BG" sz="1200" dirty="0"/>
              <a:t>15 %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g-BG" sz="1200" dirty="0" smtClean="0"/>
              <a:t>Територия </a:t>
            </a:r>
            <a:r>
              <a:rPr lang="en-US" sz="1200" dirty="0"/>
              <a:t>- </a:t>
            </a:r>
            <a:r>
              <a:rPr lang="bg-BG" sz="1200" dirty="0"/>
              <a:t>тежест 15 % 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g-BG" sz="1200" dirty="0" smtClean="0"/>
              <a:t>БДС </a:t>
            </a:r>
            <a:r>
              <a:rPr lang="en-US" sz="1200" dirty="0"/>
              <a:t>-</a:t>
            </a:r>
            <a:r>
              <a:rPr lang="bg-BG" sz="1200" dirty="0"/>
              <a:t> тежест </a:t>
            </a:r>
            <a:r>
              <a:rPr lang="en-US" sz="1200" dirty="0"/>
              <a:t>20</a:t>
            </a:r>
            <a:r>
              <a:rPr lang="bg-BG" sz="1200" dirty="0"/>
              <a:t> </a:t>
            </a:r>
            <a:r>
              <a:rPr lang="bg-BG" sz="1200" dirty="0" smtClean="0"/>
              <a:t>%</a:t>
            </a:r>
          </a:p>
          <a:p>
            <a:pPr marL="171450" indent="-171450">
              <a:lnSpc>
                <a:spcPct val="150000"/>
              </a:lnSpc>
              <a:spcBef>
                <a:spcPts val="600"/>
              </a:spcBef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§"/>
            </a:pPr>
            <a:r>
              <a:rPr lang="bg-BG" sz="1100" dirty="0" smtClean="0"/>
              <a:t>Инфраструктура</a:t>
            </a:r>
            <a:r>
              <a:rPr lang="en-US" sz="1100" dirty="0" smtClean="0"/>
              <a:t> </a:t>
            </a:r>
            <a:r>
              <a:rPr lang="en-US" sz="1200" dirty="0"/>
              <a:t>- </a:t>
            </a:r>
            <a:r>
              <a:rPr lang="bg-BG" sz="1200" dirty="0"/>
              <a:t>тежест 5</a:t>
            </a:r>
            <a:r>
              <a:rPr lang="en-US" sz="1200" dirty="0"/>
              <a:t>0</a:t>
            </a:r>
            <a:r>
              <a:rPr lang="bg-BG" sz="1200" dirty="0"/>
              <a:t> </a:t>
            </a:r>
            <a:r>
              <a:rPr lang="bg-BG" sz="1200" dirty="0" smtClean="0"/>
              <a:t>%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405434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870630" y="4410338"/>
            <a:ext cx="5661808" cy="1269999"/>
            <a:chOff x="2438400" y="0"/>
            <a:chExt cx="3657600" cy="1269999"/>
          </a:xfrm>
        </p:grpSpPr>
        <p:sp>
          <p:nvSpPr>
            <p:cNvPr id="29" name="Right Arrow 28"/>
            <p:cNvSpPr/>
            <p:nvPr/>
          </p:nvSpPr>
          <p:spPr>
            <a:xfrm>
              <a:off x="2438400" y="0"/>
              <a:ext cx="3657600" cy="1269999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ight Arrow 4"/>
            <p:cNvSpPr txBox="1"/>
            <p:nvPr/>
          </p:nvSpPr>
          <p:spPr>
            <a:xfrm>
              <a:off x="2438400" y="158750"/>
              <a:ext cx="3181350" cy="9524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t" anchorCtr="0">
              <a:noAutofit/>
            </a:bodyPr>
            <a:lstStyle/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000" kern="1200" dirty="0"/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3000" kern="12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36963" y="4487210"/>
            <a:ext cx="2115100" cy="1163648"/>
            <a:chOff x="0" y="0"/>
            <a:chExt cx="2438400" cy="1269999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7" name="Rounded Rectangle 26"/>
            <p:cNvSpPr/>
            <p:nvPr/>
          </p:nvSpPr>
          <p:spPr>
            <a:xfrm>
              <a:off x="0" y="0"/>
              <a:ext cx="2438400" cy="1269999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6"/>
            <p:cNvSpPr txBox="1"/>
            <p:nvPr/>
          </p:nvSpPr>
          <p:spPr>
            <a:xfrm>
              <a:off x="61996" y="61996"/>
              <a:ext cx="2314408" cy="114600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0" tIns="114300" rIns="228600" bIns="114300" numCol="1" spcCol="1270" anchor="ctr" anchorCtr="0">
              <a:noAutofit/>
            </a:bodyPr>
            <a:lstStyle/>
            <a:p>
              <a:pPr lvl="0" algn="ctr" defTabSz="2667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000" kern="1200"/>
            </a:p>
          </p:txBody>
        </p:sp>
      </p:grpSp>
      <p:sp>
        <p:nvSpPr>
          <p:cNvPr id="16" name="Right Arrow 15"/>
          <p:cNvSpPr/>
          <p:nvPr/>
        </p:nvSpPr>
        <p:spPr>
          <a:xfrm>
            <a:off x="3035207" y="3078360"/>
            <a:ext cx="5497231" cy="1269999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1">
            <a:schemeClr val="accent5">
              <a:tint val="40000"/>
              <a:alpha val="90000"/>
              <a:hueOff val="-3695877"/>
              <a:satOff val="-6408"/>
              <a:lumOff val="-644"/>
              <a:alphaOff val="0"/>
            </a:schemeClr>
          </a:lnRef>
          <a:fillRef idx="1">
            <a:schemeClr val="accent5">
              <a:tint val="40000"/>
              <a:alpha val="90000"/>
              <a:hueOff val="-3695877"/>
              <a:satOff val="-6408"/>
              <a:lumOff val="-644"/>
              <a:alphaOff val="0"/>
            </a:schemeClr>
          </a:fillRef>
          <a:effectRef idx="2">
            <a:schemeClr val="accent5">
              <a:tint val="40000"/>
              <a:alpha val="90000"/>
              <a:hueOff val="-3695877"/>
              <a:satOff val="-6408"/>
              <a:lumOff val="-64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 sz="13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929891" y="3133624"/>
            <a:ext cx="2122172" cy="1159472"/>
            <a:chOff x="0" y="1397000"/>
            <a:chExt cx="2438400" cy="1269999"/>
          </a:xfrm>
        </p:grpSpPr>
        <p:sp>
          <p:nvSpPr>
            <p:cNvPr id="24" name="Rounded Rectangle 23"/>
            <p:cNvSpPr/>
            <p:nvPr/>
          </p:nvSpPr>
          <p:spPr>
            <a:xfrm>
              <a:off x="0" y="1397000"/>
              <a:ext cx="2438400" cy="1269999"/>
            </a:xfrm>
            <a:prstGeom prst="round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3676672"/>
                <a:satOff val="-5114"/>
                <a:lumOff val="-1961"/>
                <a:alphaOff val="0"/>
              </a:schemeClr>
            </a:fillRef>
            <a:effectRef idx="3">
              <a:schemeClr val="accent5">
                <a:hueOff val="-3676672"/>
                <a:satOff val="-5114"/>
                <a:lumOff val="-196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9"/>
            <p:cNvSpPr txBox="1"/>
            <p:nvPr/>
          </p:nvSpPr>
          <p:spPr>
            <a:xfrm>
              <a:off x="61996" y="1458996"/>
              <a:ext cx="2314408" cy="11460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3840" tIns="121920" rIns="243840" bIns="121920" numCol="1" spcCol="1270" anchor="ctr" anchorCtr="0">
              <a:noAutofit/>
            </a:bodyPr>
            <a:lstStyle/>
            <a:p>
              <a:pPr lvl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400" kern="120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870630" y="1714370"/>
            <a:ext cx="5661809" cy="1269999"/>
            <a:chOff x="2438400" y="2793999"/>
            <a:chExt cx="3657600" cy="1269999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2" name="Right Arrow 21"/>
            <p:cNvSpPr/>
            <p:nvPr/>
          </p:nvSpPr>
          <p:spPr>
            <a:xfrm>
              <a:off x="2438400" y="2793999"/>
              <a:ext cx="3657600" cy="1269999"/>
            </a:xfrm>
            <a:prstGeom prst="rightArrow">
              <a:avLst>
                <a:gd name="adj1" fmla="val 75000"/>
                <a:gd name="adj2" fmla="val 50000"/>
              </a:avLst>
            </a:prstGeom>
            <a:grpFill/>
          </p:spPr>
          <p:style>
            <a:lnRef idx="1">
              <a:schemeClr val="accent5">
                <a:tint val="40000"/>
                <a:alpha val="90000"/>
                <a:hueOff val="-7391755"/>
                <a:satOff val="-12816"/>
                <a:lumOff val="-1289"/>
                <a:alphaOff val="0"/>
              </a:schemeClr>
            </a:lnRef>
            <a:fillRef idx="1">
              <a:schemeClr val="accent5">
                <a:tint val="40000"/>
                <a:alpha val="90000"/>
                <a:hueOff val="-7391755"/>
                <a:satOff val="-12816"/>
                <a:lumOff val="-1289"/>
                <a:alphaOff val="0"/>
              </a:schemeClr>
            </a:fillRef>
            <a:effectRef idx="2">
              <a:schemeClr val="accent5">
                <a:tint val="40000"/>
                <a:alpha val="90000"/>
                <a:hueOff val="-7391755"/>
                <a:satOff val="-12816"/>
                <a:lumOff val="-128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ight Arrow 11"/>
            <p:cNvSpPr txBox="1"/>
            <p:nvPr/>
          </p:nvSpPr>
          <p:spPr>
            <a:xfrm>
              <a:off x="2606481" y="3038636"/>
              <a:ext cx="3210411" cy="861903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9050" tIns="19050" rIns="19050" bIns="19050" numCol="1" spcCol="1270" anchor="t" anchorCtr="0">
              <a:noAutofit/>
            </a:bodyPr>
            <a:lstStyle/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r>
                <a:rPr lang="bg-BG" sz="1300" kern="1200" dirty="0" smtClean="0"/>
                <a:t>Самостоятелен проект на един бенефициент (градска община или заинтересована страна)</a:t>
              </a:r>
            </a:p>
            <a:p>
              <a:pPr marL="285750" lvl="1" indent="-28575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Wingdings" panose="05000000000000000000" pitchFamily="2" charset="2"/>
                <a:buChar char="§"/>
              </a:pPr>
              <a:r>
                <a:rPr lang="bg-BG" sz="1300" dirty="0" smtClean="0"/>
                <a:t>Партньорство между различни бенефициенти (градски общини или заинтересовани страни)</a:t>
              </a:r>
              <a:endParaRPr lang="en-US" sz="1300" kern="12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963831" y="1748596"/>
            <a:ext cx="2088232" cy="1164270"/>
            <a:chOff x="0" y="2793999"/>
            <a:chExt cx="2438400" cy="126999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20" name="Rounded Rectangle 19"/>
            <p:cNvSpPr/>
            <p:nvPr/>
          </p:nvSpPr>
          <p:spPr>
            <a:xfrm>
              <a:off x="0" y="2793999"/>
              <a:ext cx="2438400" cy="1269999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-7353344"/>
                <a:satOff val="-10228"/>
                <a:lumOff val="-3922"/>
                <a:alphaOff val="0"/>
              </a:schemeClr>
            </a:fillRef>
            <a:effectRef idx="3">
              <a:schemeClr val="accent5">
                <a:hueOff val="-7353344"/>
                <a:satOff val="-10228"/>
                <a:lumOff val="-392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13"/>
            <p:cNvSpPr txBox="1"/>
            <p:nvPr/>
          </p:nvSpPr>
          <p:spPr>
            <a:xfrm>
              <a:off x="61996" y="2855995"/>
              <a:ext cx="2314408" cy="114600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0" tIns="114300" rIns="228600" bIns="114300" numCol="1" spcCol="1270" anchor="ctr" anchorCtr="0">
              <a:noAutofit/>
            </a:bodyPr>
            <a:lstStyle/>
            <a:p>
              <a:pPr lvl="0" algn="ctr" defTabSz="2667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000" kern="12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536261" y="436527"/>
            <a:ext cx="1980992" cy="506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bg-BG" sz="2000" b="1" cap="all" dirty="0" smtClean="0"/>
              <a:t>Възможности</a:t>
            </a:r>
          </a:p>
        </p:txBody>
      </p:sp>
      <p:pic>
        <p:nvPicPr>
          <p:cNvPr id="11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69876" y="6175375"/>
            <a:ext cx="8513762" cy="246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>
                <a:srgbClr val="65C8FF"/>
              </a:buClr>
              <a:defRPr/>
            </a:pPr>
            <a:r>
              <a:rPr lang="en-US" altLang="bg-BG" sz="1200" b="1" kern="0" dirty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lfaen" pitchFamily="18" charset="0"/>
              </a:rPr>
              <a:t>www.mrrb.government.bg </a:t>
            </a:r>
            <a:r>
              <a:rPr lang="bg-BG" altLang="bg-BG" sz="1200" b="1" kern="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lfaen" pitchFamily="18" charset="0"/>
              </a:rPr>
              <a:t>                                                                                                                                                </a:t>
            </a:r>
            <a:r>
              <a:rPr lang="en-US" altLang="bg-BG" sz="1200" b="1" kern="0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lfaen" pitchFamily="18" charset="0"/>
              </a:rPr>
              <a:t>www.bgregio.eu</a:t>
            </a:r>
            <a:endParaRPr lang="en-US" altLang="bg-BG" sz="1200" b="1" kern="0" dirty="0">
              <a:solidFill>
                <a:srgbClr val="080808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lfaen" pitchFamily="18" charset="0"/>
            </a:endParaRPr>
          </a:p>
        </p:txBody>
      </p:sp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87589" y="1907830"/>
            <a:ext cx="14182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600" b="1" dirty="0" smtClean="0"/>
              <a:t>Територия на </a:t>
            </a:r>
          </a:p>
          <a:p>
            <a:pPr algn="ctr"/>
            <a:r>
              <a:rPr lang="bg-BG" sz="1600" b="1" dirty="0"/>
              <a:t>е</a:t>
            </a:r>
            <a:r>
              <a:rPr lang="bg-BG" sz="1600" b="1" dirty="0" smtClean="0"/>
              <a:t>дна градска </a:t>
            </a:r>
          </a:p>
          <a:p>
            <a:pPr algn="ctr"/>
            <a:r>
              <a:rPr lang="bg-BG" sz="1600" b="1" dirty="0" smtClean="0"/>
              <a:t>община</a:t>
            </a:r>
            <a:endParaRPr lang="bg-BG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05931" y="3300227"/>
            <a:ext cx="16081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dirty="0" smtClean="0"/>
              <a:t>Територията на един градски клъстер</a:t>
            </a:r>
            <a:endParaRPr lang="bg-BG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74485" y="4705360"/>
            <a:ext cx="22329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600" b="1" dirty="0" smtClean="0"/>
              <a:t>Територия на </a:t>
            </a:r>
          </a:p>
          <a:p>
            <a:pPr algn="ctr"/>
            <a:r>
              <a:rPr lang="bg-BG" sz="1600" b="1" dirty="0" smtClean="0"/>
              <a:t>цялата страна</a:t>
            </a:r>
          </a:p>
          <a:p>
            <a:pPr algn="ctr"/>
            <a:r>
              <a:rPr lang="bg-BG" sz="1200" b="1" dirty="0" smtClean="0"/>
              <a:t>/30% от бюджета на клъстера/</a:t>
            </a:r>
            <a:endParaRPr lang="bg-BG" sz="1100" b="1" dirty="0" smtClean="0"/>
          </a:p>
        </p:txBody>
      </p:sp>
      <p:sp>
        <p:nvSpPr>
          <p:cNvPr id="31" name="Right Arrow 11"/>
          <p:cNvSpPr txBox="1"/>
          <p:nvPr/>
        </p:nvSpPr>
        <p:spPr>
          <a:xfrm>
            <a:off x="3126732" y="3318513"/>
            <a:ext cx="5171361" cy="86190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" tIns="19050" rIns="19050" bIns="19050" numCol="1" spcCol="1270" anchor="t" anchorCtr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300" dirty="0"/>
              <a:t>Партньорство между две градски общини в клъстера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300" dirty="0"/>
              <a:t>Партньорство на различни заинтересовани страни от територията на две различни градски общини, включени в клъстера </a:t>
            </a:r>
            <a:r>
              <a:rPr lang="bg-BG" sz="1300" dirty="0"/>
              <a:t>(включително градска община)</a:t>
            </a:r>
            <a:endParaRPr lang="ru-RU" sz="1300" dirty="0"/>
          </a:p>
        </p:txBody>
      </p:sp>
      <p:sp>
        <p:nvSpPr>
          <p:cNvPr id="32" name="Right Arrow 11"/>
          <p:cNvSpPr txBox="1"/>
          <p:nvPr/>
        </p:nvSpPr>
        <p:spPr>
          <a:xfrm>
            <a:off x="3168215" y="4716971"/>
            <a:ext cx="5171361" cy="86190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" tIns="19050" rIns="19050" bIns="19050" numCol="1" spcCol="1270" anchor="t" anchorCtr="0">
            <a:noAutofit/>
          </a:bodyPr>
          <a:lstStyle/>
          <a:p>
            <a:r>
              <a:rPr lang="ru-RU" sz="1300" dirty="0"/>
              <a:t>Партньорство между бенефициенти по ПО1 (градски общини или заинтересовани страни) и бенефициенти по ПО2 (градска община или заинтересована страна) за изпълнението на концепции за </a:t>
            </a:r>
            <a:r>
              <a:rPr lang="ru-RU" sz="1300" dirty="0" smtClean="0"/>
              <a:t>ИТИ 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71892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9966" y="379993"/>
            <a:ext cx="29240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bg-BG" sz="2000" b="1" dirty="0" smtClean="0"/>
              <a:t>ТЕРИТОРИАЛНИ ОРГАНИ</a:t>
            </a:r>
          </a:p>
        </p:txBody>
      </p:sp>
      <p:pic>
        <p:nvPicPr>
          <p:cNvPr id="53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Group 18"/>
          <p:cNvGrpSpPr/>
          <p:nvPr/>
        </p:nvGrpSpPr>
        <p:grpSpPr>
          <a:xfrm>
            <a:off x="971600" y="1657746"/>
            <a:ext cx="7303681" cy="3058158"/>
            <a:chOff x="3125296" y="2645759"/>
            <a:chExt cx="7303681" cy="3058158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4637464" y="2851597"/>
              <a:ext cx="0" cy="347791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394350" y="3199388"/>
              <a:ext cx="3034627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200" b="1" dirty="0"/>
                <a:t>КОМИТЕТ ЗА ПОДБОР НА ПРОЕКТИ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25296" y="3176758"/>
              <a:ext cx="3044918" cy="3693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200" b="1" dirty="0"/>
                <a:t>ЗВЕНО ЗА ПОДБОР НА ПРОЕКТИ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170214" y="3397818"/>
              <a:ext cx="1213845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36148" y="2645759"/>
              <a:ext cx="3044918" cy="34073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 anchor="ctr" anchorCtr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200" b="1" dirty="0"/>
                <a:t>ОБЩИНСКА АДМИНИСТРАЦИЯ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136148" y="3571773"/>
              <a:ext cx="3034066" cy="1661993"/>
            </a:xfrm>
            <a:prstGeom prst="rect">
              <a:avLst/>
            </a:prstGeom>
            <a:noFill/>
            <a:ln w="28575">
              <a:solidFill>
                <a:srgbClr val="A9D18E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bg-BG" sz="1200" b="1" dirty="0"/>
                <a:t>Служители на съответната общинска администрация (</a:t>
              </a:r>
              <a:r>
                <a:rPr lang="ru-RU" sz="1200" b="1" dirty="0"/>
                <a:t>по преценка на съответната общинска администрация)</a:t>
              </a:r>
              <a:endParaRPr lang="bg-BG" sz="1200" b="1" dirty="0"/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ru-RU" sz="1100" b="1" dirty="0"/>
                <a:t>поне един експерт</a:t>
              </a:r>
              <a:r>
                <a:rPr lang="ru-RU" sz="1100" dirty="0"/>
                <a:t>, който отговаря за осигуряването на информация и публичност</a:t>
              </a:r>
            </a:p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ru-RU" sz="1100" b="1" dirty="0"/>
                <a:t>поне двама служители</a:t>
              </a:r>
              <a:r>
                <a:rPr lang="ru-RU" sz="1100" dirty="0"/>
                <a:t>, които обезпечават организацията на работата на Комитета и изпълняват функциите, свързани с участието в предварителния подбор на проектите</a:t>
              </a:r>
              <a:endParaRPr lang="bg-BG" sz="11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94349" y="3595647"/>
              <a:ext cx="3034626" cy="1646605"/>
            </a:xfrm>
            <a:prstGeom prst="rect">
              <a:avLst/>
            </a:prstGeom>
            <a:noFill/>
            <a:ln w="28575">
              <a:solidFill>
                <a:srgbClr val="A9D18E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200" b="1" dirty="0"/>
                <a:t>Представители на различни групи местни заинтересовани страни</a:t>
              </a:r>
              <a:r>
                <a:rPr lang="ru-RU" sz="1200" dirty="0"/>
                <a:t>, </a:t>
              </a:r>
              <a:r>
                <a:rPr lang="ru-RU" sz="1100" dirty="0"/>
                <a:t>в т.ч.: </a:t>
              </a:r>
              <a:r>
                <a:rPr lang="bg-BG" sz="1100" dirty="0"/>
                <a:t>общинска администрация, НПО, бизнес, отделите „Статистически изследвания“ (НСИ), национално представените организации на работодателите и на работниците и служителите, академични среди, </a:t>
              </a:r>
              <a:r>
                <a:rPr lang="ru-RU" sz="1100" dirty="0"/>
                <a:t>регионалните колегии на камарите на архитектите и на инженерите в инвестиционното проектиране</a:t>
              </a:r>
              <a:endParaRPr lang="bg-BG" sz="11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94349" y="5242252"/>
              <a:ext cx="3034626" cy="461665"/>
            </a:xfrm>
            <a:prstGeom prst="rect">
              <a:avLst/>
            </a:prstGeom>
            <a:noFill/>
            <a:ln w="28575">
              <a:solidFill>
                <a:srgbClr val="A9D18E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bg-BG" sz="1200" b="1" dirty="0"/>
                <a:t>Участие на представители на УО на ОПРР в качеството на наблюдатели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136148" y="5229201"/>
              <a:ext cx="3034066" cy="461665"/>
            </a:xfrm>
            <a:prstGeom prst="rect">
              <a:avLst/>
            </a:prstGeom>
            <a:noFill/>
            <a:ln w="28575">
              <a:solidFill>
                <a:srgbClr val="A9D18E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bg-BG" sz="1200" b="1" dirty="0"/>
                <a:t>Възможност за наемане на външни експерти при необходимост</a:t>
              </a:r>
            </a:p>
          </p:txBody>
        </p:sp>
      </p:grp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946943115"/>
              </p:ext>
            </p:extLst>
          </p:nvPr>
        </p:nvGraphicFramePr>
        <p:xfrm>
          <a:off x="4511969" y="4777013"/>
          <a:ext cx="2730596" cy="1512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57787" y="5216174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Метод за формиране на общата оценка в териториалния орган</a:t>
            </a:r>
            <a:endParaRPr lang="bg-BG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14171" y="5517232"/>
            <a:ext cx="648072" cy="0"/>
          </a:xfrm>
          <a:prstGeom prst="straightConnector1">
            <a:avLst/>
          </a:prstGeom>
          <a:ln w="19050">
            <a:solidFill>
              <a:schemeClr val="bg2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269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: Rounded Corners 39">
            <a:extLst>
              <a:ext uri="{FF2B5EF4-FFF2-40B4-BE49-F238E27FC236}">
                <a16:creationId xmlns="" xmlns:a16="http://schemas.microsoft.com/office/drawing/2014/main" id="{766B4489-9E99-469B-B2A8-FCB0626CEF4F}"/>
              </a:ext>
            </a:extLst>
          </p:cNvPr>
          <p:cNvSpPr/>
          <p:nvPr/>
        </p:nvSpPr>
        <p:spPr>
          <a:xfrm>
            <a:off x="1475654" y="2013438"/>
            <a:ext cx="6048673" cy="266465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3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Публикуване на </a:t>
            </a:r>
            <a:r>
              <a:rPr lang="bg-BG" sz="13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покана за подаване на фишове с проектни идеи </a:t>
            </a:r>
            <a:endParaRPr lang="en-GB" sz="1300" dirty="0">
              <a:effectLst/>
              <a:ea typeface="Calibri" panose="020F0502020204030204" pitchFamily="34" charset="0"/>
            </a:endParaRPr>
          </a:p>
        </p:txBody>
      </p:sp>
      <p:sp>
        <p:nvSpPr>
          <p:cNvPr id="33" name="Rectangle: Rounded Corners 40">
            <a:extLst>
              <a:ext uri="{FF2B5EF4-FFF2-40B4-BE49-F238E27FC236}">
                <a16:creationId xmlns="" xmlns:a16="http://schemas.microsoft.com/office/drawing/2014/main" id="{F9FB06F8-A61A-4FEF-8163-02C2914E10CA}"/>
              </a:ext>
            </a:extLst>
          </p:cNvPr>
          <p:cNvSpPr/>
          <p:nvPr/>
        </p:nvSpPr>
        <p:spPr>
          <a:xfrm>
            <a:off x="1911556" y="2514060"/>
            <a:ext cx="5313752" cy="265269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Подаване на проектни </a:t>
            </a:r>
            <a:r>
              <a:rPr lang="bg-BG" sz="1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фишове</a:t>
            </a:r>
            <a:r>
              <a:rPr lang="en-US" sz="1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bg-BG" sz="1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към Звеното за подбор</a:t>
            </a:r>
            <a:endParaRPr lang="en-GB" sz="1200" b="1" dirty="0">
              <a:effectLst/>
              <a:ea typeface="Calibri" panose="020F0502020204030204" pitchFamily="34" charset="0"/>
            </a:endParaRPr>
          </a:p>
        </p:txBody>
      </p:sp>
      <p:sp>
        <p:nvSpPr>
          <p:cNvPr id="34" name="Rectangle: Rounded Corners 41">
            <a:extLst>
              <a:ext uri="{FF2B5EF4-FFF2-40B4-BE49-F238E27FC236}">
                <a16:creationId xmlns="" xmlns:a16="http://schemas.microsoft.com/office/drawing/2014/main" id="{1D776E3F-1CF7-4BF0-91A4-5DFD9ABCBF28}"/>
              </a:ext>
            </a:extLst>
          </p:cNvPr>
          <p:cNvSpPr/>
          <p:nvPr/>
        </p:nvSpPr>
        <p:spPr>
          <a:xfrm>
            <a:off x="1901736" y="3479508"/>
            <a:ext cx="5313752" cy="271028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Оценка </a:t>
            </a: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за административно съответствие и допустимост </a:t>
            </a:r>
          </a:p>
        </p:txBody>
      </p:sp>
      <p:sp>
        <p:nvSpPr>
          <p:cNvPr id="35" name="Rectangle: Rounded Corners 42">
            <a:extLst>
              <a:ext uri="{FF2B5EF4-FFF2-40B4-BE49-F238E27FC236}">
                <a16:creationId xmlns="" xmlns:a16="http://schemas.microsoft.com/office/drawing/2014/main" id="{8170A5C4-E8CB-4139-9303-FBF4EE38C078}"/>
              </a:ext>
            </a:extLst>
          </p:cNvPr>
          <p:cNvSpPr/>
          <p:nvPr/>
        </p:nvSpPr>
        <p:spPr>
          <a:xfrm>
            <a:off x="1901736" y="3986334"/>
            <a:ext cx="5313752" cy="256274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Обсъждане и оценка от Комитета за подбор на проекти </a:t>
            </a:r>
            <a:endParaRPr lang="en-GB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36" name="Rectangle: Rounded Corners 43">
            <a:extLst>
              <a:ext uri="{FF2B5EF4-FFF2-40B4-BE49-F238E27FC236}">
                <a16:creationId xmlns="" xmlns:a16="http://schemas.microsoft.com/office/drawing/2014/main" id="{A7BD6961-E14C-499C-8856-709C7ACA6998}"/>
              </a:ext>
            </a:extLst>
          </p:cNvPr>
          <p:cNvSpPr/>
          <p:nvPr/>
        </p:nvSpPr>
        <p:spPr>
          <a:xfrm>
            <a:off x="1889160" y="4463475"/>
            <a:ext cx="5313752" cy="268911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Публикуване на окончателен списък  </a:t>
            </a:r>
            <a:endParaRPr lang="en-GB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37" name="Rectangle: Rounded Corners 44">
            <a:extLst>
              <a:ext uri="{FF2B5EF4-FFF2-40B4-BE49-F238E27FC236}">
                <a16:creationId xmlns="" xmlns:a16="http://schemas.microsoft.com/office/drawing/2014/main" id="{C7C6B2EF-BBBA-43FA-9C0A-D4007607C4E2}"/>
              </a:ext>
            </a:extLst>
          </p:cNvPr>
          <p:cNvSpPr/>
          <p:nvPr/>
        </p:nvSpPr>
        <p:spPr>
          <a:xfrm>
            <a:off x="1911556" y="4979466"/>
            <a:ext cx="5313752" cy="260298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Подаване на пълно проектно предложение в ИСУН </a:t>
            </a:r>
            <a:endParaRPr lang="en-GB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38" name="Rectangle: Rounded Corners 45">
            <a:extLst>
              <a:ext uri="{FF2B5EF4-FFF2-40B4-BE49-F238E27FC236}">
                <a16:creationId xmlns="" xmlns:a16="http://schemas.microsoft.com/office/drawing/2014/main" id="{B369DF92-3144-4AEA-A1CF-F7E5C0E578E8}"/>
              </a:ext>
            </a:extLst>
          </p:cNvPr>
          <p:cNvSpPr/>
          <p:nvPr/>
        </p:nvSpPr>
        <p:spPr>
          <a:xfrm>
            <a:off x="1911556" y="5468778"/>
            <a:ext cx="5313752" cy="29447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Оценка от страна на УО на ОПРР </a:t>
            </a:r>
            <a:endParaRPr lang="en-GB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39" name="Rectangle: Rounded Corners 46">
            <a:extLst>
              <a:ext uri="{FF2B5EF4-FFF2-40B4-BE49-F238E27FC236}">
                <a16:creationId xmlns="" xmlns:a16="http://schemas.microsoft.com/office/drawing/2014/main" id="{10B61720-1F8D-481F-A743-7EE5CD3716B0}"/>
              </a:ext>
            </a:extLst>
          </p:cNvPr>
          <p:cNvSpPr/>
          <p:nvPr/>
        </p:nvSpPr>
        <p:spPr>
          <a:xfrm>
            <a:off x="1873793" y="5986653"/>
            <a:ext cx="2452879" cy="39467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1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Отхвърляне на проектното предложение</a:t>
            </a:r>
            <a:endParaRPr lang="en-GB" sz="1100" dirty="0">
              <a:effectLst/>
              <a:ea typeface="Calibri" panose="020F0502020204030204" pitchFamily="34" charset="0"/>
            </a:endParaRPr>
          </a:p>
        </p:txBody>
      </p:sp>
      <p:sp>
        <p:nvSpPr>
          <p:cNvPr id="40" name="Rectangle: Rounded Corners 47">
            <a:extLst>
              <a:ext uri="{FF2B5EF4-FFF2-40B4-BE49-F238E27FC236}">
                <a16:creationId xmlns="" xmlns:a16="http://schemas.microsoft.com/office/drawing/2014/main" id="{9CF15EA4-A9EB-4A52-B01F-A7E7D83B0D38}"/>
              </a:ext>
            </a:extLst>
          </p:cNvPr>
          <p:cNvSpPr/>
          <p:nvPr/>
        </p:nvSpPr>
        <p:spPr>
          <a:xfrm>
            <a:off x="1901736" y="2989711"/>
            <a:ext cx="5313752" cy="265269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Публично обсъждане на подадените проектни идеи</a:t>
            </a:r>
            <a:endParaRPr lang="en-GB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4CC2816B-0568-4010-8D20-099C3087F7DA}"/>
              </a:ext>
            </a:extLst>
          </p:cNvPr>
          <p:cNvSpPr/>
          <p:nvPr/>
        </p:nvSpPr>
        <p:spPr>
          <a:xfrm>
            <a:off x="1490007" y="4882958"/>
            <a:ext cx="6048674" cy="157037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  <a:prstDash val="dash"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bg-BG" sz="1400" b="1" dirty="0">
                <a:solidFill>
                  <a:srgbClr val="2E74B5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</a:t>
            </a:r>
            <a:r>
              <a:rPr lang="bg-BG" sz="1400" b="1" dirty="0" smtClean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ФАЗА </a:t>
            </a:r>
            <a:r>
              <a:rPr lang="bg-BG" sz="1400" b="1" dirty="0">
                <a:solidFill>
                  <a:srgbClr val="2E74B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GB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BFC76723-54CD-45C3-AC36-371E1EF11C70}"/>
              </a:ext>
            </a:extLst>
          </p:cNvPr>
          <p:cNvSpPr/>
          <p:nvPr/>
        </p:nvSpPr>
        <p:spPr>
          <a:xfrm>
            <a:off x="1475654" y="2435428"/>
            <a:ext cx="6048673" cy="2335462"/>
          </a:xfrm>
          <a:prstGeom prst="rect">
            <a:avLst/>
          </a:prstGeom>
          <a:noFill/>
          <a:ln w="1905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bg-BG" sz="1400" b="1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</a:t>
            </a:r>
            <a:r>
              <a:rPr lang="bg-BG" sz="1400" b="1" dirty="0" smtClean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ФАЗА </a:t>
            </a:r>
            <a:r>
              <a:rPr lang="bg-BG" sz="1400" b="1" dirty="0">
                <a:solidFill>
                  <a:srgbClr val="5381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endParaRPr lang="en-GB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3" name="Rectangle: Rounded Corners 50">
            <a:extLst>
              <a:ext uri="{FF2B5EF4-FFF2-40B4-BE49-F238E27FC236}">
                <a16:creationId xmlns="" xmlns:a16="http://schemas.microsoft.com/office/drawing/2014/main" id="{A2DCAFF2-3619-49E2-8F57-FF39271ED412}"/>
              </a:ext>
            </a:extLst>
          </p:cNvPr>
          <p:cNvSpPr/>
          <p:nvPr/>
        </p:nvSpPr>
        <p:spPr>
          <a:xfrm>
            <a:off x="1475653" y="1499709"/>
            <a:ext cx="6048673" cy="271596"/>
          </a:xfrm>
          <a:prstGeom prst="roundRect">
            <a:avLst/>
          </a:prstGeom>
          <a:solidFill>
            <a:schemeClr val="bg1">
              <a:lumMod val="75000"/>
              <a:alpha val="5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3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Публикуване на </a:t>
            </a:r>
            <a:r>
              <a:rPr lang="bg-BG" sz="13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насоки за кандидатстване </a:t>
            </a:r>
            <a:endParaRPr lang="en-GB" sz="1300" dirty="0">
              <a:effectLst/>
              <a:ea typeface="Calibri" panose="020F0502020204030204" pitchFamily="34" charset="0"/>
            </a:endParaRPr>
          </a:p>
        </p:txBody>
      </p:sp>
      <p:sp>
        <p:nvSpPr>
          <p:cNvPr id="45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48422" y="2290602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3" name="Rectangle: Rounded Corners 46">
            <a:extLst>
              <a:ext uri="{FF2B5EF4-FFF2-40B4-BE49-F238E27FC236}">
                <a16:creationId xmlns="" xmlns:a16="http://schemas.microsoft.com/office/drawing/2014/main" id="{10B61720-1F8D-481F-A743-7EE5CD3716B0}"/>
              </a:ext>
            </a:extLst>
          </p:cNvPr>
          <p:cNvSpPr/>
          <p:nvPr/>
        </p:nvSpPr>
        <p:spPr>
          <a:xfrm>
            <a:off x="4507544" y="5986653"/>
            <a:ext cx="2727427" cy="39467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bg-BG" sz="1200" b="1" dirty="0">
                <a:solidFill>
                  <a:srgbClr val="000000"/>
                </a:solidFill>
                <a:ea typeface="Calibri" panose="020F0502020204030204" pitchFamily="34" charset="0"/>
              </a:rPr>
              <a:t>П</a:t>
            </a:r>
            <a:r>
              <a:rPr lang="bg-BG" sz="12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одписване </a:t>
            </a:r>
            <a:r>
              <a:rPr lang="bg-BG" sz="12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на договор за БФП </a:t>
            </a:r>
            <a:endParaRPr lang="en-GB" sz="1200" dirty="0">
              <a:effectLst/>
              <a:ea typeface="Calibri" panose="020F0502020204030204" pitchFamily="34" charset="0"/>
            </a:endParaRPr>
          </a:p>
        </p:txBody>
      </p:sp>
      <p:sp>
        <p:nvSpPr>
          <p:cNvPr id="56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67949" y="2766815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7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55976" y="1772816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8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67949" y="3253296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9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55976" y="3754431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0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45932" y="4245877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1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55976" y="4740566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2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4349205" y="5237242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3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2970414" y="5773574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4" name="Arrow: Down 52">
            <a:extLst>
              <a:ext uri="{FF2B5EF4-FFF2-40B4-BE49-F238E27FC236}">
                <a16:creationId xmlns="" xmlns:a16="http://schemas.microsoft.com/office/drawing/2014/main" id="{7CDA6E74-C71A-47B2-807E-679444A28D5C}"/>
              </a:ext>
            </a:extLst>
          </p:cNvPr>
          <p:cNvSpPr/>
          <p:nvPr/>
        </p:nvSpPr>
        <p:spPr>
          <a:xfrm>
            <a:off x="5700206" y="5773574"/>
            <a:ext cx="151568" cy="217598"/>
          </a:xfrm>
          <a:prstGeom prst="down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1475653" y="377354"/>
            <a:ext cx="59406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/>
            <a:r>
              <a:rPr lang="bg-BG" sz="2000" b="1" dirty="0" smtClean="0"/>
              <a:t>ПОДБОР 1/3</a:t>
            </a:r>
          </a:p>
          <a:p>
            <a:pPr algn="ctr"/>
            <a:endParaRPr lang="bg-BG" sz="800" b="1" dirty="0" smtClean="0"/>
          </a:p>
          <a:p>
            <a:pPr algn="ctr"/>
            <a:r>
              <a:rPr lang="bg-BG" sz="1500" cap="all" dirty="0" smtClean="0"/>
              <a:t>Процедура при самостоятелни проекти в една община</a:t>
            </a:r>
            <a:endParaRPr lang="bg-BG" sz="1500" cap="all" dirty="0"/>
          </a:p>
        </p:txBody>
      </p:sp>
      <p:pic>
        <p:nvPicPr>
          <p:cNvPr id="28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49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Box 66"/>
          <p:cNvSpPr txBox="1"/>
          <p:nvPr/>
        </p:nvSpPr>
        <p:spPr>
          <a:xfrm>
            <a:off x="1115616" y="377354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/>
            <a:r>
              <a:rPr lang="bg-BG" sz="2000" b="1" dirty="0" smtClean="0"/>
              <a:t>ПОДБОР 2/3 </a:t>
            </a:r>
          </a:p>
          <a:p>
            <a:pPr algn="ctr"/>
            <a:endParaRPr lang="bg-BG" sz="800" b="1" dirty="0" smtClean="0"/>
          </a:p>
          <a:p>
            <a:pPr algn="ctr"/>
            <a:r>
              <a:rPr lang="bg-BG" sz="1300" cap="all" dirty="0" smtClean="0"/>
              <a:t>Процедура при партньорски проекти между бенефициенти </a:t>
            </a:r>
          </a:p>
          <a:p>
            <a:pPr algn="ctr"/>
            <a:r>
              <a:rPr lang="bg-BG" sz="1300" cap="all" dirty="0" smtClean="0"/>
              <a:t>от различни градски общини в градски клъстер</a:t>
            </a:r>
            <a:endParaRPr lang="bg-BG" sz="1300" cap="all" dirty="0"/>
          </a:p>
        </p:txBody>
      </p:sp>
      <p:pic>
        <p:nvPicPr>
          <p:cNvPr id="28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3000"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00684"/>
            <a:ext cx="5597496" cy="534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51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19078" y="1507906"/>
            <a:ext cx="5873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/>
            <a:r>
              <a:rPr lang="bg-BG" sz="1400" cap="all" dirty="0" smtClean="0"/>
              <a:t>Процедура при проекти за участие в концепции за ИТИ</a:t>
            </a:r>
            <a:endParaRPr lang="bg-BG" sz="1400" cap="all" dirty="0"/>
          </a:p>
        </p:txBody>
      </p:sp>
      <p:grpSp>
        <p:nvGrpSpPr>
          <p:cNvPr id="2" name="Group 1"/>
          <p:cNvGrpSpPr/>
          <p:nvPr/>
        </p:nvGrpSpPr>
        <p:grpSpPr>
          <a:xfrm>
            <a:off x="2062639" y="2060848"/>
            <a:ext cx="4851400" cy="3114017"/>
            <a:chOff x="2101057" y="1628800"/>
            <a:chExt cx="4851400" cy="3114017"/>
          </a:xfrm>
        </p:grpSpPr>
        <p:sp>
          <p:nvSpPr>
            <p:cNvPr id="10" name="Rectangle: Rounded Corners 14">
              <a:extLst>
                <a:ext uri="{FF2B5EF4-FFF2-40B4-BE49-F238E27FC236}">
                  <a16:creationId xmlns="" xmlns:a16="http://schemas.microsoft.com/office/drawing/2014/main" id="{CC2807BE-0793-4DAE-AF1F-64A916BD5238}"/>
                </a:ext>
              </a:extLst>
            </p:cNvPr>
            <p:cNvSpPr/>
            <p:nvPr/>
          </p:nvSpPr>
          <p:spPr>
            <a:xfrm>
              <a:off x="2104549" y="1628800"/>
              <a:ext cx="4809490" cy="381000"/>
            </a:xfrm>
            <a:prstGeom prst="roundRect">
              <a:avLst/>
            </a:prstGeom>
            <a:solidFill>
              <a:schemeClr val="bg1">
                <a:lumMod val="75000"/>
                <a:alpha val="5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bg-BG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Публикуване на </a:t>
              </a:r>
              <a:r>
                <a:rPr lang="bg-BG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насоки за кандидатстване </a:t>
              </a:r>
              <a:endParaRPr lang="en-GB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1" name="Arrow: Down 27">
              <a:extLst>
                <a:ext uri="{FF2B5EF4-FFF2-40B4-BE49-F238E27FC236}">
                  <a16:creationId xmlns="" xmlns:a16="http://schemas.microsoft.com/office/drawing/2014/main" id="{EC3DA9DB-F6A3-46F8-9AF5-061922D3B7F0}"/>
                </a:ext>
              </a:extLst>
            </p:cNvPr>
            <p:cNvSpPr/>
            <p:nvPr/>
          </p:nvSpPr>
          <p:spPr>
            <a:xfrm>
              <a:off x="4430554" y="2023135"/>
              <a:ext cx="127635" cy="21717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2" name="Rectangle: Rounded Corners 29">
              <a:extLst>
                <a:ext uri="{FF2B5EF4-FFF2-40B4-BE49-F238E27FC236}">
                  <a16:creationId xmlns="" xmlns:a16="http://schemas.microsoft.com/office/drawing/2014/main" id="{E83D8EC9-D410-4193-92F4-F25E939A9B2B}"/>
                </a:ext>
              </a:extLst>
            </p:cNvPr>
            <p:cNvSpPr/>
            <p:nvPr/>
          </p:nvSpPr>
          <p:spPr>
            <a:xfrm>
              <a:off x="2101057" y="2249928"/>
              <a:ext cx="4851400" cy="564869"/>
            </a:xfrm>
            <a:prstGeom prst="roundRect">
              <a:avLst/>
            </a:prstGeom>
            <a:solidFill>
              <a:srgbClr val="92D050">
                <a:alpha val="50000"/>
              </a:srgb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bg-BG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Издаване на</a:t>
              </a:r>
              <a:r>
                <a:rPr lang="bg-BG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писмо за подкрепа </a:t>
              </a:r>
              <a:r>
                <a:rPr lang="bg-BG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от Звеното за подбор в съответната община</a:t>
              </a:r>
              <a:endParaRPr lang="en-GB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3" name="Rectangle: Rounded Corners 30">
              <a:extLst>
                <a:ext uri="{FF2B5EF4-FFF2-40B4-BE49-F238E27FC236}">
                  <a16:creationId xmlns="" xmlns:a16="http://schemas.microsoft.com/office/drawing/2014/main" id="{A404D4B1-6A3B-4DE9-B4EA-BE75ECF84D09}"/>
                </a:ext>
              </a:extLst>
            </p:cNvPr>
            <p:cNvSpPr/>
            <p:nvPr/>
          </p:nvSpPr>
          <p:spPr>
            <a:xfrm>
              <a:off x="2122012" y="3064204"/>
              <a:ext cx="4809490" cy="709294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bg-BG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ФАЗА 1:</a:t>
              </a:r>
              <a:endParaRPr lang="en-GB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bg-BG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Процедура за предварителен подбор на концепции за ИТИ в </a:t>
              </a:r>
              <a:r>
                <a:rPr lang="bg-BG" sz="1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Р</a:t>
              </a:r>
              <a:r>
                <a:rPr lang="bg-BG" sz="14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</a:rPr>
                <a:t>егионалните съвети за развитие</a:t>
              </a:r>
              <a:r>
                <a:rPr lang="bg-BG" sz="1400" dirty="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en-GB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  <p:sp>
          <p:nvSpPr>
            <p:cNvPr id="14" name="Arrow: Down 31">
              <a:extLst>
                <a:ext uri="{FF2B5EF4-FFF2-40B4-BE49-F238E27FC236}">
                  <a16:creationId xmlns="" xmlns:a16="http://schemas.microsoft.com/office/drawing/2014/main" id="{9AB4D38D-7B03-467F-BD3A-04C8F1B4A04D}"/>
                </a:ext>
              </a:extLst>
            </p:cNvPr>
            <p:cNvSpPr/>
            <p:nvPr/>
          </p:nvSpPr>
          <p:spPr>
            <a:xfrm>
              <a:off x="4430554" y="2824420"/>
              <a:ext cx="127635" cy="21717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5" name="Arrow: Down 32">
              <a:extLst>
                <a:ext uri="{FF2B5EF4-FFF2-40B4-BE49-F238E27FC236}">
                  <a16:creationId xmlns="" xmlns:a16="http://schemas.microsoft.com/office/drawing/2014/main" id="{E15BBE3D-0E94-4834-994B-7777D41D8E34}"/>
                </a:ext>
              </a:extLst>
            </p:cNvPr>
            <p:cNvSpPr/>
            <p:nvPr/>
          </p:nvSpPr>
          <p:spPr>
            <a:xfrm>
              <a:off x="4445476" y="3785805"/>
              <a:ext cx="127635" cy="217170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sp>
          <p:nvSpPr>
            <p:cNvPr id="16" name="Rectangle: Rounded Corners 33">
              <a:extLst>
                <a:ext uri="{FF2B5EF4-FFF2-40B4-BE49-F238E27FC236}">
                  <a16:creationId xmlns="" xmlns:a16="http://schemas.microsoft.com/office/drawing/2014/main" id="{0E12E5C8-6A35-489F-A25F-58A011792E7D}"/>
                </a:ext>
              </a:extLst>
            </p:cNvPr>
            <p:cNvSpPr/>
            <p:nvPr/>
          </p:nvSpPr>
          <p:spPr>
            <a:xfrm>
              <a:off x="2122012" y="4022905"/>
              <a:ext cx="4809490" cy="71991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bg-BG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ФАЗА 2: </a:t>
              </a:r>
              <a:endParaRPr lang="en-GB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bg-BG" sz="13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Подаване на съответните проектни предложения към отделните УО на ОП-и, оценка, подписване на ДБФП</a:t>
              </a:r>
              <a:endParaRPr lang="en-GB" sz="1300" dirty="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114" y="2646709"/>
            <a:ext cx="648072" cy="61049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3705272" y="296201"/>
            <a:ext cx="156613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lnSpc>
                <a:spcPct val="150000"/>
              </a:lnSpc>
            </a:pPr>
            <a:r>
              <a:rPr lang="bg-BG" sz="2000" b="1" dirty="0" smtClean="0"/>
              <a:t>ПОДБОР 3/3</a:t>
            </a:r>
          </a:p>
        </p:txBody>
      </p:sp>
    </p:spTree>
    <p:extLst>
      <p:ext uri="{BB962C8B-B14F-4D97-AF65-F5344CB8AC3E}">
        <p14:creationId xmlns:p14="http://schemas.microsoft.com/office/powerpoint/2010/main" val="96360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4233657" y="4365104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233657" y="5301208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359331" y="489733"/>
            <a:ext cx="4034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bg-BG"/>
            </a:defPPr>
            <a:lvl1pPr>
              <a:defRPr>
                <a:solidFill>
                  <a:srgbClr val="002060"/>
                </a:solidFill>
              </a:defRPr>
            </a:lvl1pPr>
          </a:lstStyle>
          <a:p>
            <a:pPr algn="ctr"/>
            <a:r>
              <a:rPr lang="bg-BG" sz="2000" b="1" cap="all" dirty="0" smtClean="0"/>
              <a:t>регионални бюджетни пакети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486439107"/>
              </p:ext>
            </p:extLst>
          </p:nvPr>
        </p:nvGraphicFramePr>
        <p:xfrm>
          <a:off x="395536" y="1696536"/>
          <a:ext cx="4392488" cy="4181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823086664"/>
              </p:ext>
            </p:extLst>
          </p:nvPr>
        </p:nvGraphicFramePr>
        <p:xfrm>
          <a:off x="5625509" y="3673102"/>
          <a:ext cx="2903238" cy="22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8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25425"/>
            <a:ext cx="1152525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225425"/>
            <a:ext cx="148748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34910" y="1757010"/>
            <a:ext cx="3672408" cy="152349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bg-BG" sz="1400" b="1" dirty="0"/>
              <a:t>Използвани </a:t>
            </a:r>
            <a:r>
              <a:rPr lang="bg-BG" sz="1400" b="1" dirty="0" smtClean="0"/>
              <a:t>показатели: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bg-BG" sz="1200" dirty="0" smtClean="0"/>
              <a:t>Население </a:t>
            </a:r>
            <a:r>
              <a:rPr lang="bg-BG" sz="1200" dirty="0"/>
              <a:t>- тежест 15 </a:t>
            </a:r>
            <a:r>
              <a:rPr lang="bg-BG" sz="1200" dirty="0" smtClean="0"/>
              <a:t>%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bg-BG" sz="1200" dirty="0" smtClean="0"/>
              <a:t>Територия </a:t>
            </a:r>
            <a:r>
              <a:rPr lang="bg-BG" sz="1200" dirty="0"/>
              <a:t>- тежест 15 </a:t>
            </a:r>
            <a:r>
              <a:rPr lang="bg-BG" sz="1200" dirty="0" smtClean="0"/>
              <a:t>%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bg-BG" sz="1200" dirty="0" smtClean="0"/>
              <a:t>БДС </a:t>
            </a:r>
            <a:r>
              <a:rPr lang="en-US" sz="1200" dirty="0"/>
              <a:t>-</a:t>
            </a:r>
            <a:r>
              <a:rPr lang="bg-BG" sz="1200" dirty="0"/>
              <a:t> тежест </a:t>
            </a:r>
            <a:r>
              <a:rPr lang="en-US" sz="1200" dirty="0"/>
              <a:t>20</a:t>
            </a:r>
            <a:r>
              <a:rPr lang="bg-BG" sz="1200" dirty="0"/>
              <a:t> </a:t>
            </a:r>
            <a:r>
              <a:rPr lang="bg-BG" sz="1200" dirty="0" smtClean="0"/>
              <a:t>%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bg-BG" sz="1200" dirty="0" smtClean="0"/>
              <a:t>Специфичен </a:t>
            </a:r>
            <a:r>
              <a:rPr lang="bg-BG" sz="1200" dirty="0"/>
              <a:t>показател за всяка ОП -</a:t>
            </a:r>
            <a:r>
              <a:rPr lang="en-US" sz="1200" dirty="0"/>
              <a:t> </a:t>
            </a:r>
            <a:r>
              <a:rPr lang="bg-BG" sz="1200" dirty="0"/>
              <a:t>тежест 5</a:t>
            </a:r>
            <a:r>
              <a:rPr lang="en-US" sz="1200" dirty="0"/>
              <a:t>0</a:t>
            </a:r>
            <a:r>
              <a:rPr lang="bg-BG" sz="1200" dirty="0"/>
              <a:t> </a:t>
            </a:r>
            <a:r>
              <a:rPr lang="bg-BG" sz="1200" dirty="0" smtClean="0"/>
              <a:t>%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340579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926</Words>
  <Application>Microsoft Office PowerPoint</Application>
  <PresentationFormat>On-screen Show (4:3)</PresentationFormat>
  <Paragraphs>153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Sylfaen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ИПГВР vs ПИРО</vt:lpstr>
      <vt:lpstr>ИПГВР vs ПИРО</vt:lpstr>
      <vt:lpstr>ИПГВР vs ПИРО</vt:lpstr>
      <vt:lpstr>ИПГВР vs ПИРО</vt:lpstr>
      <vt:lpstr>ИПГВР vs ПИРО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P.Aleksova</dc:creator>
  <cp:lastModifiedBy>s.petkov</cp:lastModifiedBy>
  <cp:revision>1268</cp:revision>
  <dcterms:created xsi:type="dcterms:W3CDTF">2019-10-30T09:27:59Z</dcterms:created>
  <dcterms:modified xsi:type="dcterms:W3CDTF">2020-11-03T07:59:05Z</dcterms:modified>
</cp:coreProperties>
</file>