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1" r:id="rId3"/>
    <p:sldId id="282" r:id="rId4"/>
    <p:sldId id="277" r:id="rId5"/>
    <p:sldId id="274" r:id="rId6"/>
    <p:sldId id="278" r:id="rId7"/>
    <p:sldId id="27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8D0"/>
    <a:srgbClr val="5CA446"/>
    <a:srgbClr val="FCBC22"/>
    <a:srgbClr val="F5A623"/>
    <a:srgbClr val="82B1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202C81-6CCF-46F9-91F7-7CE7D5E4B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CACCF-21FF-4394-8344-10930155DB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0DC8-E30D-41B5-B885-BAD00989CADD}" type="datetimeFigureOut">
              <a:rPr lang="bg-BG" smtClean="0"/>
              <a:t>31.1.2019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B2789-8006-4493-AF39-C884FF1B4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64109-AE7B-400E-BB48-63FF6450CB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2ABF8-9AFF-4B2A-8EA8-0626D680FB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51182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4CC0-7B71-4C36-8FA2-524915355E0A}" type="datetimeFigureOut">
              <a:rPr lang="bg-BG" smtClean="0"/>
              <a:t>31.1.2019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8D457-9984-46DA-943F-FC56F553C0B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56816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gif"/><Relationship Id="rId7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AF5549-8EFF-4367-9BC7-206C29706E9D}"/>
              </a:ext>
            </a:extLst>
          </p:cNvPr>
          <p:cNvGrpSpPr/>
          <p:nvPr/>
        </p:nvGrpSpPr>
        <p:grpSpPr>
          <a:xfrm>
            <a:off x="9272578" y="6155448"/>
            <a:ext cx="2774566" cy="592651"/>
            <a:chOff x="5593711" y="4362853"/>
            <a:chExt cx="3298769" cy="7046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B5FDFE-323A-4A77-8EDE-23DF78C6A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FC947D-B36E-4F5D-B907-A1A1EA3A1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DADDC2-9C61-4F50-A17D-7428B129B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4D05C8-2444-49E0-9C8D-1C5121B07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6462CDC-FAD4-4521-8826-2A9EF40AB033}"/>
              </a:ext>
            </a:extLst>
          </p:cNvPr>
          <p:cNvSpPr/>
          <p:nvPr/>
        </p:nvSpPr>
        <p:spPr>
          <a:xfrm>
            <a:off x="7214056" y="6381929"/>
            <a:ext cx="4833088" cy="300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bg-BG" dirty="0">
              <a:solidFill>
                <a:srgbClr val="5CA44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10E6C-4FBA-4B41-9D75-BEB9FC10DBC1}"/>
              </a:ext>
            </a:extLst>
          </p:cNvPr>
          <p:cNvGrpSpPr/>
          <p:nvPr/>
        </p:nvGrpSpPr>
        <p:grpSpPr>
          <a:xfrm>
            <a:off x="0" y="96337"/>
            <a:ext cx="12184063" cy="829498"/>
            <a:chOff x="0" y="6018473"/>
            <a:chExt cx="12184063" cy="8294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E591E3-F0DD-4F73-AB2E-65BF0AD6D01D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049286"/>
              <a:ext cx="2206625" cy="767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829AF1-E71F-47C4-A9FD-6AACE5676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73449" y="6034209"/>
              <a:ext cx="2210614" cy="766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644351-5692-4548-9032-9078BC78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8725" y="6018473"/>
              <a:ext cx="1790700" cy="8294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6160623-CA85-4BCE-A634-EB4C9FE9B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8" y="6011837"/>
            <a:ext cx="806906" cy="768162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62F1F-F7C1-44C8-A05B-999DA88F0D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248" y="6577366"/>
            <a:ext cx="2517653" cy="210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7F11D-B618-424C-8116-37DA4E74F1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8144" y="1256763"/>
            <a:ext cx="8593667" cy="45498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27F7B1-E829-45B0-9C36-0BACF9539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34266"/>
            <a:ext cx="12192000" cy="638035"/>
          </a:xfrm>
          <a:solidFill>
            <a:srgbClr val="DCE8D0">
              <a:alpha val="87843"/>
            </a:srgbClr>
          </a:solidFill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Проекти за развитие на туристически атракции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по ос 6</a:t>
            </a:r>
            <a:r>
              <a:rPr lang="bg-BG" sz="2800" b="1" dirty="0">
                <a:solidFill>
                  <a:srgbClr val="5CA446"/>
                </a:solidFill>
                <a:latin typeface="Arial Narrow" panose="020B0606020202030204" pitchFamily="34" charset="0"/>
              </a:rPr>
              <a:t> </a:t>
            </a:r>
            <a:r>
              <a:rPr lang="bg-BG" sz="2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на ОПРР</a:t>
            </a:r>
            <a:endParaRPr lang="bg-BG" sz="2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11927" y="433621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Специфики на проекти за културно наследство и туризъм ПО6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C119F-DCCB-4D0D-AA37-00C3FA890F42}"/>
              </a:ext>
            </a:extLst>
          </p:cNvPr>
          <p:cNvSpPr/>
          <p:nvPr/>
        </p:nvSpPr>
        <p:spPr>
          <a:xfrm>
            <a:off x="731448" y="1668320"/>
            <a:ext cx="7851835" cy="4739759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Проектите следва да са насочени към социализацията на обекти от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национално или световно значение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Проектът трябва да има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потенциал за генериране на приходи, достатъчни за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обслужване на финансирането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но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недостатъчно проектът да бъде финансиран на чисто пазарен принцип;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Целите на проектите са насочени към създаване на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интегриран туристически продукт 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увеличаване броя туристи/посетители;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Партньорството</a:t>
            </a:r>
            <a:r>
              <a:rPr lang="bg-B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е допустимо за целите на проекта, но само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бенефициентът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може да бъде получател на безвъзмездна финансова помощ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Общата инвестиция (БФП+ФИ) на проект, който включва недвижима културна ценност/и с категория „национално значение“, не може да надвишава 9 779 150 лв., а с категория „световно значение“– 19 558 300 лв.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Максимално разрешен процент на БФП – 85% от допустимите разходи по проекта.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0639"/>
            <a:ext cx="854027" cy="813019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14F47-8F05-44C6-8FF5-F9178ECA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932" y="1780463"/>
            <a:ext cx="2905234" cy="1824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93E75-1C4D-4AED-B8B9-85D44ED16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409" y="4017776"/>
            <a:ext cx="3198302" cy="20988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82B739-5DA8-4484-9C26-5040C0252625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89D4CC-2D2B-4B5B-A039-F4A3E3C48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B3050D-62CD-4851-9FFB-3B4A5AD51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6DACDB-44A7-4644-9AB4-5ECF260B1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C1AF95-1BEF-42D5-86AA-2D269D3EF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11927" y="433621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Необходима документация и съгласуване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C119F-DCCB-4D0D-AA37-00C3FA890F42}"/>
              </a:ext>
            </a:extLst>
          </p:cNvPr>
          <p:cNvSpPr/>
          <p:nvPr/>
        </p:nvSpPr>
        <p:spPr>
          <a:xfrm>
            <a:off x="438150" y="1368825"/>
            <a:ext cx="8905875" cy="4616648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Обектът следва да е собственост на общината или да й е предоставен за ползване за период по-дълъг от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пет години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след очакваната дата на финалното плащане;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 обекти, чиито срок за ползване изтича преди тази дата, следва да се стартира комуникация с МК;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Предвидената интервенция върху обекта на културно наследство следва да се ползва с обществена подкрепа. Изискуеми документи от ФУГ на фаза кандидатстване:</a:t>
            </a:r>
          </a:p>
          <a:p>
            <a:pPr marL="896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Проведено обществено обсъждане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 визията за развитие на проекта и са отчетени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резултатите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от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него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подготовката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на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предложеното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инвестиционно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намерение/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решение;</a:t>
            </a:r>
          </a:p>
          <a:p>
            <a:pPr marL="896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Съгласуване на проектната документация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съгласно изискванията 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чл.84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 Закона за културното наследство;</a:t>
            </a:r>
          </a:p>
          <a:p>
            <a:pPr marL="896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Решение на общинския съвет за кандидатстване пред ФУГ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(и УО на ОПРР).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0639"/>
            <a:ext cx="854027" cy="81301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7ED3C5-2828-4AB8-AEA5-844968AC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674" y="1368825"/>
            <a:ext cx="2328385" cy="28804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9FEAD1-2CD9-419A-BC19-7EB461619D29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8E2337-40C4-43CB-AF6C-6ACFFD831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ABAD6B-00AC-41FD-B54B-0F5AC876C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B9712F-E31F-453C-9A7B-C71B4DF61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397207-B1AE-4C80-8F63-40449E4A6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62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11927" y="433621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на проекта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DDD7F-EF5C-48D6-82AF-916DF01A7FC6}"/>
              </a:ext>
            </a:extLst>
          </p:cNvPr>
          <p:cNvSpPr/>
          <p:nvPr/>
        </p:nvSpPr>
        <p:spPr>
          <a:xfrm>
            <a:off x="-7937" y="1035738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C119F-DCCB-4D0D-AA37-00C3FA890F42}"/>
              </a:ext>
            </a:extLst>
          </p:cNvPr>
          <p:cNvSpPr/>
          <p:nvPr/>
        </p:nvSpPr>
        <p:spPr>
          <a:xfrm>
            <a:off x="438150" y="1368825"/>
            <a:ext cx="8905875" cy="4308872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Дейности, които не са посочени като допустими в Насоките за кандидатстване, не са изрично недопустими – те могат да се финансират със средства от ФУГ;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 цялостното структуриране на проекта следва да се вземат предвид изискванията на правилата за предоставяне на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държавни помощи: чл. 53 от ОРГО и приложения О към Насоките за кандидатстване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как това се отразява върху възможностите за финансиране;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Следва да има ясно описание на разходите и източниците на тяхното финансиране;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 финансирането на една разходна позиция със средства от двата източника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е необходимо ясно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разграничаване на дейности и разходи, които попадат в обхвата на съответното финансиране. В случай че такова сегментиране не е възможно, следва да се определи процентното отношение на подкрепата от финансовия инструмент и безвъзмездната финансова помощ, при поддържане на адекватна одитна следа за всеки от източниците на финансиране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bg-BG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0639"/>
            <a:ext cx="854027" cy="81301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D14B1-6B5D-4733-ACD5-C375005E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025" y="1449985"/>
            <a:ext cx="2515369" cy="43722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34F71C-BB80-4BB0-9117-9A6D0F05A2AC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B6F58A-2D26-48D1-AB4C-070F135FD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188BED-DF17-4C29-98F6-6805E2559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90D5DA-E60F-4B98-8F39-DCF7324FF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DD68F9-0577-4C25-BF74-53988256E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06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79F6F2-2DA5-4A8B-BFC5-1332A96184F0}"/>
              </a:ext>
            </a:extLst>
          </p:cNvPr>
          <p:cNvSpPr txBox="1">
            <a:spLocks/>
          </p:cNvSpPr>
          <p:nvPr/>
        </p:nvSpPr>
        <p:spPr>
          <a:xfrm>
            <a:off x="1933575" y="454569"/>
            <a:ext cx="10258425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bg-B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73DF7-D872-4446-86BD-9678839F7580}"/>
              </a:ext>
            </a:extLst>
          </p:cNvPr>
          <p:cNvSpPr/>
          <p:nvPr/>
        </p:nvSpPr>
        <p:spPr>
          <a:xfrm>
            <a:off x="7937" y="1058098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C6A40E-70B7-4850-AF5F-8ABF77EA5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8" y="109552"/>
            <a:ext cx="878576" cy="83639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52119" y="475096"/>
            <a:ext cx="982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Разработване на бизнес план. Основни изисквания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2CFB6B-5227-4D39-9400-16283F6AB8B7}"/>
              </a:ext>
            </a:extLst>
          </p:cNvPr>
          <p:cNvSpPr/>
          <p:nvPr/>
        </p:nvSpPr>
        <p:spPr>
          <a:xfrm>
            <a:off x="240817" y="1496542"/>
            <a:ext cx="7862888" cy="1481667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Прогнозиране на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паричните потоци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Предоставяне на увереност за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финансовата устойчивост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Демонстриране на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нормата на възвръщаемост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която не позволява привличане на чисто търговско финансиране;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Идентифициране на критичните фактори, които влияят върху паричните потоци;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2CFB6B-5227-4D39-9400-16283F6AB8B7}"/>
              </a:ext>
            </a:extLst>
          </p:cNvPr>
          <p:cNvSpPr/>
          <p:nvPr/>
        </p:nvSpPr>
        <p:spPr>
          <a:xfrm>
            <a:off x="259867" y="3261373"/>
            <a:ext cx="7862888" cy="1481667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Обща информация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 анализ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Социално-икономически 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Анализ на чувствителността и оценка на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Заключение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2CFB6B-5227-4D39-9400-16283F6AB8B7}"/>
              </a:ext>
            </a:extLst>
          </p:cNvPr>
          <p:cNvSpPr/>
          <p:nvPr/>
        </p:nvSpPr>
        <p:spPr>
          <a:xfrm>
            <a:off x="259867" y="4909285"/>
            <a:ext cx="7862888" cy="1481667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Извършва се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паралелно с оценката на бизнес плана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 комбинирана подкрепа;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Изготвя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Становище за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необходимия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размер БФП;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Необходимо условие за кандидатстване за безвъзмездна помощ;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D6C627-15E5-4BDD-8531-9243EC7E110F}"/>
              </a:ext>
            </a:extLst>
          </p:cNvPr>
          <p:cNvGrpSpPr/>
          <p:nvPr/>
        </p:nvGrpSpPr>
        <p:grpSpPr>
          <a:xfrm>
            <a:off x="8327449" y="1521297"/>
            <a:ext cx="3623734" cy="1481667"/>
            <a:chOff x="257995" y="1619710"/>
            <a:chExt cx="3623734" cy="14816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CF08992-8B70-4D89-927C-32EBDC2C19C2}"/>
                </a:ext>
              </a:extLst>
            </p:cNvPr>
            <p:cNvGrpSpPr/>
            <p:nvPr/>
          </p:nvGrpSpPr>
          <p:grpSpPr>
            <a:xfrm>
              <a:off x="257995" y="1619710"/>
              <a:ext cx="3623734" cy="1481667"/>
              <a:chOff x="499533" y="1642533"/>
              <a:chExt cx="3623734" cy="148166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87C70CE-CE42-4A4D-B3CE-412AB05F624A}"/>
                  </a:ext>
                </a:extLst>
              </p:cNvPr>
              <p:cNvSpPr/>
              <p:nvPr/>
            </p:nvSpPr>
            <p:spPr>
              <a:xfrm>
                <a:off x="499533" y="1642533"/>
                <a:ext cx="3623734" cy="1481667"/>
              </a:xfrm>
              <a:prstGeom prst="rect">
                <a:avLst/>
              </a:prstGeom>
              <a:noFill/>
              <a:ln>
                <a:solidFill>
                  <a:srgbClr val="5CA4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5CA446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17EF11-4C61-4022-B02E-794FA9964596}"/>
                  </a:ext>
                </a:extLst>
              </p:cNvPr>
              <p:cNvSpPr txBox="1"/>
              <p:nvPr/>
            </p:nvSpPr>
            <p:spPr>
              <a:xfrm>
                <a:off x="1753465" y="1921701"/>
                <a:ext cx="22811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600" b="1" dirty="0">
                    <a:solidFill>
                      <a:srgbClr val="5CA446"/>
                    </a:solidFill>
                    <a:latin typeface="Arial Narrow" panose="020B0606020202030204" pitchFamily="34" charset="0"/>
                  </a:rPr>
                  <a:t>ЗАЩО НИ Е НЕОБХОДИМ БИЗНЕС ПЛАН?</a:t>
                </a:r>
                <a:endParaRPr lang="en-US" sz="1600" b="1" dirty="0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29" name="Picture 2" descr="C:\Users\PC\Desktop\Велинград\faq.png">
              <a:extLst>
                <a:ext uri="{FF2B5EF4-FFF2-40B4-BE49-F238E27FC236}">
                  <a16:creationId xmlns:a16="http://schemas.microsoft.com/office/drawing/2014/main" id="{02C75B2F-6E84-4743-8AD1-FB5C7D93E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60" y="1820543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40A961C-6F8D-429C-838C-E3F3E0AB8F88}"/>
              </a:ext>
            </a:extLst>
          </p:cNvPr>
          <p:cNvGrpSpPr/>
          <p:nvPr/>
        </p:nvGrpSpPr>
        <p:grpSpPr>
          <a:xfrm>
            <a:off x="8327449" y="3238458"/>
            <a:ext cx="3623734" cy="1481667"/>
            <a:chOff x="257995" y="3275864"/>
            <a:chExt cx="3623734" cy="148166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364908-24EA-42C5-B4B6-52B336C2F1E7}"/>
                </a:ext>
              </a:extLst>
            </p:cNvPr>
            <p:cNvGrpSpPr/>
            <p:nvPr/>
          </p:nvGrpSpPr>
          <p:grpSpPr>
            <a:xfrm>
              <a:off x="257995" y="3275864"/>
              <a:ext cx="3623734" cy="1481667"/>
              <a:chOff x="499533" y="1642533"/>
              <a:chExt cx="3623734" cy="148166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4E1039E-49A2-4184-ADD9-11FC89C5B5F6}"/>
                  </a:ext>
                </a:extLst>
              </p:cNvPr>
              <p:cNvSpPr/>
              <p:nvPr/>
            </p:nvSpPr>
            <p:spPr>
              <a:xfrm>
                <a:off x="499533" y="1642533"/>
                <a:ext cx="3623734" cy="1481667"/>
              </a:xfrm>
              <a:prstGeom prst="rect">
                <a:avLst/>
              </a:prstGeom>
              <a:noFill/>
              <a:ln>
                <a:solidFill>
                  <a:srgbClr val="5CA4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5CA446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F247E32-9104-49BA-A8FA-FB778E06618F}"/>
                  </a:ext>
                </a:extLst>
              </p:cNvPr>
              <p:cNvSpPr txBox="1"/>
              <p:nvPr/>
            </p:nvSpPr>
            <p:spPr>
              <a:xfrm>
                <a:off x="1753465" y="1921701"/>
                <a:ext cx="2282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600" b="1" dirty="0">
                    <a:solidFill>
                      <a:srgbClr val="5CA446"/>
                    </a:solidFill>
                    <a:latin typeface="Arial Narrow" panose="020B0606020202030204" pitchFamily="34" charset="0"/>
                  </a:rPr>
                  <a:t>ОСНОВНИ ЕЛЕМЕНТИ НА БИЗНЕС ПЛАНА</a:t>
                </a:r>
                <a:endParaRPr lang="en-US" sz="1600" b="1" dirty="0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34" name="Picture 3" descr="C:\Users\PC\Desktop\Велинград\strategy.png">
              <a:extLst>
                <a:ext uri="{FF2B5EF4-FFF2-40B4-BE49-F238E27FC236}">
                  <a16:creationId xmlns:a16="http://schemas.microsoft.com/office/drawing/2014/main" id="{1F8F2471-0F6F-4CC4-AD15-F80C8CE85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60" y="3555032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E52735-CD7B-4EE7-A619-0BF6DE2A15E1}"/>
              </a:ext>
            </a:extLst>
          </p:cNvPr>
          <p:cNvSpPr/>
          <p:nvPr/>
        </p:nvSpPr>
        <p:spPr>
          <a:xfrm>
            <a:off x="8327449" y="4901237"/>
            <a:ext cx="3623734" cy="1481667"/>
          </a:xfrm>
          <a:prstGeom prst="rect">
            <a:avLst/>
          </a:prstGeom>
          <a:noFill/>
          <a:ln>
            <a:solidFill>
              <a:srgbClr val="5CA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CA446"/>
              </a:solidFill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DD7F5449-A38F-43A3-B1D4-5A254D0A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1381" y="50792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AA4FFA6-873F-4575-B7F0-E8D43EC4374F}"/>
              </a:ext>
            </a:extLst>
          </p:cNvPr>
          <p:cNvSpPr txBox="1"/>
          <p:nvPr/>
        </p:nvSpPr>
        <p:spPr>
          <a:xfrm>
            <a:off x="9755313" y="5336703"/>
            <a:ext cx="228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>
                <a:solidFill>
                  <a:srgbClr val="5CA446"/>
                </a:solidFill>
                <a:latin typeface="Arial Narrow" panose="020B0606020202030204" pitchFamily="34" charset="0"/>
              </a:rPr>
              <a:t>НЕДОСТИГ НА СРЕДСТВА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11927" y="433621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Подаване на проектното предложение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DDD7F-EF5C-48D6-82AF-916DF01A7FC6}"/>
              </a:ext>
            </a:extLst>
          </p:cNvPr>
          <p:cNvSpPr/>
          <p:nvPr/>
        </p:nvSpPr>
        <p:spPr>
          <a:xfrm>
            <a:off x="-7937" y="1035738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C119F-DCCB-4D0D-AA37-00C3FA890F42}"/>
              </a:ext>
            </a:extLst>
          </p:cNvPr>
          <p:cNvSpPr/>
          <p:nvPr/>
        </p:nvSpPr>
        <p:spPr>
          <a:xfrm>
            <a:off x="438151" y="1368825"/>
            <a:ext cx="7050304" cy="3754874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Проектната идея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може да бъде обсъдена с ФУГ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преди стартирането на стъпки за реализирането й, както и във всеки един етап до подаването на проекта;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След оценка на бизнес плана ФУГ предоставя на кандидата Становище за размера на БФП, която следва да се предостави по проекта;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След получаването на становището, кандидатът подготвя и подава проектно предложение към УО на ОПРР съгласно изискванията на Насоките за кандидатстване;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 необходимост от промяна на проектното предложение, кандидатът представя ревизираната документация за повторен преглед и оценка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bg-BG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0639"/>
            <a:ext cx="854027" cy="813019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A48FB-017F-4074-A65A-662E3797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455" y="1368826"/>
            <a:ext cx="4265393" cy="37548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050658-0198-4CFE-8971-A80E7DC2ED91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1FB3C3-B9A8-431F-919E-B9EDE8D9F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E3B26F-C64C-4526-AFF3-1DDB9A7A9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112AD9-57A0-4005-AFFC-A527CA8A6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DE9BF70-591A-4942-9E86-2B766DFFC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74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11927" y="433621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Изпълнение на проектите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DDD7F-EF5C-48D6-82AF-916DF01A7FC6}"/>
              </a:ext>
            </a:extLst>
          </p:cNvPr>
          <p:cNvSpPr/>
          <p:nvPr/>
        </p:nvSpPr>
        <p:spPr>
          <a:xfrm>
            <a:off x="-7937" y="1035738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C119F-DCCB-4D0D-AA37-00C3FA890F42}"/>
              </a:ext>
            </a:extLst>
          </p:cNvPr>
          <p:cNvSpPr/>
          <p:nvPr/>
        </p:nvSpPr>
        <p:spPr>
          <a:xfrm>
            <a:off x="438151" y="1368825"/>
            <a:ext cx="7050304" cy="4001095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Плащанията за разходи финансирани от ФУГ се извършват със заемните средства –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 5 работни дни от представянето на необходимите документи;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Плащанията за разходи финансирани от БФП се извършват съгласно разпоредбите на Административния договор;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„При неизпълнение на дейности, финансирани чрез финансов инструмент, УПРАВЛЯВАЩИЯТ ОРГАН може да изиска при необходимост становище от финансовия посредник за оценка на промяна в съотношението на БФП спрямо ФИ с оглед потвърждение запазването на финансовата жизнеспособност на проекта в неговата цялост. Базирайки се на становището на финансовия посредник, УО може да изиска промяна в процентното съотношение на БФП спрямо средствата от финансовия инструмент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.“</a:t>
            </a:r>
            <a:endParaRPr lang="bg-BG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0639"/>
            <a:ext cx="854027" cy="81301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DECB8-8520-477F-9ACC-8C639DD6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455" y="1368824"/>
            <a:ext cx="4536229" cy="40010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DFCABD4-C559-40E9-89C7-8FE8585229D6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A0C31F-92A8-4797-9F0D-5189F4162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61FB1D-0DEC-42F2-AA89-2B23538EA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FEDD3E-3632-44CD-AFE5-2C43E3891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90CBCE-122D-4C73-963C-D6B522DE3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3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638A588-FC7E-4A06-9DD7-90AF91C3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11" y="125428"/>
            <a:ext cx="8442859" cy="50795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848CBD-5430-41D4-98BC-F356511A16F6}"/>
              </a:ext>
            </a:extLst>
          </p:cNvPr>
          <p:cNvSpPr txBox="1">
            <a:spLocks noChangeAspect="1"/>
          </p:cNvSpPr>
          <p:nvPr/>
        </p:nvSpPr>
        <p:spPr>
          <a:xfrm>
            <a:off x="1489388" y="4868709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www.citiesfund.bg</a:t>
            </a:r>
            <a:endParaRPr lang="bg-BG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19298-1DFC-41CB-96D4-3773DE021C04}"/>
              </a:ext>
            </a:extLst>
          </p:cNvPr>
          <p:cNvSpPr txBox="1"/>
          <p:nvPr/>
        </p:nvSpPr>
        <p:spPr>
          <a:xfrm>
            <a:off x="1417061" y="5402955"/>
            <a:ext cx="755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5CA446"/>
                </a:solidFill>
                <a:latin typeface="Arial Narrow" panose="020B0606020202030204" pitchFamily="34" charset="0"/>
              </a:rPr>
              <a:t>Телефон за контакти с ФУГ: 02 988 23 10; </a:t>
            </a:r>
          </a:p>
          <a:p>
            <a:r>
              <a:rPr lang="bg-BG" b="1" dirty="0">
                <a:solidFill>
                  <a:srgbClr val="5CA446"/>
                </a:solidFill>
                <a:latin typeface="Arial Narrow" panose="020B0606020202030204" pitchFamily="34" charset="0"/>
              </a:rPr>
              <a:t>Адрес: 1000 София, ул.“6-ти септември“1, етаж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CF86E4-740B-494B-A4B9-93610C3D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5" y="4587654"/>
            <a:ext cx="805770" cy="767080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94132B3-63FE-449E-8778-386EC2E1E53D}"/>
              </a:ext>
            </a:extLst>
          </p:cNvPr>
          <p:cNvGrpSpPr/>
          <p:nvPr/>
        </p:nvGrpSpPr>
        <p:grpSpPr>
          <a:xfrm>
            <a:off x="0" y="6018473"/>
            <a:ext cx="12184063" cy="829498"/>
            <a:chOff x="0" y="6018473"/>
            <a:chExt cx="12184063" cy="8294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60FCE1-681F-4144-959A-347907FFD80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049286"/>
              <a:ext cx="2206625" cy="767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BDF744-E024-4C83-ABDF-754E04E9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73449" y="6034209"/>
              <a:ext cx="2210614" cy="766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EBBFE1-B50B-4A11-94DD-8DF6FFF3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8725" y="6018473"/>
              <a:ext cx="1790700" cy="829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9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FABB64-4866-4FB9-87F3-D56E19C09905}" vid="{39E9D6E1-6185-4C45-92DE-0B66EF93D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1791</TotalTime>
  <Words>776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Theme1</vt:lpstr>
      <vt:lpstr>Проекти за развитие на туристически атракции по ос 6 на ОПРР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Опростено ръководство</dc:title>
  <dc:creator>Iva</dc:creator>
  <cp:lastModifiedBy>Iva</cp:lastModifiedBy>
  <cp:revision>124</cp:revision>
  <dcterms:created xsi:type="dcterms:W3CDTF">2018-04-17T09:14:45Z</dcterms:created>
  <dcterms:modified xsi:type="dcterms:W3CDTF">2019-01-31T15:25:12Z</dcterms:modified>
</cp:coreProperties>
</file>