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65" r:id="rId4"/>
    <p:sldId id="258" r:id="rId5"/>
    <p:sldId id="278" r:id="rId6"/>
    <p:sldId id="275" r:id="rId7"/>
    <p:sldId id="281" r:id="rId8"/>
    <p:sldId id="266" r:id="rId9"/>
    <p:sldId id="28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00"/>
    <a:srgbClr val="FF1256"/>
    <a:srgbClr val="7A006B"/>
    <a:srgbClr val="8DC400"/>
    <a:srgbClr val="DCE8D0"/>
    <a:srgbClr val="5CA446"/>
    <a:srgbClr val="FCBC22"/>
    <a:srgbClr val="F5A623"/>
    <a:srgbClr val="82B1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202C81-6CCF-46F9-91F7-7CE7D5E4B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CACCF-21FF-4394-8344-10930155DB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0DC8-E30D-41B5-B885-BAD00989CADD}" type="datetimeFigureOut">
              <a:rPr lang="bg-BG" smtClean="0"/>
              <a:t>31.1.2019 г.</a:t>
            </a:fld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B2789-8006-4493-AF39-C884FF1B45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64109-AE7B-400E-BB48-63FF6450CB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2ABF8-9AFF-4B2A-8EA8-0626D680FBA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51182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4CC0-7B71-4C36-8FA2-524915355E0A}" type="datetimeFigureOut">
              <a:rPr lang="bg-BG" smtClean="0"/>
              <a:t>31.1.2019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8D457-9984-46DA-943F-FC56F553C0B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356816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0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hyperlink" Target="http://www.citiesfund.bg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0E7D95-39C9-4714-8B85-3420A2F58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19700"/>
            <a:ext cx="12170355" cy="408137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27F7B1-E829-45B0-9C36-0BACF9539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1" y="2343150"/>
            <a:ext cx="6762750" cy="2562226"/>
          </a:xfrm>
          <a:solidFill>
            <a:srgbClr val="DCE8D0">
              <a:alpha val="87843"/>
            </a:srgb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Общински проекти за културна инфраструктура по ос 1</a:t>
            </a:r>
            <a:r>
              <a:rPr lang="bg-BG" sz="2800" b="1" dirty="0">
                <a:solidFill>
                  <a:srgbClr val="5CA446"/>
                </a:solidFill>
                <a:latin typeface="Arial Narrow" panose="020B0606020202030204" pitchFamily="34" charset="0"/>
              </a:rPr>
              <a:t> </a:t>
            </a:r>
            <a:r>
              <a:rPr lang="bg-BG" sz="2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на ОПРР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Основни стъпки, правила и процедури при подготовката и изпълнението на проекти с подкрепата на Фонд за устойчиви градове</a:t>
            </a:r>
            <a:r>
              <a:rPr lang="bg-BG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AF5549-8EFF-4367-9BC7-206C29706E9D}"/>
              </a:ext>
            </a:extLst>
          </p:cNvPr>
          <p:cNvGrpSpPr/>
          <p:nvPr/>
        </p:nvGrpSpPr>
        <p:grpSpPr>
          <a:xfrm>
            <a:off x="9272578" y="6155448"/>
            <a:ext cx="2774566" cy="592651"/>
            <a:chOff x="5593711" y="4362853"/>
            <a:chExt cx="3298769" cy="7046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B5FDFE-323A-4A77-8EDE-23DF78C6A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FC947D-B36E-4F5D-B907-A1A1EA3A1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DADDC2-9C61-4F50-A17D-7428B129B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4D05C8-2444-49E0-9C8D-1C5121B07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6462CDC-FAD4-4521-8826-2A9EF40AB033}"/>
              </a:ext>
            </a:extLst>
          </p:cNvPr>
          <p:cNvSpPr/>
          <p:nvPr/>
        </p:nvSpPr>
        <p:spPr>
          <a:xfrm>
            <a:off x="7214056" y="6381929"/>
            <a:ext cx="4833088" cy="300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bg-BG" dirty="0">
              <a:solidFill>
                <a:srgbClr val="5CA44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10E6C-4FBA-4B41-9D75-BEB9FC10DBC1}"/>
              </a:ext>
            </a:extLst>
          </p:cNvPr>
          <p:cNvGrpSpPr/>
          <p:nvPr/>
        </p:nvGrpSpPr>
        <p:grpSpPr>
          <a:xfrm>
            <a:off x="0" y="96337"/>
            <a:ext cx="12184063" cy="829498"/>
            <a:chOff x="0" y="6018473"/>
            <a:chExt cx="12184063" cy="8294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E591E3-F0DD-4F73-AB2E-65BF0AD6D01D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049286"/>
              <a:ext cx="2206625" cy="767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829AF1-E71F-47C4-A9FD-6AACE5676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73449" y="6034209"/>
              <a:ext cx="2210614" cy="766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644351-5692-4548-9032-9078BC78B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8725" y="6018473"/>
              <a:ext cx="1790700" cy="82949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6160623-CA85-4BCE-A634-EB4C9FE9BC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68" y="6011837"/>
            <a:ext cx="806906" cy="768162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62F1F-F7C1-44C8-A05B-999DA88F0D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248" y="6577366"/>
            <a:ext cx="2517653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638A588-FC7E-4A06-9DD7-90AF91C3B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11" y="125428"/>
            <a:ext cx="8442859" cy="50795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848CBD-5430-41D4-98BC-F356511A16F6}"/>
              </a:ext>
            </a:extLst>
          </p:cNvPr>
          <p:cNvSpPr txBox="1">
            <a:spLocks noChangeAspect="1"/>
          </p:cNvSpPr>
          <p:nvPr/>
        </p:nvSpPr>
        <p:spPr>
          <a:xfrm>
            <a:off x="1489388" y="4868709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www.citiesfund.bg</a:t>
            </a:r>
            <a:endParaRPr lang="bg-BG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19298-1DFC-41CB-96D4-3773DE021C04}"/>
              </a:ext>
            </a:extLst>
          </p:cNvPr>
          <p:cNvSpPr txBox="1"/>
          <p:nvPr/>
        </p:nvSpPr>
        <p:spPr>
          <a:xfrm>
            <a:off x="1417061" y="5402955"/>
            <a:ext cx="755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5CA446"/>
                </a:solidFill>
                <a:latin typeface="Arial Narrow" panose="020B0606020202030204" pitchFamily="34" charset="0"/>
              </a:rPr>
              <a:t>Телефон за контакти с ФУГ: 02 988 23 10; </a:t>
            </a:r>
          </a:p>
          <a:p>
            <a:r>
              <a:rPr lang="bg-BG" b="1" dirty="0">
                <a:solidFill>
                  <a:srgbClr val="5CA446"/>
                </a:solidFill>
                <a:latin typeface="Arial Narrow" panose="020B0606020202030204" pitchFamily="34" charset="0"/>
              </a:rPr>
              <a:t>Адрес: 1000 София, ул.“6-ти септември“1, етаж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CF86E4-740B-494B-A4B9-93610C3D6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5" y="4587654"/>
            <a:ext cx="805770" cy="767080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94132B3-63FE-449E-8778-386EC2E1E53D}"/>
              </a:ext>
            </a:extLst>
          </p:cNvPr>
          <p:cNvGrpSpPr/>
          <p:nvPr/>
        </p:nvGrpSpPr>
        <p:grpSpPr>
          <a:xfrm>
            <a:off x="0" y="6018473"/>
            <a:ext cx="12184063" cy="829498"/>
            <a:chOff x="0" y="6018473"/>
            <a:chExt cx="12184063" cy="8294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60FCE1-681F-4144-959A-347907FFD80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049286"/>
              <a:ext cx="2206625" cy="767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BDF744-E024-4C83-ABDF-754E04E9D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73449" y="6034209"/>
              <a:ext cx="2210614" cy="766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EBBFE1-B50B-4A11-94DD-8DF6FFF3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8725" y="6018473"/>
              <a:ext cx="1790700" cy="829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9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8DDD7F-EF5C-48D6-82AF-916DF01A7FC6}"/>
              </a:ext>
            </a:extLst>
          </p:cNvPr>
          <p:cNvSpPr/>
          <p:nvPr/>
        </p:nvSpPr>
        <p:spPr>
          <a:xfrm>
            <a:off x="-7937" y="1035738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20586-4B7A-4737-B4D9-89B31E4DC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11" t="19048" b="35637"/>
          <a:stretch/>
        </p:blipFill>
        <p:spPr>
          <a:xfrm>
            <a:off x="7743886" y="999278"/>
            <a:ext cx="4461445" cy="58224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0CB753-B066-4109-A9AF-9A4FACE6D647}"/>
              </a:ext>
            </a:extLst>
          </p:cNvPr>
          <p:cNvSpPr txBox="1">
            <a:spLocks/>
          </p:cNvSpPr>
          <p:nvPr/>
        </p:nvSpPr>
        <p:spPr>
          <a:xfrm>
            <a:off x="1557668" y="329820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Фонд за устойчиви градове – кои сме ние и с какъв ресурс разполагаме?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FB0B57-186C-4DB1-AF07-E9DDAC77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121"/>
            <a:ext cx="885825" cy="843291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273E303-DB46-4E51-A8DB-D39BF1AE339C}"/>
              </a:ext>
            </a:extLst>
          </p:cNvPr>
          <p:cNvSpPr/>
          <p:nvPr/>
        </p:nvSpPr>
        <p:spPr>
          <a:xfrm>
            <a:off x="6182834" y="4768702"/>
            <a:ext cx="154172" cy="249866"/>
          </a:xfrm>
          <a:prstGeom prst="ellipse">
            <a:avLst/>
          </a:prstGeom>
          <a:solidFill>
            <a:srgbClr val="F5A62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/>
              <a:t>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7F399A-3603-499E-A9AE-A768B879B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11" t="63968" b="8375"/>
          <a:stretch/>
        </p:blipFill>
        <p:spPr>
          <a:xfrm>
            <a:off x="4679357" y="2128012"/>
            <a:ext cx="3315297" cy="26406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93F1668-90D9-4912-BFBB-D55E673477CA}"/>
              </a:ext>
            </a:extLst>
          </p:cNvPr>
          <p:cNvGrpSpPr/>
          <p:nvPr/>
        </p:nvGrpSpPr>
        <p:grpSpPr>
          <a:xfrm>
            <a:off x="19438" y="1389770"/>
            <a:ext cx="4756516" cy="5468230"/>
            <a:chOff x="7308242" y="1257265"/>
            <a:chExt cx="4756516" cy="54682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162BB3-BAE5-4599-8AC4-C5ED4910B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35035" y="5812834"/>
              <a:ext cx="1229723" cy="62254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80AA5A-7741-49FC-84DB-BA79DFF0E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1750" y="5559020"/>
              <a:ext cx="1130173" cy="113017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F2707F1-9919-4268-A989-270516CD8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65965" y="5670755"/>
              <a:ext cx="2132410" cy="10547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8A2F845-CC33-497A-8D87-861F1A687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08242" y="5910515"/>
              <a:ext cx="1481522" cy="57522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34F504-97D5-421B-8652-AF931E1D0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6674" y="1257265"/>
              <a:ext cx="4109927" cy="426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5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6EC1AC7-0E78-4399-8F72-79F520CB0D03}"/>
              </a:ext>
            </a:extLst>
          </p:cNvPr>
          <p:cNvSpPr txBox="1">
            <a:spLocks/>
          </p:cNvSpPr>
          <p:nvPr/>
        </p:nvSpPr>
        <p:spPr>
          <a:xfrm>
            <a:off x="1511927" y="253532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Основни параметри на финансирането по ос 1/Културна инфраструктура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EA355-910C-4D7D-B3A0-EA070A968902}"/>
              </a:ext>
            </a:extLst>
          </p:cNvPr>
          <p:cNvSpPr/>
          <p:nvPr/>
        </p:nvSpPr>
        <p:spPr>
          <a:xfrm>
            <a:off x="2743200" y="931351"/>
            <a:ext cx="9273121" cy="1045198"/>
          </a:xfrm>
          <a:prstGeom prst="rect">
            <a:avLst/>
          </a:prstGeom>
          <a:solidFill>
            <a:srgbClr val="DCE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Градско развитие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общата инвестиция в допустим проект от страна на ФГР не може да надвишава сумата от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39 116 600 лв.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Културна инфраструктура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повече от 10 млн. лева, в т.ч. финансиране от БФП и ФИ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g-BG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1F82B-EDBA-4226-A2DF-84408E277CD6}"/>
              </a:ext>
            </a:extLst>
          </p:cNvPr>
          <p:cNvSpPr/>
          <p:nvPr/>
        </p:nvSpPr>
        <p:spPr>
          <a:xfrm>
            <a:off x="2743198" y="2127435"/>
            <a:ext cx="9273121" cy="917770"/>
          </a:xfrm>
          <a:prstGeom prst="rect">
            <a:avLst/>
          </a:prstGeom>
          <a:solidFill>
            <a:srgbClr val="DCE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Максималният размер за индивидуална експозиция към група свързани лица</a:t>
            </a:r>
            <a:r>
              <a:rPr lang="bg-BG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до  20% от Финансирането от ФМФИБ, с изключение на държавата и Столична община.</a:t>
            </a:r>
            <a:endParaRPr lang="bg-BG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CD3199-E8A5-40EC-94C6-DC73C82F588A}"/>
              </a:ext>
            </a:extLst>
          </p:cNvPr>
          <p:cNvSpPr/>
          <p:nvPr/>
        </p:nvSpPr>
        <p:spPr>
          <a:xfrm>
            <a:off x="2743199" y="3226593"/>
            <a:ext cx="9273122" cy="976493"/>
          </a:xfrm>
          <a:prstGeom prst="rect">
            <a:avLst/>
          </a:prstGeom>
          <a:solidFill>
            <a:srgbClr val="DCE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Процент на самоучастие </a:t>
            </a:r>
            <a:r>
              <a:rPr lang="bg-BG" dirty="0">
                <a:solidFill>
                  <a:srgbClr val="385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минимум 15% от стойността на проекта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По-ниско от 15 % минимално собствено участие е допустимо за проекти, които са с по-голям принос за целевите индикатори на ОПРР (до 5%) и за публичните власти (до 0%).</a:t>
            </a:r>
            <a:endParaRPr lang="bg-BG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BDBA6-6420-4D00-84E7-5445ED058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9" r="55631" b="12084"/>
          <a:stretch/>
        </p:blipFill>
        <p:spPr>
          <a:xfrm>
            <a:off x="0" y="862569"/>
            <a:ext cx="2441196" cy="3347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32E552-A6D0-4E1E-AB1E-0885F8BC4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93" y="86385"/>
            <a:ext cx="806906" cy="768162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D37A824-0123-41A6-BB16-6B250F1F9156}"/>
              </a:ext>
            </a:extLst>
          </p:cNvPr>
          <p:cNvGrpSpPr/>
          <p:nvPr/>
        </p:nvGrpSpPr>
        <p:grpSpPr>
          <a:xfrm>
            <a:off x="9241754" y="6227238"/>
            <a:ext cx="2774566" cy="592651"/>
            <a:chOff x="5593711" y="4362853"/>
            <a:chExt cx="3298769" cy="7046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800FC2-8E1C-4FC1-826C-FE7F3025B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0CF588-8812-4E85-89F4-46428FEE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EDFB3D-87F1-413C-803D-C2B4FF254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A06166-CD1A-4F57-8557-43B307F42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E5E753-213F-4CF0-BB07-382280E33F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4184"/>
          <a:stretch/>
        </p:blipFill>
        <p:spPr>
          <a:xfrm>
            <a:off x="11849" y="4222381"/>
            <a:ext cx="2441196" cy="23347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A58D9EE-95FB-4F10-B487-32B32C15CF2C}"/>
              </a:ext>
            </a:extLst>
          </p:cNvPr>
          <p:cNvSpPr/>
          <p:nvPr/>
        </p:nvSpPr>
        <p:spPr>
          <a:xfrm>
            <a:off x="2743198" y="4384474"/>
            <a:ext cx="9273121" cy="976493"/>
          </a:xfrm>
          <a:prstGeom prst="rect">
            <a:avLst/>
          </a:prstGeom>
          <a:solidFill>
            <a:srgbClr val="DCE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6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Минимален срок </a:t>
            </a:r>
            <a:r>
              <a:rPr lang="bg-BG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- 12 месеца. </a:t>
            </a: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6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Максимален срок </a:t>
            </a:r>
            <a:r>
              <a:rPr lang="bg-BG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bg-BG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240 месеца (20 години) </a:t>
            </a:r>
            <a:r>
              <a:rPr lang="bg-BG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проекти за градско развитие</a:t>
            </a: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A91CBF-D68E-47F3-8438-57DA96EC9318}"/>
              </a:ext>
            </a:extLst>
          </p:cNvPr>
          <p:cNvSpPr/>
          <p:nvPr/>
        </p:nvSpPr>
        <p:spPr>
          <a:xfrm>
            <a:off x="2743198" y="5575761"/>
            <a:ext cx="9273121" cy="567789"/>
          </a:xfrm>
          <a:prstGeom prst="rect">
            <a:avLst/>
          </a:prstGeom>
          <a:solidFill>
            <a:srgbClr val="DCE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 месеца 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 години)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проекти за градско развитие</a:t>
            </a:r>
            <a:endParaRPr lang="bg-BG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1A625B-2D6A-4BBC-8D23-8B682DDCE4D1}"/>
              </a:ext>
            </a:extLst>
          </p:cNvPr>
          <p:cNvSpPr txBox="1">
            <a:spLocks/>
          </p:cNvSpPr>
          <p:nvPr/>
        </p:nvSpPr>
        <p:spPr>
          <a:xfrm>
            <a:off x="1511927" y="309925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Възможности за подкрепа по ос 1/Културна инфраструктура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9D2993-EB56-457F-9D96-64950F649966}"/>
              </a:ext>
            </a:extLst>
          </p:cNvPr>
          <p:cNvSpPr/>
          <p:nvPr/>
        </p:nvSpPr>
        <p:spPr>
          <a:xfrm>
            <a:off x="10004" y="998713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08935C-6E80-49FF-A6BC-C720E072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93" y="86385"/>
            <a:ext cx="806906" cy="768162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2DC223A-6417-44EC-A56D-1222D22442ED}"/>
              </a:ext>
            </a:extLst>
          </p:cNvPr>
          <p:cNvGrpSpPr/>
          <p:nvPr/>
        </p:nvGrpSpPr>
        <p:grpSpPr>
          <a:xfrm>
            <a:off x="9011063" y="6092583"/>
            <a:ext cx="2774566" cy="592651"/>
            <a:chOff x="5593711" y="4362853"/>
            <a:chExt cx="3298769" cy="7046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B6F266-EA3E-4B24-B3CB-EF6BFB805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E65269-5FC6-4CAF-8AC5-44B0BC0C6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D65A05-9745-4B5C-8CE0-86DCE47A8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AB4DC9-A24F-4384-9D4B-725DE894F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2A09B3F-8B5F-4973-8CA5-1E1BCC3368CC}"/>
              </a:ext>
            </a:extLst>
          </p:cNvPr>
          <p:cNvSpPr/>
          <p:nvPr/>
        </p:nvSpPr>
        <p:spPr>
          <a:xfrm>
            <a:off x="576613" y="2638883"/>
            <a:ext cx="11132474" cy="3447098"/>
          </a:xfrm>
          <a:prstGeom prst="rect">
            <a:avLst/>
          </a:prstGeom>
          <a:solidFill>
            <a:srgbClr val="DCE8D0"/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Развитие на културна инфраструктура,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чрез строителство, реконструкция, обновяване, оборудване и обзавеждане на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културни центрове, театри, читалища, библиотеки, опери, галерии, културни изложбени зали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други културни институции, включително прилежащите пространства; подобряване на достъпа за хора с увреждания до упоменатите по-горе сгради като част от останалите строително- монтажни работи по съответните обекти и конструктивни обследвания на съществуващата сграда.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Под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други културни институции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 има предвид културни институти, органи и организации за закрила на културата съгласно ЗЗРК, които осъществяват дейности по създаване, разпространение и опазване на културни ценности в областта на театъра, музиката, киното, аудиовизията, литературата, художествения превод, танца, цирка, пластичните изкуства, архитектурата, дизайна, фолклора.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Принос за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социално включване и осигуряване на достъп до културните обекти за хората в уязвимо и неравностойно положение.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E9F72B-4269-4912-B377-1ED82F48E6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5" t="80550" r="17945" b="12888"/>
          <a:stretch/>
        </p:blipFill>
        <p:spPr>
          <a:xfrm>
            <a:off x="802814" y="854547"/>
            <a:ext cx="10680073" cy="18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1A625B-2D6A-4BBC-8D23-8B682DDCE4D1}"/>
              </a:ext>
            </a:extLst>
          </p:cNvPr>
          <p:cNvSpPr txBox="1">
            <a:spLocks/>
          </p:cNvSpPr>
          <p:nvPr/>
        </p:nvSpPr>
        <p:spPr>
          <a:xfrm>
            <a:off x="1511927" y="309925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Изисквания към проектите Културна инфраструктура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9D2993-EB56-457F-9D96-64950F649966}"/>
              </a:ext>
            </a:extLst>
          </p:cNvPr>
          <p:cNvSpPr/>
          <p:nvPr/>
        </p:nvSpPr>
        <p:spPr>
          <a:xfrm>
            <a:off x="10004" y="998713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08935C-6E80-49FF-A6BC-C720E072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93" y="86385"/>
            <a:ext cx="806906" cy="768162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2DC223A-6417-44EC-A56D-1222D22442ED}"/>
              </a:ext>
            </a:extLst>
          </p:cNvPr>
          <p:cNvGrpSpPr/>
          <p:nvPr/>
        </p:nvGrpSpPr>
        <p:grpSpPr>
          <a:xfrm>
            <a:off x="9113600" y="6189541"/>
            <a:ext cx="2774566" cy="592651"/>
            <a:chOff x="5593711" y="4362853"/>
            <a:chExt cx="3298769" cy="7046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B6F266-EA3E-4B24-B3CB-EF6BFB805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E65269-5FC6-4CAF-8AC5-44B0BC0C6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D65A05-9745-4B5C-8CE0-86DCE47A8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AB4DC9-A24F-4384-9D4B-725DE894F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2A09B3F-8B5F-4973-8CA5-1E1BCC3368CC}"/>
              </a:ext>
            </a:extLst>
          </p:cNvPr>
          <p:cNvSpPr/>
          <p:nvPr/>
        </p:nvSpPr>
        <p:spPr>
          <a:xfrm>
            <a:off x="752954" y="1459899"/>
            <a:ext cx="10883867" cy="4308872"/>
          </a:xfrm>
          <a:prstGeom prst="rect">
            <a:avLst/>
          </a:prstGeom>
          <a:solidFill>
            <a:srgbClr val="DCE8D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Проектът трябва да има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потенциал за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генериране на приходи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достатъчни за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обслужване на финансирането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недостатъчно проектът да бъде финансиран на чисто пазарен принцип.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случай че проектът има недостатъчен потенциал за осигуряване финансовата жизнеспособност, Фондът изготвя становище относно структурата на финансирането на проекта и необходимия размер на БФП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комбинирано финансиране;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Проектът трябва да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попада в зоните на ИПГВР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допустимия град, а в случаите на комбинирана подкрепа да е заложен в Инвестиционната програма на общината по ос 1 на ОПРР.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Дейностите  и разходите по проекта трябва да съответстват на допустимите за културна инфраструктура по ос 1 на ОПРР. При комбинирана подкрепа макс.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85%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от разходите по проекта могат да бъдат финансирани с БФП 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само разходи за СМР и по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изключение за доставка на оборудване/ обзавеждане.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Проектът трябва да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съответства на правилата за държавни помощи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както по отношение финансирането от ФУГ, така и за БФП частта (когато е комбинирана подкрепа).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Проектът трябва да има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ринос към индикаторите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ОПРР 2014-2020 и по-конкретно: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„Обществени или търговски сгради, построени или обновени в градските райони“ в кв. м.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0CB753-B066-4109-A9AF-9A4FACE6D647}"/>
              </a:ext>
            </a:extLst>
          </p:cNvPr>
          <p:cNvSpPr txBox="1">
            <a:spLocks/>
          </p:cNvSpPr>
          <p:nvPr/>
        </p:nvSpPr>
        <p:spPr>
          <a:xfrm>
            <a:off x="1511927" y="433621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Изискуеми документи за комбинирана подкрепа по ос 1 – Културна инфраструктура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DDD7F-EF5C-48D6-82AF-916DF01A7FC6}"/>
              </a:ext>
            </a:extLst>
          </p:cNvPr>
          <p:cNvSpPr/>
          <p:nvPr/>
        </p:nvSpPr>
        <p:spPr>
          <a:xfrm>
            <a:off x="-7937" y="1035738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C119F-DCCB-4D0D-AA37-00C3FA890F42}"/>
              </a:ext>
            </a:extLst>
          </p:cNvPr>
          <p:cNvSpPr/>
          <p:nvPr/>
        </p:nvSpPr>
        <p:spPr>
          <a:xfrm>
            <a:off x="706983" y="1513390"/>
            <a:ext cx="10778034" cy="4031873"/>
          </a:xfrm>
          <a:prstGeom prst="rect">
            <a:avLst/>
          </a:prstGeom>
          <a:solidFill>
            <a:srgbClr val="DCE8D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Формуляр за кандидатстване + приложения  -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налични на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www.citiesfund.bg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Документи за собственост/управление -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 интервенции върху обекти, държавна собственост (МК), конкретният бенефициент следва да кандидатства в партньорство с МК (Партньорско споразумение с разписани права и задълженията на всеки партньор по проекта)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Документи за проектна готовност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вкл. </a:t>
            </a: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Декларация за  проектна готовност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 образец на ОПРР, когато кандидатът предвижда необходимост от допълваща БФП за културна инфраструктура.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Сертификат за енергийни характеристики на сгради в експлоатация, доказващ постигането на минимум клас „С“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(за сгради културни ценности, включени в обхвата на Закона за културното наследство, документацията се съгласува по реда на ЗКН и се допуска сградите да постигат по-нисък клас със становище от НИНКН). За проекти с Разрешение за строеж, обследването за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EE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сертификата за енергийни характеристики, следва да са валидни към момента на одобрение на инвестиционния проект по реда на ЗУТ и/или към издаването на разрешение за строеж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Документи, свързани с предоставеното обезпечение на заема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FB0B57-186C-4DB1-AF07-E9DDAC77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30639"/>
            <a:ext cx="854027" cy="813019"/>
          </a:xfrm>
          <a:prstGeom prst="rect">
            <a:avLst/>
          </a:prstGeom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7F76DD3-5498-4407-BE52-8EF5044E1810}"/>
              </a:ext>
            </a:extLst>
          </p:cNvPr>
          <p:cNvGrpSpPr/>
          <p:nvPr/>
        </p:nvGrpSpPr>
        <p:grpSpPr>
          <a:xfrm>
            <a:off x="9113600" y="6189541"/>
            <a:ext cx="2774566" cy="592651"/>
            <a:chOff x="5593711" y="4362853"/>
            <a:chExt cx="3298769" cy="704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AC7544-B088-4690-A46A-13FCBCD81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52A94F-F289-48FE-8A87-FC497E742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65C20F-AA94-4B88-849A-D6454589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83AE6F-9859-4619-9EB6-AE10D6ECC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45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0CB753-B066-4109-A9AF-9A4FACE6D647}"/>
              </a:ext>
            </a:extLst>
          </p:cNvPr>
          <p:cNvSpPr txBox="1">
            <a:spLocks/>
          </p:cNvSpPr>
          <p:nvPr/>
        </p:nvSpPr>
        <p:spPr>
          <a:xfrm>
            <a:off x="1511927" y="433621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Изискуеми документи от общината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DDD7F-EF5C-48D6-82AF-916DF01A7FC6}"/>
              </a:ext>
            </a:extLst>
          </p:cNvPr>
          <p:cNvSpPr/>
          <p:nvPr/>
        </p:nvSpPr>
        <p:spPr>
          <a:xfrm>
            <a:off x="-7937" y="1035738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C119F-DCCB-4D0D-AA37-00C3FA890F42}"/>
              </a:ext>
            </a:extLst>
          </p:cNvPr>
          <p:cNvSpPr/>
          <p:nvPr/>
        </p:nvSpPr>
        <p:spPr>
          <a:xfrm>
            <a:off x="792708" y="1230471"/>
            <a:ext cx="10778034" cy="4862870"/>
          </a:xfrm>
          <a:prstGeom prst="rect">
            <a:avLst/>
          </a:prstGeom>
          <a:solidFill>
            <a:srgbClr val="DCE8D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Решение на Общинския съвет за кандидатстване за дългосрочен заем -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Общинските съвети могат да приемат и през 2019 г. решения за поемане на дългосрочен общински дълг за финансиране на проекти чрез фондовете за градско развитие (Чл. 17а., ал. (2) от ЗОД)</a:t>
            </a:r>
            <a:endParaRPr lang="bg-BG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Становище от Междинното звено на съответната община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че проектното предложение съответства на ИПГВР и инвестиционната програма по ПО1. Предоставя се на етап кандидатстване. ФУГ предоставя подкрепа за проект </a:t>
            </a: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само след наличие на положително становище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Решение на Общинския съвет за поемане на заем и предоставяне на обезпечение –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след проведено обществено обсъждане. Предоставя се след решение на Инвестиционен комитет и преди сключване на Договор за финансиране.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Важно!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Съгласно чл. 84. (5) от Закона за държавния бюджет през 2019 г. частта от заема, предоставен от ФМФИБ със средства от Оперативна програма или 59% от заема, предоставен от ФУГ, представлява изключение по отношение годишните плащания по дълга.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Важно!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 комбинирано финансиране плащанията по частта за финансов инструмент са на основание разходо-оправдателни документи, а тези за БФП – за вече разплатени от общината разходи. Заемът от ФУГ не може да бъде използван за мостово финансиране на БФП частта – трябва да се предвидят средства за разплащане с изпълнителите.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FB0B57-186C-4DB1-AF07-E9DDAC77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0639"/>
            <a:ext cx="854027" cy="813019"/>
          </a:xfrm>
          <a:prstGeom prst="rect">
            <a:avLst/>
          </a:prstGeom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7F76DD3-5498-4407-BE52-8EF5044E1810}"/>
              </a:ext>
            </a:extLst>
          </p:cNvPr>
          <p:cNvGrpSpPr/>
          <p:nvPr/>
        </p:nvGrpSpPr>
        <p:grpSpPr>
          <a:xfrm>
            <a:off x="9113600" y="6189541"/>
            <a:ext cx="2774566" cy="592651"/>
            <a:chOff x="5593711" y="4362853"/>
            <a:chExt cx="3298769" cy="704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AC7544-B088-4690-A46A-13FCBCD81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52A94F-F289-48FE-8A87-FC497E742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65C20F-AA94-4B88-849A-D64545893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83AE6F-9859-4619-9EB6-AE10D6ECC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28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3C84BB-8D74-41F6-81A7-FBF17136BB5A}"/>
              </a:ext>
            </a:extLst>
          </p:cNvPr>
          <p:cNvSpPr/>
          <p:nvPr/>
        </p:nvSpPr>
        <p:spPr>
          <a:xfrm>
            <a:off x="7937" y="973946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A5F0CC-4300-4599-AD05-A34F7763F811}"/>
              </a:ext>
            </a:extLst>
          </p:cNvPr>
          <p:cNvSpPr txBox="1">
            <a:spLocks/>
          </p:cNvSpPr>
          <p:nvPr/>
        </p:nvSpPr>
        <p:spPr>
          <a:xfrm>
            <a:off x="1511927" y="353419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Комбинирано финансиране – безвъзмездна помощ и финансов инструмент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7E1D3-7CBD-4054-95CB-59D69CE1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30" y="75293"/>
            <a:ext cx="802695" cy="764152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9C9C3-0109-4579-A628-D900E407724A}"/>
              </a:ext>
            </a:extLst>
          </p:cNvPr>
          <p:cNvSpPr/>
          <p:nvPr/>
        </p:nvSpPr>
        <p:spPr>
          <a:xfrm>
            <a:off x="941677" y="2640637"/>
            <a:ext cx="10608007" cy="3577963"/>
          </a:xfrm>
          <a:prstGeom prst="rect">
            <a:avLst/>
          </a:prstGeom>
          <a:solidFill>
            <a:srgbClr val="DCE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Кандидатства се пред ФУГ с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Формуляр + документи и Бизнес план</a:t>
            </a: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.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ФУГ изготвя становище относно структурата на финансирането на проекта и необходимия размер на БФП. Взема решение за отхвърляне на искането или за предоставяне на подкрепа.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След направената оценка относно необходимия размер БФП и получено Становище от ФУГ, кандидатът подава проектното предложение чрез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ИСУН 2020 за оценка от страна на МЗ (ос 1).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Решение за предоставяне на БФП при одобрение.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Инвестиционният комитет на ФУГ взема крайно решение за одобрение на частта на финансирането от финансов инструмент, след което се сключва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Договор за заем.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УО на ОПРР извършва оценка  на проекта за частта, покрита с БФП (допустимост на дейности, разходи, държавни помощи), като при одобрение сключва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Административен договор </a:t>
            </a:r>
            <a:r>
              <a:rPr lang="bg-B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(преди Договора за заем или като условие за усвояване по Договора за заем).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A31F24-8EA1-4C99-A515-9C9F0EE7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10" r="12936" b="12639"/>
          <a:stretch/>
        </p:blipFill>
        <p:spPr>
          <a:xfrm>
            <a:off x="642316" y="838200"/>
            <a:ext cx="11245850" cy="180243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A66F4F-68F4-4B10-AC16-3AA09234A5B8}"/>
              </a:ext>
            </a:extLst>
          </p:cNvPr>
          <p:cNvGrpSpPr/>
          <p:nvPr/>
        </p:nvGrpSpPr>
        <p:grpSpPr>
          <a:xfrm>
            <a:off x="9113600" y="6189541"/>
            <a:ext cx="2774566" cy="592651"/>
            <a:chOff x="5593711" y="4362853"/>
            <a:chExt cx="3298769" cy="70462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99BC50-7184-47DA-81C2-786DD03C78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91B293-79D2-4A8B-8A7A-F9710F6A92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5865FCB-07D4-4C1F-9019-4A51124C1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F6A526-499D-409B-8AF4-5A01A22D2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53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1A625B-2D6A-4BBC-8D23-8B682DDCE4D1}"/>
              </a:ext>
            </a:extLst>
          </p:cNvPr>
          <p:cNvSpPr txBox="1">
            <a:spLocks/>
          </p:cNvSpPr>
          <p:nvPr/>
        </p:nvSpPr>
        <p:spPr>
          <a:xfrm>
            <a:off x="1511927" y="309925"/>
            <a:ext cx="10680073" cy="486025"/>
          </a:xfrm>
          <a:prstGeom prst="rect">
            <a:avLst/>
          </a:prstGeom>
          <a:solidFill>
            <a:srgbClr val="5CA446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bg-BG" dirty="0">
                <a:solidFill>
                  <a:schemeClr val="bg1"/>
                </a:solidFill>
                <a:latin typeface="Arial Narrow" panose="020B0606020202030204" pitchFamily="34" charset="0"/>
              </a:rPr>
              <a:t>Държавни помощи/Културна инфраструктура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9D2993-EB56-457F-9D96-64950F649966}"/>
              </a:ext>
            </a:extLst>
          </p:cNvPr>
          <p:cNvSpPr/>
          <p:nvPr/>
        </p:nvSpPr>
        <p:spPr>
          <a:xfrm>
            <a:off x="10004" y="998713"/>
            <a:ext cx="12184063" cy="10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08935C-6E80-49FF-A6BC-C720E072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93" y="86385"/>
            <a:ext cx="806906" cy="768162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2DC223A-6417-44EC-A56D-1222D22442ED}"/>
              </a:ext>
            </a:extLst>
          </p:cNvPr>
          <p:cNvGrpSpPr/>
          <p:nvPr/>
        </p:nvGrpSpPr>
        <p:grpSpPr>
          <a:xfrm>
            <a:off x="9113600" y="6189541"/>
            <a:ext cx="2774566" cy="592651"/>
            <a:chOff x="5593711" y="4362853"/>
            <a:chExt cx="3298769" cy="7046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B6F266-EA3E-4B24-B3CB-EF6BFB805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1334"/>
            <a:stretch/>
          </p:blipFill>
          <p:spPr>
            <a:xfrm>
              <a:off x="6521115" y="4362853"/>
              <a:ext cx="498402" cy="67506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E65269-5FC6-4CAF-8AC5-44B0BC0C6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533" t="19084" r="23070" b="23611"/>
            <a:stretch/>
          </p:blipFill>
          <p:spPr>
            <a:xfrm>
              <a:off x="7174241" y="4442747"/>
              <a:ext cx="1066666" cy="6247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D65A05-9745-4B5C-8CE0-86DCE47A8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28" t="15215" r="14969" b="17807"/>
            <a:stretch/>
          </p:blipFill>
          <p:spPr>
            <a:xfrm>
              <a:off x="5593711" y="4362853"/>
              <a:ext cx="719432" cy="679601"/>
            </a:xfrm>
            <a:prstGeom prst="rect">
              <a:avLst/>
            </a:prstGeom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AB4DC9-A24F-4384-9D4B-725DE894F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7978" y="4397402"/>
              <a:ext cx="504502" cy="640513"/>
            </a:xfrm>
            <a:prstGeom prst="rect">
              <a:avLst/>
            </a:prstGeom>
            <a:noFill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2A09B3F-8B5F-4973-8CA5-1E1BCC3368CC}"/>
              </a:ext>
            </a:extLst>
          </p:cNvPr>
          <p:cNvSpPr/>
          <p:nvPr/>
        </p:nvSpPr>
        <p:spPr>
          <a:xfrm>
            <a:off x="792133" y="1303958"/>
            <a:ext cx="10883867" cy="4478149"/>
          </a:xfrm>
          <a:prstGeom prst="rect">
            <a:avLst/>
          </a:prstGeom>
          <a:solidFill>
            <a:srgbClr val="DCE8D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За БФП -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Мерки, които не представляват държавна помощ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библиотеките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т. 34 и 36 от Известието отн. Понятието ДП -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нестопанско естество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 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читалищата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(т. 196 и 197 от Известието -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чисто местно значение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 В случай на помещения, които се ползват за различни цели или се отдават под наем, същите следва да бъдат финансирани със собствен принос.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За БФП ( в останалите случаи) и за ФИ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мерки в съответствие с чл. 53 на Регламент (ЕС) № 651/2014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(ОРГО)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Допустими разходи: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разходи за изграждане, модернизиране, закупуване, съхраняване или подобряване на инфраструктура, ако поне               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80 % от нейния пространствен капацитет се използват за културни цели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разходи за опазване и съхраняване на материално културно наследство, включително допълнителни разходи за съхранение при подходящи условия;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разходи за подобряване на достъпа на обществеността до културното наследство, включително разходи за цифровизация и други нови технологии, разходи за подобряване на достъпността за лица със специални нужди (по-специално рампи и подемници за хора с увреждания, надписи на брайловата азбука и релефни експонати в музеите) и за насърчаване на културното многообразие по отношение на представянето, програмите и посетителите;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други разходи, направени пряко в резултат на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9724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FABB64-4866-4FB9-87F3-D56E19C09905}" vid="{39E9D6E1-6185-4C45-92DE-0B66EF93DA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2235</TotalTime>
  <Words>1376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Symbol</vt:lpstr>
      <vt:lpstr>Wingdings</vt:lpstr>
      <vt:lpstr>Theme1</vt:lpstr>
      <vt:lpstr>Общински проекти за културна инфраструктура по ос 1 на ОПРР Основни стъпки, правила и процедури при подготовката и изпълнението на проекти с подкрепата на Фонд за устойчиви градове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Опростено ръководство</dc:title>
  <dc:creator>Iva</dc:creator>
  <cp:lastModifiedBy>Iva</cp:lastModifiedBy>
  <cp:revision>138</cp:revision>
  <dcterms:created xsi:type="dcterms:W3CDTF">2018-04-17T09:14:45Z</dcterms:created>
  <dcterms:modified xsi:type="dcterms:W3CDTF">2019-01-31T11:30:00Z</dcterms:modified>
</cp:coreProperties>
</file>