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25"/>
  </p:notesMasterIdLst>
  <p:sldIdLst>
    <p:sldId id="259" r:id="rId2"/>
    <p:sldId id="330" r:id="rId3"/>
    <p:sldId id="347" r:id="rId4"/>
    <p:sldId id="346" r:id="rId5"/>
    <p:sldId id="348" r:id="rId6"/>
    <p:sldId id="349" r:id="rId7"/>
    <p:sldId id="352" r:id="rId8"/>
    <p:sldId id="353" r:id="rId9"/>
    <p:sldId id="350" r:id="rId10"/>
    <p:sldId id="351" r:id="rId11"/>
    <p:sldId id="339" r:id="rId12"/>
    <p:sldId id="344" r:id="rId13"/>
    <p:sldId id="354" r:id="rId14"/>
    <p:sldId id="334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55" r:id="rId23"/>
    <p:sldId id="312" r:id="rId24"/>
  </p:sldIdLst>
  <p:sldSz cx="9144000" cy="6840538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8B27"/>
    <a:srgbClr val="FFFFFF"/>
    <a:srgbClr val="AF1E75"/>
    <a:srgbClr val="C4007B"/>
    <a:srgbClr val="35B3B8"/>
    <a:srgbClr val="96BD0D"/>
    <a:srgbClr val="878375"/>
    <a:srgbClr val="FBCF39"/>
    <a:srgbClr val="9073AC"/>
    <a:srgbClr val="7273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5"/>
    <p:restoredTop sz="99855" autoAdjust="0"/>
  </p:normalViewPr>
  <p:slideViewPr>
    <p:cSldViewPr snapToGrid="0" snapToObjects="1" showGuides="1">
      <p:cViewPr>
        <p:scale>
          <a:sx n="90" d="100"/>
          <a:sy n="90" d="100"/>
        </p:scale>
        <p:origin x="-1152" y="38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7"/>
    </p:cViewPr>
  </p:sorterViewPr>
  <p:notesViewPr>
    <p:cSldViewPr snapToGrid="0" snapToObject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bg-BG">
                <a:solidFill>
                  <a:srgbClr val="0070C0"/>
                </a:solidFill>
              </a:defRPr>
            </a:pPr>
            <a:r>
              <a:rPr lang="bg-BG" sz="1800" b="1" i="0" baseline="0" dirty="0">
                <a:solidFill>
                  <a:srgbClr val="0070C0"/>
                </a:solidFill>
                <a:effectLst/>
              </a:rPr>
              <a:t>Балансирано участие</a:t>
            </a:r>
            <a:r>
              <a:rPr lang="en-US" sz="1800" b="1" i="0" baseline="0" dirty="0">
                <a:solidFill>
                  <a:srgbClr val="0070C0"/>
                </a:solidFill>
                <a:effectLst/>
              </a:rPr>
              <a:t> </a:t>
            </a:r>
            <a:r>
              <a:rPr lang="bg-BG" sz="1800" b="1" i="0" baseline="0" dirty="0">
                <a:solidFill>
                  <a:srgbClr val="0070C0"/>
                </a:solidFill>
                <a:effectLst/>
              </a:rPr>
              <a:t>на </a:t>
            </a:r>
            <a:r>
              <a:rPr lang="bg-BG" sz="1800" b="1" i="0" baseline="0" dirty="0" smtClean="0">
                <a:solidFill>
                  <a:srgbClr val="0070C0"/>
                </a:solidFill>
                <a:effectLst/>
              </a:rPr>
              <a:t>градове </a:t>
            </a:r>
          </a:p>
          <a:p>
            <a:pPr>
              <a:defRPr lang="bg-BG">
                <a:solidFill>
                  <a:srgbClr val="0070C0"/>
                </a:solidFill>
              </a:defRPr>
            </a:pPr>
            <a:r>
              <a:rPr lang="bg-BG" sz="1800" b="1" i="0" baseline="0" dirty="0" smtClean="0">
                <a:solidFill>
                  <a:srgbClr val="0070C0"/>
                </a:solidFill>
                <a:effectLst/>
              </a:rPr>
              <a:t>от по-силно и </a:t>
            </a:r>
            <a:r>
              <a:rPr lang="bg-BG" sz="1800" b="1" i="0" baseline="0" dirty="0">
                <a:solidFill>
                  <a:srgbClr val="0070C0"/>
                </a:solidFill>
                <a:effectLst/>
              </a:rPr>
              <a:t>по-слабо развити региони  </a:t>
            </a:r>
          </a:p>
        </c:rich>
      </c:tx>
      <c:layout>
        <c:manualLayout>
          <c:xMode val="edge"/>
          <c:yMode val="edge"/>
          <c:x val="0.28705804776055349"/>
          <c:y val="1.695382067398685E-2"/>
        </c:manualLayout>
      </c:layout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Лист1!$C$2</c:f>
              <c:strCache>
                <c:ptCount val="1"/>
                <c:pt idx="0">
                  <c:v>градове от по-силно развити региони</c:v>
                </c:pt>
              </c:strCache>
            </c:strRef>
          </c:tx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val>
            <c:numRef>
              <c:f>Лист1!$C$3:$C$6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градове от по-слабо развити региони</c:v>
                </c:pt>
              </c:strCache>
            </c:strRef>
          </c:tx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val>
            <c:numRef>
              <c:f>Лист1!$D$3:$D$6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допустим брой градове партньори</c:v>
                </c:pt>
              </c:strCache>
            </c:strRef>
          </c:tx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Val val="1"/>
          </c:dLbls>
          <c:val>
            <c:numRef>
              <c:f>Лист1!$E$3:$E$6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92114048"/>
        <c:axId val="192119936"/>
        <c:axId val="0"/>
      </c:bar3DChart>
      <c:catAx>
        <c:axId val="1921140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bg-BG"/>
            </a:pPr>
            <a:endParaRPr lang="en-US"/>
          </a:p>
        </c:txPr>
        <c:crossAx val="192119936"/>
        <c:crosses val="autoZero"/>
        <c:auto val="1"/>
        <c:lblAlgn val="ctr"/>
        <c:lblOffset val="100"/>
      </c:catAx>
      <c:valAx>
        <c:axId val="192119936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92114048"/>
        <c:crosses val="autoZero"/>
        <c:crossBetween val="between"/>
      </c:valAx>
    </c:plotArea>
    <c:legend>
      <c:legendPos val="t"/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6.2852168950802464E-2"/>
          <c:y val="0.15528227567723174"/>
          <c:w val="0.90946202266859533"/>
          <c:h val="0.19799029257535647"/>
        </c:manualLayout>
      </c:layout>
      <c:txPr>
        <a:bodyPr/>
        <a:lstStyle/>
        <a:p>
          <a:pPr>
            <a:defRPr lang="bg-BG"/>
          </a:pPr>
          <a:endParaRPr lang="en-US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FD8D-4A12-4627-AD0D-85D2B21481AE}" type="datetimeFigureOut">
              <a:rPr lang="en-GB" smtClean="0"/>
              <a:pPr/>
              <a:t>31/01/2019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B859-111D-47F7-BBEC-F653417A89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16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B859-111D-47F7-BBEC-F653417A897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237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"/>
            <a:ext cx="9143999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9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Image+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119997" y="3710045"/>
            <a:ext cx="1944000" cy="2139950"/>
          </a:xfrm>
        </p:spPr>
        <p:txBody>
          <a:bodyPr lIns="108000" anchor="b" anchorCtr="0">
            <a:normAutofit/>
          </a:bodyPr>
          <a:lstStyle>
            <a:lvl1pPr marL="7938" indent="0">
              <a:buFont typeface="Arial" charset="0"/>
              <a:buNone/>
              <a:defRPr sz="1200" b="1" i="0">
                <a:solidFill>
                  <a:srgbClr val="F08B27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200" b="0">
                <a:solidFill>
                  <a:srgbClr val="F08B27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200">
                <a:solidFill>
                  <a:srgbClr val="F08B27"/>
                </a:solidFill>
              </a:defRPr>
            </a:lvl3pPr>
            <a:lvl4pPr marL="222250" indent="0">
              <a:buFont typeface="Arial" charset="0"/>
              <a:buNone/>
              <a:tabLst/>
              <a:defRPr sz="1200">
                <a:solidFill>
                  <a:srgbClr val="F08B27"/>
                </a:solidFill>
              </a:defRPr>
            </a:lvl4pPr>
            <a:lvl5pPr marL="222250" indent="0">
              <a:buNone/>
              <a:tabLst/>
              <a:defRPr sz="1200">
                <a:solidFill>
                  <a:srgbClr val="F08B2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 noChangeAspect="1"/>
          </p:cNvSpPr>
          <p:nvPr>
            <p:ph type="pic" sz="quarter" idx="14"/>
          </p:nvPr>
        </p:nvSpPr>
        <p:spPr>
          <a:xfrm>
            <a:off x="719997" y="1799995"/>
            <a:ext cx="5400000" cy="405000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2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-Cover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2" b="40857"/>
          <a:stretch/>
        </p:blipFill>
        <p:spPr>
          <a:xfrm flipH="1">
            <a:off x="0" y="2743895"/>
            <a:ext cx="9144000" cy="34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85" y="5075538"/>
            <a:ext cx="1814799" cy="16333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85" y="346457"/>
            <a:ext cx="2653103" cy="10492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788" y="125548"/>
            <a:ext cx="2999875" cy="981777"/>
          </a:xfrm>
          <a:prstGeom prst="rect">
            <a:avLst/>
          </a:prstGeom>
        </p:spPr>
      </p:pic>
      <p:grpSp>
        <p:nvGrpSpPr>
          <p:cNvPr id="5" name="Grouper 4"/>
          <p:cNvGrpSpPr/>
          <p:nvPr userDrawn="1"/>
        </p:nvGrpSpPr>
        <p:grpSpPr>
          <a:xfrm>
            <a:off x="4443320" y="1175173"/>
            <a:ext cx="4620787" cy="5091726"/>
            <a:chOff x="4443320" y="1175173"/>
            <a:chExt cx="4620787" cy="5091726"/>
          </a:xfrm>
        </p:grpSpPr>
        <p:sp>
          <p:nvSpPr>
            <p:cNvPr id="3" name="Pentagone 2"/>
            <p:cNvSpPr/>
            <p:nvPr userDrawn="1"/>
          </p:nvSpPr>
          <p:spPr>
            <a:xfrm rot="1595350">
              <a:off x="4443320" y="1873255"/>
              <a:ext cx="4620787" cy="4393644"/>
            </a:xfrm>
            <a:prstGeom prst="pentagon">
              <a:avLst/>
            </a:prstGeom>
            <a:solidFill>
              <a:srgbClr val="F08B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Pentagone 3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29" y="2804755"/>
            <a:ext cx="390506" cy="38023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 userDrawn="1">
            <p:ph type="title"/>
          </p:nvPr>
        </p:nvSpPr>
        <p:spPr>
          <a:xfrm>
            <a:off x="5342021" y="3368841"/>
            <a:ext cx="2810275" cy="738664"/>
          </a:xfrm>
        </p:spPr>
        <p:txBody>
          <a:bodyPr anchor="t" anchorCtr="0"/>
          <a:lstStyle>
            <a:lvl1pPr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7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835275"/>
            <a:ext cx="9144000" cy="3402965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492000" y="3146886"/>
            <a:ext cx="5679440" cy="492443"/>
          </a:xfr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28 octobre 2016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3638550"/>
            <a:ext cx="5679440" cy="184785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2368746"/>
            <a:ext cx="3901439" cy="517964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92382" y="1482936"/>
            <a:ext cx="2843367" cy="2807547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3185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5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93228"/>
            <a:ext cx="9144000" cy="1345012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e la date 2"/>
          <p:cNvSpPr txBox="1">
            <a:spLocks/>
          </p:cNvSpPr>
          <p:nvPr userDrawn="1"/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878375"/>
                </a:solidFill>
              </a:rPr>
              <a:t>September 2017</a:t>
            </a:r>
            <a:endParaRPr lang="fr-FR" dirty="0">
              <a:solidFill>
                <a:srgbClr val="878375"/>
              </a:solidFill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878375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492000" y="4992688"/>
            <a:ext cx="4948559" cy="1245552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4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3492000" y="4517868"/>
            <a:ext cx="3901439" cy="375360"/>
          </a:xfrm>
        </p:spPr>
        <p:txBody>
          <a:bodyPr>
            <a:noAutofit/>
          </a:bodyPr>
          <a:lstStyle>
            <a:lvl1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9525" indent="0">
              <a:buNone/>
              <a:tabLst/>
              <a:defRPr sz="2000" b="0" i="0">
                <a:solidFill>
                  <a:srgbClr val="878375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959058" y="4038771"/>
            <a:ext cx="1546445" cy="1526963"/>
            <a:chOff x="6652583" y="1175173"/>
            <a:chExt cx="1847784" cy="1824506"/>
          </a:xfrm>
        </p:grpSpPr>
        <p:sp>
          <p:nvSpPr>
            <p:cNvPr id="18" name="Pentagone 17"/>
            <p:cNvSpPr/>
            <p:nvPr userDrawn="1"/>
          </p:nvSpPr>
          <p:spPr>
            <a:xfrm rot="20533236">
              <a:off x="6652583" y="1175173"/>
              <a:ext cx="1337487" cy="1271740"/>
            </a:xfrm>
            <a:prstGeom prst="pentagon">
              <a:avLst/>
            </a:prstGeom>
            <a:solidFill>
              <a:srgbClr val="216C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Pentagone 6"/>
            <p:cNvSpPr/>
            <p:nvPr userDrawn="1"/>
          </p:nvSpPr>
          <p:spPr>
            <a:xfrm rot="1507256">
              <a:off x="7153188" y="1819406"/>
              <a:ext cx="1347179" cy="1180273"/>
            </a:xfrm>
            <a:custGeom>
              <a:avLst/>
              <a:gdLst>
                <a:gd name="connsiteX0" fmla="*/ 1 w 1205004"/>
                <a:gd name="connsiteY0" fmla="*/ 437644 h 1145769"/>
                <a:gd name="connsiteX1" fmla="*/ 602502 w 1205004"/>
                <a:gd name="connsiteY1" fmla="*/ 0 h 1145769"/>
                <a:gd name="connsiteX2" fmla="*/ 1205003 w 1205004"/>
                <a:gd name="connsiteY2" fmla="*/ 437644 h 1145769"/>
                <a:gd name="connsiteX3" fmla="*/ 974868 w 1205004"/>
                <a:gd name="connsiteY3" fmla="*/ 1145766 h 1145769"/>
                <a:gd name="connsiteX4" fmla="*/ 230136 w 1205004"/>
                <a:gd name="connsiteY4" fmla="*/ 1145766 h 1145769"/>
                <a:gd name="connsiteX5" fmla="*/ 1 w 1205004"/>
                <a:gd name="connsiteY5" fmla="*/ 437644 h 1145769"/>
                <a:gd name="connsiteX0" fmla="*/ 0 w 1264671"/>
                <a:gd name="connsiteY0" fmla="*/ 465620 h 1145766"/>
                <a:gd name="connsiteX1" fmla="*/ 662170 w 1264671"/>
                <a:gd name="connsiteY1" fmla="*/ 0 h 1145766"/>
                <a:gd name="connsiteX2" fmla="*/ 1264671 w 1264671"/>
                <a:gd name="connsiteY2" fmla="*/ 437644 h 1145766"/>
                <a:gd name="connsiteX3" fmla="*/ 1034536 w 1264671"/>
                <a:gd name="connsiteY3" fmla="*/ 1145766 h 1145766"/>
                <a:gd name="connsiteX4" fmla="*/ 289804 w 1264671"/>
                <a:gd name="connsiteY4" fmla="*/ 1145766 h 1145766"/>
                <a:gd name="connsiteX5" fmla="*/ 0 w 1264671"/>
                <a:gd name="connsiteY5" fmla="*/ 465620 h 1145766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34536 w 1264671"/>
                <a:gd name="connsiteY3" fmla="*/ 1145766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264671"/>
                <a:gd name="connsiteY0" fmla="*/ 465620 h 1151367"/>
                <a:gd name="connsiteX1" fmla="*/ 662170 w 1264671"/>
                <a:gd name="connsiteY1" fmla="*/ 0 h 1151367"/>
                <a:gd name="connsiteX2" fmla="*/ 1264671 w 1264671"/>
                <a:gd name="connsiteY2" fmla="*/ 437644 h 1151367"/>
                <a:gd name="connsiteX3" fmla="*/ 1046885 w 1264671"/>
                <a:gd name="connsiteY3" fmla="*/ 1094484 h 1151367"/>
                <a:gd name="connsiteX4" fmla="*/ 219644 w 1264671"/>
                <a:gd name="connsiteY4" fmla="*/ 1151367 h 1151367"/>
                <a:gd name="connsiteX5" fmla="*/ 0 w 1264671"/>
                <a:gd name="connsiteY5" fmla="*/ 465620 h 1151367"/>
                <a:gd name="connsiteX0" fmla="*/ 0 w 1347179"/>
                <a:gd name="connsiteY0" fmla="*/ 465620 h 1151367"/>
                <a:gd name="connsiteX1" fmla="*/ 662170 w 1347179"/>
                <a:gd name="connsiteY1" fmla="*/ 0 h 1151367"/>
                <a:gd name="connsiteX2" fmla="*/ 1347179 w 1347179"/>
                <a:gd name="connsiteY2" fmla="*/ 380760 h 1151367"/>
                <a:gd name="connsiteX3" fmla="*/ 1046885 w 1347179"/>
                <a:gd name="connsiteY3" fmla="*/ 1094484 h 1151367"/>
                <a:gd name="connsiteX4" fmla="*/ 219644 w 1347179"/>
                <a:gd name="connsiteY4" fmla="*/ 1151367 h 1151367"/>
                <a:gd name="connsiteX5" fmla="*/ 0 w 1347179"/>
                <a:gd name="connsiteY5" fmla="*/ 465620 h 1151367"/>
                <a:gd name="connsiteX0" fmla="*/ 0 w 1347179"/>
                <a:gd name="connsiteY0" fmla="*/ 606406 h 1292153"/>
                <a:gd name="connsiteX1" fmla="*/ 632553 w 1347179"/>
                <a:gd name="connsiteY1" fmla="*/ 0 h 1292153"/>
                <a:gd name="connsiteX2" fmla="*/ 1347179 w 1347179"/>
                <a:gd name="connsiteY2" fmla="*/ 521546 h 1292153"/>
                <a:gd name="connsiteX3" fmla="*/ 1046885 w 1347179"/>
                <a:gd name="connsiteY3" fmla="*/ 1235270 h 1292153"/>
                <a:gd name="connsiteX4" fmla="*/ 219644 w 1347179"/>
                <a:gd name="connsiteY4" fmla="*/ 1292153 h 1292153"/>
                <a:gd name="connsiteX5" fmla="*/ 0 w 1347179"/>
                <a:gd name="connsiteY5" fmla="*/ 606406 h 1292153"/>
                <a:gd name="connsiteX0" fmla="*/ 0 w 1347179"/>
                <a:gd name="connsiteY0" fmla="*/ 483106 h 1168853"/>
                <a:gd name="connsiteX1" fmla="*/ 699464 w 1347179"/>
                <a:gd name="connsiteY1" fmla="*/ 0 h 1168853"/>
                <a:gd name="connsiteX2" fmla="*/ 1347179 w 1347179"/>
                <a:gd name="connsiteY2" fmla="*/ 398246 h 1168853"/>
                <a:gd name="connsiteX3" fmla="*/ 1046885 w 1347179"/>
                <a:gd name="connsiteY3" fmla="*/ 1111970 h 1168853"/>
                <a:gd name="connsiteX4" fmla="*/ 219644 w 1347179"/>
                <a:gd name="connsiteY4" fmla="*/ 1168853 h 1168853"/>
                <a:gd name="connsiteX5" fmla="*/ 0 w 1347179"/>
                <a:gd name="connsiteY5" fmla="*/ 483106 h 1168853"/>
                <a:gd name="connsiteX0" fmla="*/ 0 w 1347179"/>
                <a:gd name="connsiteY0" fmla="*/ 483106 h 1264206"/>
                <a:gd name="connsiteX1" fmla="*/ 699464 w 1347179"/>
                <a:gd name="connsiteY1" fmla="*/ 0 h 1264206"/>
                <a:gd name="connsiteX2" fmla="*/ 1347179 w 1347179"/>
                <a:gd name="connsiteY2" fmla="*/ 398246 h 1264206"/>
                <a:gd name="connsiteX3" fmla="*/ 1046885 w 1347179"/>
                <a:gd name="connsiteY3" fmla="*/ 1111970 h 1264206"/>
                <a:gd name="connsiteX4" fmla="*/ 55088 w 1347179"/>
                <a:gd name="connsiteY4" fmla="*/ 1264206 h 1264206"/>
                <a:gd name="connsiteX5" fmla="*/ 0 w 1347179"/>
                <a:gd name="connsiteY5" fmla="*/ 483106 h 1264206"/>
                <a:gd name="connsiteX0" fmla="*/ 0 w 1347179"/>
                <a:gd name="connsiteY0" fmla="*/ 483106 h 1180273"/>
                <a:gd name="connsiteX1" fmla="*/ 699464 w 1347179"/>
                <a:gd name="connsiteY1" fmla="*/ 0 h 1180273"/>
                <a:gd name="connsiteX2" fmla="*/ 1347179 w 1347179"/>
                <a:gd name="connsiteY2" fmla="*/ 398246 h 1180273"/>
                <a:gd name="connsiteX3" fmla="*/ 1046885 w 1347179"/>
                <a:gd name="connsiteY3" fmla="*/ 1111970 h 1180273"/>
                <a:gd name="connsiteX4" fmla="*/ 234096 w 1347179"/>
                <a:gd name="connsiteY4" fmla="*/ 1180273 h 1180273"/>
                <a:gd name="connsiteX5" fmla="*/ 0 w 1347179"/>
                <a:gd name="connsiteY5" fmla="*/ 483106 h 118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179" h="1180273">
                  <a:moveTo>
                    <a:pt x="0" y="483106"/>
                  </a:moveTo>
                  <a:lnTo>
                    <a:pt x="699464" y="0"/>
                  </a:lnTo>
                  <a:lnTo>
                    <a:pt x="1347179" y="398246"/>
                  </a:lnTo>
                  <a:lnTo>
                    <a:pt x="1046885" y="1111970"/>
                  </a:lnTo>
                  <a:lnTo>
                    <a:pt x="234096" y="1180273"/>
                  </a:lnTo>
                  <a:lnTo>
                    <a:pt x="0" y="483106"/>
                  </a:lnTo>
                  <a:close/>
                </a:path>
              </a:pathLst>
            </a:custGeom>
            <a:solidFill>
              <a:srgbClr val="FBCF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Forme libre 19"/>
            <p:cNvSpPr/>
            <p:nvPr userDrawn="1"/>
          </p:nvSpPr>
          <p:spPr>
            <a:xfrm>
              <a:off x="7210119" y="1918018"/>
              <a:ext cx="700215" cy="601361"/>
            </a:xfrm>
            <a:custGeom>
              <a:avLst/>
              <a:gdLst>
                <a:gd name="connsiteX0" fmla="*/ 74141 w 568411"/>
                <a:gd name="connsiteY0" fmla="*/ 115329 h 601362"/>
                <a:gd name="connsiteX1" fmla="*/ 0 w 568411"/>
                <a:gd name="connsiteY1" fmla="*/ 601362 h 601362"/>
                <a:gd name="connsiteX2" fmla="*/ 560173 w 568411"/>
                <a:gd name="connsiteY2" fmla="*/ 428367 h 601362"/>
                <a:gd name="connsiteX3" fmla="*/ 568411 w 568411"/>
                <a:gd name="connsiteY3" fmla="*/ 0 h 601362"/>
                <a:gd name="connsiteX4" fmla="*/ 74141 w 568411"/>
                <a:gd name="connsiteY4" fmla="*/ 115329 h 601362"/>
                <a:gd name="connsiteX0" fmla="*/ 0 w 626076"/>
                <a:gd name="connsiteY0" fmla="*/ 82378 h 601362"/>
                <a:gd name="connsiteX1" fmla="*/ 57665 w 626076"/>
                <a:gd name="connsiteY1" fmla="*/ 601362 h 601362"/>
                <a:gd name="connsiteX2" fmla="*/ 617838 w 626076"/>
                <a:gd name="connsiteY2" fmla="*/ 428367 h 601362"/>
                <a:gd name="connsiteX3" fmla="*/ 626076 w 626076"/>
                <a:gd name="connsiteY3" fmla="*/ 0 h 601362"/>
                <a:gd name="connsiteX4" fmla="*/ 0 w 626076"/>
                <a:gd name="connsiteY4" fmla="*/ 82378 h 601362"/>
                <a:gd name="connsiteX0" fmla="*/ 0 w 617838"/>
                <a:gd name="connsiteY0" fmla="*/ 98854 h 617838"/>
                <a:gd name="connsiteX1" fmla="*/ 57665 w 617838"/>
                <a:gd name="connsiteY1" fmla="*/ 617838 h 617838"/>
                <a:gd name="connsiteX2" fmla="*/ 617838 w 617838"/>
                <a:gd name="connsiteY2" fmla="*/ 444843 h 617838"/>
                <a:gd name="connsiteX3" fmla="*/ 617838 w 617838"/>
                <a:gd name="connsiteY3" fmla="*/ 0 h 617838"/>
                <a:gd name="connsiteX4" fmla="*/ 0 w 617838"/>
                <a:gd name="connsiteY4" fmla="*/ 98854 h 617838"/>
                <a:gd name="connsiteX0" fmla="*/ 65902 w 683740"/>
                <a:gd name="connsiteY0" fmla="*/ 98854 h 650789"/>
                <a:gd name="connsiteX1" fmla="*/ 0 w 683740"/>
                <a:gd name="connsiteY1" fmla="*/ 650789 h 650789"/>
                <a:gd name="connsiteX2" fmla="*/ 683740 w 683740"/>
                <a:gd name="connsiteY2" fmla="*/ 444843 h 650789"/>
                <a:gd name="connsiteX3" fmla="*/ 683740 w 683740"/>
                <a:gd name="connsiteY3" fmla="*/ 0 h 650789"/>
                <a:gd name="connsiteX4" fmla="*/ 65902 w 683740"/>
                <a:gd name="connsiteY4" fmla="*/ 98854 h 650789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444843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42551 w 659027"/>
                <a:gd name="connsiteY2" fmla="*/ 247135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59027"/>
                <a:gd name="connsiteY0" fmla="*/ 98854 h 518983"/>
                <a:gd name="connsiteX1" fmla="*/ 0 w 659027"/>
                <a:gd name="connsiteY1" fmla="*/ 518983 h 518983"/>
                <a:gd name="connsiteX2" fmla="*/ 659027 w 659027"/>
                <a:gd name="connsiteY2" fmla="*/ 288324 h 518983"/>
                <a:gd name="connsiteX3" fmla="*/ 659027 w 659027"/>
                <a:gd name="connsiteY3" fmla="*/ 0 h 518983"/>
                <a:gd name="connsiteX4" fmla="*/ 41189 w 659027"/>
                <a:gd name="connsiteY4" fmla="*/ 98854 h 518983"/>
                <a:gd name="connsiteX0" fmla="*/ 41189 w 667265"/>
                <a:gd name="connsiteY0" fmla="*/ 148281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41189 w 667265"/>
                <a:gd name="connsiteY4" fmla="*/ 148281 h 568410"/>
                <a:gd name="connsiteX0" fmla="*/ 32951 w 667265"/>
                <a:gd name="connsiteY0" fmla="*/ 90616 h 568410"/>
                <a:gd name="connsiteX1" fmla="*/ 0 w 667265"/>
                <a:gd name="connsiteY1" fmla="*/ 568410 h 568410"/>
                <a:gd name="connsiteX2" fmla="*/ 659027 w 667265"/>
                <a:gd name="connsiteY2" fmla="*/ 337751 h 568410"/>
                <a:gd name="connsiteX3" fmla="*/ 667265 w 667265"/>
                <a:gd name="connsiteY3" fmla="*/ 0 h 568410"/>
                <a:gd name="connsiteX4" fmla="*/ 32951 w 667265"/>
                <a:gd name="connsiteY4" fmla="*/ 90616 h 568410"/>
                <a:gd name="connsiteX0" fmla="*/ 0 w 634314"/>
                <a:gd name="connsiteY0" fmla="*/ 90616 h 510745"/>
                <a:gd name="connsiteX1" fmla="*/ 131806 w 634314"/>
                <a:gd name="connsiteY1" fmla="*/ 510745 h 510745"/>
                <a:gd name="connsiteX2" fmla="*/ 626076 w 634314"/>
                <a:gd name="connsiteY2" fmla="*/ 337751 h 510745"/>
                <a:gd name="connsiteX3" fmla="*/ 634314 w 634314"/>
                <a:gd name="connsiteY3" fmla="*/ 0 h 510745"/>
                <a:gd name="connsiteX4" fmla="*/ 0 w 634314"/>
                <a:gd name="connsiteY4" fmla="*/ 90616 h 51074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37751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469556 w 683740"/>
                <a:gd name="connsiteY2" fmla="*/ 296562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83740"/>
                <a:gd name="connsiteY0" fmla="*/ 90616 h 584885"/>
                <a:gd name="connsiteX1" fmla="*/ 0 w 683740"/>
                <a:gd name="connsiteY1" fmla="*/ 584885 h 584885"/>
                <a:gd name="connsiteX2" fmla="*/ 675502 w 683740"/>
                <a:gd name="connsiteY2" fmla="*/ 345989 h 584885"/>
                <a:gd name="connsiteX3" fmla="*/ 683740 w 683740"/>
                <a:gd name="connsiteY3" fmla="*/ 0 h 584885"/>
                <a:gd name="connsiteX4" fmla="*/ 49426 w 683740"/>
                <a:gd name="connsiteY4" fmla="*/ 90616 h 584885"/>
                <a:gd name="connsiteX0" fmla="*/ 49426 w 675502"/>
                <a:gd name="connsiteY0" fmla="*/ 230660 h 724929"/>
                <a:gd name="connsiteX1" fmla="*/ 0 w 675502"/>
                <a:gd name="connsiteY1" fmla="*/ 724929 h 724929"/>
                <a:gd name="connsiteX2" fmla="*/ 675502 w 675502"/>
                <a:gd name="connsiteY2" fmla="*/ 486033 h 724929"/>
                <a:gd name="connsiteX3" fmla="*/ 354226 w 675502"/>
                <a:gd name="connsiteY3" fmla="*/ 0 h 724929"/>
                <a:gd name="connsiteX4" fmla="*/ 49426 w 675502"/>
                <a:gd name="connsiteY4" fmla="*/ 230660 h 724929"/>
                <a:gd name="connsiteX0" fmla="*/ 49426 w 700215"/>
                <a:gd name="connsiteY0" fmla="*/ 107092 h 601361"/>
                <a:gd name="connsiteX1" fmla="*/ 0 w 700215"/>
                <a:gd name="connsiteY1" fmla="*/ 601361 h 601361"/>
                <a:gd name="connsiteX2" fmla="*/ 675502 w 700215"/>
                <a:gd name="connsiteY2" fmla="*/ 362465 h 601361"/>
                <a:gd name="connsiteX3" fmla="*/ 700215 w 700215"/>
                <a:gd name="connsiteY3" fmla="*/ 0 h 601361"/>
                <a:gd name="connsiteX4" fmla="*/ 49426 w 700215"/>
                <a:gd name="connsiteY4" fmla="*/ 107092 h 60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15" h="601361">
                  <a:moveTo>
                    <a:pt x="49426" y="107092"/>
                  </a:moveTo>
                  <a:lnTo>
                    <a:pt x="0" y="601361"/>
                  </a:lnTo>
                  <a:lnTo>
                    <a:pt x="675502" y="362465"/>
                  </a:lnTo>
                  <a:lnTo>
                    <a:pt x="700215" y="0"/>
                  </a:lnTo>
                  <a:lnTo>
                    <a:pt x="49426" y="107092"/>
                  </a:lnTo>
                  <a:close/>
                </a:path>
              </a:pathLst>
            </a:custGeom>
            <a:solidFill>
              <a:srgbClr val="35B3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7707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5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4" y="1800000"/>
            <a:ext cx="7704000" cy="49244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292443"/>
            <a:ext cx="7699327" cy="3186677"/>
          </a:xfrm>
        </p:spPr>
        <p:txBody>
          <a:bodyPr numCol="1" spcCol="180000"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Pentagone 14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1837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4572666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824000" y="1800000"/>
            <a:ext cx="3600000" cy="1697182"/>
          </a:xfrm>
          <a:ln w="31750">
            <a:noFill/>
          </a:ln>
        </p:spPr>
        <p:txBody>
          <a:bodyPr wrap="square"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83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720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402000" y="1799999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84000" y="1800000"/>
            <a:ext cx="2340000" cy="1974181"/>
          </a:xfrm>
          <a:ln w="31750">
            <a:noFill/>
          </a:ln>
        </p:spPr>
        <p:txBody>
          <a:bodyPr lIns="0" tIns="0" rIns="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31000" y="1799999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5913000" y="1800000"/>
            <a:ext cx="0" cy="3321751"/>
          </a:xfrm>
          <a:prstGeom prst="line">
            <a:avLst/>
          </a:prstGeom>
          <a:ln>
            <a:solidFill>
              <a:srgbClr val="878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Pentagone 20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598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44000" y="1800000"/>
            <a:ext cx="2880000" cy="2157102"/>
          </a:xfrm>
          <a:ln w="31750">
            <a:solidFill>
              <a:srgbClr val="878375"/>
            </a:solidFill>
          </a:ln>
        </p:spPr>
        <p:txBody>
          <a:bodyPr lIns="108000" tIns="108000" rIns="108000" bIns="108000">
            <a:spAutoFit/>
          </a:bodyPr>
          <a:lstStyle>
            <a:lvl1pPr marL="7938" indent="0">
              <a:buFont typeface="Arial" charset="0"/>
              <a:buNone/>
              <a:defRPr sz="1800">
                <a:solidFill>
                  <a:srgbClr val="F08B27"/>
                </a:solidFill>
              </a:defRPr>
            </a:lvl1pPr>
            <a:lvl2pPr marL="293688" indent="-285750">
              <a:buFontTx/>
              <a:buBlip>
                <a:blip r:embed="rId2"/>
              </a:buBlip>
              <a:defRPr sz="1600"/>
            </a:lvl2pPr>
            <a:lvl5pPr>
              <a:buClr>
                <a:srgbClr val="F08B27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93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-Content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00000"/>
            <a:ext cx="4573360" cy="369332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20000" y="2169332"/>
            <a:ext cx="4573360" cy="2139950"/>
          </a:xfrm>
        </p:spPr>
        <p:txBody>
          <a:bodyPr/>
          <a:lstStyle>
            <a:lvl1pPr marL="7938" indent="0">
              <a:buFont typeface="Arial" charset="0"/>
              <a:buNone/>
              <a:defRPr sz="1600" b="1" i="0">
                <a:latin typeface="Arial" charset="0"/>
                <a:ea typeface="Arial" charset="0"/>
                <a:cs typeface="Arial" charset="0"/>
              </a:defRPr>
            </a:lvl1pPr>
            <a:lvl2pPr marL="7938" indent="0">
              <a:buFont typeface="Arial" charset="0"/>
              <a:buNone/>
              <a:defRPr sz="1600" b="0">
                <a:solidFill>
                  <a:schemeClr val="tx1"/>
                </a:solidFill>
              </a:defRPr>
            </a:lvl2pPr>
            <a:lvl3pPr marL="222250" indent="-214313">
              <a:buFont typeface="Cambria" charset="0"/>
              <a:buChar char="⎼"/>
              <a:tabLst/>
              <a:defRPr sz="1400"/>
            </a:lvl3pPr>
            <a:lvl4pPr marL="222250" indent="0">
              <a:buFont typeface="Arial" charset="0"/>
              <a:buNone/>
              <a:tabLst/>
              <a:defRPr/>
            </a:lvl4pPr>
            <a:lvl5pPr marL="222250" indent="0"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00274"/>
            <a:ext cx="9180576" cy="640264"/>
          </a:xfrm>
          <a:prstGeom prst="rect">
            <a:avLst/>
          </a:prstGeom>
          <a:solidFill>
            <a:srgbClr val="F08B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361927" y="6361910"/>
            <a:ext cx="2057400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28 octobre 2016</a:t>
            </a:r>
            <a:endParaRPr lang="fr-FR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666205" y="6361910"/>
            <a:ext cx="368128" cy="364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9D7EC0D4-C4D4-784B-B144-181491B88A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Pentagone 15"/>
          <p:cNvSpPr>
            <a:spLocks noChangeAspect="1"/>
          </p:cNvSpPr>
          <p:nvPr userDrawn="1"/>
        </p:nvSpPr>
        <p:spPr>
          <a:xfrm>
            <a:off x="8470766" y="6467414"/>
            <a:ext cx="144000" cy="137143"/>
          </a:xfrm>
          <a:prstGeom prst="pentagon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0000" y="6480000"/>
            <a:ext cx="3086100" cy="20173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5597525" y="1800000"/>
            <a:ext cx="3546475" cy="4164293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05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4616" y="2548469"/>
            <a:ext cx="6900734" cy="492443"/>
          </a:xfrm>
          <a:prstGeom prst="rect">
            <a:avLst/>
          </a:prstGeom>
        </p:spPr>
        <p:txBody>
          <a:bodyPr vert="horz" wrap="square" lIns="288000" tIns="0" rIns="0" bIns="0" rtlCol="0" anchor="b" anchorCtr="0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614616" y="3072712"/>
            <a:ext cx="6900734" cy="30308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9" y="359263"/>
            <a:ext cx="1733885" cy="6856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955" y="-2676"/>
            <a:ext cx="3905071" cy="1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99" r:id="rId3"/>
    <p:sldLayoutId id="2147483800" r:id="rId4"/>
    <p:sldLayoutId id="2147483785" r:id="rId5"/>
    <p:sldLayoutId id="2147483801" r:id="rId6"/>
    <p:sldLayoutId id="2147483787" r:id="rId7"/>
    <p:sldLayoutId id="2147483786" r:id="rId8"/>
    <p:sldLayoutId id="2147483802" r:id="rId9"/>
    <p:sldLayoutId id="2147483803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08B27"/>
          </a:solidFill>
          <a:latin typeface="Century Gothic" charset="0"/>
          <a:ea typeface="Century Gothic" charset="0"/>
          <a:cs typeface="Century 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DIN-LightAlternate" charset="0"/>
          <a:ea typeface="ＭＳ Ｐゴシック" charset="0"/>
        </a:defRPr>
      </a:lvl9pPr>
    </p:titleStyle>
    <p:bodyStyle>
      <a:lvl1pPr marL="271463" indent="-263525" algn="l" defTabSz="457200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2000" b="1" i="0" kern="1200" baseline="0">
          <a:solidFill>
            <a:srgbClr val="878375"/>
          </a:solidFill>
          <a:latin typeface="Arial" charset="0"/>
          <a:ea typeface="Arial" charset="0"/>
          <a:cs typeface="Arial" charset="0"/>
        </a:defRPr>
      </a:lvl1pPr>
      <a:lvl2pPr marL="7938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tabLst/>
        <a:defRPr sz="2000" b="1" i="0" kern="1200">
          <a:solidFill>
            <a:srgbClr val="878375"/>
          </a:solidFill>
          <a:latin typeface="Arial" charset="0"/>
          <a:ea typeface="Arial" charset="0"/>
          <a:cs typeface="Arial" charset="0"/>
        </a:defRPr>
      </a:lvl2pPr>
      <a:lvl3pPr marL="534988" indent="-223838" algn="l" defTabSz="457200" rtl="0" eaLnBrk="1" fontAlgn="base" hangingPunct="1">
        <a:spcBef>
          <a:spcPct val="20000"/>
        </a:spcBef>
        <a:spcAft>
          <a:spcPct val="0"/>
        </a:spcAft>
        <a:buFont typeface="AppleSymbols" charset="0"/>
        <a:buChar char="⎼"/>
        <a:tabLst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82612" indent="0" algn="l" defTabSz="457200" rtl="0" eaLnBrk="1" fontAlgn="base" hangingPunct="1">
        <a:spcBef>
          <a:spcPct val="20000"/>
        </a:spcBef>
        <a:spcAft>
          <a:spcPct val="0"/>
        </a:spcAft>
        <a:buClr>
          <a:srgbClr val="F08B27"/>
        </a:buClr>
        <a:buFont typeface="Helvetica" charset="0"/>
        <a:buNone/>
        <a:tabLst/>
        <a:defRPr sz="1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7550" indent="-134938" algn="l" defTabSz="457200" rtl="0" eaLnBrk="1" fontAlgn="base" hangingPunct="1">
        <a:spcBef>
          <a:spcPct val="20000"/>
        </a:spcBef>
        <a:spcAft>
          <a:spcPct val="0"/>
        </a:spcAft>
        <a:buClr>
          <a:srgbClr val="96BD0D"/>
        </a:buClr>
        <a:buFont typeface="Helvetica" charset="0"/>
        <a:buChar char="●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.petkov@namrb.org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892595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УРБАКТ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III</a:t>
            </a:r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- тематична </a:t>
            </a:r>
            <a:r>
              <a:rPr lang="bg-BG" sz="2000" b="1" dirty="0">
                <a:solidFill>
                  <a:srgbClr val="0070C0"/>
                </a:solidFill>
                <a:latin typeface="Arial" charset="0"/>
                <a:ea typeface="ＭＳ Ｐゴシック"/>
              </a:rPr>
              <a:t>концентрация</a:t>
            </a:r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44549" y="1774279"/>
            <a:ext cx="8654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49263"/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Останалите </a:t>
            </a:r>
            <a:r>
              <a:rPr lang="bg-BG" dirty="0" smtClean="0">
                <a:solidFill>
                  <a:srgbClr val="FF0000"/>
                </a:solidFill>
                <a:latin typeface="+mn-lt"/>
                <a:ea typeface="ＭＳ Ｐゴシック"/>
              </a:rPr>
              <a:t>30% от бюджета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на Програма УРБАКТ III са предвидени за обмяна на опит и ще бъдат предоставени за финансиране на проекти, свързани с оставащите                    </a:t>
            </a:r>
            <a:r>
              <a:rPr lang="bg-BG" dirty="0" smtClean="0">
                <a:solidFill>
                  <a:srgbClr val="FF0000"/>
                </a:solidFill>
                <a:latin typeface="+mn-lt"/>
                <a:ea typeface="ＭＳ Ｐゴシック"/>
              </a:rPr>
              <a:t>5 тематични цели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в отговор на градските предизвикателства:</a:t>
            </a:r>
          </a:p>
          <a:p>
            <a:pPr lvl="0" algn="just" defTabSz="449263"/>
            <a:endParaRPr lang="bg-BG" dirty="0" smtClean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Подобряване на достъпа до информационни и комуникационни технологии, на тяхното използване и качество (ТЦ2);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Повишаване на конкурентоспособността на МСП (ТЦ3);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Насърчаване на адаптацията към изменението на климата и превенцията и управлението на риска TЦ5);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Насърчаване на устойчивия транспорт и премахване на участъците с недостатъчен капацитет във всички ключови мрежови инфраструктури (TЦ7);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Инвестиции в образованието, обучението, включително професионално обучение за придобиване на умения и учене през целия живот (ТЦ 10).</a:t>
            </a:r>
          </a:p>
          <a:p>
            <a:pPr lvl="0" algn="just" defTabSz="449263"/>
            <a:endParaRPr lang="bg-BG" dirty="0">
              <a:solidFill>
                <a:srgbClr val="002060"/>
              </a:solidFill>
              <a:latin typeface="+mn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254102" y="151662"/>
            <a:ext cx="544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информация за кандидатстване по поканата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320" y="877889"/>
            <a:ext cx="6230679" cy="53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90401" y="2531699"/>
            <a:ext cx="2620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bg-BG" b="1" dirty="0">
                <a:solidFill>
                  <a:srgbClr val="0070C0"/>
                </a:solidFill>
              </a:rPr>
              <a:t>Балансирано участие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bg-BG" b="1" dirty="0" smtClean="0">
              <a:solidFill>
                <a:srgbClr val="0070C0"/>
              </a:solidFill>
            </a:endParaRP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0070C0"/>
                </a:solidFill>
              </a:rPr>
              <a:t>на </a:t>
            </a:r>
            <a:r>
              <a:rPr lang="bg-BG" b="1" dirty="0">
                <a:solidFill>
                  <a:srgbClr val="0070C0"/>
                </a:solidFill>
              </a:rPr>
              <a:t>градове </a:t>
            </a: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bg-BG" b="1" dirty="0">
                <a:solidFill>
                  <a:srgbClr val="0070C0"/>
                </a:solidFill>
              </a:rPr>
              <a:t>от по-силно и по-слабо развити региони  </a:t>
            </a:r>
            <a:endParaRPr lang="bg-BG" b="1" dirty="0" smtClean="0">
              <a:solidFill>
                <a:srgbClr val="0070C0"/>
              </a:solidFill>
            </a:endParaRP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bg-BG" b="1" dirty="0" smtClean="0">
              <a:solidFill>
                <a:srgbClr val="0070C0"/>
              </a:solidFill>
            </a:endParaRP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bg-BG" b="1" dirty="0">
              <a:solidFill>
                <a:srgbClr val="0070C0"/>
              </a:solidFill>
            </a:endParaRP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0070C0"/>
                </a:solidFill>
              </a:rPr>
              <a:t>Преференциални квоти за участие на градове </a:t>
            </a: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bg-BG" b="1" dirty="0" smtClean="0">
                <a:solidFill>
                  <a:srgbClr val="0070C0"/>
                </a:solidFill>
              </a:rPr>
              <a:t>от </a:t>
            </a:r>
            <a:r>
              <a:rPr lang="bg-BG" b="1" dirty="0">
                <a:solidFill>
                  <a:srgbClr val="0070C0"/>
                </a:solidFill>
              </a:rPr>
              <a:t>по-слабо развити региони  </a:t>
            </a: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bg-B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3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254102" y="151662"/>
            <a:ext cx="544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информация за кандидатстване по поканата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099041"/>
              </p:ext>
            </p:extLst>
          </p:nvPr>
        </p:nvGraphicFramePr>
        <p:xfrm>
          <a:off x="360000" y="1297172"/>
          <a:ext cx="8592614" cy="49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66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254102" y="151662"/>
            <a:ext cx="544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информация за кандидатстване по поканата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00" y="1210733"/>
            <a:ext cx="8674333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Проектите се изпълняват </a:t>
            </a:r>
            <a:r>
              <a:rPr lang="bg-BG" dirty="0" smtClean="0"/>
              <a:t>в 2 фази (етапа) </a:t>
            </a:r>
            <a:r>
              <a:rPr lang="bg-BG" dirty="0" smtClean="0"/>
              <a:t>с </a:t>
            </a:r>
            <a:r>
              <a:rPr lang="bg-BG" dirty="0" smtClean="0"/>
              <a:t>обща продължителност </a:t>
            </a:r>
            <a:r>
              <a:rPr lang="bg-BG" b="1" dirty="0" smtClean="0"/>
              <a:t>30 месеца</a:t>
            </a:r>
            <a:r>
              <a:rPr lang="bg-BG" dirty="0" smtClean="0"/>
              <a:t>. </a:t>
            </a:r>
            <a:endParaRPr lang="en-US" dirty="0" smtClean="0"/>
          </a:p>
          <a:p>
            <a:r>
              <a:rPr lang="bg-BG" dirty="0" smtClean="0"/>
              <a:t>За втората </a:t>
            </a:r>
            <a:r>
              <a:rPr lang="bg-BG" dirty="0" smtClean="0"/>
              <a:t>покана за „Мрежи за планиране на действия“ </a:t>
            </a:r>
            <a:r>
              <a:rPr lang="bg-BG" dirty="0" smtClean="0"/>
              <a:t>етапите са: </a:t>
            </a:r>
            <a:endParaRPr lang="bg-BG" dirty="0" smtClean="0"/>
          </a:p>
          <a:p>
            <a:pPr>
              <a:buFont typeface="Wingdings" pitchFamily="2" charset="2"/>
              <a:buChar char="Ø"/>
            </a:pPr>
            <a:r>
              <a:rPr lang="bg-BG" dirty="0" smtClean="0"/>
              <a:t>    Първи етап от </a:t>
            </a:r>
            <a:r>
              <a:rPr lang="bg-BG" b="1" dirty="0" smtClean="0"/>
              <a:t>6 месеца </a:t>
            </a:r>
            <a:r>
              <a:rPr lang="bg-BG" dirty="0" smtClean="0"/>
              <a:t>- </a:t>
            </a:r>
            <a:r>
              <a:rPr lang="bg-BG" dirty="0" smtClean="0"/>
              <a:t>от 2 септември 2019 г. до 2 март 2020 г.  </a:t>
            </a:r>
            <a:endParaRPr lang="bg-BG" dirty="0" smtClean="0"/>
          </a:p>
          <a:p>
            <a:pPr>
              <a:buFont typeface="Wingdings" pitchFamily="2" charset="2"/>
              <a:buChar char="Ø"/>
            </a:pPr>
            <a:r>
              <a:rPr lang="bg-BG" dirty="0" smtClean="0"/>
              <a:t> </a:t>
            </a:r>
            <a:r>
              <a:rPr lang="bg-BG" dirty="0" smtClean="0"/>
              <a:t>   Втори етап от </a:t>
            </a:r>
            <a:r>
              <a:rPr lang="bg-BG" b="1" dirty="0" smtClean="0"/>
              <a:t>24 </a:t>
            </a:r>
            <a:r>
              <a:rPr lang="bg-BG" b="1" dirty="0" smtClean="0"/>
              <a:t>месеца - </a:t>
            </a:r>
            <a:r>
              <a:rPr lang="bg-BG" dirty="0" smtClean="0"/>
              <a:t>от май </a:t>
            </a:r>
            <a:r>
              <a:rPr lang="bg-BG" dirty="0" smtClean="0"/>
              <a:t>2020 г. до април 2022 г. </a:t>
            </a:r>
            <a:endParaRPr lang="bg-BG" dirty="0" smtClean="0">
              <a:solidFill>
                <a:srgbClr val="002060"/>
              </a:solidFill>
              <a:latin typeface="+mn-lt"/>
            </a:endParaRPr>
          </a:p>
          <a:p>
            <a:r>
              <a:rPr lang="bg-BG" dirty="0" smtClean="0">
                <a:solidFill>
                  <a:srgbClr val="002060"/>
                </a:solidFill>
                <a:latin typeface="+mn-lt"/>
              </a:rPr>
              <a:t>Допустимият </a:t>
            </a:r>
            <a:r>
              <a:rPr lang="bg-BG" b="1" dirty="0" smtClean="0">
                <a:solidFill>
                  <a:srgbClr val="0070C0"/>
                </a:solidFill>
                <a:latin typeface="+mn-lt"/>
              </a:rPr>
              <a:t>максимален бюджет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за един проект за мрежа е </a:t>
            </a:r>
            <a:r>
              <a:rPr lang="bg-BG" b="1" dirty="0" smtClean="0">
                <a:solidFill>
                  <a:srgbClr val="0070C0"/>
                </a:solidFill>
                <a:latin typeface="+mn-lt"/>
              </a:rPr>
              <a:t>750 000 евро 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общо за първа и втора фаза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bg-BG" i="1" dirty="0" smtClean="0">
                <a:solidFill>
                  <a:srgbClr val="002060"/>
                </a:solidFill>
                <a:latin typeface="+mn-lt"/>
              </a:rPr>
              <a:t>Бюджетът </a:t>
            </a:r>
            <a:r>
              <a:rPr lang="bg-BG" i="1" dirty="0" smtClean="0">
                <a:solidFill>
                  <a:srgbClr val="002060"/>
                </a:solidFill>
                <a:latin typeface="+mn-lt"/>
              </a:rPr>
              <a:t>за първа фаза на проекта не трябва да надвишава  </a:t>
            </a:r>
            <a:r>
              <a:rPr lang="bg-BG" b="1" i="1" dirty="0" smtClean="0">
                <a:solidFill>
                  <a:srgbClr val="002060"/>
                </a:solidFill>
                <a:latin typeface="+mn-lt"/>
              </a:rPr>
              <a:t>150 000 </a:t>
            </a:r>
            <a:r>
              <a:rPr lang="bg-BG" i="1" dirty="0" smtClean="0">
                <a:solidFill>
                  <a:srgbClr val="002060"/>
                </a:solidFill>
                <a:latin typeface="+mn-lt"/>
              </a:rPr>
              <a:t>евро</a:t>
            </a:r>
            <a:r>
              <a:rPr lang="bg-BG" i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71463" lvl="0" indent="-263525">
              <a:spcBef>
                <a:spcPct val="20000"/>
              </a:spcBef>
              <a:buSzPct val="80000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Бюджет за експертна помощ - 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EUR 127 500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 (разплащан директно от УО на програмата)</a:t>
            </a:r>
            <a:endParaRPr lang="en-US" dirty="0" smtClean="0">
              <a:solidFill>
                <a:srgbClr val="002060"/>
              </a:solidFill>
              <a:latin typeface="+mn-lt"/>
              <a:ea typeface="Arial" charset="0"/>
              <a:cs typeface="Arial" charset="0"/>
            </a:endParaRPr>
          </a:p>
          <a:p>
            <a:pPr marL="271463" lvl="0" indent="-263525"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170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работни дни 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(40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дни за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1-ва фаза и </a:t>
            </a:r>
            <a:r>
              <a:rPr lang="en-US" dirty="0" smtClean="0"/>
              <a:t>130</a:t>
            </a:r>
            <a:r>
              <a:rPr lang="bg-BG" dirty="0" smtClean="0"/>
              <a:t> дни за 2-ра фаза).</a:t>
            </a:r>
            <a:endParaRPr lang="en-US" dirty="0" smtClean="0">
              <a:solidFill>
                <a:srgbClr val="002060"/>
              </a:solidFill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8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341450"/>
              </p:ext>
            </p:extLst>
          </p:nvPr>
        </p:nvGraphicFramePr>
        <p:xfrm>
          <a:off x="360000" y="4073055"/>
          <a:ext cx="8369133" cy="2103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091257"/>
                <a:gridCol w="1277876"/>
              </a:tblGrid>
              <a:tr h="351384">
                <a:tc>
                  <a:txBody>
                    <a:bodyPr/>
                    <a:lstStyle/>
                    <a:p>
                      <a:pPr algn="l"/>
                      <a:r>
                        <a:rPr lang="bg-BG" sz="1800" b="0" dirty="0" smtClean="0">
                          <a:latin typeface="+mn-lt"/>
                        </a:rPr>
                        <a:t>Партньори</a:t>
                      </a:r>
                      <a:r>
                        <a:rPr lang="bg-BG" sz="1800" b="0" baseline="0" dirty="0" smtClean="0">
                          <a:latin typeface="+mn-lt"/>
                        </a:rPr>
                        <a:t> от </a:t>
                      </a:r>
                      <a:r>
                        <a:rPr lang="bg-BG" sz="1800" b="0" baseline="0" dirty="0" smtClean="0">
                          <a:latin typeface="+mn-lt"/>
                        </a:rPr>
                        <a:t>по-развити региони - </a:t>
                      </a:r>
                      <a:r>
                        <a:rPr lang="bg-BG" sz="18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</a:t>
                      </a:r>
                      <a:r>
                        <a:rPr lang="bg-BG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ъфинансиране от ЕФРР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: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latin typeface="+mn-lt"/>
                        </a:rPr>
                        <a:t>70%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/>
                </a:tc>
              </a:tr>
              <a:tr h="608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dirty="0" smtClean="0">
                          <a:latin typeface="+mn-lt"/>
                        </a:rPr>
                        <a:t>Партньори от по-слабо</a:t>
                      </a:r>
                      <a:r>
                        <a:rPr lang="bg-BG" sz="1800" b="0" baseline="0" dirty="0" smtClean="0">
                          <a:latin typeface="+mn-lt"/>
                        </a:rPr>
                        <a:t>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развити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региони и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региони в </a:t>
                      </a:r>
                      <a:r>
                        <a:rPr lang="bg-BG" sz="1800" b="0" baseline="0" dirty="0" smtClean="0">
                          <a:latin typeface="+mn-lt"/>
                        </a:rPr>
                        <a:t>преход - </a:t>
                      </a:r>
                      <a:r>
                        <a:rPr lang="bg-BG" sz="18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</a:t>
                      </a:r>
                      <a:r>
                        <a:rPr lang="bg-BG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ъфинансиране от ЕФРР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:</a:t>
                      </a:r>
                      <a:endParaRPr lang="fr-FR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n-lt"/>
                        </a:rPr>
                        <a:t>85%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</a:tr>
              <a:tr h="351384">
                <a:tc>
                  <a:txBody>
                    <a:bodyPr/>
                    <a:lstStyle/>
                    <a:p>
                      <a:r>
                        <a:rPr lang="bg-BG" sz="1800" b="0" dirty="0" smtClean="0">
                          <a:latin typeface="+mn-lt"/>
                        </a:rPr>
                        <a:t>Партньори</a:t>
                      </a:r>
                      <a:r>
                        <a:rPr lang="bg-BG" sz="1800" b="0" baseline="0" dirty="0" smtClean="0">
                          <a:latin typeface="+mn-lt"/>
                        </a:rPr>
                        <a:t> от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Швейцария – съфинансиране от национални фондове: 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n-lt"/>
                        </a:rPr>
                        <a:t>50%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</a:tr>
              <a:tr h="351384">
                <a:tc gridSpan="2">
                  <a:txBody>
                    <a:bodyPr/>
                    <a:lstStyle/>
                    <a:p>
                      <a:r>
                        <a:rPr lang="bg-BG" sz="1800" b="0" dirty="0" smtClean="0">
                          <a:latin typeface="+mn-lt"/>
                        </a:rPr>
                        <a:t>Партньори</a:t>
                      </a:r>
                      <a:r>
                        <a:rPr lang="bg-BG" sz="1800" b="0" baseline="0" dirty="0" smtClean="0">
                          <a:latin typeface="+mn-lt"/>
                        </a:rPr>
                        <a:t> от Норвегия </a:t>
                      </a:r>
                      <a:r>
                        <a:rPr lang="bg-BG" sz="1800" b="0" baseline="0" dirty="0" smtClean="0">
                          <a:latin typeface="+mn-lt"/>
                        </a:rPr>
                        <a:t>- на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собствени </a:t>
                      </a:r>
                      <a:r>
                        <a:rPr lang="bg-BG" sz="1800" b="0" baseline="0" dirty="0" smtClean="0">
                          <a:latin typeface="+mn-lt"/>
                        </a:rPr>
                        <a:t>разноски. 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1384">
                <a:tc gridSpan="2">
                  <a:txBody>
                    <a:bodyPr/>
                    <a:lstStyle/>
                    <a:p>
                      <a:r>
                        <a:rPr lang="bg-BG" sz="1800" b="0" dirty="0" smtClean="0">
                          <a:latin typeface="+mn-lt"/>
                        </a:rPr>
                        <a:t>Партньори</a:t>
                      </a:r>
                      <a:r>
                        <a:rPr lang="bg-BG" sz="1800" b="0" baseline="0" dirty="0" smtClean="0">
                          <a:latin typeface="+mn-lt"/>
                        </a:rPr>
                        <a:t> от Обединеното кралство – според финансовите условия за Брекзит. 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66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Национално съфинансиране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r>
              <a:rPr lang="bg-BG" b="0" dirty="0">
                <a:solidFill>
                  <a:srgbClr val="002060"/>
                </a:solidFill>
                <a:latin typeface="+mn-lt"/>
              </a:rPr>
              <a:t>З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а всички български градове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участващи  в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одобрени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мрежи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съфинансирането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е 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85</a:t>
            </a:r>
            <a:r>
              <a:rPr lang="bg-BG" dirty="0">
                <a:solidFill>
                  <a:srgbClr val="002060"/>
                </a:solidFill>
                <a:latin typeface="+mn-lt"/>
              </a:rPr>
              <a:t>%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ЕФРР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7938" indent="0" algn="just">
              <a:buNone/>
            </a:pPr>
            <a:r>
              <a:rPr lang="bg-BG" b="0" dirty="0" smtClean="0">
                <a:solidFill>
                  <a:srgbClr val="002060"/>
                </a:solidFill>
                <a:latin typeface="+mn-lt"/>
              </a:rPr>
              <a:t>От 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държавния бюджет е осигурено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15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%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национално съфинансиране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, което се изплаща след сключване на договор с МРРБ</a:t>
            </a:r>
            <a:r>
              <a:rPr lang="bg-BG" b="0" dirty="0" smtClean="0">
                <a:solidFill>
                  <a:srgbClr val="002060"/>
                </a:solidFill>
                <a:latin typeface="+mn-lt"/>
              </a:rPr>
              <a:t>.</a:t>
            </a:r>
            <a:endParaRPr lang="bg-BG" b="0" dirty="0" smtClean="0">
              <a:solidFill>
                <a:srgbClr val="002060"/>
              </a:solidFill>
              <a:latin typeface="+mn-lt"/>
            </a:endParaRPr>
          </a:p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360001" y="2697317"/>
            <a:ext cx="8306205" cy="3501464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85000" lnSpcReduction="20000"/>
          </a:bodyPr>
          <a:lstStyle/>
          <a:p>
            <a:pPr marL="7938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Необходими документи: 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1. Договор за предоставяне на безвъзмездна финансова помощ от ЕФРР за  мрежата (проекта) (Signed Subsidy contract) – 1 брой хартиено копие; 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2. Споразумение за партньорство /</a:t>
            </a:r>
            <a:r>
              <a:rPr kumimoji="0" lang="bg-BG" sz="2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</a:t>
            </a: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конвенция между Водещия партньор и партньорите по проекта  – 1 брой хартиено копие; 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3. Декларация за липса на двойно финансиране - оригинал  – 1 брой;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4. Форма за финансова идентификация на бенефициера (по образец) сметка в лева – оригинал – 1 брой; 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5. Копие на бюджета на проекта, включен като неразделна част от договора за субсидия – хартиено копие; 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6. Одобрения Формуляр за кандидатстване – електронно копие 1 брой;</a:t>
            </a:r>
          </a:p>
          <a:p>
            <a:pPr marL="271463" indent="15875" algn="just">
              <a:spcBef>
                <a:spcPct val="20000"/>
              </a:spcBef>
              <a:buSzPct val="80000"/>
            </a:pPr>
            <a:r>
              <a:rPr lang="bg-BG" sz="2100" dirty="0" smtClean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7. </a:t>
            </a: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Декларацията на партньора с информацията за съфинансиране (</a:t>
            </a: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заверена с </a:t>
            </a: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гриф „Вярно с оригинала”, печат и подпис на партньора) – </a:t>
            </a:r>
            <a:r>
              <a:rPr lang="ru-RU" sz="2100" dirty="0" smtClean="0">
                <a:solidFill>
                  <a:srgbClr val="002060"/>
                </a:solidFill>
                <a:latin typeface="+mn-lt"/>
              </a:rPr>
              <a:t>1 хартиено копие.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7938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Национално съфинансиране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360001" y="1337733"/>
            <a:ext cx="844533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indent="0" algn="just">
              <a:lnSpc>
                <a:spcPct val="160000"/>
              </a:lnSpc>
              <a:buNone/>
            </a:pPr>
            <a:r>
              <a:rPr lang="bg-BG" dirty="0" smtClean="0">
                <a:solidFill>
                  <a:srgbClr val="002060"/>
                </a:solidFill>
              </a:rPr>
              <a:t>Плащанията на средствата за национално съфинансиране са:  </a:t>
            </a:r>
            <a:r>
              <a:rPr lang="bg-BG" dirty="0" smtClean="0">
                <a:solidFill>
                  <a:srgbClr val="002060"/>
                </a:solidFill>
              </a:rPr>
              <a:t>авансово </a:t>
            </a:r>
            <a:r>
              <a:rPr lang="bg-BG" dirty="0" smtClean="0">
                <a:solidFill>
                  <a:srgbClr val="002060"/>
                </a:solidFill>
              </a:rPr>
              <a:t>и финално. </a:t>
            </a:r>
            <a:endParaRPr lang="bg-BG" dirty="0" smtClean="0">
              <a:solidFill>
                <a:srgbClr val="002060"/>
              </a:solidFill>
            </a:endParaRPr>
          </a:p>
          <a:p>
            <a:pPr marL="7938" indent="0" algn="just">
              <a:lnSpc>
                <a:spcPct val="160000"/>
              </a:lnSpc>
              <a:buNone/>
            </a:pPr>
            <a:endParaRPr lang="bg-BG" dirty="0" smtClean="0">
              <a:solidFill>
                <a:srgbClr val="002060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rgbClr val="0070C0"/>
                </a:solidFill>
              </a:rPr>
              <a:t> Авансовото </a:t>
            </a:r>
            <a:r>
              <a:rPr lang="bg-BG" b="1" dirty="0" smtClean="0">
                <a:solidFill>
                  <a:srgbClr val="0070C0"/>
                </a:solidFill>
              </a:rPr>
              <a:t>плащане </a:t>
            </a:r>
            <a:r>
              <a:rPr lang="bg-BG" dirty="0" smtClean="0">
                <a:solidFill>
                  <a:srgbClr val="002060"/>
                </a:solidFill>
              </a:rPr>
              <a:t>съставлява 80% от стойността на общите допустими разходи на партньора по сключения договор за предоставяне на национално съфинансиране.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 Размерът </a:t>
            </a:r>
            <a:r>
              <a:rPr lang="bg-BG" dirty="0" smtClean="0">
                <a:solidFill>
                  <a:srgbClr val="002060"/>
                </a:solidFill>
              </a:rPr>
              <a:t>на сумата на </a:t>
            </a:r>
            <a:r>
              <a:rPr lang="bg-BG" b="1" dirty="0" smtClean="0">
                <a:solidFill>
                  <a:srgbClr val="0070C0"/>
                </a:solidFill>
              </a:rPr>
              <a:t>финалното плащане </a:t>
            </a:r>
            <a:r>
              <a:rPr lang="bg-BG" dirty="0" smtClean="0">
                <a:solidFill>
                  <a:srgbClr val="002060"/>
                </a:solidFill>
              </a:rPr>
              <a:t>е до 20% и се определя на базата на сертифицираните разходи на партньора за национално съфинансиране след приспадане на отпуснатото авансово плащане.</a:t>
            </a:r>
          </a:p>
          <a:p>
            <a:pPr marL="7938" indent="0" algn="just">
              <a:lnSpc>
                <a:spcPct val="160000"/>
              </a:lnSpc>
              <a:buNone/>
            </a:pPr>
            <a:r>
              <a:rPr lang="bg-BG" dirty="0" smtClean="0">
                <a:solidFill>
                  <a:srgbClr val="002060"/>
                </a:solidFill>
              </a:rPr>
              <a:t>Искането </a:t>
            </a:r>
            <a:r>
              <a:rPr lang="bg-BG" dirty="0" smtClean="0">
                <a:solidFill>
                  <a:srgbClr val="002060"/>
                </a:solidFill>
              </a:rPr>
              <a:t>за авансово плащане се подава в срок до 3 месеца от подписване на договора. Когато не се подаде в срок, националното съфинансиране в размер на 15 % от сертифицираните разходи на партньора по проекта се изплаща след финалното изплащане на средствата от ЕФРР по проекта.</a:t>
            </a:r>
          </a:p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461601" y="1701800"/>
            <a:ext cx="844533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indent="0" algn="just">
              <a:buNone/>
            </a:pPr>
            <a:r>
              <a:rPr lang="bg-BG" altLang="en-US" i="1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Всички разходи на мрежата следва да бъдат проверени и потвърдени от контрольор преди да бъдат сертифицирани и възстановени по програмата. </a:t>
            </a:r>
          </a:p>
          <a:p>
            <a:pPr marL="7938" indent="0" algn="just">
              <a:buNone/>
            </a:pPr>
            <a:endParaRPr lang="bg-BG" dirty="0" smtClean="0">
              <a:solidFill>
                <a:srgbClr val="002060"/>
              </a:solidFill>
            </a:endParaRPr>
          </a:p>
          <a:p>
            <a:pPr marL="7938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Каква е целта на първото ниво на контрол</a:t>
            </a:r>
            <a:r>
              <a:rPr lang="bg-BG" dirty="0" smtClean="0">
                <a:solidFill>
                  <a:srgbClr val="002060"/>
                </a:solidFill>
              </a:rPr>
              <a:t>?</a:t>
            </a:r>
          </a:p>
          <a:p>
            <a:pPr marL="7938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Проверка </a:t>
            </a:r>
            <a:r>
              <a:rPr lang="bg-BG" dirty="0" smtClean="0">
                <a:solidFill>
                  <a:srgbClr val="002060"/>
                </a:solidFill>
              </a:rPr>
              <a:t>на финансовото управление на проекта на ниво проектен партньор и водещ партньор и в частност проверка за това, че</a:t>
            </a:r>
            <a:r>
              <a:rPr lang="bg-BG" dirty="0" smtClean="0">
                <a:solidFill>
                  <a:srgbClr val="002060"/>
                </a:solidFill>
              </a:rPr>
              <a:t>:</a:t>
            </a:r>
          </a:p>
          <a:p>
            <a:pPr marL="7938" indent="0" algn="just">
              <a:buNone/>
            </a:pPr>
            <a:endParaRPr lang="bg-BG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Извършените разходи са допустими: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Спазени са регламентите на ЕС;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Спазени са изискванията на програмата;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Спазени са националните правила и изисквания;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Дейностите по проекта са действително извършени;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Разходооправдателните документи и плащанията са коректни и правомерни. </a:t>
            </a:r>
          </a:p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787399" y="1701800"/>
            <a:ext cx="7645401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България прилага децентрализирана система за първо ниво на контрол (ПНК) при отчитане на разходите на български партньори в проекти, финансирани по транснационални и междурегионални програми за териториално сътрудничество, включително и разходите на българските градове – партньори в мрежи по програма УРБАКТ.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bg-BG" dirty="0" smtClean="0">
              <a:solidFill>
                <a:srgbClr val="002060"/>
              </a:solidFill>
            </a:endParaRPr>
          </a:p>
          <a:p>
            <a:pPr marL="7938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Министърът </a:t>
            </a:r>
            <a:r>
              <a:rPr lang="bg-BG" dirty="0" smtClean="0">
                <a:solidFill>
                  <a:srgbClr val="002060"/>
                </a:solidFill>
              </a:rPr>
              <a:t>на регионалното развитие и благоустройството с ПМС № 247 от 14 август 2014 г. е определен за орган, отговорен за установяване на системата за първо ниво на контрол. </a:t>
            </a:r>
          </a:p>
          <a:p>
            <a:pPr algn="just"/>
            <a:endParaRPr lang="bg-BG" dirty="0" smtClean="0">
              <a:solidFill>
                <a:srgbClr val="002060"/>
              </a:solidFill>
            </a:endParaRPr>
          </a:p>
          <a:p>
            <a:pPr marL="7938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Чрез </a:t>
            </a:r>
            <a:r>
              <a:rPr lang="bg-BG" dirty="0" smtClean="0">
                <a:solidFill>
                  <a:srgbClr val="002060"/>
                </a:solidFill>
              </a:rPr>
              <a:t>периодично провеждани конкурси се селектират и оторизират  физически лица с подходяща квалификация за външни контрольори за ПНК на български партньори в проекти по програми за териториално сътрудничество – включително и програма УРБАКТ. </a:t>
            </a:r>
          </a:p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550333" y="1549400"/>
            <a:ext cx="811587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bg-BG" dirty="0" smtClean="0">
                <a:solidFill>
                  <a:srgbClr val="002060"/>
                </a:solidFill>
              </a:rPr>
              <a:t>Подробна информация за българските партньори и контрольорите за първо ниво на контрол по  програма УРБАКТ III е публикувана на сайта на МРРБ. </a:t>
            </a:r>
          </a:p>
          <a:p>
            <a:pPr marL="7938" indent="0" algn="just">
              <a:lnSpc>
                <a:spcPct val="150000"/>
              </a:lnSpc>
              <a:buNone/>
            </a:pPr>
            <a:r>
              <a:rPr lang="bg-BG" dirty="0" smtClean="0">
                <a:solidFill>
                  <a:srgbClr val="002060"/>
                </a:solidFill>
              </a:rPr>
              <a:t>	Всеки български партньор в мрежа ще сключи договор за верификация на законността и редовността на декларираните разходи с контрольор от списъка на контрольорите, който ще бъде определен от МРРБ. </a:t>
            </a:r>
          </a:p>
          <a:p>
            <a:pPr marL="7938" indent="0" algn="just">
              <a:lnSpc>
                <a:spcPct val="150000"/>
              </a:lnSpc>
              <a:buNone/>
            </a:pPr>
            <a:r>
              <a:rPr lang="bg-BG" dirty="0" smtClean="0">
                <a:solidFill>
                  <a:srgbClr val="002060"/>
                </a:solidFill>
              </a:rPr>
              <a:t>	</a:t>
            </a:r>
            <a:r>
              <a:rPr lang="bg-BG" i="1" dirty="0" smtClean="0">
                <a:solidFill>
                  <a:srgbClr val="0070C0"/>
                </a:solidFill>
              </a:rPr>
              <a:t>Разходите за контрол са допустим разход за всеки български партньор по проекта и следва да се предвидят в бюджета </a:t>
            </a:r>
            <a:r>
              <a:rPr lang="bg-BG" i="1" dirty="0" smtClean="0">
                <a:solidFill>
                  <a:srgbClr val="0070C0"/>
                </a:solidFill>
              </a:rPr>
              <a:t>при </a:t>
            </a:r>
            <a:r>
              <a:rPr lang="bg-BG" i="1" dirty="0" smtClean="0">
                <a:solidFill>
                  <a:srgbClr val="0070C0"/>
                </a:solidFill>
              </a:rPr>
              <a:t>подаването на формуляра за кандидатстване. </a:t>
            </a:r>
            <a:endParaRPr lang="bg-BG" dirty="0" smtClean="0">
              <a:solidFill>
                <a:srgbClr val="002060"/>
              </a:solidFill>
            </a:endParaRPr>
          </a:p>
          <a:p>
            <a:pPr marL="7938" indent="0" algn="just">
              <a:lnSpc>
                <a:spcPct val="150000"/>
              </a:lnSpc>
              <a:buNone/>
            </a:pP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	Разходите за ПНК са </a:t>
            </a:r>
            <a:r>
              <a:rPr lang="bg-BG" altLang="en-US" b="1" dirty="0" smtClean="0">
                <a:solidFill>
                  <a:srgbClr val="0070C0"/>
                </a:solidFill>
                <a:ea typeface="ＭＳ Ｐゴシック" pitchFamily="-28" charset="-128"/>
                <a:cs typeface="Times New Roman" panose="02020603050405020304" pitchFamily="18" charset="0"/>
              </a:rPr>
              <a:t>200  </a:t>
            </a: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лева на месец </a:t>
            </a: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 от отчетния период,  съответно </a:t>
            </a:r>
          </a:p>
          <a:p>
            <a:pPr marL="7938" indent="0" algn="just">
              <a:lnSpc>
                <a:spcPct val="150000"/>
              </a:lnSpc>
              <a:buNone/>
            </a:pP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 </a:t>
            </a:r>
            <a:r>
              <a:rPr lang="bg-BG" altLang="en-US" b="1" dirty="0" smtClean="0">
                <a:solidFill>
                  <a:srgbClr val="0070C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до 2 400 лева </a:t>
            </a: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на година, </a:t>
            </a: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което </a:t>
            </a:r>
            <a:r>
              <a:rPr lang="bg-BG" altLang="en-US" dirty="0" smtClean="0">
                <a:solidFill>
                  <a:srgbClr val="002060"/>
                </a:solidFill>
                <a:ea typeface="ＭＳ Ｐゴシック" pitchFamily="-28" charset="-128"/>
                <a:cs typeface="Times New Roman" panose="02020603050405020304" pitchFamily="18" charset="0"/>
              </a:rPr>
              <a:t>включва командировъчни разходи и осигуровки за сметка на работодателя. </a:t>
            </a:r>
            <a:endParaRPr lang="bg-BG" dirty="0" smtClean="0">
              <a:solidFill>
                <a:srgbClr val="002060"/>
              </a:solidFill>
            </a:endParaRPr>
          </a:p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550333" y="1549400"/>
            <a:ext cx="811587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bg-BG" b="1" i="0" u="none" strike="noStrike" kern="1200" cap="none" spc="0" normalizeH="0" noProof="0" dirty="0" smtClean="0">
                <a:ln>
                  <a:noFill/>
                </a:ln>
                <a:solidFill>
                  <a:srgbClr val="87837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067" y="1549400"/>
            <a:ext cx="77554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Процедура за определяне на </a:t>
            </a:r>
            <a:r>
              <a:rPr lang="bg-BG" dirty="0" smtClean="0">
                <a:solidFill>
                  <a:srgbClr val="002060"/>
                </a:solidFill>
              </a:rPr>
              <a:t>контрольор</a:t>
            </a:r>
          </a:p>
          <a:p>
            <a:endParaRPr lang="bg-BG" dirty="0" smtClean="0">
              <a:solidFill>
                <a:srgbClr val="002060"/>
              </a:solidFill>
            </a:endParaRPr>
          </a:p>
          <a:p>
            <a:pPr algn="just"/>
            <a:r>
              <a:rPr lang="bg-BG" dirty="0" smtClean="0">
                <a:solidFill>
                  <a:srgbClr val="002060"/>
                </a:solidFill>
              </a:rPr>
              <a:t>В края или до 15 (петнадесет) работни дни след приключване на съответния отчетен период по проекта, партньорът отправя до Дирекция УТС, МРРБ,  искане по образец за определяне на контрольор. </a:t>
            </a:r>
            <a:endParaRPr lang="bg-BG" dirty="0" smtClean="0">
              <a:solidFill>
                <a:srgbClr val="002060"/>
              </a:solidFill>
            </a:endParaRPr>
          </a:p>
          <a:p>
            <a:pPr algn="just"/>
            <a:endParaRPr lang="bg-BG" dirty="0" smtClean="0">
              <a:solidFill>
                <a:srgbClr val="002060"/>
              </a:solidFill>
            </a:endParaRPr>
          </a:p>
          <a:p>
            <a:pPr algn="just"/>
            <a:r>
              <a:rPr lang="bg-BG" dirty="0" smtClean="0">
                <a:solidFill>
                  <a:srgbClr val="002060"/>
                </a:solidFill>
              </a:rPr>
              <a:t>При представяне на първо искане за определяне на контрольор по проекта българският партньор подава еднократно до Дирекция УТС декларация за запознаване с понятията “нередност” и “измама”. </a:t>
            </a:r>
            <a:endParaRPr lang="bg-BG" dirty="0" smtClean="0">
              <a:solidFill>
                <a:srgbClr val="002060"/>
              </a:solidFill>
            </a:endParaRPr>
          </a:p>
          <a:p>
            <a:pPr algn="just"/>
            <a:endParaRPr lang="bg-BG" dirty="0" smtClean="0">
              <a:solidFill>
                <a:srgbClr val="002060"/>
              </a:solidFill>
            </a:endParaRPr>
          </a:p>
          <a:p>
            <a:pPr algn="just"/>
            <a:r>
              <a:rPr lang="bg-BG" dirty="0" smtClean="0">
                <a:solidFill>
                  <a:srgbClr val="002060"/>
                </a:solidFill>
              </a:rPr>
              <a:t>В рамките на 2 (два) работни дни след постъпване на искането за определяне на контрольор отдел „Програми ИНТЕРРЕГ“ отправя покана по електронен път до първия контрольор от списъка на контрольорите по азбучен ред. </a:t>
            </a:r>
            <a:r>
              <a:rPr lang="bg-BG" dirty="0" smtClean="0">
                <a:solidFill>
                  <a:srgbClr val="002060"/>
                </a:solidFill>
              </a:rPr>
              <a:t>Потвърждение </a:t>
            </a:r>
            <a:r>
              <a:rPr lang="bg-BG" dirty="0" smtClean="0">
                <a:solidFill>
                  <a:srgbClr val="002060"/>
                </a:solidFill>
              </a:rPr>
              <a:t>или отказ за извършване на ПНК от страна на контрольора, следва да постъпят в Дирекция УТС по електронен път на в рамките на 2 работни дни от датата на изпращане на поканата. </a:t>
            </a:r>
            <a:endParaRPr lang="bg-B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978194" y="1451159"/>
            <a:ext cx="7166345" cy="286232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за участие </a:t>
            </a:r>
          </a:p>
          <a:p>
            <a:pPr algn="ctr">
              <a:lnSpc>
                <a:spcPct val="150000"/>
              </a:lnSpc>
            </a:pPr>
            <a: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българските общини</a:t>
            </a:r>
          </a:p>
          <a:p>
            <a:pPr algn="ctr">
              <a:lnSpc>
                <a:spcPct val="150000"/>
              </a:lnSpc>
            </a:pPr>
            <a: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проекти по програма УРБАКТ –</a:t>
            </a:r>
            <a:b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финансови условия и изплащане </a:t>
            </a:r>
          </a:p>
          <a:p>
            <a:pPr algn="ctr">
              <a:lnSpc>
                <a:spcPct val="150000"/>
              </a:lnSpc>
            </a:pPr>
            <a:r>
              <a:rPr lang="bg-BG" sz="2400" b="1" i="1" dirty="0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националното </a:t>
            </a:r>
            <a:r>
              <a:rPr lang="bg-BG" sz="2400" b="1" i="1" dirty="0" err="1" smtClean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съфинансиране</a:t>
            </a:r>
            <a:endParaRPr lang="bg-BG" sz="2400" b="1" i="1" dirty="0" smtClean="0">
              <a:ln w="1143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1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550333" y="1549400"/>
            <a:ext cx="811587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bg-BG" b="1" i="0" u="none" strike="noStrike" kern="1200" cap="none" spc="0" normalizeH="0" noProof="0" dirty="0" smtClean="0">
                <a:ln>
                  <a:noFill/>
                </a:ln>
                <a:solidFill>
                  <a:srgbClr val="87837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067" y="1549400"/>
            <a:ext cx="79211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Отдел „Програми ИНТЕРРЕГ“информира по електронна поща българския партньор за определения контрольор и отправя покана към партньора и контрольора в срок от 5 (пет) работни дни да подпишат, подпечатат и представят в </a:t>
            </a:r>
            <a:r>
              <a:rPr lang="bg-BG" dirty="0" smtClean="0">
                <a:solidFill>
                  <a:srgbClr val="002060"/>
                </a:solidFill>
              </a:rPr>
              <a:t>Дирекция УТС </a:t>
            </a:r>
            <a:r>
              <a:rPr lang="bg-BG" dirty="0" smtClean="0">
                <a:solidFill>
                  <a:srgbClr val="002060"/>
                </a:solidFill>
              </a:rPr>
              <a:t>контролен лист и/или еквивалентен документ по </a:t>
            </a:r>
            <a:r>
              <a:rPr lang="bg-BG" dirty="0" smtClean="0">
                <a:solidFill>
                  <a:srgbClr val="002060"/>
                </a:solidFill>
              </a:rPr>
              <a:t>образец, който </a:t>
            </a:r>
            <a:r>
              <a:rPr lang="bg-BG" dirty="0" smtClean="0">
                <a:solidFill>
                  <a:srgbClr val="002060"/>
                </a:solidFill>
              </a:rPr>
              <a:t>съдържа информация за липсата на конфликт на интереси между тях. </a:t>
            </a:r>
            <a:endParaRPr lang="bg-BG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Контролният </a:t>
            </a:r>
            <a:r>
              <a:rPr lang="bg-BG" dirty="0" smtClean="0">
                <a:solidFill>
                  <a:srgbClr val="002060"/>
                </a:solidFill>
              </a:rPr>
              <a:t>лист се регистрира с входящ номер в деловодната система на МРРБ. (</a:t>
            </a:r>
            <a:r>
              <a:rPr lang="bg-BG" i="1" dirty="0" smtClean="0">
                <a:solidFill>
                  <a:srgbClr val="002060"/>
                </a:solidFill>
              </a:rPr>
              <a:t>Приложение </a:t>
            </a:r>
            <a:r>
              <a:rPr lang="bg-BG" i="1" dirty="0" smtClean="0">
                <a:solidFill>
                  <a:srgbClr val="002060"/>
                </a:solidFill>
              </a:rPr>
              <a:t>IV.5.2.</a:t>
            </a:r>
            <a:r>
              <a:rPr lang="en-US" i="1" dirty="0" smtClean="0">
                <a:solidFill>
                  <a:srgbClr val="002060"/>
                </a:solidFill>
              </a:rPr>
              <a:t>U</a:t>
            </a:r>
            <a:r>
              <a:rPr lang="bg-BG" dirty="0" smtClean="0">
                <a:solidFill>
                  <a:srgbClr val="002060"/>
                </a:solidFill>
              </a:rPr>
              <a:t>).</a:t>
            </a:r>
          </a:p>
          <a:p>
            <a:endParaRPr lang="bg-BG" dirty="0" smtClean="0">
              <a:solidFill>
                <a:srgbClr val="002060"/>
              </a:solidFill>
            </a:endParaRPr>
          </a:p>
          <a:p>
            <a:r>
              <a:rPr lang="bg-BG" dirty="0" smtClean="0">
                <a:solidFill>
                  <a:srgbClr val="002060"/>
                </a:solidFill>
              </a:rPr>
              <a:t>Въз </a:t>
            </a:r>
            <a:r>
              <a:rPr lang="bg-BG" dirty="0" smtClean="0">
                <a:solidFill>
                  <a:srgbClr val="002060"/>
                </a:solidFill>
              </a:rPr>
              <a:t>основа на подписания и подпечатан контролен лист, в рамките на 5 (пет) работни дни отдел „Програми ИНТЕРРЕГ“ подготвя сертификат за определяне на </a:t>
            </a:r>
            <a:r>
              <a:rPr lang="bg-BG" dirty="0" smtClean="0">
                <a:solidFill>
                  <a:srgbClr val="002060"/>
                </a:solidFill>
              </a:rPr>
              <a:t>контрольор (</a:t>
            </a:r>
            <a:r>
              <a:rPr lang="bg-BG" dirty="0" smtClean="0">
                <a:solidFill>
                  <a:srgbClr val="002060"/>
                </a:solidFill>
              </a:rPr>
              <a:t>на английски </a:t>
            </a:r>
            <a:r>
              <a:rPr lang="bg-BG" dirty="0" smtClean="0">
                <a:solidFill>
                  <a:srgbClr val="002060"/>
                </a:solidFill>
              </a:rPr>
              <a:t>език).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Сертификатът </a:t>
            </a:r>
            <a:r>
              <a:rPr lang="bg-BG" dirty="0" smtClean="0">
                <a:solidFill>
                  <a:srgbClr val="002060"/>
                </a:solidFill>
              </a:rPr>
              <a:t>за определяне на контрольор се изпраща от българския партньор до водещия партньор по проекта за всеки отчетен период и при всяка смяна на </a:t>
            </a:r>
            <a:r>
              <a:rPr lang="bg-BG" dirty="0" smtClean="0">
                <a:solidFill>
                  <a:srgbClr val="002060"/>
                </a:solidFill>
              </a:rPr>
              <a:t>контрольора.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980267" y="592667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Първо ниво на контрол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60001" y="1164851"/>
            <a:ext cx="8306204" cy="1392082"/>
          </a:xfrm>
        </p:spPr>
        <p:txBody>
          <a:bodyPr>
            <a:normAutofit/>
          </a:bodyPr>
          <a:lstStyle/>
          <a:p>
            <a:pPr marL="7938" indent="0" algn="just">
              <a:buNone/>
            </a:pPr>
            <a:endParaRPr lang="bg-BG" b="0" dirty="0">
              <a:solidFill>
                <a:srgbClr val="002060"/>
              </a:solidFill>
              <a:latin typeface="+mn-lt"/>
            </a:endParaRPr>
          </a:p>
          <a:p>
            <a:pPr marL="7938" indent="0">
              <a:buNone/>
            </a:pPr>
            <a:endParaRPr lang="bg-BG" sz="24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Текстов контейнер 2"/>
          <p:cNvSpPr txBox="1">
            <a:spLocks/>
          </p:cNvSpPr>
          <p:nvPr/>
        </p:nvSpPr>
        <p:spPr>
          <a:xfrm>
            <a:off x="550333" y="1549400"/>
            <a:ext cx="8115872" cy="379779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/>
          <a:p>
            <a:pPr marL="7938" marR="0" lvl="0" indent="0" algn="l" defTabSz="4572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bg-BG" b="1" i="0" u="none" strike="noStrike" kern="1200" cap="none" spc="0" normalizeH="0" noProof="0" dirty="0" smtClean="0">
                <a:ln>
                  <a:noFill/>
                </a:ln>
                <a:solidFill>
                  <a:srgbClr val="87837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878375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067" y="1998133"/>
            <a:ext cx="79211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solidFill>
                  <a:srgbClr val="002060"/>
                </a:solidFill>
              </a:rPr>
              <a:t>Съгласно правилата на Програма УРБАКТ </a:t>
            </a:r>
            <a:r>
              <a:rPr lang="bg-BG" b="1" dirty="0" smtClean="0">
                <a:solidFill>
                  <a:srgbClr val="002060"/>
                </a:solidFill>
              </a:rPr>
              <a:t>един контрольор се определя за всички периоди на отчитане на разходите на българския партньор от началото до края на проекта. </a:t>
            </a:r>
            <a:endParaRPr lang="bg-BG" b="1" dirty="0" smtClean="0">
              <a:solidFill>
                <a:srgbClr val="002060"/>
              </a:solidFill>
            </a:endParaRPr>
          </a:p>
          <a:p>
            <a:pPr algn="just"/>
            <a:endParaRPr lang="bg-BG" b="1" dirty="0" smtClean="0">
              <a:solidFill>
                <a:srgbClr val="002060"/>
              </a:solidFill>
            </a:endParaRPr>
          </a:p>
          <a:p>
            <a:pPr algn="just"/>
            <a:r>
              <a:rPr lang="bg-BG" dirty="0" smtClean="0">
                <a:solidFill>
                  <a:srgbClr val="002060"/>
                </a:solidFill>
              </a:rPr>
              <a:t>Смяната </a:t>
            </a:r>
            <a:r>
              <a:rPr lang="bg-BG" dirty="0" smtClean="0">
                <a:solidFill>
                  <a:srgbClr val="002060"/>
                </a:solidFill>
              </a:rPr>
              <a:t>на контрольора е допустима само при възникване на конфликт на интереси между него и българския партньор или при отпадане на контрольора от списъка на оторизираните контрольори за ПНК при МРРБ.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bg-BG" dirty="0" smtClean="0">
              <a:solidFill>
                <a:srgbClr val="002060"/>
              </a:solidFill>
            </a:endParaRPr>
          </a:p>
          <a:p>
            <a:pPr algn="just"/>
            <a:r>
              <a:rPr lang="bg-BG" dirty="0" smtClean="0">
                <a:solidFill>
                  <a:srgbClr val="002060"/>
                </a:solidFill>
              </a:rPr>
              <a:t>Изпълнението на дейностите за ПНК започва след подписване на договор </a:t>
            </a:r>
            <a:r>
              <a:rPr lang="bg-BG" dirty="0" smtClean="0">
                <a:solidFill>
                  <a:srgbClr val="002060"/>
                </a:solidFill>
              </a:rPr>
              <a:t>по </a:t>
            </a:r>
            <a:r>
              <a:rPr lang="bg-BG" dirty="0" smtClean="0">
                <a:solidFill>
                  <a:srgbClr val="002060"/>
                </a:solidFill>
              </a:rPr>
              <a:t>Закона за задълженията и договорите между партньора и определения контрольор по образец публикуван на сайта на МРРБ.  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4688957" y="1037376"/>
            <a:ext cx="4345375" cy="5324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bg-BG" sz="1600" b="1" dirty="0" smtClean="0">
              <a:solidFill>
                <a:srgbClr val="002060"/>
              </a:solidFill>
            </a:endParaRPr>
          </a:p>
          <a:p>
            <a:r>
              <a:rPr lang="bg-BG" sz="1600" b="1" dirty="0" smtClean="0">
                <a:solidFill>
                  <a:srgbClr val="002060"/>
                </a:solidFill>
              </a:rPr>
              <a:t>Национално </a:t>
            </a:r>
            <a:r>
              <a:rPr lang="bg-BG" sz="1600" b="1" dirty="0" smtClean="0">
                <a:solidFill>
                  <a:srgbClr val="002060"/>
                </a:solidFill>
              </a:rPr>
              <a:t>звено за контакт по програма УРБАКТ ІІІ за Република България:</a:t>
            </a:r>
            <a:br>
              <a:rPr lang="bg-BG" sz="1600" b="1" dirty="0" smtClean="0">
                <a:solidFill>
                  <a:srgbClr val="002060"/>
                </a:solidFill>
              </a:rPr>
            </a:b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bg-BG" sz="1600" dirty="0" smtClean="0">
                <a:solidFill>
                  <a:srgbClr val="002060"/>
                </a:solidFill>
              </a:rPr>
              <a:t>Национално сдружение на общините в Република България</a:t>
            </a:r>
            <a:br>
              <a:rPr lang="bg-BG" sz="1600" dirty="0" smtClean="0">
                <a:solidFill>
                  <a:srgbClr val="002060"/>
                </a:solidFill>
              </a:rPr>
            </a:br>
            <a:r>
              <a:rPr lang="bg-BG" sz="1600" dirty="0" smtClean="0">
                <a:solidFill>
                  <a:srgbClr val="002060"/>
                </a:solidFill>
              </a:rPr>
              <a:t/>
            </a:r>
            <a:br>
              <a:rPr lang="bg-BG" sz="1600" dirty="0" smtClean="0">
                <a:solidFill>
                  <a:srgbClr val="002060"/>
                </a:solidFill>
              </a:rPr>
            </a:br>
            <a:endParaRPr lang="en-US" sz="1600" dirty="0" smtClean="0">
              <a:solidFill>
                <a:srgbClr val="002060"/>
              </a:solidFill>
            </a:endParaRPr>
          </a:p>
          <a:p>
            <a:endParaRPr lang="bg-BG" sz="1600" dirty="0" smtClean="0">
              <a:solidFill>
                <a:srgbClr val="002060"/>
              </a:solidFill>
            </a:endParaRPr>
          </a:p>
          <a:p>
            <a:endParaRPr lang="bg-BG" sz="1600" dirty="0" smtClean="0">
              <a:solidFill>
                <a:srgbClr val="002060"/>
              </a:solidFill>
            </a:endParaRPr>
          </a:p>
          <a:p>
            <a:r>
              <a:rPr lang="bg-BG" sz="1600" u="sng" dirty="0" smtClean="0">
                <a:solidFill>
                  <a:srgbClr val="002060"/>
                </a:solidFill>
              </a:rPr>
              <a:t>Лице за контакт:</a:t>
            </a:r>
            <a:endParaRPr lang="bg-BG" sz="1600" dirty="0" smtClean="0">
              <a:solidFill>
                <a:srgbClr val="002060"/>
              </a:solidFill>
            </a:endParaRPr>
          </a:p>
          <a:p>
            <a:r>
              <a:rPr lang="bg-BG" sz="1600" dirty="0" smtClean="0">
                <a:solidFill>
                  <a:srgbClr val="002060"/>
                </a:solidFill>
              </a:rPr>
              <a:t>Симеон Петков</a:t>
            </a:r>
            <a:br>
              <a:rPr lang="bg-BG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s.petkov@namrb.org</a:t>
            </a:r>
            <a:r>
              <a:rPr lang="ru-RU" sz="1600" dirty="0">
                <a:solidFill>
                  <a:srgbClr val="002060"/>
                </a:solidFill>
                <a:hlinkClick r:id="rId2"/>
              </a:rPr>
              <a:t/>
            </a:r>
            <a:br>
              <a:rPr lang="ru-RU" sz="1600" dirty="0">
                <a:solidFill>
                  <a:srgbClr val="002060"/>
                </a:solidFill>
                <a:hlinkClick r:id="rId2"/>
              </a:rPr>
            </a:br>
            <a:r>
              <a:rPr lang="ru-RU" sz="1600" dirty="0">
                <a:solidFill>
                  <a:srgbClr val="002060"/>
                </a:solidFill>
              </a:rPr>
              <a:t>http://</a:t>
            </a:r>
            <a:r>
              <a:rPr lang="ru-RU" sz="1600" dirty="0" smtClean="0">
                <a:solidFill>
                  <a:srgbClr val="002060"/>
                </a:solidFill>
              </a:rPr>
              <a:t>urbact.eu/urbact-in-bulgaria   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116959" y="1037376"/>
            <a:ext cx="4752753" cy="526297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bg-BG" sz="1600" b="1" dirty="0" smtClean="0">
              <a:solidFill>
                <a:srgbClr val="002060"/>
              </a:solidFill>
            </a:endParaRPr>
          </a:p>
          <a:p>
            <a:r>
              <a:rPr lang="bg-BG" sz="1600" b="1" dirty="0" smtClean="0">
                <a:solidFill>
                  <a:srgbClr val="002060"/>
                </a:solidFill>
              </a:rPr>
              <a:t>Национален </a:t>
            </a:r>
            <a:r>
              <a:rPr lang="bg-BG" sz="1600" b="1" dirty="0" smtClean="0">
                <a:solidFill>
                  <a:srgbClr val="002060"/>
                </a:solidFill>
              </a:rPr>
              <a:t>орган  по програма УРБАКТ ІІІ </a:t>
            </a:r>
          </a:p>
          <a:p>
            <a:r>
              <a:rPr lang="bg-BG" sz="1600" b="1" dirty="0" smtClean="0">
                <a:solidFill>
                  <a:srgbClr val="002060"/>
                </a:solidFill>
              </a:rPr>
              <a:t>за Република България: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  <a:p>
            <a:r>
              <a:rPr lang="bg-BG" sz="1600" dirty="0" smtClean="0">
                <a:solidFill>
                  <a:srgbClr val="002060"/>
                </a:solidFill>
              </a:rPr>
              <a:t>Министерство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bg-BG" sz="1600" dirty="0" smtClean="0">
                <a:solidFill>
                  <a:srgbClr val="002060"/>
                </a:solidFill>
              </a:rPr>
              <a:t>на регионалното </a:t>
            </a:r>
          </a:p>
          <a:p>
            <a:r>
              <a:rPr lang="bg-BG" sz="1600" dirty="0" smtClean="0">
                <a:solidFill>
                  <a:srgbClr val="002060"/>
                </a:solidFill>
              </a:rPr>
              <a:t>развитие и благоустройството</a:t>
            </a:r>
            <a:br>
              <a:rPr lang="bg-BG" sz="1600" dirty="0" smtClean="0">
                <a:solidFill>
                  <a:srgbClr val="002060"/>
                </a:solidFill>
              </a:rPr>
            </a:br>
            <a:r>
              <a:rPr lang="bg-BG" sz="1600" dirty="0" smtClean="0">
                <a:solidFill>
                  <a:srgbClr val="002060"/>
                </a:solidFill>
              </a:rPr>
              <a:t>Дирекция „Управление на </a:t>
            </a:r>
          </a:p>
          <a:p>
            <a:r>
              <a:rPr lang="bg-BG" sz="1600" dirty="0" smtClean="0">
                <a:solidFill>
                  <a:srgbClr val="002060"/>
                </a:solidFill>
              </a:rPr>
              <a:t>териториалното сътрудничество“</a:t>
            </a:r>
          </a:p>
          <a:p>
            <a:endParaRPr lang="bg-BG" sz="1200" u="sng" dirty="0" smtClean="0">
              <a:solidFill>
                <a:srgbClr val="002060"/>
              </a:solidFill>
            </a:endParaRPr>
          </a:p>
          <a:p>
            <a:r>
              <a:rPr lang="bg-BG" sz="1600" u="sng" dirty="0" smtClean="0">
                <a:solidFill>
                  <a:srgbClr val="002060"/>
                </a:solidFill>
              </a:rPr>
              <a:t>Лица </a:t>
            </a:r>
            <a:r>
              <a:rPr lang="bg-BG" sz="1600" u="sng" dirty="0">
                <a:solidFill>
                  <a:srgbClr val="002060"/>
                </a:solidFill>
              </a:rPr>
              <a:t>за контакт</a:t>
            </a:r>
            <a:r>
              <a:rPr lang="bg-BG" sz="1600" u="sng" dirty="0" smtClean="0">
                <a:solidFill>
                  <a:srgbClr val="002060"/>
                </a:solidFill>
              </a:rPr>
              <a:t>:</a:t>
            </a:r>
            <a:endParaRPr lang="bg-BG" sz="1600" u="sng" dirty="0">
              <a:solidFill>
                <a:srgbClr val="002060"/>
              </a:solidFill>
            </a:endParaRPr>
          </a:p>
          <a:p>
            <a:r>
              <a:rPr lang="ru-RU" sz="1600" dirty="0" err="1" smtClean="0">
                <a:solidFill>
                  <a:srgbClr val="002060"/>
                </a:solidFill>
              </a:rPr>
              <a:t>Мариус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Младенов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Тел: + 359 (2) 9405 697 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MMladenov@mrrb.government.bg</a:t>
            </a:r>
            <a:endParaRPr lang="en-US" sz="1600" dirty="0">
              <a:solidFill>
                <a:srgbClr val="002060"/>
              </a:solidFill>
            </a:endParaRPr>
          </a:p>
          <a:p>
            <a:endParaRPr lang="bg-BG" sz="1000" b="1" dirty="0" smtClean="0">
              <a:solidFill>
                <a:srgbClr val="002060"/>
              </a:solidFill>
            </a:endParaRPr>
          </a:p>
          <a:p>
            <a:r>
              <a:rPr lang="bg-BG" sz="1600" u="sng" dirty="0" smtClean="0">
                <a:solidFill>
                  <a:srgbClr val="002060"/>
                </a:solidFill>
              </a:rPr>
              <a:t>За първо ниво на контрол: </a:t>
            </a:r>
            <a:r>
              <a:rPr lang="ru-RU" sz="1600" u="sng" dirty="0">
                <a:solidFill>
                  <a:srgbClr val="002060"/>
                </a:solidFill>
              </a:rPr>
              <a:t/>
            </a:r>
            <a:br>
              <a:rPr lang="ru-RU" sz="1600" u="sng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Лиза Каменова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Тел: + 359 (2) 9405 594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LKamenova@mrrb.government.bg 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Марта </a:t>
            </a:r>
            <a:r>
              <a:rPr lang="ru-RU" sz="1600" dirty="0" err="1">
                <a:solidFill>
                  <a:srgbClr val="002060"/>
                </a:solidFill>
              </a:rPr>
              <a:t>Тотева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тел.: +359 2 940 55 56</a:t>
            </a:r>
          </a:p>
          <a:p>
            <a:r>
              <a:rPr lang="ru-RU" sz="1600" dirty="0">
                <a:solidFill>
                  <a:srgbClr val="002060"/>
                </a:solidFill>
              </a:rPr>
              <a:t>mttoteva@mrrb.government.bg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1382233" y="2292443"/>
            <a:ext cx="7037094" cy="3186677"/>
          </a:xfrm>
        </p:spPr>
        <p:txBody>
          <a:bodyPr>
            <a:normAutofit/>
          </a:bodyPr>
          <a:lstStyle/>
          <a:p>
            <a:pPr marL="7938" indent="0">
              <a:buNone/>
            </a:pPr>
            <a:r>
              <a:rPr lang="bg-BG" sz="4000" dirty="0" smtClean="0">
                <a:solidFill>
                  <a:srgbClr val="002060"/>
                </a:solidFill>
                <a:latin typeface="+mn-lt"/>
              </a:rPr>
              <a:t>Успех </a:t>
            </a:r>
            <a:r>
              <a:rPr lang="bg-BG" sz="4000" dirty="0">
                <a:solidFill>
                  <a:srgbClr val="002060"/>
                </a:solidFill>
                <a:latin typeface="+mn-lt"/>
              </a:rPr>
              <a:t>в кандидатстването </a:t>
            </a:r>
            <a:r>
              <a:rPr lang="bg-BG" sz="4000" dirty="0" smtClean="0">
                <a:solidFill>
                  <a:srgbClr val="002060"/>
                </a:solidFill>
                <a:latin typeface="+mn-lt"/>
              </a:rPr>
              <a:t>по</a:t>
            </a:r>
          </a:p>
          <a:p>
            <a:pPr marL="7938" indent="0">
              <a:buNone/>
            </a:pPr>
            <a:r>
              <a:rPr lang="bg-BG" sz="4000" dirty="0" smtClean="0">
                <a:solidFill>
                  <a:srgbClr val="002060"/>
                </a:solidFill>
                <a:latin typeface="+mn-lt"/>
              </a:rPr>
              <a:t>отворената </a:t>
            </a:r>
            <a:r>
              <a:rPr lang="bg-BG" sz="4000" dirty="0">
                <a:solidFill>
                  <a:srgbClr val="002060"/>
                </a:solidFill>
                <a:latin typeface="+mn-lt"/>
              </a:rPr>
              <a:t>покана! 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261041"/>
            <a:ext cx="3086100" cy="201738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901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11841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УРБАКТ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УРБАКТ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67563" y="1363166"/>
            <a:ext cx="80667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							УРБАКТ </a:t>
            </a:r>
            <a:r>
              <a:rPr lang="en-US" b="1" dirty="0">
                <a:solidFill>
                  <a:srgbClr val="0070C0"/>
                </a:solidFill>
              </a:rPr>
              <a:t>I </a:t>
            </a:r>
            <a:endParaRPr lang="bg-BG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(2002-2006</a:t>
            </a:r>
            <a:r>
              <a:rPr lang="bg-BG" dirty="0" smtClean="0">
                <a:solidFill>
                  <a:srgbClr val="0070C0"/>
                </a:solidFill>
              </a:rPr>
              <a:t> г.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bg-BG" dirty="0" smtClean="0">
                <a:solidFill>
                  <a:srgbClr val="0070C0"/>
                </a:solidFill>
              </a:rPr>
              <a:t> </a:t>
            </a:r>
          </a:p>
          <a:p>
            <a:r>
              <a:rPr lang="bg-BG" dirty="0" smtClean="0"/>
              <a:t>бюджет </a:t>
            </a:r>
            <a:r>
              <a:rPr lang="fr-FR" dirty="0" smtClean="0"/>
              <a:t>28,42</a:t>
            </a:r>
            <a:r>
              <a:rPr lang="bg-BG" dirty="0" smtClean="0"/>
              <a:t> млн. евро (ЕФРР и национално  </a:t>
            </a:r>
            <a:r>
              <a:rPr lang="bg-BG" dirty="0" err="1" smtClean="0"/>
              <a:t>съфинансиране</a:t>
            </a:r>
            <a:r>
              <a:rPr lang="bg-BG" dirty="0"/>
              <a:t>)</a:t>
            </a:r>
            <a:endParaRPr lang="bg-BG" dirty="0" smtClean="0"/>
          </a:p>
          <a:p>
            <a:r>
              <a:rPr lang="bg-BG" dirty="0" smtClean="0"/>
              <a:t>15 държави – членки на </a:t>
            </a:r>
            <a:r>
              <a:rPr lang="bg-BG" dirty="0"/>
              <a:t>Европейския </a:t>
            </a:r>
            <a:r>
              <a:rPr lang="bg-BG" dirty="0" smtClean="0"/>
              <a:t>съюз, Норвегия </a:t>
            </a:r>
            <a:r>
              <a:rPr lang="bg-BG" dirty="0"/>
              <a:t>и </a:t>
            </a:r>
            <a:r>
              <a:rPr lang="bg-BG" dirty="0" smtClean="0"/>
              <a:t>Швейцария, </a:t>
            </a:r>
          </a:p>
          <a:p>
            <a:r>
              <a:rPr lang="bg-BG" dirty="0" smtClean="0"/>
              <a:t>а от 1 май 2004 г. + 10 нови държави – членки на ЕС </a:t>
            </a:r>
          </a:p>
          <a:p>
            <a:r>
              <a:rPr lang="bg-BG" dirty="0" smtClean="0"/>
              <a:t>+ участие на градове от България и Румъния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							УРБАКТ </a:t>
            </a:r>
            <a:r>
              <a:rPr lang="ru-RU" b="1" dirty="0">
                <a:solidFill>
                  <a:srgbClr val="0070C0"/>
                </a:solidFill>
              </a:rPr>
              <a:t>II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>
                <a:solidFill>
                  <a:srgbClr val="0070C0"/>
                </a:solidFill>
              </a:rPr>
              <a:t>2007-2013 г.)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/>
              <a:t>бюджет  </a:t>
            </a:r>
            <a:r>
              <a:rPr lang="ru-RU" dirty="0" smtClean="0"/>
              <a:t>68,89 млн</a:t>
            </a:r>
            <a:r>
              <a:rPr lang="ru-RU" dirty="0"/>
              <a:t>. </a:t>
            </a:r>
            <a:r>
              <a:rPr lang="ru-RU" dirty="0" smtClean="0"/>
              <a:t>евро (</a:t>
            </a:r>
            <a:r>
              <a:rPr lang="ru-RU" dirty="0"/>
              <a:t>ЕФРР и </a:t>
            </a:r>
            <a:r>
              <a:rPr lang="ru-RU" dirty="0" err="1"/>
              <a:t>национално</a:t>
            </a:r>
            <a:r>
              <a:rPr lang="ru-RU" dirty="0"/>
              <a:t>  </a:t>
            </a:r>
            <a:r>
              <a:rPr lang="ru-RU" dirty="0" err="1"/>
              <a:t>съфинансиране</a:t>
            </a:r>
            <a:r>
              <a:rPr lang="ru-RU" dirty="0" smtClean="0"/>
              <a:t>)</a:t>
            </a:r>
          </a:p>
          <a:p>
            <a:r>
              <a:rPr lang="bg-BG" dirty="0" smtClean="0"/>
              <a:t>27 </a:t>
            </a:r>
            <a:r>
              <a:rPr lang="bg-BG" dirty="0"/>
              <a:t>държави </a:t>
            </a:r>
            <a:r>
              <a:rPr lang="bg-BG" dirty="0" smtClean="0"/>
              <a:t>- </a:t>
            </a:r>
            <a:r>
              <a:rPr lang="bg-BG" dirty="0"/>
              <a:t>членки на Европейския съюз , Норвегия и </a:t>
            </a:r>
            <a:r>
              <a:rPr lang="bg-BG" dirty="0" smtClean="0"/>
              <a:t>Швейцария </a:t>
            </a:r>
            <a:endParaRPr lang="ru-RU" dirty="0" smtClean="0"/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bg-BG" b="1" dirty="0" smtClean="0">
                <a:solidFill>
                  <a:srgbClr val="0070C0"/>
                </a:solidFill>
              </a:rPr>
              <a:t>							УРБАКТ III </a:t>
            </a:r>
          </a:p>
          <a:p>
            <a:r>
              <a:rPr lang="bg-BG" dirty="0" smtClean="0">
                <a:solidFill>
                  <a:srgbClr val="0070C0"/>
                </a:solidFill>
              </a:rPr>
              <a:t>(2014-2020 г.) </a:t>
            </a:r>
          </a:p>
          <a:p>
            <a:r>
              <a:rPr lang="bg-BG" dirty="0"/>
              <a:t>бюджет  </a:t>
            </a:r>
            <a:r>
              <a:rPr lang="bg-BG" dirty="0" smtClean="0"/>
              <a:t>96,3 млн. евро</a:t>
            </a:r>
          </a:p>
          <a:p>
            <a:r>
              <a:rPr lang="bg-BG" dirty="0" smtClean="0"/>
              <a:t>28 държави - членки на Европейския съюз, Норвегия и Швейцария</a:t>
            </a:r>
            <a:endParaRPr lang="ru-RU" dirty="0"/>
          </a:p>
          <a:p>
            <a:endParaRPr lang="bg-B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4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11841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УРБАКТ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УРБАКТ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88828" y="1453471"/>
            <a:ext cx="7176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b="1" dirty="0" smtClean="0">
                <a:solidFill>
                  <a:srgbClr val="0070C0"/>
                </a:solidFill>
              </a:rPr>
              <a:t>							УРБАКТ </a:t>
            </a:r>
            <a:r>
              <a:rPr lang="fr-FR" b="1" dirty="0">
                <a:solidFill>
                  <a:srgbClr val="0070C0"/>
                </a:solidFill>
              </a:rPr>
              <a:t>I </a:t>
            </a:r>
          </a:p>
          <a:p>
            <a:r>
              <a:rPr lang="fr-FR" dirty="0">
                <a:solidFill>
                  <a:srgbClr val="0070C0"/>
                </a:solidFill>
              </a:rPr>
              <a:t>(2002-2006 </a:t>
            </a:r>
            <a:r>
              <a:rPr lang="bg-BG" dirty="0">
                <a:solidFill>
                  <a:srgbClr val="0070C0"/>
                </a:solidFill>
              </a:rPr>
              <a:t>г.) </a:t>
            </a:r>
            <a:endParaRPr lang="bg-BG" dirty="0" smtClean="0">
              <a:solidFill>
                <a:srgbClr val="0070C0"/>
              </a:solidFill>
            </a:endParaRP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b="1" dirty="0" smtClean="0">
                <a:solidFill>
                  <a:srgbClr val="0070C0"/>
                </a:solidFill>
              </a:rPr>
              <a:t>Българско участие – 3 общини 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b="1" dirty="0" smtClean="0"/>
              <a:t>Проект: </a:t>
            </a:r>
            <a:r>
              <a:rPr lang="bg-BG" b="1" dirty="0"/>
              <a:t> </a:t>
            </a:r>
            <a:r>
              <a:rPr lang="en-US" b="1" dirty="0" smtClean="0"/>
              <a:t>EQUPTI</a:t>
            </a:r>
            <a:r>
              <a:rPr lang="bg-BG" b="1" dirty="0" smtClean="0"/>
              <a:t>  </a:t>
            </a:r>
            <a:endParaRPr lang="bg-BG" dirty="0"/>
          </a:p>
          <a:p>
            <a:r>
              <a:rPr lang="bg-BG" dirty="0" smtClean="0"/>
              <a:t>Европейски квалификационен път по въпросите на градския транспорт  </a:t>
            </a:r>
          </a:p>
          <a:p>
            <a:r>
              <a:rPr lang="bg-BG" dirty="0"/>
              <a:t>Водещ партньор Страсбург, Франция, </a:t>
            </a:r>
            <a:endParaRPr lang="bg-BG" dirty="0" smtClean="0"/>
          </a:p>
          <a:p>
            <a:r>
              <a:rPr lang="bg-BG" dirty="0" smtClean="0"/>
              <a:t>партньори от 7 държави </a:t>
            </a:r>
          </a:p>
          <a:p>
            <a:r>
              <a:rPr lang="bg-BG" dirty="0" smtClean="0"/>
              <a:t>от България: </a:t>
            </a:r>
            <a:r>
              <a:rPr lang="bg-BG" dirty="0" smtClean="0">
                <a:solidFill>
                  <a:srgbClr val="0070C0"/>
                </a:solidFill>
              </a:rPr>
              <a:t>Пловдив</a:t>
            </a:r>
            <a:r>
              <a:rPr lang="bg-BG" dirty="0" smtClean="0"/>
              <a:t> и </a:t>
            </a:r>
            <a:r>
              <a:rPr lang="bg-BG" dirty="0" smtClean="0">
                <a:solidFill>
                  <a:srgbClr val="0070C0"/>
                </a:solidFill>
              </a:rPr>
              <a:t>Стара Загора </a:t>
            </a:r>
          </a:p>
          <a:p>
            <a:endParaRPr lang="bg-BG" dirty="0" smtClean="0"/>
          </a:p>
          <a:p>
            <a:r>
              <a:rPr lang="bg-BG" b="1" dirty="0"/>
              <a:t>Проект: </a:t>
            </a:r>
            <a:r>
              <a:rPr lang="bg-BG" b="1" dirty="0" smtClean="0"/>
              <a:t> </a:t>
            </a:r>
            <a:r>
              <a:rPr lang="en-US" b="1" dirty="0" smtClean="0"/>
              <a:t>URBANITAS</a:t>
            </a:r>
            <a:r>
              <a:rPr lang="bg-BG" b="1" dirty="0" smtClean="0"/>
              <a:t>  </a:t>
            </a:r>
          </a:p>
          <a:p>
            <a:r>
              <a:rPr lang="bg-BG" dirty="0" smtClean="0"/>
              <a:t>Физическо възстановяване на градски зони</a:t>
            </a:r>
          </a:p>
          <a:p>
            <a:r>
              <a:rPr lang="bg-BG" dirty="0" smtClean="0"/>
              <a:t>Водещ </a:t>
            </a:r>
            <a:r>
              <a:rPr lang="bg-BG" dirty="0"/>
              <a:t>партньор </a:t>
            </a:r>
            <a:r>
              <a:rPr lang="bg-BG" dirty="0" err="1" smtClean="0"/>
              <a:t>Андерлехт</a:t>
            </a:r>
            <a:r>
              <a:rPr lang="bg-BG" dirty="0" smtClean="0"/>
              <a:t> , Белгия </a:t>
            </a:r>
            <a:r>
              <a:rPr lang="bg-BG" dirty="0"/>
              <a:t>и партньори от </a:t>
            </a:r>
            <a:r>
              <a:rPr lang="bg-BG" dirty="0" smtClean="0"/>
              <a:t>11 държави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/>
              <a:t>от </a:t>
            </a:r>
            <a:r>
              <a:rPr lang="bg-BG" dirty="0" smtClean="0"/>
              <a:t>България – </a:t>
            </a:r>
            <a:r>
              <a:rPr lang="bg-BG" dirty="0" smtClean="0">
                <a:solidFill>
                  <a:srgbClr val="0070C0"/>
                </a:solidFill>
              </a:rPr>
              <a:t>Сливен</a:t>
            </a:r>
            <a:r>
              <a:rPr lang="bg-B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76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11841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УРБАКТ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УРБАКТ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91115" y="1453471"/>
            <a:ext cx="8343217" cy="441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b="1" dirty="0" smtClean="0">
                <a:solidFill>
                  <a:srgbClr val="0070C0"/>
                </a:solidFill>
              </a:rPr>
              <a:t>						</a:t>
            </a:r>
            <a:r>
              <a:rPr lang="bg-BG" b="1" dirty="0">
                <a:solidFill>
                  <a:srgbClr val="0070C0"/>
                </a:solidFill>
              </a:rPr>
              <a:t>	УРБАКТ </a:t>
            </a:r>
            <a:r>
              <a:rPr lang="fr-FR" b="1" dirty="0">
                <a:solidFill>
                  <a:srgbClr val="0070C0"/>
                </a:solidFill>
              </a:rPr>
              <a:t>II </a:t>
            </a:r>
          </a:p>
          <a:p>
            <a:r>
              <a:rPr lang="fr-FR" dirty="0">
                <a:solidFill>
                  <a:srgbClr val="0070C0"/>
                </a:solidFill>
              </a:rPr>
              <a:t>(2007-2013 </a:t>
            </a:r>
            <a:r>
              <a:rPr lang="bg-BG" dirty="0">
                <a:solidFill>
                  <a:srgbClr val="0070C0"/>
                </a:solidFill>
              </a:rPr>
              <a:t>г.) 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b="1" dirty="0" smtClean="0">
                <a:solidFill>
                  <a:srgbClr val="0070C0"/>
                </a:solidFill>
              </a:rPr>
              <a:t>Българско участие –  </a:t>
            </a:r>
            <a:r>
              <a:rPr lang="ru-RU" b="1" dirty="0">
                <a:solidFill>
                  <a:srgbClr val="0070C0"/>
                </a:solidFill>
              </a:rPr>
              <a:t>7 </a:t>
            </a:r>
            <a:r>
              <a:rPr lang="bg-BG" b="1" dirty="0" smtClean="0">
                <a:solidFill>
                  <a:srgbClr val="0070C0"/>
                </a:solidFill>
              </a:rPr>
              <a:t>български градове  </a:t>
            </a:r>
            <a:r>
              <a:rPr lang="ru-RU" b="1" dirty="0" smtClean="0">
                <a:solidFill>
                  <a:srgbClr val="0070C0"/>
                </a:solidFill>
              </a:rPr>
              <a:t>в  </a:t>
            </a:r>
            <a:r>
              <a:rPr lang="ru-RU" b="1" dirty="0">
                <a:solidFill>
                  <a:srgbClr val="0070C0"/>
                </a:solidFill>
              </a:rPr>
              <a:t>12 проекта </a:t>
            </a:r>
            <a:endParaRPr lang="bg-BG" b="1" dirty="0" smtClean="0">
              <a:solidFill>
                <a:srgbClr val="0070C0"/>
              </a:solidFill>
            </a:endParaRPr>
          </a:p>
          <a:p>
            <a:endParaRPr lang="bg-BG" dirty="0" smtClean="0"/>
          </a:p>
          <a:p>
            <a:pPr marL="34290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София </a:t>
            </a:r>
            <a:r>
              <a:rPr lang="bg-BG" dirty="0" smtClean="0">
                <a:latin typeface="+mj-lt"/>
              </a:rPr>
              <a:t>– участие в 3 проекта    </a:t>
            </a: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1.CoNet</a:t>
            </a:r>
            <a:r>
              <a:rPr lang="bg-B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2.OPENCities</a:t>
            </a:r>
            <a:r>
              <a:rPr lang="bg-B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3.PREVENT</a:t>
            </a:r>
            <a:endParaRPr lang="bg-BG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Пловдив </a:t>
            </a:r>
            <a:r>
              <a:rPr lang="bg-B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– участие в 2 проекта </a:t>
            </a:r>
            <a:r>
              <a:rPr lang="fr-FR" dirty="0">
                <a:latin typeface="+mj-lt"/>
                <a:ea typeface="Arial Unicode MS" pitchFamily="34" charset="-128"/>
                <a:cs typeface="Arial Unicode MS" pitchFamily="34" charset="-128"/>
              </a:rPr>
              <a:t>1.Historicentres NET </a:t>
            </a:r>
            <a:r>
              <a:rPr lang="bg-B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fr-FR" dirty="0" smtClean="0">
                <a:latin typeface="+mj-lt"/>
              </a:rPr>
              <a:t>URBACT </a:t>
            </a:r>
            <a:r>
              <a:rPr lang="en-US" dirty="0" smtClean="0">
                <a:latin typeface="+mj-lt"/>
              </a:rPr>
              <a:t>Markets</a:t>
            </a:r>
            <a:r>
              <a:rPr lang="bg-BG" dirty="0" smtClean="0">
                <a:latin typeface="+mj-lt"/>
              </a:rPr>
              <a:t> (приключил на етап 1)  </a:t>
            </a:r>
          </a:p>
          <a:p>
            <a:pPr marL="34290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Варна</a:t>
            </a:r>
            <a:r>
              <a:rPr lang="bg-BG" dirty="0" smtClean="0">
                <a:latin typeface="+mj-lt"/>
              </a:rPr>
              <a:t> </a:t>
            </a:r>
            <a:r>
              <a:rPr lang="bg-BG" dirty="0">
                <a:latin typeface="+mj-lt"/>
              </a:rPr>
              <a:t>- участие в 2 проекта </a:t>
            </a:r>
            <a:r>
              <a:rPr lang="bg-BG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1.CTUR </a:t>
            </a:r>
            <a:r>
              <a:rPr lang="bg-BG" dirty="0" smtClean="0">
                <a:latin typeface="+mj-lt"/>
              </a:rPr>
              <a:t>      </a:t>
            </a:r>
            <a:r>
              <a:rPr lang="fr-FR" dirty="0" smtClean="0">
                <a:latin typeface="+mj-lt"/>
              </a:rPr>
              <a:t>2.Eunivercities</a:t>
            </a:r>
            <a:endParaRPr lang="bg-BG" dirty="0" smtClean="0">
              <a:latin typeface="+mj-lt"/>
            </a:endParaRPr>
          </a:p>
          <a:p>
            <a:pPr marL="342900" lvl="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Добрич</a:t>
            </a:r>
            <a:r>
              <a:rPr lang="bg-BG" dirty="0" smtClean="0">
                <a:latin typeface="+mj-lt"/>
              </a:rPr>
              <a:t> – </a:t>
            </a:r>
            <a:r>
              <a:rPr lang="bg-BG" dirty="0">
                <a:latin typeface="+mj-lt"/>
              </a:rPr>
              <a:t>участие в 2 проекта </a:t>
            </a:r>
            <a:r>
              <a:rPr lang="fr-FR" dirty="0">
                <a:latin typeface="+mj-lt"/>
              </a:rPr>
              <a:t>1.Active </a:t>
            </a:r>
            <a:r>
              <a:rPr lang="fr-FR" dirty="0" smtClean="0">
                <a:latin typeface="+mj-lt"/>
              </a:rPr>
              <a:t>AGE</a:t>
            </a:r>
            <a:r>
              <a:rPr lang="bg-BG" dirty="0" smtClean="0">
                <a:latin typeface="+mj-lt"/>
              </a:rPr>
              <a:t>   </a:t>
            </a:r>
            <a:r>
              <a:rPr lang="fr-FR" dirty="0" smtClean="0">
                <a:latin typeface="+mj-lt"/>
              </a:rPr>
              <a:t>2.Nodus</a:t>
            </a:r>
            <a:endParaRPr lang="bg-BG" dirty="0" smtClean="0">
              <a:latin typeface="+mj-lt"/>
            </a:endParaRPr>
          </a:p>
          <a:p>
            <a:pPr marL="342900" lvl="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Бургас</a:t>
            </a:r>
            <a:r>
              <a:rPr lang="bg-BG" dirty="0" smtClean="0">
                <a:latin typeface="+mj-lt"/>
              </a:rPr>
              <a:t> </a:t>
            </a:r>
            <a:r>
              <a:rPr lang="bg-BG" dirty="0">
                <a:latin typeface="+mj-lt"/>
              </a:rPr>
              <a:t>- участие в </a:t>
            </a:r>
            <a:r>
              <a:rPr lang="bg-BG" dirty="0" smtClean="0">
                <a:latin typeface="+mj-lt"/>
              </a:rPr>
              <a:t>1 проект   </a:t>
            </a:r>
            <a:r>
              <a:rPr lang="en-US" dirty="0" smtClean="0">
                <a:latin typeface="+mj-lt"/>
              </a:rPr>
              <a:t>JOINING FORCES</a:t>
            </a:r>
            <a:endParaRPr lang="bg-BG" dirty="0" smtClean="0">
              <a:latin typeface="+mj-lt"/>
            </a:endParaRPr>
          </a:p>
          <a:p>
            <a:pPr marL="34290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Ямбол </a:t>
            </a:r>
            <a:r>
              <a:rPr lang="bg-BG" dirty="0" smtClean="0">
                <a:latin typeface="+mj-lt"/>
              </a:rPr>
              <a:t>- участие </a:t>
            </a:r>
            <a:r>
              <a:rPr lang="bg-BG" dirty="0">
                <a:latin typeface="+mj-lt"/>
              </a:rPr>
              <a:t>в 1 проект </a:t>
            </a:r>
            <a:r>
              <a:rPr lang="bg-BG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CASH</a:t>
            </a:r>
            <a:endParaRPr lang="bg-BG" dirty="0">
              <a:latin typeface="+mj-lt"/>
            </a:endParaRPr>
          </a:p>
          <a:p>
            <a:pPr marL="342900" lvl="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  <a:latin typeface="+mj-lt"/>
              </a:rPr>
              <a:t>Две </a:t>
            </a:r>
            <a:r>
              <a:rPr lang="bg-BG" dirty="0">
                <a:solidFill>
                  <a:srgbClr val="0070C0"/>
                </a:solidFill>
                <a:latin typeface="+mj-lt"/>
              </a:rPr>
              <a:t>могили </a:t>
            </a:r>
            <a:r>
              <a:rPr lang="bg-BG" dirty="0">
                <a:latin typeface="+mj-lt"/>
              </a:rPr>
              <a:t>- участие в 1 проект </a:t>
            </a:r>
            <a:r>
              <a:rPr lang="fr-FR" dirty="0" smtClean="0">
                <a:latin typeface="+mj-lt"/>
              </a:rPr>
              <a:t>URBENERGY </a:t>
            </a:r>
            <a:r>
              <a:rPr lang="bg-BG" dirty="0">
                <a:latin typeface="+mj-lt"/>
              </a:rPr>
              <a:t>(приключил на етап 1)</a:t>
            </a:r>
            <a:r>
              <a:rPr lang="bg-BG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527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11841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УРБАКТ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УРБАКТ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74428" y="1219555"/>
            <a:ext cx="90695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</a:t>
            </a:r>
            <a:r>
              <a:rPr lang="bg-BG" dirty="0" smtClean="0"/>
              <a:t>							</a:t>
            </a:r>
            <a:r>
              <a:rPr lang="bg-BG" b="1" dirty="0" smtClean="0">
                <a:solidFill>
                  <a:srgbClr val="0070C0"/>
                </a:solidFill>
              </a:rPr>
              <a:t>УРБАКТ </a:t>
            </a:r>
            <a:r>
              <a:rPr lang="fr-FR" b="1" dirty="0">
                <a:solidFill>
                  <a:srgbClr val="0070C0"/>
                </a:solidFill>
              </a:rPr>
              <a:t>III </a:t>
            </a:r>
          </a:p>
          <a:p>
            <a:r>
              <a:rPr lang="fr-FR" dirty="0">
                <a:solidFill>
                  <a:srgbClr val="0070C0"/>
                </a:solidFill>
              </a:rPr>
              <a:t>(2014-2020 </a:t>
            </a:r>
            <a:r>
              <a:rPr lang="bg-BG" dirty="0">
                <a:solidFill>
                  <a:srgbClr val="0070C0"/>
                </a:solidFill>
              </a:rPr>
              <a:t>г.) </a:t>
            </a:r>
            <a:r>
              <a:rPr lang="bg-BG" b="1" dirty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70C0"/>
                </a:solidFill>
              </a:rPr>
              <a:t>Българско участие</a:t>
            </a:r>
            <a:r>
              <a:rPr lang="en-US" dirty="0" smtClean="0">
                <a:solidFill>
                  <a:srgbClr val="0070C0"/>
                </a:solidFill>
              </a:rPr>
              <a:t> –</a:t>
            </a:r>
            <a:r>
              <a:rPr lang="bg-BG" dirty="0" smtClean="0">
                <a:solidFill>
                  <a:srgbClr val="0070C0"/>
                </a:solidFill>
              </a:rPr>
              <a:t> към 31.01.2019 г. 5 български градове  в  9 проекта 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b="1" dirty="0" smtClean="0">
                <a:solidFill>
                  <a:srgbClr val="0070C0"/>
                </a:solidFill>
              </a:rPr>
              <a:t>„Мрежи за планиране на действия“ </a:t>
            </a:r>
            <a:r>
              <a:rPr lang="bg-BG" dirty="0" smtClean="0">
                <a:solidFill>
                  <a:srgbClr val="0070C0"/>
                </a:solidFill>
              </a:rPr>
              <a:t>- първа покана за проектни предложения</a:t>
            </a:r>
          </a:p>
          <a:p>
            <a:r>
              <a:rPr lang="bg-BG" dirty="0" smtClean="0"/>
              <a:t>одобрени 20 проекта, като в 4 от тях има български градове – партньори: 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Бургас</a:t>
            </a:r>
            <a:r>
              <a:rPr lang="bg-BG" dirty="0" smtClean="0"/>
              <a:t> - VITAL CITIES: </a:t>
            </a:r>
            <a:r>
              <a:rPr lang="en-US" dirty="0" smtClean="0"/>
              <a:t>Urban sports promotion for social inclusion, healthy and active living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Бургас</a:t>
            </a:r>
            <a:r>
              <a:rPr lang="bg-BG" dirty="0" smtClean="0"/>
              <a:t>  - RESILIENT EUROPE, </a:t>
            </a:r>
            <a:r>
              <a:rPr lang="en-US" dirty="0" smtClean="0"/>
              <a:t>European cities joining forces to improve city resilience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Варна</a:t>
            </a:r>
            <a:r>
              <a:rPr lang="bg-BG" dirty="0" smtClean="0"/>
              <a:t> - INTERACTIVE CITIES, </a:t>
            </a:r>
            <a:r>
              <a:rPr lang="en-US" dirty="0" smtClean="0"/>
              <a:t>Digital, social media and user generated-content boosting Urban Management 	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Смолян</a:t>
            </a:r>
            <a:r>
              <a:rPr lang="bg-BG" dirty="0" smtClean="0"/>
              <a:t> - </a:t>
            </a:r>
            <a:r>
              <a:rPr lang="en-US" dirty="0" smtClean="0"/>
              <a:t>Commercialisation</a:t>
            </a:r>
            <a:r>
              <a:rPr lang="en-US" dirty="0" smtClean="0"/>
              <a:t> of Smart City Districts / Local Impacts from Smart City Planning</a:t>
            </a:r>
          </a:p>
          <a:p>
            <a:r>
              <a:rPr lang="bg-BG" dirty="0" smtClean="0">
                <a:solidFill>
                  <a:srgbClr val="0070C0"/>
                </a:solidFill>
              </a:rPr>
              <a:t>Период на изпълнение 15.09.2015 - 3.05.2018. 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b="1" dirty="0" smtClean="0">
                <a:solidFill>
                  <a:srgbClr val="0070C0"/>
                </a:solidFill>
              </a:rPr>
              <a:t>„Мрежи за изпълнение“ - </a:t>
            </a:r>
            <a:r>
              <a:rPr lang="bg-BG" dirty="0" smtClean="0">
                <a:solidFill>
                  <a:srgbClr val="0070C0"/>
                </a:solidFill>
              </a:rPr>
              <a:t>първа покана за проектни предложения</a:t>
            </a:r>
          </a:p>
          <a:p>
            <a:r>
              <a:rPr lang="bg-BG" dirty="0" smtClean="0"/>
              <a:t>одобрени 21 проекта за първа фаза, от които 20 продължават във втора фаза. </a:t>
            </a:r>
          </a:p>
          <a:p>
            <a:r>
              <a:rPr lang="bg-BG" dirty="0" smtClean="0"/>
              <a:t>От българска страна в 2 проекта участва Столична община 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София </a:t>
            </a:r>
            <a:r>
              <a:rPr lang="bg-BG" dirty="0" smtClean="0"/>
              <a:t> -</a:t>
            </a:r>
            <a:r>
              <a:rPr lang="fr-FR" dirty="0"/>
              <a:t>CREATIVE SPIRITS </a:t>
            </a:r>
            <a:endParaRPr lang="bg-BG" dirty="0" smtClean="0"/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chemeClr val="accent1"/>
                </a:solidFill>
              </a:rPr>
              <a:t>София </a:t>
            </a:r>
            <a:r>
              <a:rPr lang="bg-BG" dirty="0" smtClean="0"/>
              <a:t>- </a:t>
            </a:r>
            <a:r>
              <a:rPr lang="en-US" dirty="0"/>
              <a:t>IMPACT ON ESL  </a:t>
            </a:r>
            <a:r>
              <a:rPr lang="en-US" dirty="0" smtClean="0"/>
              <a:t>/  </a:t>
            </a:r>
            <a:r>
              <a:rPr lang="en-US" dirty="0"/>
              <a:t>Stay Tuned </a:t>
            </a:r>
            <a:r>
              <a:rPr lang="bg-BG" dirty="0"/>
              <a:t> </a:t>
            </a:r>
            <a:endParaRPr lang="bg-BG" dirty="0" smtClean="0"/>
          </a:p>
          <a:p>
            <a:r>
              <a:rPr lang="bg-BG" dirty="0" smtClean="0">
                <a:solidFill>
                  <a:srgbClr val="0070C0"/>
                </a:solidFill>
              </a:rPr>
              <a:t>Период </a:t>
            </a:r>
            <a:r>
              <a:rPr lang="bg-BG" dirty="0">
                <a:solidFill>
                  <a:srgbClr val="0070C0"/>
                </a:solidFill>
              </a:rPr>
              <a:t>на изпълнение 10.</a:t>
            </a:r>
            <a:r>
              <a:rPr lang="bg-BG" dirty="0" err="1">
                <a:solidFill>
                  <a:srgbClr val="0070C0"/>
                </a:solidFill>
              </a:rPr>
              <a:t>10</a:t>
            </a:r>
            <a:r>
              <a:rPr lang="bg-BG" dirty="0">
                <a:solidFill>
                  <a:srgbClr val="0070C0"/>
                </a:solidFill>
              </a:rPr>
              <a:t>.2016 </a:t>
            </a:r>
            <a:r>
              <a:rPr lang="bg-BG" dirty="0" smtClean="0">
                <a:solidFill>
                  <a:srgbClr val="0070C0"/>
                </a:solidFill>
              </a:rPr>
              <a:t>– 2.6.2019.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11841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УРБАКТ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УРБАКТ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76446" y="1219555"/>
            <a:ext cx="88675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</a:t>
            </a:r>
            <a:r>
              <a:rPr lang="bg-BG" dirty="0" smtClean="0"/>
              <a:t>							</a:t>
            </a:r>
            <a:r>
              <a:rPr lang="bg-BG" b="1" dirty="0" smtClean="0">
                <a:solidFill>
                  <a:srgbClr val="0070C0"/>
                </a:solidFill>
              </a:rPr>
              <a:t>УРБАКТ </a:t>
            </a:r>
            <a:r>
              <a:rPr lang="fr-FR" b="1" dirty="0">
                <a:solidFill>
                  <a:srgbClr val="0070C0"/>
                </a:solidFill>
              </a:rPr>
              <a:t>III </a:t>
            </a:r>
          </a:p>
          <a:p>
            <a:r>
              <a:rPr lang="ru-RU" dirty="0">
                <a:solidFill>
                  <a:srgbClr val="0070C0"/>
                </a:solidFill>
              </a:rPr>
              <a:t>(2014-2020 г.)  </a:t>
            </a:r>
            <a:r>
              <a:rPr lang="bg-BG" dirty="0" smtClean="0">
                <a:solidFill>
                  <a:srgbClr val="0070C0"/>
                </a:solidFill>
              </a:rPr>
              <a:t>Българско участие – към 31.01.2019 г. 5 български градове  в  9 проекта </a:t>
            </a:r>
          </a:p>
          <a:p>
            <a:endParaRPr lang="bg-BG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„</a:t>
            </a:r>
            <a:r>
              <a:rPr lang="ru-RU" b="1" dirty="0">
                <a:solidFill>
                  <a:srgbClr val="0070C0"/>
                </a:solidFill>
              </a:rPr>
              <a:t>Мрежи за трансфер на </a:t>
            </a:r>
            <a:r>
              <a:rPr lang="bg-BG" b="1" dirty="0" smtClean="0">
                <a:solidFill>
                  <a:srgbClr val="0070C0"/>
                </a:solidFill>
              </a:rPr>
              <a:t>добри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практики</a:t>
            </a:r>
            <a:r>
              <a:rPr lang="ru-RU" b="1" dirty="0" smtClean="0">
                <a:solidFill>
                  <a:srgbClr val="0070C0"/>
                </a:solidFill>
              </a:rPr>
              <a:t>“ - </a:t>
            </a:r>
            <a:r>
              <a:rPr lang="bg-BG" dirty="0" smtClean="0">
                <a:solidFill>
                  <a:srgbClr val="0070C0"/>
                </a:solidFill>
              </a:rPr>
              <a:t>първа покана за проектни предложения</a:t>
            </a:r>
          </a:p>
          <a:p>
            <a:r>
              <a:rPr lang="bg-BG" dirty="0" smtClean="0"/>
              <a:t>одобрени за финансиране 25 проекта за етап 1, в който участват по три партньори в проект. </a:t>
            </a:r>
          </a:p>
          <a:p>
            <a:r>
              <a:rPr lang="bg-BG" dirty="0" smtClean="0"/>
              <a:t>От българска страна участват 2 общини: 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Бургас </a:t>
            </a:r>
            <a:r>
              <a:rPr lang="bg-BG" dirty="0" smtClean="0"/>
              <a:t>- </a:t>
            </a:r>
            <a:r>
              <a:rPr lang="en-US" dirty="0"/>
              <a:t>BLUACT </a:t>
            </a:r>
            <a:r>
              <a:rPr lang="bg-BG" dirty="0" smtClean="0"/>
              <a:t>, </a:t>
            </a:r>
            <a:r>
              <a:rPr lang="en-US" dirty="0" smtClean="0"/>
              <a:t>BLUegrowth</a:t>
            </a:r>
            <a:r>
              <a:rPr lang="en-US" dirty="0" smtClean="0"/>
              <a:t> </a:t>
            </a:r>
            <a:r>
              <a:rPr lang="en-US" dirty="0"/>
              <a:t>cities in </a:t>
            </a:r>
            <a:r>
              <a:rPr lang="en-US" dirty="0" smtClean="0"/>
              <a:t>ACTion</a:t>
            </a:r>
            <a:r>
              <a:rPr lang="bg-BG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0070C0"/>
                </a:solidFill>
              </a:rPr>
              <a:t>Троян</a:t>
            </a:r>
            <a:r>
              <a:rPr lang="bg-BG" dirty="0" smtClean="0"/>
              <a:t> - </a:t>
            </a:r>
            <a:r>
              <a:rPr lang="en-US" dirty="0" smtClean="0"/>
              <a:t>Bio-Canteens</a:t>
            </a:r>
            <a:r>
              <a:rPr lang="bg-BG" dirty="0" smtClean="0"/>
              <a:t>, </a:t>
            </a:r>
            <a:r>
              <a:rPr lang="en-US" dirty="0" smtClean="0"/>
              <a:t>Developing </a:t>
            </a:r>
            <a:r>
              <a:rPr lang="en-US" dirty="0"/>
              <a:t>sustainable school meals, an integrated </a:t>
            </a:r>
            <a:r>
              <a:rPr lang="en-US" dirty="0"/>
              <a:t>agri</a:t>
            </a:r>
            <a:r>
              <a:rPr lang="en-US" dirty="0"/>
              <a:t>-food approach for health and environment </a:t>
            </a:r>
            <a:endParaRPr lang="bg-BG" b="1" dirty="0" smtClean="0">
              <a:solidFill>
                <a:srgbClr val="0070C0"/>
              </a:solidFill>
            </a:endParaRPr>
          </a:p>
          <a:p>
            <a:r>
              <a:rPr lang="bg-BG" dirty="0" smtClean="0">
                <a:solidFill>
                  <a:srgbClr val="0070C0"/>
                </a:solidFill>
              </a:rPr>
              <a:t>Период </a:t>
            </a:r>
            <a:r>
              <a:rPr lang="bg-BG" dirty="0">
                <a:solidFill>
                  <a:srgbClr val="0070C0"/>
                </a:solidFill>
              </a:rPr>
              <a:t>на изпълнение </a:t>
            </a:r>
            <a:r>
              <a:rPr lang="bg-BG" dirty="0" smtClean="0">
                <a:solidFill>
                  <a:srgbClr val="0070C0"/>
                </a:solidFill>
              </a:rPr>
              <a:t>на етап 1  04.</a:t>
            </a:r>
            <a:r>
              <a:rPr lang="bg-BG" dirty="0" err="1" smtClean="0">
                <a:solidFill>
                  <a:srgbClr val="0070C0"/>
                </a:solidFill>
              </a:rPr>
              <a:t>04</a:t>
            </a:r>
            <a:r>
              <a:rPr lang="bg-BG" dirty="0" smtClean="0">
                <a:solidFill>
                  <a:srgbClr val="0070C0"/>
                </a:solidFill>
              </a:rPr>
              <a:t>.2018 </a:t>
            </a:r>
            <a:r>
              <a:rPr lang="bg-BG" dirty="0">
                <a:solidFill>
                  <a:srgbClr val="0070C0"/>
                </a:solidFill>
              </a:rPr>
              <a:t>г. 	</a:t>
            </a:r>
            <a:r>
              <a:rPr lang="bg-BG" dirty="0" smtClean="0">
                <a:solidFill>
                  <a:srgbClr val="0070C0"/>
                </a:solidFill>
              </a:rPr>
              <a:t>- 04.10.2018 </a:t>
            </a:r>
            <a:r>
              <a:rPr lang="bg-BG" dirty="0">
                <a:solidFill>
                  <a:srgbClr val="0070C0"/>
                </a:solidFill>
              </a:rPr>
              <a:t>г. </a:t>
            </a:r>
            <a:endParaRPr lang="bg-BG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r>
              <a:rPr lang="bg-BG" dirty="0" smtClean="0"/>
              <a:t>От 25 мрежи за трансфер, одобрени от КН в София за етап 1,</a:t>
            </a:r>
          </a:p>
          <a:p>
            <a:r>
              <a:rPr lang="bg-BG" dirty="0" smtClean="0">
                <a:solidFill>
                  <a:schemeClr val="accent1"/>
                </a:solidFill>
              </a:rPr>
              <a:t>23</a:t>
            </a:r>
            <a:r>
              <a:rPr lang="bg-BG" dirty="0" smtClean="0"/>
              <a:t> продължават за </a:t>
            </a:r>
            <a:r>
              <a:rPr lang="bg-BG" dirty="0" smtClean="0">
                <a:solidFill>
                  <a:schemeClr val="accent1"/>
                </a:solidFill>
              </a:rPr>
              <a:t>втора фаза</a:t>
            </a:r>
            <a:r>
              <a:rPr lang="bg-BG" dirty="0" smtClean="0"/>
              <a:t>. </a:t>
            </a:r>
          </a:p>
          <a:p>
            <a:r>
              <a:rPr lang="bg-BG" dirty="0" smtClean="0">
                <a:solidFill>
                  <a:schemeClr val="accent1"/>
                </a:solidFill>
              </a:rPr>
              <a:t>Бургас</a:t>
            </a:r>
            <a:r>
              <a:rPr lang="bg-BG" dirty="0" smtClean="0"/>
              <a:t> продължава на фаза 2 в проекта BLUACT.</a:t>
            </a:r>
          </a:p>
          <a:p>
            <a:r>
              <a:rPr lang="bg-BG" dirty="0" smtClean="0">
                <a:solidFill>
                  <a:schemeClr val="accent1"/>
                </a:solidFill>
              </a:rPr>
              <a:t>Троян</a:t>
            </a:r>
            <a:r>
              <a:rPr lang="bg-BG" dirty="0" smtClean="0"/>
              <a:t> продължава на фаза 2 в проекта </a:t>
            </a:r>
            <a:r>
              <a:rPr lang="bg-BG" dirty="0" err="1" smtClean="0"/>
              <a:t>BioCanteens</a:t>
            </a:r>
            <a:r>
              <a:rPr lang="bg-BG" dirty="0" smtClean="0"/>
              <a:t>.</a:t>
            </a:r>
          </a:p>
          <a:p>
            <a:r>
              <a:rPr lang="bg-BG" dirty="0" smtClean="0">
                <a:solidFill>
                  <a:schemeClr val="accent1"/>
                </a:solidFill>
              </a:rPr>
              <a:t>София</a:t>
            </a:r>
            <a:r>
              <a:rPr lang="bg-BG" dirty="0" smtClean="0"/>
              <a:t> е одобрена за партньор за фаза 2 в проекта</a:t>
            </a:r>
            <a:r>
              <a:rPr lang="ru-RU" dirty="0" smtClean="0"/>
              <a:t> </a:t>
            </a:r>
            <a:r>
              <a:rPr lang="ru-RU" dirty="0" err="1" smtClean="0"/>
              <a:t>com.unity.lab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892595" y="540018"/>
            <a:ext cx="5443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УРБАКТ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III</a:t>
            </a:r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- </a:t>
            </a:r>
            <a:r>
              <a:rPr lang="bg-BG" sz="2000" b="1" dirty="0" smtClean="0">
                <a:solidFill>
                  <a:srgbClr val="0070C0"/>
                </a:solidFill>
              </a:rPr>
              <a:t>„Мрежи за планиране </a:t>
            </a:r>
            <a:endParaRPr lang="bg-BG" sz="2000" b="1" dirty="0" smtClean="0">
              <a:solidFill>
                <a:srgbClr val="0070C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0070C0"/>
                </a:solidFill>
              </a:rPr>
              <a:t>на </a:t>
            </a:r>
            <a:r>
              <a:rPr lang="bg-BG" sz="2000" b="1" dirty="0" smtClean="0">
                <a:solidFill>
                  <a:srgbClr val="0070C0"/>
                </a:solidFill>
              </a:rPr>
              <a:t>действия“ </a:t>
            </a:r>
            <a:r>
              <a:rPr lang="bg-BG" sz="2000" dirty="0" smtClean="0">
                <a:solidFill>
                  <a:srgbClr val="0070C0"/>
                </a:solidFill>
              </a:rPr>
              <a:t>– </a:t>
            </a:r>
            <a:r>
              <a:rPr lang="bg-BG" sz="2000" b="1" dirty="0" smtClean="0">
                <a:solidFill>
                  <a:srgbClr val="0070C0"/>
                </a:solidFill>
              </a:rPr>
              <a:t>втора покана</a:t>
            </a:r>
            <a:endParaRPr lang="bg-BG" sz="2000" b="1" dirty="0" smtClean="0">
              <a:solidFill>
                <a:srgbClr val="0070C0"/>
              </a:solidFill>
            </a:endParaRPr>
          </a:p>
          <a:p>
            <a:pPr algn="ctr"/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795866" y="1924791"/>
            <a:ext cx="80751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Втората </a:t>
            </a:r>
            <a:r>
              <a:rPr lang="bg-BG" dirty="0" smtClean="0"/>
              <a:t>покана </a:t>
            </a:r>
            <a:r>
              <a:rPr lang="bg-BG" dirty="0" smtClean="0"/>
              <a:t>за „Мрежи </a:t>
            </a:r>
            <a:r>
              <a:rPr lang="bg-BG" dirty="0" smtClean="0"/>
              <a:t>за планиране </a:t>
            </a:r>
            <a:r>
              <a:rPr lang="bg-BG" dirty="0" smtClean="0"/>
              <a:t>на действия“ </a:t>
            </a:r>
          </a:p>
          <a:p>
            <a:endParaRPr lang="bg-BG" dirty="0" smtClean="0"/>
          </a:p>
          <a:p>
            <a:r>
              <a:rPr lang="bg-BG" dirty="0" smtClean="0"/>
              <a:t>е отворена </a:t>
            </a:r>
            <a:r>
              <a:rPr lang="bg-BG" dirty="0" smtClean="0"/>
              <a:t>за предложения </a:t>
            </a:r>
            <a:r>
              <a:rPr lang="bg-BG" dirty="0" smtClean="0"/>
              <a:t>от </a:t>
            </a:r>
            <a:r>
              <a:rPr lang="bg-BG" dirty="0" smtClean="0"/>
              <a:t>7 януари до 17 април 2019 </a:t>
            </a:r>
            <a:r>
              <a:rPr lang="bg-BG" dirty="0" smtClean="0"/>
              <a:t>г. </a:t>
            </a:r>
          </a:p>
          <a:p>
            <a:endParaRPr lang="bg-BG" dirty="0" smtClean="0"/>
          </a:p>
          <a:p>
            <a:r>
              <a:rPr lang="bg-BG" dirty="0" smtClean="0"/>
              <a:t>Очаква се да </a:t>
            </a:r>
            <a:r>
              <a:rPr lang="bg-BG" dirty="0" smtClean="0"/>
              <a:t>бъдат одобрени за финансиране до </a:t>
            </a:r>
            <a:r>
              <a:rPr lang="bg-BG" b="1" dirty="0" smtClean="0"/>
              <a:t>23 </a:t>
            </a:r>
            <a:r>
              <a:rPr lang="bg-BG" dirty="0" smtClean="0"/>
              <a:t>проектни </a:t>
            </a:r>
            <a:r>
              <a:rPr lang="bg-BG" dirty="0" smtClean="0"/>
              <a:t>предложения.</a:t>
            </a:r>
          </a:p>
          <a:p>
            <a:endParaRPr lang="bg-BG" dirty="0" smtClean="0"/>
          </a:p>
          <a:p>
            <a:r>
              <a:rPr lang="bg-BG" b="1" dirty="0" smtClean="0"/>
              <a:t>Основна цел на Мрежите за планиране на действията – </a:t>
            </a:r>
            <a:endParaRPr lang="bg-BG" b="1" dirty="0" smtClean="0"/>
          </a:p>
          <a:p>
            <a:endParaRPr lang="bg-BG" b="1" dirty="0" smtClean="0"/>
          </a:p>
          <a:p>
            <a:r>
              <a:rPr lang="bg-BG" dirty="0" smtClean="0"/>
              <a:t>чрез </a:t>
            </a:r>
            <a:r>
              <a:rPr lang="bg-BG" b="1" dirty="0" smtClean="0">
                <a:solidFill>
                  <a:srgbClr val="0070C0"/>
                </a:solidFill>
              </a:rPr>
              <a:t>Метода на УРБАКТ </a:t>
            </a:r>
            <a:r>
              <a:rPr lang="bg-BG" dirty="0" smtClean="0"/>
              <a:t>и </a:t>
            </a:r>
            <a:r>
              <a:rPr lang="bg-BG" b="1" dirty="0" smtClean="0">
                <a:solidFill>
                  <a:srgbClr val="0070C0"/>
                </a:solidFill>
              </a:rPr>
              <a:t>Местна </a:t>
            </a:r>
            <a:r>
              <a:rPr lang="bg-BG" b="1" dirty="0" smtClean="0">
                <a:solidFill>
                  <a:srgbClr val="0070C0"/>
                </a:solidFill>
              </a:rPr>
              <a:t>Група по </a:t>
            </a:r>
            <a:r>
              <a:rPr lang="bg-BG" b="1" dirty="0" smtClean="0">
                <a:solidFill>
                  <a:srgbClr val="0070C0"/>
                </a:solidFill>
              </a:rPr>
              <a:t>УРБАКТ  </a:t>
            </a:r>
            <a:r>
              <a:rPr lang="bg-BG" dirty="0" smtClean="0"/>
              <a:t>да се подобри капацитета 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на </a:t>
            </a:r>
            <a:r>
              <a:rPr lang="bg-BG" dirty="0" smtClean="0"/>
              <a:t>градовете – партньори да </a:t>
            </a:r>
            <a:r>
              <a:rPr lang="bg-BG" dirty="0" smtClean="0"/>
              <a:t>управляват </a:t>
            </a:r>
            <a:r>
              <a:rPr lang="bg-BG" dirty="0" smtClean="0"/>
              <a:t>устойчиви градски политики 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посредством разработване </a:t>
            </a:r>
            <a:r>
              <a:rPr lang="bg-BG" dirty="0" smtClean="0"/>
              <a:t>на </a:t>
            </a:r>
            <a:r>
              <a:rPr lang="bg-BG" b="1" dirty="0" smtClean="0">
                <a:solidFill>
                  <a:srgbClr val="0070C0"/>
                </a:solidFill>
              </a:rPr>
              <a:t>Интегрирани </a:t>
            </a:r>
            <a:r>
              <a:rPr lang="bg-BG" b="1" dirty="0" smtClean="0">
                <a:solidFill>
                  <a:srgbClr val="0070C0"/>
                </a:solidFill>
              </a:rPr>
              <a:t>планове за </a:t>
            </a:r>
            <a:r>
              <a:rPr lang="bg-BG" b="1" dirty="0" smtClean="0">
                <a:solidFill>
                  <a:srgbClr val="0070C0"/>
                </a:solidFill>
              </a:rPr>
              <a:t>действие.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b="1" dirty="0" smtClean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lvl="0" algn="just" defTabSz="449263"/>
            <a:endParaRPr lang="bg-B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360000" y="6198781"/>
            <a:ext cx="4509712" cy="641757"/>
          </a:xfrm>
        </p:spPr>
        <p:txBody>
          <a:bodyPr/>
          <a:lstStyle/>
          <a:p>
            <a:r>
              <a:rPr lang="bg-BG" dirty="0"/>
              <a:t>ПРАКТИЧЕСКИ </a:t>
            </a:r>
            <a:r>
              <a:rPr lang="bg-BG" dirty="0" smtClean="0"/>
              <a:t>СЕМИНАР</a:t>
            </a:r>
            <a:r>
              <a:rPr lang="en-US" dirty="0" smtClean="0"/>
              <a:t> </a:t>
            </a:r>
          </a:p>
          <a:p>
            <a:r>
              <a:rPr lang="ru-RU" dirty="0" smtClean="0"/>
              <a:t>31 </a:t>
            </a:r>
            <a:r>
              <a:rPr lang="ru-RU" dirty="0"/>
              <a:t>януари-1 </a:t>
            </a:r>
            <a:r>
              <a:rPr lang="bg-BG" dirty="0" smtClean="0"/>
              <a:t>февруари</a:t>
            </a:r>
            <a:r>
              <a:rPr lang="ru-RU" dirty="0" smtClean="0"/>
              <a:t> </a:t>
            </a:r>
            <a:r>
              <a:rPr lang="ru-RU" dirty="0"/>
              <a:t>2019 г., </a:t>
            </a:r>
            <a:endParaRPr lang="en-US" dirty="0" smtClean="0"/>
          </a:p>
          <a:p>
            <a:r>
              <a:rPr lang="ru-RU" dirty="0" smtClean="0"/>
              <a:t>гр</a:t>
            </a:r>
            <a:r>
              <a:rPr lang="ru-RU" dirty="0"/>
              <a:t>. София, хотел „</a:t>
            </a:r>
            <a:r>
              <a:rPr lang="ru-RU" dirty="0" err="1"/>
              <a:t>Царско</a:t>
            </a:r>
            <a:r>
              <a:rPr lang="ru-RU" dirty="0"/>
              <a:t> село“</a:t>
            </a:r>
            <a:endParaRPr lang="fr-FR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7EC0D4-C4D4-784B-B144-181491B88AD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892595" y="540018"/>
            <a:ext cx="544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УРБАКТ</a:t>
            </a:r>
            <a:r>
              <a:rPr lang="en-US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III</a:t>
            </a:r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- тематична </a:t>
            </a:r>
            <a:r>
              <a:rPr lang="bg-BG" sz="2000" b="1" dirty="0">
                <a:solidFill>
                  <a:srgbClr val="0070C0"/>
                </a:solidFill>
                <a:latin typeface="Arial" charset="0"/>
                <a:ea typeface="ＭＳ Ｐゴシック"/>
              </a:rPr>
              <a:t>концентрация</a:t>
            </a:r>
            <a:r>
              <a:rPr lang="bg-BG" sz="2000" b="1" dirty="0" smtClean="0">
                <a:solidFill>
                  <a:srgbClr val="0070C0"/>
                </a:solidFill>
                <a:latin typeface="Arial" charset="0"/>
                <a:ea typeface="ＭＳ Ｐゴシック"/>
              </a:rPr>
              <a:t> </a:t>
            </a:r>
            <a:endParaRPr lang="bg-BG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44549" y="1189487"/>
            <a:ext cx="86549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49263"/>
            <a:r>
              <a:rPr lang="bg-BG" b="1" dirty="0" smtClean="0">
                <a:solidFill>
                  <a:srgbClr val="002060"/>
                </a:solidFill>
                <a:latin typeface="+mn-lt"/>
                <a:ea typeface="ＭＳ Ｐゴシック"/>
              </a:rPr>
              <a:t>Програма </a:t>
            </a:r>
            <a:r>
              <a:rPr lang="bg-BG" b="1" dirty="0">
                <a:solidFill>
                  <a:srgbClr val="002060"/>
                </a:solidFill>
                <a:latin typeface="+mn-lt"/>
                <a:ea typeface="ＭＳ Ｐゴシック"/>
              </a:rPr>
              <a:t>УРБАКТ</a:t>
            </a:r>
            <a:r>
              <a:rPr lang="en-US" b="1" dirty="0">
                <a:solidFill>
                  <a:srgbClr val="002060"/>
                </a:solidFill>
                <a:latin typeface="+mn-lt"/>
                <a:ea typeface="ＭＳ Ｐゴシック"/>
              </a:rPr>
              <a:t> III </a:t>
            </a:r>
            <a:r>
              <a:rPr lang="bg-BG" b="1" dirty="0">
                <a:solidFill>
                  <a:srgbClr val="002060"/>
                </a:solidFill>
                <a:latin typeface="+mn-lt"/>
                <a:ea typeface="ＭＳ Ｐゴシック"/>
              </a:rPr>
              <a:t>е конституирана </a:t>
            </a:r>
            <a:r>
              <a:rPr lang="bg-BG" b="1" dirty="0" smtClean="0">
                <a:solidFill>
                  <a:srgbClr val="002060"/>
                </a:solidFill>
                <a:latin typeface="+mn-lt"/>
                <a:ea typeface="ＭＳ Ｐゴシック"/>
              </a:rPr>
              <a:t>по:</a:t>
            </a:r>
            <a:endParaRPr lang="en-US" b="1" dirty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lvl="0" algn="just" defTabSz="449263"/>
            <a:endParaRPr lang="bg-BG" b="1" dirty="0" smtClean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lvl="0" algn="just" defTabSz="449263"/>
            <a:r>
              <a:rPr lang="bg-BG" b="1" dirty="0" smtClean="0">
                <a:solidFill>
                  <a:srgbClr val="002060"/>
                </a:solidFill>
                <a:latin typeface="+mn-lt"/>
                <a:ea typeface="ＭＳ Ｐゴシック"/>
              </a:rPr>
              <a:t>Тематична цел (11) повишаване на институционалния капацитет на публичните органи и заинтересованите страни и допринасяне за ефективна публична администрация.</a:t>
            </a:r>
          </a:p>
          <a:p>
            <a:pPr lvl="0" algn="just" defTabSz="449263"/>
            <a:endParaRPr lang="bg-BG" dirty="0">
              <a:solidFill>
                <a:srgbClr val="002060"/>
              </a:solidFill>
              <a:latin typeface="+mn-lt"/>
              <a:ea typeface="ＭＳ Ｐゴシック"/>
            </a:endParaRPr>
          </a:p>
          <a:p>
            <a:pPr lvl="0" algn="just" defTabSz="449263"/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Основният фокус е насочен към </a:t>
            </a:r>
            <a:r>
              <a:rPr lang="bg-BG" dirty="0" smtClean="0">
                <a:solidFill>
                  <a:srgbClr val="FF0000"/>
                </a:solidFill>
                <a:latin typeface="+mn-lt"/>
                <a:ea typeface="ＭＳ Ｐゴシック"/>
              </a:rPr>
              <a:t>5 тематични цели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, чрез които са разпределени </a:t>
            </a:r>
          </a:p>
          <a:p>
            <a:pPr lvl="0" algn="just" defTabSz="449263"/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по-голямата част </a:t>
            </a:r>
            <a:r>
              <a:rPr lang="bg-BG" dirty="0" smtClean="0">
                <a:solidFill>
                  <a:srgbClr val="FF0000"/>
                </a:solidFill>
                <a:latin typeface="+mn-lt"/>
                <a:ea typeface="ＭＳ Ｐゴシック"/>
              </a:rPr>
              <a:t>(70%) от средствата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 за проекти по Програмата за обмяна и опит в следната тематична концентрация: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Засилване на научноизследователската дейност, технологичното развитие и иновациите (ТЦ1);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Подпомагане на преминаването към </a:t>
            </a:r>
            <a:r>
              <a:rPr lang="bg-BG" dirty="0" err="1" smtClean="0">
                <a:solidFill>
                  <a:srgbClr val="002060"/>
                </a:solidFill>
                <a:latin typeface="+mn-lt"/>
                <a:ea typeface="ＭＳ Ｐゴシック"/>
              </a:rPr>
              <a:t>нисковъглеродна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 икономика във всички сектори (ТЦ4)</a:t>
            </a:r>
            <a:r>
              <a:rPr lang="bg-BG" dirty="0" smtClean="0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Съхраняване и опазване на околната среда и насърчаване на ресурсната ефективност 	(TЦ6);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Насърчаване на заетостта и подкрепа за мобилността на работната сила (TЦ8);</a:t>
            </a:r>
          </a:p>
          <a:p>
            <a:pPr marL="285750" lvl="0" indent="-285750" algn="just" defTabSz="449263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+mn-lt"/>
                <a:ea typeface="ＭＳ Ｐゴシック"/>
              </a:rPr>
              <a:t>Насърчаване на социалната интеграция, борба с бедността и всяка форма на дискриминация (TЦ9). </a:t>
            </a:r>
            <a:r>
              <a:rPr lang="bg-BG" dirty="0" smtClean="0">
                <a:solidFill>
                  <a:srgbClr val="0070C0"/>
                </a:solidFill>
                <a:latin typeface="+mn-lt"/>
              </a:rPr>
              <a:t>	</a:t>
            </a:r>
            <a:endParaRPr lang="bg-B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CT-GeneralPresentation-161028">
  <a:themeElements>
    <a:clrScheme name="URBACT 2">
      <a:dk1>
        <a:srgbClr val="000000"/>
      </a:dk1>
      <a:lt1>
        <a:srgbClr val="E4843B"/>
      </a:lt1>
      <a:dk2>
        <a:srgbClr val="ECAA48"/>
      </a:dk2>
      <a:lt2>
        <a:srgbClr val="FACE39"/>
      </a:lt2>
      <a:accent1>
        <a:srgbClr val="216CA2"/>
      </a:accent1>
      <a:accent2>
        <a:srgbClr val="35B2B8"/>
      </a:accent2>
      <a:accent3>
        <a:srgbClr val="AE1E75"/>
      </a:accent3>
      <a:accent4>
        <a:srgbClr val="84B63F"/>
      </a:accent4>
      <a:accent5>
        <a:srgbClr val="1B9782"/>
      </a:accent5>
      <a:accent6>
        <a:srgbClr val="7E6A9B"/>
      </a:accent6>
      <a:hlink>
        <a:srgbClr val="CFD1CC"/>
      </a:hlink>
      <a:folHlink>
        <a:srgbClr val="86827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RBACT-PwpT-GeneralPresentation" id="{ADE52F00-850E-7E42-B7E2-56F7EAB0F34A}" vid="{C3CE40BD-2744-7A4C-A826-9B10038D92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URBACT-GeneralPresentation-161028</Template>
  <TotalTime>2418</TotalTime>
  <Words>1887</Words>
  <Application>Microsoft Office PowerPoint</Application>
  <PresentationFormat>Custom</PresentationFormat>
  <Paragraphs>342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URBACT-GeneralPresentation-161028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Datar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Windows User</cp:lastModifiedBy>
  <cp:revision>286</cp:revision>
  <dcterms:created xsi:type="dcterms:W3CDTF">2016-12-02T13:50:28Z</dcterms:created>
  <dcterms:modified xsi:type="dcterms:W3CDTF">2019-01-31T09:28:28Z</dcterms:modified>
</cp:coreProperties>
</file>