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2" r:id="rId1"/>
  </p:sldMasterIdLst>
  <p:notesMasterIdLst>
    <p:notesMasterId r:id="rId25"/>
  </p:notesMasterIdLst>
  <p:sldIdLst>
    <p:sldId id="259" r:id="rId2"/>
    <p:sldId id="260" r:id="rId3"/>
    <p:sldId id="310" r:id="rId4"/>
    <p:sldId id="315" r:id="rId5"/>
    <p:sldId id="311" r:id="rId6"/>
    <p:sldId id="261" r:id="rId7"/>
    <p:sldId id="262" r:id="rId8"/>
    <p:sldId id="314" r:id="rId9"/>
    <p:sldId id="298" r:id="rId10"/>
    <p:sldId id="280" r:id="rId11"/>
    <p:sldId id="322" r:id="rId12"/>
    <p:sldId id="317" r:id="rId13"/>
    <p:sldId id="316" r:id="rId14"/>
    <p:sldId id="302" r:id="rId15"/>
    <p:sldId id="308" r:id="rId16"/>
    <p:sldId id="318" r:id="rId17"/>
    <p:sldId id="319" r:id="rId18"/>
    <p:sldId id="320" r:id="rId19"/>
    <p:sldId id="307" r:id="rId20"/>
    <p:sldId id="272" r:id="rId21"/>
    <p:sldId id="321" r:id="rId22"/>
    <p:sldId id="297" r:id="rId23"/>
    <p:sldId id="263" r:id="rId24"/>
  </p:sldIdLst>
  <p:sldSz cx="9144000" cy="6840538"/>
  <p:notesSz cx="6797675" cy="9926638"/>
  <p:defaultTextStyle>
    <a:defPPr>
      <a:defRPr lang="fr-FR"/>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5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78375"/>
    <a:srgbClr val="35B3B8"/>
    <a:srgbClr val="C4007B"/>
    <a:srgbClr val="96BD0D"/>
    <a:srgbClr val="F08B27"/>
    <a:srgbClr val="AF1E75"/>
    <a:srgbClr val="FBCF39"/>
    <a:srgbClr val="9073AC"/>
    <a:srgbClr val="7273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7"/>
    <p:restoredTop sz="76095" autoAdjust="0"/>
  </p:normalViewPr>
  <p:slideViewPr>
    <p:cSldViewPr snapToGrid="0" snapToObjects="1" showGuides="1">
      <p:cViewPr varScale="1">
        <p:scale>
          <a:sx n="71" d="100"/>
          <a:sy n="71" d="100"/>
        </p:scale>
        <p:origin x="1938" y="72"/>
      </p:cViewPr>
      <p:guideLst>
        <p:guide orient="horz" pos="215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F36FD8D-4A12-4627-AD0D-85D2B21481AE}" type="datetimeFigureOut">
              <a:rPr lang="en-GB" smtClean="0"/>
              <a:t>30/01/2019</a:t>
            </a:fld>
            <a:endParaRPr lang="en-GB"/>
          </a:p>
        </p:txBody>
      </p:sp>
      <p:sp>
        <p:nvSpPr>
          <p:cNvPr id="4" name="Espace réservé de l'image des diapositives 3"/>
          <p:cNvSpPr>
            <a:spLocks noGrp="1" noRot="1" noChangeAspect="1"/>
          </p:cNvSpPr>
          <p:nvPr>
            <p:ph type="sldImg" idx="2"/>
          </p:nvPr>
        </p:nvSpPr>
        <p:spPr>
          <a:xfrm>
            <a:off x="911225" y="744538"/>
            <a:ext cx="49752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688B859-111D-47F7-BBEC-F653417A8972}" type="slidenum">
              <a:rPr lang="en-GB" smtClean="0"/>
              <a:t>‹#›</a:t>
            </a:fld>
            <a:endParaRPr lang="en-GB"/>
          </a:p>
        </p:txBody>
      </p:sp>
    </p:spTree>
    <p:extLst>
      <p:ext uri="{BB962C8B-B14F-4D97-AF65-F5344CB8AC3E}">
        <p14:creationId xmlns:p14="http://schemas.microsoft.com/office/powerpoint/2010/main" val="223166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urbact.eu/partner-search-too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urbact.eu/sites/default/files/media/nup_contact_details.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urbact.eu/experts-lis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urbact.eu/experts-lis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a:t>
            </a:fld>
            <a:endParaRPr lang="en-GB"/>
          </a:p>
        </p:txBody>
      </p:sp>
    </p:spTree>
    <p:extLst>
      <p:ext uri="{BB962C8B-B14F-4D97-AF65-F5344CB8AC3E}">
        <p14:creationId xmlns:p14="http://schemas.microsoft.com/office/powerpoint/2010/main" val="424955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10</a:t>
            </a:fld>
            <a:endParaRPr lang="en-GB"/>
          </a:p>
        </p:txBody>
      </p:sp>
    </p:spTree>
    <p:extLst>
      <p:ext uri="{BB962C8B-B14F-4D97-AF65-F5344CB8AC3E}">
        <p14:creationId xmlns:p14="http://schemas.microsoft.com/office/powerpoint/2010/main" val="206472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11</a:t>
            </a:fld>
            <a:endParaRPr lang="en-GB"/>
          </a:p>
        </p:txBody>
      </p:sp>
    </p:spTree>
    <p:extLst>
      <p:ext uri="{BB962C8B-B14F-4D97-AF65-F5344CB8AC3E}">
        <p14:creationId xmlns:p14="http://schemas.microsoft.com/office/powerpoint/2010/main" val="135713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938" indent="0">
              <a:buNone/>
            </a:pPr>
            <a:endParaRPr lang="en-US" sz="1200" b="0" i="1" dirty="0">
              <a:solidFill>
                <a:schemeClr val="accent2"/>
              </a:solidFill>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12</a:t>
            </a:fld>
            <a:endParaRPr lang="en-GB"/>
          </a:p>
        </p:txBody>
      </p:sp>
    </p:spTree>
    <p:extLst>
      <p:ext uri="{BB962C8B-B14F-4D97-AF65-F5344CB8AC3E}">
        <p14:creationId xmlns:p14="http://schemas.microsoft.com/office/powerpoint/2010/main" val="206472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u="sng" baseline="0" dirty="0" smtClean="0"/>
              <a:t>OPTIONAL SLIDE</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1 Transnational </a:t>
            </a:r>
            <a:r>
              <a:rPr lang="fr-FR" baseline="0" dirty="0" err="1" smtClean="0"/>
              <a:t>level</a:t>
            </a:r>
            <a:r>
              <a:rPr lang="fr-FR" baseline="0" dirty="0" smtClean="0"/>
              <a:t>: E&amp;L </a:t>
            </a:r>
            <a:r>
              <a:rPr lang="fr-FR" baseline="0" dirty="0" err="1" smtClean="0"/>
              <a:t>from</a:t>
            </a:r>
            <a:r>
              <a:rPr lang="fr-FR" baseline="0" dirty="0" smtClean="0"/>
              <a:t> </a:t>
            </a:r>
            <a:r>
              <a:rPr lang="fr-FR" baseline="0" dirty="0" err="1" smtClean="0"/>
              <a:t>peers</a:t>
            </a:r>
            <a:r>
              <a:rPr lang="fr-FR" baseline="0" dirty="0" smtClean="0"/>
              <a:t> and experts at network </a:t>
            </a:r>
            <a:r>
              <a:rPr lang="fr-FR" baseline="0" dirty="0" err="1" smtClean="0"/>
              <a:t>seminars</a:t>
            </a:r>
            <a:endParaRPr lang="fr-FR" baseline="0" dirty="0" smtClean="0"/>
          </a:p>
          <a:p>
            <a:endParaRPr lang="fr-FR" baseline="0" dirty="0" smtClean="0"/>
          </a:p>
          <a:p>
            <a:r>
              <a:rPr lang="fr-FR" baseline="0" dirty="0" smtClean="0"/>
              <a:t>2 City </a:t>
            </a:r>
            <a:r>
              <a:rPr lang="fr-FR" baseline="0" dirty="0" err="1" smtClean="0"/>
              <a:t>level</a:t>
            </a:r>
            <a:r>
              <a:rPr lang="fr-FR" baseline="0" dirty="0" smtClean="0"/>
              <a:t>: real </a:t>
            </a:r>
            <a:r>
              <a:rPr lang="fr-FR" baseline="0" dirty="0" err="1" smtClean="0"/>
              <a:t>experience</a:t>
            </a:r>
            <a:r>
              <a:rPr lang="fr-FR" baseline="0" dirty="0" smtClean="0"/>
              <a:t> </a:t>
            </a:r>
            <a:r>
              <a:rPr lang="fr-FR" baseline="0" dirty="0" err="1" smtClean="0"/>
              <a:t>with</a:t>
            </a:r>
            <a:r>
              <a:rPr lang="fr-FR" baseline="0" dirty="0" smtClean="0"/>
              <a:t> local </a:t>
            </a:r>
            <a:r>
              <a:rPr lang="fr-FR" baseline="0" dirty="0" err="1" smtClean="0"/>
              <a:t>stakeholders</a:t>
            </a:r>
            <a:r>
              <a:rPr lang="fr-FR" baseline="0" dirty="0" smtClean="0"/>
              <a:t> in the </a:t>
            </a:r>
            <a:r>
              <a:rPr lang="fr-FR" baseline="0" dirty="0" err="1" smtClean="0"/>
              <a:t>framework</a:t>
            </a:r>
            <a:r>
              <a:rPr lang="fr-FR" baseline="0" dirty="0" smtClean="0"/>
              <a:t> of ULG</a:t>
            </a:r>
          </a:p>
          <a:p>
            <a:endParaRPr lang="fr-FR" baseline="0" dirty="0" smtClean="0"/>
          </a:p>
          <a:p>
            <a:r>
              <a:rPr lang="fr-FR" baseline="0" dirty="0" smtClean="0"/>
              <a:t>3 Support </a:t>
            </a:r>
            <a:r>
              <a:rPr lang="fr-FR" baseline="0" dirty="0" err="1" smtClean="0"/>
              <a:t>from</a:t>
            </a:r>
            <a:r>
              <a:rPr lang="fr-FR" baseline="0" dirty="0" smtClean="0"/>
              <a:t> programme </a:t>
            </a:r>
            <a:r>
              <a:rPr lang="fr-FR" baseline="0" dirty="0" err="1" smtClean="0"/>
              <a:t>level</a:t>
            </a:r>
            <a:r>
              <a:rPr lang="fr-FR" baseline="0" dirty="0" smtClean="0"/>
              <a:t>: </a:t>
            </a:r>
            <a:r>
              <a:rPr lang="fr-FR" baseline="0" dirty="0" err="1" smtClean="0"/>
              <a:t>capturing</a:t>
            </a:r>
            <a:r>
              <a:rPr lang="fr-FR" baseline="0" dirty="0" smtClean="0"/>
              <a:t> trends, </a:t>
            </a:r>
            <a:r>
              <a:rPr lang="fr-FR" baseline="0" dirty="0" err="1" smtClean="0"/>
              <a:t>developing</a:t>
            </a:r>
            <a:r>
              <a:rPr lang="fr-FR" baseline="0" dirty="0" smtClean="0"/>
              <a:t> new </a:t>
            </a:r>
            <a:r>
              <a:rPr lang="fr-FR" baseline="0" dirty="0" err="1" smtClean="0"/>
              <a:t>tools</a:t>
            </a:r>
            <a:r>
              <a:rPr lang="fr-FR" baseline="0" dirty="0" smtClean="0"/>
              <a:t> and </a:t>
            </a:r>
            <a:r>
              <a:rPr lang="fr-FR" baseline="0" dirty="0" err="1" smtClean="0"/>
              <a:t>methods</a:t>
            </a:r>
            <a:r>
              <a:rPr lang="fr-FR" baseline="0" dirty="0" smtClean="0"/>
              <a:t>; sharing </a:t>
            </a:r>
            <a:r>
              <a:rPr lang="fr-FR" baseline="0" dirty="0" err="1" smtClean="0"/>
              <a:t>learnings</a:t>
            </a:r>
            <a:r>
              <a:rPr lang="fr-FR" baseline="0" dirty="0" smtClean="0"/>
              <a:t> – </a:t>
            </a:r>
            <a:r>
              <a:rPr lang="fr-FR" baseline="0" dirty="0" err="1" smtClean="0"/>
              <a:t>communicating</a:t>
            </a:r>
            <a:r>
              <a:rPr lang="fr-FR" baseline="0" dirty="0" smtClean="0"/>
              <a:t>; </a:t>
            </a:r>
            <a:r>
              <a:rPr lang="fr-FR" baseline="0" dirty="0" err="1" smtClean="0"/>
              <a:t>organising</a:t>
            </a:r>
            <a:r>
              <a:rPr lang="fr-FR" baseline="0" dirty="0" smtClean="0"/>
              <a:t> training for city </a:t>
            </a:r>
            <a:r>
              <a:rPr lang="fr-FR" baseline="0" dirty="0" err="1" smtClean="0"/>
              <a:t>practitioners</a:t>
            </a:r>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13</a:t>
            </a:fld>
            <a:endParaRPr lang="en-GB"/>
          </a:p>
        </p:txBody>
      </p:sp>
    </p:spTree>
    <p:extLst>
      <p:ext uri="{BB962C8B-B14F-4D97-AF65-F5344CB8AC3E}">
        <p14:creationId xmlns:p14="http://schemas.microsoft.com/office/powerpoint/2010/main" val="3597002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t>
            </a:r>
            <a:r>
              <a:rPr lang="fr-FR" baseline="0" dirty="0" smtClean="0"/>
              <a:t> For the expertise budget of EUR 127 500 the ERDF </a:t>
            </a:r>
            <a:r>
              <a:rPr lang="fr-FR" baseline="0" dirty="0" err="1" smtClean="0"/>
              <a:t>co-financing</a:t>
            </a:r>
            <a:r>
              <a:rPr lang="fr-FR" baseline="0" dirty="0" smtClean="0"/>
              <a:t> rate </a:t>
            </a:r>
            <a:r>
              <a:rPr lang="fr-FR" baseline="0" dirty="0" err="1" smtClean="0"/>
              <a:t>doesn’t</a:t>
            </a:r>
            <a:r>
              <a:rPr lang="fr-FR" baseline="0" dirty="0" smtClean="0"/>
              <a:t> </a:t>
            </a:r>
            <a:r>
              <a:rPr lang="fr-FR" baseline="0" dirty="0" err="1" smtClean="0"/>
              <a:t>apply</a:t>
            </a:r>
            <a:r>
              <a:rPr lang="fr-FR" baseline="0" dirty="0" smtClean="0"/>
              <a:t>. Experts are </a:t>
            </a:r>
            <a:r>
              <a:rPr lang="fr-FR" baseline="0" dirty="0" err="1" smtClean="0"/>
              <a:t>contracted</a:t>
            </a:r>
            <a:r>
              <a:rPr lang="fr-FR" baseline="0" dirty="0" smtClean="0"/>
              <a:t> and </a:t>
            </a:r>
            <a:r>
              <a:rPr lang="fr-FR" baseline="0" dirty="0" err="1" smtClean="0"/>
              <a:t>paid</a:t>
            </a:r>
            <a:r>
              <a:rPr lang="fr-FR" baseline="0" dirty="0" smtClean="0"/>
              <a:t> </a:t>
            </a:r>
            <a:r>
              <a:rPr lang="fr-FR" baseline="0" dirty="0" err="1" smtClean="0"/>
              <a:t>directly</a:t>
            </a:r>
            <a:r>
              <a:rPr lang="fr-FR" baseline="0" dirty="0" smtClean="0"/>
              <a:t> by the programme.</a:t>
            </a:r>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14</a:t>
            </a:fld>
            <a:endParaRPr lang="en-GB"/>
          </a:p>
        </p:txBody>
      </p:sp>
    </p:spTree>
    <p:extLst>
      <p:ext uri="{BB962C8B-B14F-4D97-AF65-F5344CB8AC3E}">
        <p14:creationId xmlns:p14="http://schemas.microsoft.com/office/powerpoint/2010/main" val="90051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smtClean="0">
                <a:solidFill>
                  <a:schemeClr val="tx1"/>
                </a:solidFill>
                <a:effectLst/>
                <a:latin typeface="+mn-lt"/>
                <a:ea typeface="+mn-ea"/>
                <a:cs typeface="+mn-cs"/>
              </a:rPr>
              <a:t>The Guide </a:t>
            </a:r>
            <a:r>
              <a:rPr lang="fr-FR" sz="1200" b="0" kern="1200" dirty="0" smtClean="0">
                <a:solidFill>
                  <a:schemeClr val="tx1"/>
                </a:solidFill>
                <a:effectLst/>
                <a:latin typeface="+mn-lt"/>
                <a:ea typeface="+mn-ea"/>
                <a:cs typeface="+mn-cs"/>
              </a:rPr>
              <a:t>as </a:t>
            </a:r>
            <a:r>
              <a:rPr lang="fr-FR" sz="1200" b="0" kern="1200" dirty="0" err="1" smtClean="0">
                <a:solidFill>
                  <a:schemeClr val="tx1"/>
                </a:solidFill>
                <a:effectLst/>
                <a:latin typeface="+mn-lt"/>
                <a:ea typeface="+mn-ea"/>
                <a:cs typeface="+mn-cs"/>
              </a:rPr>
              <a:t>well</a:t>
            </a:r>
            <a:r>
              <a:rPr lang="fr-FR" sz="1200" b="0" kern="1200" baseline="0" dirty="0" smtClean="0">
                <a:solidFill>
                  <a:schemeClr val="tx1"/>
                </a:solidFill>
                <a:effectLst/>
                <a:latin typeface="+mn-lt"/>
                <a:ea typeface="+mn-ea"/>
                <a:cs typeface="+mn-cs"/>
              </a:rPr>
              <a:t> </a:t>
            </a:r>
            <a:r>
              <a:rPr lang="fr-FR" sz="1200" b="0" kern="1200" baseline="0" dirty="0" err="1" smtClean="0">
                <a:solidFill>
                  <a:schemeClr val="tx1"/>
                </a:solidFill>
                <a:effectLst/>
                <a:latin typeface="+mn-lt"/>
                <a:ea typeface="+mn-ea"/>
                <a:cs typeface="+mn-cs"/>
              </a:rPr>
              <a:t>provides</a:t>
            </a:r>
            <a:r>
              <a:rPr lang="fr-FR" sz="1200" b="0" kern="1200" baseline="0" dirty="0" smtClean="0">
                <a:solidFill>
                  <a:schemeClr val="tx1"/>
                </a:solidFill>
                <a:effectLst/>
                <a:latin typeface="+mn-lt"/>
                <a:ea typeface="+mn-ea"/>
                <a:cs typeface="+mn-cs"/>
              </a:rPr>
              <a:t> questionnaire </a:t>
            </a:r>
            <a:r>
              <a:rPr lang="fr-FR" sz="1200" b="0" kern="1200" baseline="0" dirty="0" err="1" smtClean="0">
                <a:solidFill>
                  <a:schemeClr val="tx1"/>
                </a:solidFill>
                <a:effectLst/>
                <a:latin typeface="+mn-lt"/>
                <a:ea typeface="+mn-ea"/>
                <a:cs typeface="+mn-cs"/>
              </a:rPr>
              <a:t>examples</a:t>
            </a:r>
            <a:r>
              <a:rPr lang="fr-FR" sz="1200" b="0" kern="1200" baseline="0" dirty="0" smtClean="0">
                <a:solidFill>
                  <a:schemeClr val="tx1"/>
                </a:solidFill>
                <a:effectLst/>
                <a:latin typeface="+mn-lt"/>
                <a:ea typeface="+mn-ea"/>
                <a:cs typeface="+mn-cs"/>
              </a:rPr>
              <a:t> and main attention points for </a:t>
            </a:r>
            <a:r>
              <a:rPr lang="fr-FR" sz="1200" b="0" kern="1200" baseline="0" dirty="0" err="1" smtClean="0">
                <a:solidFill>
                  <a:schemeClr val="tx1"/>
                </a:solidFill>
                <a:effectLst/>
                <a:latin typeface="+mn-lt"/>
                <a:ea typeface="+mn-ea"/>
                <a:cs typeface="+mn-cs"/>
              </a:rPr>
              <a:t>finding</a:t>
            </a:r>
            <a:r>
              <a:rPr lang="fr-FR" sz="1200" b="0" kern="1200" baseline="0" dirty="0" smtClean="0">
                <a:solidFill>
                  <a:schemeClr val="tx1"/>
                </a:solidFill>
                <a:effectLst/>
                <a:latin typeface="+mn-lt"/>
                <a:ea typeface="+mn-ea"/>
                <a:cs typeface="+mn-cs"/>
              </a:rPr>
              <a:t> the right </a:t>
            </a:r>
            <a:r>
              <a:rPr lang="fr-FR" sz="1200" b="0" kern="1200" baseline="0" dirty="0" err="1" smtClean="0">
                <a:solidFill>
                  <a:schemeClr val="tx1"/>
                </a:solidFill>
                <a:effectLst/>
                <a:latin typeface="+mn-lt"/>
                <a:ea typeface="+mn-ea"/>
                <a:cs typeface="+mn-cs"/>
              </a:rPr>
              <a:t>partners</a:t>
            </a:r>
            <a:endParaRPr lang="en-GB" sz="1200" b="1"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Partner Search Tool </a:t>
            </a:r>
            <a:endParaRPr lang="en-GB" sz="1200" kern="1200" dirty="0" smtClean="0">
              <a:solidFill>
                <a:schemeClr val="tx1"/>
              </a:solidFill>
              <a:effectLst/>
              <a:latin typeface="+mn-lt"/>
              <a:ea typeface="+mn-ea"/>
              <a:cs typeface="+mn-cs"/>
            </a:endParaRPr>
          </a:p>
          <a:p>
            <a:r>
              <a:rPr lang="it-IT" sz="1200" kern="1200" dirty="0" smtClean="0">
                <a:solidFill>
                  <a:schemeClr val="tx1"/>
                </a:solidFill>
                <a:effectLst/>
                <a:latin typeface="+mn-lt"/>
                <a:ea typeface="+mn-ea"/>
                <a:cs typeface="+mn-cs"/>
              </a:rPr>
              <a:t>Previous experience shows that the creation of partnerships takes place from the very beginning of the call therefore </a:t>
            </a:r>
            <a:r>
              <a:rPr lang="en-GB" sz="1200" kern="1200" dirty="0" smtClean="0">
                <a:solidFill>
                  <a:schemeClr val="tx1"/>
                </a:solidFill>
                <a:effectLst/>
                <a:latin typeface="+mn-lt"/>
                <a:ea typeface="+mn-ea"/>
                <a:cs typeface="+mn-cs"/>
              </a:rPr>
              <a:t>the Partner Search Tool – </a:t>
            </a:r>
            <a:r>
              <a:rPr lang="en-GB" sz="1200" u="sng" kern="1200" dirty="0" smtClean="0">
                <a:solidFill>
                  <a:schemeClr val="tx1"/>
                </a:solidFill>
                <a:effectLst/>
                <a:latin typeface="+mn-lt"/>
                <a:ea typeface="+mn-ea"/>
                <a:cs typeface="+mn-cs"/>
                <a:hlinkClick r:id="rId3"/>
              </a:rPr>
              <a:t>http://urbact.eu/partner-search-tool</a:t>
            </a:r>
            <a:r>
              <a:rPr lang="en-GB" sz="1200" kern="1200" dirty="0" smtClean="0">
                <a:solidFill>
                  <a:schemeClr val="tx1"/>
                </a:solidFill>
                <a:effectLst/>
                <a:latin typeface="+mn-lt"/>
                <a:ea typeface="+mn-ea"/>
                <a:cs typeface="+mn-cs"/>
              </a:rPr>
              <a:t> can be a very useful way to find the right partners.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It allows you to post your network proposal, check other proposals, send/ receive an expression of interest to/ from potential partners as well as signal a need for validated URBACT Lead Expert. </a:t>
            </a:r>
          </a:p>
          <a:p>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National URBACT Points (NUPs)</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NUPs can act as matchmakers across countries for cities having difficulty in finding partners on a specific topic. Contact details of all NUPs are available </a:t>
            </a:r>
            <a:r>
              <a:rPr lang="en-GB" sz="1200" u="sng" kern="1200" dirty="0" smtClean="0">
                <a:solidFill>
                  <a:schemeClr val="tx1"/>
                </a:solidFill>
                <a:effectLst/>
                <a:latin typeface="+mn-lt"/>
                <a:ea typeface="+mn-ea"/>
                <a:cs typeface="+mn-cs"/>
                <a:hlinkClick r:id="rId4"/>
              </a:rPr>
              <a:t>here</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Most NUPs will organise national info days on the Call for Action Planning Networks from January 2019 onwards. Exact dates and practical information are regularly updated on this webpage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http://urbact.eu/come-find-out-more-about-next-action-planning-network-call </a:t>
            </a:r>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15</a:t>
            </a:fld>
            <a:endParaRPr lang="en-GB"/>
          </a:p>
        </p:txBody>
      </p:sp>
    </p:spTree>
    <p:extLst>
      <p:ext uri="{BB962C8B-B14F-4D97-AF65-F5344CB8AC3E}">
        <p14:creationId xmlns:p14="http://schemas.microsoft.com/office/powerpoint/2010/main" val="3622816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sz="1200" kern="1200" dirty="0" smtClean="0">
                <a:solidFill>
                  <a:schemeClr val="tx1"/>
                </a:solidFill>
                <a:effectLst/>
                <a:latin typeface="+mn-lt"/>
                <a:ea typeface="+mn-ea"/>
                <a:cs typeface="+mn-cs"/>
              </a:rPr>
              <a:t>*In this call there are</a:t>
            </a:r>
            <a:r>
              <a:rPr lang="en-GB" sz="1200" kern="1200" baseline="0" dirty="0" smtClean="0">
                <a:solidFill>
                  <a:schemeClr val="tx1"/>
                </a:solidFill>
                <a:effectLst/>
                <a:latin typeface="+mn-lt"/>
                <a:ea typeface="+mn-ea"/>
                <a:cs typeface="+mn-cs"/>
              </a:rPr>
              <a:t> no</a:t>
            </a:r>
            <a:r>
              <a:rPr lang="en-GB" sz="1200" kern="1200" dirty="0" smtClean="0">
                <a:solidFill>
                  <a:schemeClr val="tx1"/>
                </a:solidFill>
                <a:effectLst/>
                <a:latin typeface="+mn-lt"/>
                <a:ea typeface="+mn-ea"/>
                <a:cs typeface="+mn-cs"/>
              </a:rPr>
              <a:t> “hard rule” limitations in terms</a:t>
            </a:r>
            <a:r>
              <a:rPr lang="en-GB" sz="1200" kern="1200" baseline="0" dirty="0" smtClean="0">
                <a:solidFill>
                  <a:schemeClr val="tx1"/>
                </a:solidFill>
                <a:effectLst/>
                <a:latin typeface="+mn-lt"/>
                <a:ea typeface="+mn-ea"/>
                <a:cs typeface="+mn-cs"/>
              </a:rPr>
              <a:t> of the number of partners from the same country. Coherence of partnership (including geographical coverage) will be considered in the assessment.</a:t>
            </a:r>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16</a:t>
            </a:fld>
            <a:endParaRPr lang="en-GB"/>
          </a:p>
        </p:txBody>
      </p:sp>
    </p:spTree>
    <p:extLst>
      <p:ext uri="{BB962C8B-B14F-4D97-AF65-F5344CB8AC3E}">
        <p14:creationId xmlns:p14="http://schemas.microsoft.com/office/powerpoint/2010/main" val="3622816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938" indent="0">
              <a:buNone/>
            </a:pPr>
            <a:r>
              <a:rPr lang="en-US" b="0" dirty="0" smtClean="0">
                <a:solidFill>
                  <a:srgbClr val="F08B27"/>
                </a:solidFill>
                <a:latin typeface="Century Gothic" panose="020B0502020202020204" pitchFamily="34" charset="0"/>
              </a:rPr>
              <a:t>All experts must be chosen from the URBACT III pool of validated experts: </a:t>
            </a:r>
            <a:r>
              <a:rPr lang="en-US" b="0" u="sng" dirty="0" smtClean="0">
                <a:solidFill>
                  <a:schemeClr val="accent2"/>
                </a:solidFill>
                <a:latin typeface="Century Gothic" panose="020B0502020202020204" pitchFamily="34" charset="0"/>
                <a:hlinkClick r:id="rId3"/>
              </a:rPr>
              <a:t>http://urbact.eu/experts-list</a:t>
            </a:r>
            <a:endParaRPr lang="en-US" b="0" i="1" u="sng" dirty="0" smtClean="0">
              <a:solidFill>
                <a:schemeClr val="accent2"/>
              </a:solidFill>
              <a:latin typeface="Century Gothic" panose="020B0502020202020204" pitchFamily="34" charset="0"/>
            </a:endParaRPr>
          </a:p>
          <a:p>
            <a:pPr marL="7938" indent="0">
              <a:buNone/>
            </a:pPr>
            <a:endParaRPr lang="en-US" b="0" i="1" u="sng" dirty="0" smtClean="0">
              <a:solidFill>
                <a:schemeClr val="accent2"/>
              </a:solidFill>
              <a:latin typeface="Century Gothic" panose="020B0502020202020204" pitchFamily="34" charset="0"/>
            </a:endParaRPr>
          </a:p>
          <a:p>
            <a:pPr marL="7938" indent="0">
              <a:buNone/>
            </a:pPr>
            <a:r>
              <a:rPr lang="en-US" b="0" i="0" u="none" dirty="0" smtClean="0">
                <a:solidFill>
                  <a:schemeClr val="accent2"/>
                </a:solidFill>
                <a:latin typeface="Century Gothic" panose="020B0502020202020204" pitchFamily="34" charset="0"/>
              </a:rPr>
              <a:t>Anybody can apply to the call for experts anytime</a:t>
            </a:r>
          </a:p>
          <a:p>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17</a:t>
            </a:fld>
            <a:endParaRPr lang="en-GB"/>
          </a:p>
        </p:txBody>
      </p:sp>
    </p:spTree>
    <p:extLst>
      <p:ext uri="{BB962C8B-B14F-4D97-AF65-F5344CB8AC3E}">
        <p14:creationId xmlns:p14="http://schemas.microsoft.com/office/powerpoint/2010/main" val="3622816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938" indent="0">
              <a:buNone/>
            </a:pPr>
            <a:r>
              <a:rPr lang="en-US" b="0" dirty="0" smtClean="0">
                <a:solidFill>
                  <a:srgbClr val="F08B27"/>
                </a:solidFill>
                <a:latin typeface="Century Gothic" panose="020B0502020202020204" pitchFamily="34" charset="0"/>
              </a:rPr>
              <a:t>All experts must be chosen from the URBACT III pool of validated experts: </a:t>
            </a:r>
            <a:r>
              <a:rPr lang="en-US" b="0" u="sng" dirty="0" smtClean="0">
                <a:solidFill>
                  <a:schemeClr val="accent2"/>
                </a:solidFill>
                <a:latin typeface="Century Gothic" panose="020B0502020202020204" pitchFamily="34" charset="0"/>
                <a:hlinkClick r:id="rId3"/>
              </a:rPr>
              <a:t>http://urbact.eu/experts-list</a:t>
            </a:r>
            <a:endParaRPr lang="en-US" b="0" i="1" u="sng" dirty="0" smtClean="0">
              <a:solidFill>
                <a:schemeClr val="accent2"/>
              </a:solidFill>
              <a:latin typeface="Century Gothic" panose="020B0502020202020204" pitchFamily="34" charset="0"/>
            </a:endParaRPr>
          </a:p>
          <a:p>
            <a:pPr marL="7938" indent="0">
              <a:buNone/>
            </a:pPr>
            <a:endParaRPr lang="en-US" b="0" i="1" u="sng" dirty="0" smtClean="0">
              <a:solidFill>
                <a:schemeClr val="accent2"/>
              </a:solidFill>
              <a:latin typeface="Century Gothic" panose="020B0502020202020204" pitchFamily="34" charset="0"/>
            </a:endParaRPr>
          </a:p>
          <a:p>
            <a:pPr marL="7938" indent="0">
              <a:buNone/>
            </a:pPr>
            <a:r>
              <a:rPr lang="en-GB" sz="1200" kern="1200" dirty="0" smtClean="0">
                <a:solidFill>
                  <a:schemeClr val="tx1"/>
                </a:solidFill>
                <a:effectLst/>
                <a:latin typeface="+mn-lt"/>
                <a:ea typeface="+mn-ea"/>
                <a:cs typeface="+mn-cs"/>
              </a:rPr>
              <a:t>Lead partners with members of the URBACT Join Secretariat will conduct interviews of all recommended experts to finalise their selection.  Other experts can be proposed should these interviews be unsatisfactory. Guide  (section 3.3.1; page 41 – 42)</a:t>
            </a:r>
            <a:endParaRPr lang="en-US" b="0" i="1" u="sng" dirty="0" smtClean="0">
              <a:solidFill>
                <a:schemeClr val="accent2"/>
              </a:solidFill>
              <a:latin typeface="Century Gothic" panose="020B0502020202020204" pitchFamily="34" charset="0"/>
            </a:endParaRPr>
          </a:p>
          <a:p>
            <a:endParaRPr lang="en-GB"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18</a:t>
            </a:fld>
            <a:endParaRPr lang="en-GB"/>
          </a:p>
        </p:txBody>
      </p:sp>
    </p:spTree>
    <p:extLst>
      <p:ext uri="{BB962C8B-B14F-4D97-AF65-F5344CB8AC3E}">
        <p14:creationId xmlns:p14="http://schemas.microsoft.com/office/powerpoint/2010/main" val="3622816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Both</a:t>
            </a:r>
            <a:r>
              <a:rPr lang="fr-FR" baseline="0" dirty="0" smtClean="0"/>
              <a:t> </a:t>
            </a:r>
            <a:r>
              <a:rPr lang="fr-FR" baseline="0" dirty="0" err="1" smtClean="0"/>
              <a:t>doculments</a:t>
            </a:r>
            <a:r>
              <a:rPr lang="fr-FR" baseline="0" dirty="0" smtClean="0"/>
              <a:t> </a:t>
            </a:r>
            <a:r>
              <a:rPr lang="fr-FR" baseline="0" dirty="0" err="1" smtClean="0"/>
              <a:t>available</a:t>
            </a:r>
            <a:r>
              <a:rPr lang="fr-FR" baseline="0" dirty="0" smtClean="0"/>
              <a:t> </a:t>
            </a:r>
            <a:r>
              <a:rPr lang="fr-FR" baseline="0" dirty="0" err="1" smtClean="0"/>
              <a:t>here</a:t>
            </a:r>
            <a:r>
              <a:rPr lang="fr-FR" baseline="0" dirty="0" smtClean="0"/>
              <a:t>: http://urbact.eu/urbact-last-call-action-planning-networks-now-open</a:t>
            </a:r>
          </a:p>
          <a:p>
            <a:endParaRPr lang="fr-FR" baseline="0" dirty="0" smtClean="0"/>
          </a:p>
          <a:p>
            <a:r>
              <a:rPr lang="fr-FR" baseline="0" dirty="0" smtClean="0"/>
              <a:t>You </a:t>
            </a:r>
            <a:r>
              <a:rPr lang="fr-FR" baseline="0" dirty="0" err="1" smtClean="0"/>
              <a:t>can</a:t>
            </a:r>
            <a:r>
              <a:rPr lang="fr-FR" baseline="0" dirty="0" smtClean="0"/>
              <a:t> </a:t>
            </a:r>
            <a:r>
              <a:rPr lang="fr-FR" baseline="0" dirty="0" err="1" smtClean="0"/>
              <a:t>also</a:t>
            </a:r>
            <a:r>
              <a:rPr lang="fr-FR" baseline="0" dirty="0" smtClean="0"/>
              <a:t> </a:t>
            </a:r>
            <a:r>
              <a:rPr lang="fr-FR" baseline="0" dirty="0" err="1" smtClean="0"/>
              <a:t>add</a:t>
            </a:r>
            <a:r>
              <a:rPr lang="fr-FR" baseline="0" dirty="0" smtClean="0"/>
              <a:t> </a:t>
            </a:r>
            <a:r>
              <a:rPr lang="fr-FR" baseline="0" dirty="0" err="1" smtClean="0"/>
              <a:t>here</a:t>
            </a:r>
            <a:r>
              <a:rPr lang="fr-FR" baseline="0" dirty="0" smtClean="0"/>
              <a:t> </a:t>
            </a:r>
            <a:r>
              <a:rPr lang="fr-FR" baseline="0" dirty="0" err="1" smtClean="0"/>
              <a:t>that</a:t>
            </a:r>
            <a:r>
              <a:rPr lang="fr-FR" baseline="0" dirty="0" smtClean="0"/>
              <a:t> </a:t>
            </a:r>
            <a:r>
              <a:rPr lang="fr-FR" baseline="0" dirty="0" err="1" smtClean="0"/>
              <a:t>applicants</a:t>
            </a:r>
            <a:r>
              <a:rPr lang="fr-FR" baseline="0" dirty="0" smtClean="0"/>
              <a:t> </a:t>
            </a:r>
            <a:r>
              <a:rPr lang="fr-FR" baseline="0" dirty="0" err="1" smtClean="0"/>
              <a:t>should</a:t>
            </a:r>
            <a:r>
              <a:rPr lang="fr-FR" baseline="0" dirty="0" smtClean="0"/>
              <a:t> </a:t>
            </a:r>
            <a:r>
              <a:rPr lang="fr-FR" baseline="0" dirty="0" err="1" smtClean="0"/>
              <a:t>be</a:t>
            </a:r>
            <a:r>
              <a:rPr lang="fr-FR" baseline="0" dirty="0" smtClean="0"/>
              <a:t> confident. The best </a:t>
            </a:r>
            <a:r>
              <a:rPr lang="fr-FR" baseline="0" dirty="0" err="1" smtClean="0"/>
              <a:t>proposals</a:t>
            </a:r>
            <a:r>
              <a:rPr lang="fr-FR" baseline="0" dirty="0" smtClean="0"/>
              <a:t> are </a:t>
            </a:r>
            <a:r>
              <a:rPr lang="fr-FR" baseline="0" dirty="0" err="1" smtClean="0"/>
              <a:t>sincere</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19</a:t>
            </a:fld>
            <a:endParaRPr lang="en-GB"/>
          </a:p>
        </p:txBody>
      </p:sp>
    </p:spTree>
    <p:extLst>
      <p:ext uri="{BB962C8B-B14F-4D97-AF65-F5344CB8AC3E}">
        <p14:creationId xmlns:p14="http://schemas.microsoft.com/office/powerpoint/2010/main" val="3079024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2</a:t>
            </a:fld>
            <a:endParaRPr lang="en-GB"/>
          </a:p>
        </p:txBody>
      </p:sp>
    </p:spTree>
    <p:extLst>
      <p:ext uri="{BB962C8B-B14F-4D97-AF65-F5344CB8AC3E}">
        <p14:creationId xmlns:p14="http://schemas.microsoft.com/office/powerpoint/2010/main" val="1091027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Important to check </a:t>
            </a:r>
            <a:r>
              <a:rPr lang="fr-FR" dirty="0" err="1" smtClean="0"/>
              <a:t>details</a:t>
            </a:r>
            <a:r>
              <a:rPr lang="fr-FR" dirty="0" smtClean="0"/>
              <a:t> in the </a:t>
            </a:r>
            <a:r>
              <a:rPr lang="fr-FR" dirty="0" err="1" smtClean="0"/>
              <a:t>terms</a:t>
            </a:r>
            <a:r>
              <a:rPr lang="fr-FR" dirty="0" smtClean="0"/>
              <a:t> of </a:t>
            </a:r>
            <a:r>
              <a:rPr lang="fr-FR" dirty="0" err="1" smtClean="0"/>
              <a:t>reference</a:t>
            </a:r>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20</a:t>
            </a:fld>
            <a:endParaRPr lang="en-GB"/>
          </a:p>
        </p:txBody>
      </p:sp>
    </p:spTree>
    <p:extLst>
      <p:ext uri="{BB962C8B-B14F-4D97-AF65-F5344CB8AC3E}">
        <p14:creationId xmlns:p14="http://schemas.microsoft.com/office/powerpoint/2010/main" val="3635484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tx1">
                    <a:lumMod val="50000"/>
                    <a:lumOff val="50000"/>
                  </a:schemeClr>
                </a:solidFill>
                <a:latin typeface="Century Gothic" panose="020B0502020202020204" pitchFamily="34" charset="0"/>
              </a:rPr>
              <a:t>*In July and August URBACT Joint Secretariat will conduct interviews (together with</a:t>
            </a:r>
            <a:r>
              <a:rPr lang="en-US" b="0" baseline="0" dirty="0" smtClean="0">
                <a:solidFill>
                  <a:schemeClr val="tx1">
                    <a:lumMod val="50000"/>
                    <a:lumOff val="50000"/>
                  </a:schemeClr>
                </a:solidFill>
                <a:latin typeface="Century Gothic" panose="020B0502020202020204" pitchFamily="34" charset="0"/>
              </a:rPr>
              <a:t> Lead partners) </a:t>
            </a:r>
            <a:r>
              <a:rPr lang="en-US" b="0" dirty="0" smtClean="0">
                <a:solidFill>
                  <a:schemeClr val="tx1">
                    <a:lumMod val="50000"/>
                    <a:lumOff val="50000"/>
                  </a:schemeClr>
                </a:solidFill>
                <a:latin typeface="Century Gothic" panose="020B0502020202020204" pitchFamily="34" charset="0"/>
              </a:rPr>
              <a:t>with proposed Lead experts</a:t>
            </a:r>
            <a:r>
              <a:rPr lang="en-US" b="0" baseline="0" dirty="0" smtClean="0">
                <a:solidFill>
                  <a:schemeClr val="tx1">
                    <a:lumMod val="50000"/>
                    <a:lumOff val="50000"/>
                  </a:schemeClr>
                </a:solidFill>
                <a:latin typeface="Century Gothic" panose="020B0502020202020204" pitchFamily="34" charset="0"/>
              </a:rPr>
              <a:t> to appoint the most appropriate expert</a:t>
            </a:r>
            <a:endParaRPr lang="en-US" b="0" dirty="0" smtClean="0">
              <a:solidFill>
                <a:schemeClr val="tx1">
                  <a:lumMod val="50000"/>
                  <a:lumOff val="50000"/>
                </a:schemeClr>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21</a:t>
            </a:fld>
            <a:endParaRPr lang="en-GB"/>
          </a:p>
        </p:txBody>
      </p:sp>
    </p:spTree>
    <p:extLst>
      <p:ext uri="{BB962C8B-B14F-4D97-AF65-F5344CB8AC3E}">
        <p14:creationId xmlns:p14="http://schemas.microsoft.com/office/powerpoint/2010/main" val="3079024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All candidates </a:t>
            </a:r>
            <a:r>
              <a:rPr lang="fr-FR" dirty="0" err="1" smtClean="0"/>
              <a:t>should</a:t>
            </a:r>
            <a:r>
              <a:rPr lang="fr-FR" dirty="0" smtClean="0"/>
              <a:t> </a:t>
            </a:r>
            <a:r>
              <a:rPr lang="fr-FR" dirty="0" err="1" smtClean="0"/>
              <a:t>read</a:t>
            </a:r>
            <a:r>
              <a:rPr lang="fr-FR" dirty="0" smtClean="0"/>
              <a:t> the </a:t>
            </a:r>
            <a:r>
              <a:rPr lang="fr-FR" dirty="0" err="1" smtClean="0"/>
              <a:t>Terms</a:t>
            </a:r>
            <a:r>
              <a:rPr lang="fr-FR" dirty="0" smtClean="0"/>
              <a:t> of </a:t>
            </a:r>
            <a:r>
              <a:rPr lang="fr-FR" dirty="0" err="1" smtClean="0"/>
              <a:t>References</a:t>
            </a:r>
            <a:r>
              <a:rPr lang="fr-FR" dirty="0" smtClean="0"/>
              <a:t> and the Guide </a:t>
            </a:r>
            <a:r>
              <a:rPr lang="fr-FR" dirty="0" err="1" smtClean="0"/>
              <a:t>together</a:t>
            </a:r>
            <a:r>
              <a:rPr lang="fr-FR" dirty="0" smtClean="0"/>
              <a:t>. </a:t>
            </a:r>
            <a:r>
              <a:rPr lang="fr-FR" dirty="0" err="1" smtClean="0"/>
              <a:t>Only</a:t>
            </a:r>
            <a:r>
              <a:rPr lang="fr-FR" baseline="0" dirty="0" smtClean="0"/>
              <a:t> by </a:t>
            </a:r>
            <a:r>
              <a:rPr lang="fr-FR" baseline="0" dirty="0" err="1" smtClean="0"/>
              <a:t>reading</a:t>
            </a:r>
            <a:r>
              <a:rPr lang="fr-FR" baseline="0" dirty="0" smtClean="0"/>
              <a:t> </a:t>
            </a:r>
            <a:r>
              <a:rPr lang="fr-FR" baseline="0" dirty="0" err="1" smtClean="0"/>
              <a:t>both</a:t>
            </a:r>
            <a:r>
              <a:rPr lang="fr-FR" baseline="0" dirty="0" smtClean="0"/>
              <a:t> one </a:t>
            </a:r>
            <a:r>
              <a:rPr lang="fr-FR" baseline="0" dirty="0" err="1" smtClean="0"/>
              <a:t>can</a:t>
            </a:r>
            <a:r>
              <a:rPr lang="fr-FR" baseline="0" dirty="0" smtClean="0"/>
              <a:t> </a:t>
            </a:r>
            <a:r>
              <a:rPr lang="fr-FR" baseline="0" dirty="0" err="1" smtClean="0"/>
              <a:t>understand</a:t>
            </a:r>
            <a:r>
              <a:rPr lang="fr-FR" baseline="0" dirty="0" smtClean="0"/>
              <a:t> the </a:t>
            </a:r>
            <a:r>
              <a:rPr lang="fr-FR" baseline="0" dirty="0" err="1" smtClean="0"/>
              <a:t>whole</a:t>
            </a:r>
            <a:r>
              <a:rPr lang="fr-FR" baseline="0" dirty="0" smtClean="0"/>
              <a:t> </a:t>
            </a:r>
            <a:r>
              <a:rPr lang="fr-FR" baseline="0" dirty="0" err="1" smtClean="0"/>
              <a:t>picture</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22</a:t>
            </a:fld>
            <a:endParaRPr lang="en-GB"/>
          </a:p>
        </p:txBody>
      </p:sp>
    </p:spTree>
    <p:extLst>
      <p:ext uri="{BB962C8B-B14F-4D97-AF65-F5344CB8AC3E}">
        <p14:creationId xmlns:p14="http://schemas.microsoft.com/office/powerpoint/2010/main" val="4071600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23</a:t>
            </a:fld>
            <a:endParaRPr lang="en-GB"/>
          </a:p>
        </p:txBody>
      </p:sp>
    </p:spTree>
    <p:extLst>
      <p:ext uri="{BB962C8B-B14F-4D97-AF65-F5344CB8AC3E}">
        <p14:creationId xmlns:p14="http://schemas.microsoft.com/office/powerpoint/2010/main" val="365825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1225" y="744538"/>
            <a:ext cx="4975225" cy="3722687"/>
          </a:xfrm>
        </p:spPr>
      </p:sp>
      <p:sp>
        <p:nvSpPr>
          <p:cNvPr id="3" name="Espace réservé des commentaires 2"/>
          <p:cNvSpPr>
            <a:spLocks noGrp="1"/>
          </p:cNvSpPr>
          <p:nvPr>
            <p:ph type="body" idx="1"/>
          </p:nvPr>
        </p:nvSpPr>
        <p:spPr/>
        <p:txBody>
          <a:bodyPr/>
          <a:lstStyle/>
          <a:p>
            <a:r>
              <a:rPr lang="en-US" b="0" dirty="0" smtClean="0">
                <a:latin typeface="Century Gothic" panose="020B0502020202020204" pitchFamily="34" charset="0"/>
              </a:rPr>
              <a:t>URBACT III Duration: 2014-2020</a:t>
            </a:r>
          </a:p>
          <a:p>
            <a:r>
              <a:rPr lang="en-US" b="0" dirty="0" smtClean="0">
                <a:latin typeface="Century Gothic" panose="020B0502020202020204" pitchFamily="34" charset="0"/>
              </a:rPr>
              <a:t>Budget: EUR 96 million</a:t>
            </a:r>
          </a:p>
          <a:p>
            <a:r>
              <a:rPr lang="en-US" b="0" dirty="0" smtClean="0">
                <a:latin typeface="Century Gothic" panose="020B0502020202020204" pitchFamily="34" charset="0"/>
              </a:rPr>
              <a:t>Managing Authority: France</a:t>
            </a:r>
          </a:p>
          <a:p>
            <a:r>
              <a:rPr lang="en-GB" altLang="fr-FR" sz="1400" b="0" dirty="0" smtClean="0">
                <a:latin typeface="Century Gothic" panose="020B0502020202020204" pitchFamily="34" charset="0"/>
              </a:rPr>
              <a:t>Monitoring Committee composed by MS/PS and Commission</a:t>
            </a:r>
            <a:endParaRPr lang="en-GB" dirty="0" smtClean="0"/>
          </a:p>
          <a:p>
            <a:endParaRPr lang="en-GB" dirty="0" smtClean="0"/>
          </a:p>
          <a:p>
            <a:r>
              <a:rPr lang="en-GB" baseline="0" dirty="0" smtClean="0"/>
              <a:t>Integrated approach: </a:t>
            </a:r>
          </a:p>
          <a:p>
            <a:r>
              <a:rPr lang="en-GB" baseline="0" dirty="0" smtClean="0"/>
              <a:t>Vertical integration: bringing together different levels of government from the local level (citizens, civil society, municipality) to regional, national (ministries), and EU levels when relevant</a:t>
            </a:r>
          </a:p>
          <a:p>
            <a:r>
              <a:rPr lang="en-GB" dirty="0" smtClean="0"/>
              <a:t>Horizontal integration: bringing together</a:t>
            </a:r>
            <a:r>
              <a:rPr lang="en-GB" baseline="0" dirty="0" smtClean="0"/>
              <a:t> different policy areas, economic, social, environmental, physical to ensure an integrated and sustainable action plan and results at local level</a:t>
            </a:r>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3</a:t>
            </a:fld>
            <a:endParaRPr lang="en-GB"/>
          </a:p>
        </p:txBody>
      </p:sp>
    </p:spTree>
    <p:extLst>
      <p:ext uri="{BB962C8B-B14F-4D97-AF65-F5344CB8AC3E}">
        <p14:creationId xmlns:p14="http://schemas.microsoft.com/office/powerpoint/2010/main" val="3570948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1225" y="744538"/>
            <a:ext cx="4975225" cy="3722687"/>
          </a:xfrm>
        </p:spPr>
      </p:sp>
      <p:sp>
        <p:nvSpPr>
          <p:cNvPr id="3" name="Espace réservé des commentaires 2"/>
          <p:cNvSpPr>
            <a:spLocks noGrp="1"/>
          </p:cNvSpPr>
          <p:nvPr>
            <p:ph type="body" idx="1"/>
          </p:nvPr>
        </p:nvSpPr>
        <p:spPr/>
        <p:txBody>
          <a:bodyPr/>
          <a:lstStyle/>
          <a:p>
            <a:endParaRPr lang="en-GB" sz="1800"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4</a:t>
            </a:fld>
            <a:endParaRPr lang="en-GB"/>
          </a:p>
        </p:txBody>
      </p:sp>
    </p:spTree>
    <p:extLst>
      <p:ext uri="{BB962C8B-B14F-4D97-AF65-F5344CB8AC3E}">
        <p14:creationId xmlns:p14="http://schemas.microsoft.com/office/powerpoint/2010/main" val="2519495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Networks: </a:t>
            </a:r>
            <a:r>
              <a:rPr lang="fr-FR" dirty="0" err="1" smtClean="0"/>
              <a:t>three</a:t>
            </a:r>
            <a:r>
              <a:rPr lang="fr-FR" dirty="0" smtClean="0"/>
              <a:t> </a:t>
            </a:r>
            <a:r>
              <a:rPr lang="fr-FR" dirty="0" err="1" smtClean="0"/>
              <a:t>different</a:t>
            </a:r>
            <a:r>
              <a:rPr lang="fr-FR" dirty="0" smtClean="0"/>
              <a:t> types of networks- action planning</a:t>
            </a:r>
            <a:r>
              <a:rPr lang="fr-FR" baseline="0" dirty="0" smtClean="0"/>
              <a:t> (to </a:t>
            </a:r>
            <a:r>
              <a:rPr lang="fr-FR" baseline="0" dirty="0" err="1" smtClean="0"/>
              <a:t>create</a:t>
            </a:r>
            <a:r>
              <a:rPr lang="fr-FR" baseline="0" dirty="0" smtClean="0"/>
              <a:t> a Local Action Plan), </a:t>
            </a:r>
            <a:r>
              <a:rPr lang="fr-FR" baseline="0" dirty="0" err="1" smtClean="0"/>
              <a:t>Implementation</a:t>
            </a:r>
            <a:r>
              <a:rPr lang="fr-FR" baseline="0" dirty="0" smtClean="0"/>
              <a:t> (to </a:t>
            </a:r>
            <a:r>
              <a:rPr lang="fr-FR" baseline="0" dirty="0" err="1" smtClean="0"/>
              <a:t>overcome</a:t>
            </a:r>
            <a:r>
              <a:rPr lang="fr-FR" baseline="0" dirty="0" smtClean="0"/>
              <a:t> challenges </a:t>
            </a:r>
            <a:r>
              <a:rPr lang="fr-FR" baseline="0" dirty="0" err="1" smtClean="0"/>
              <a:t>related</a:t>
            </a:r>
            <a:r>
              <a:rPr lang="fr-FR" baseline="0" dirty="0" smtClean="0"/>
              <a:t> to </a:t>
            </a:r>
            <a:r>
              <a:rPr lang="fr-FR" baseline="0" dirty="0" err="1" smtClean="0"/>
              <a:t>implementation</a:t>
            </a:r>
            <a:r>
              <a:rPr lang="fr-FR" baseline="0" dirty="0" smtClean="0"/>
              <a:t> of local </a:t>
            </a:r>
            <a:r>
              <a:rPr lang="fr-FR" baseline="0" dirty="0" err="1" smtClean="0"/>
              <a:t>policies</a:t>
            </a:r>
            <a:r>
              <a:rPr lang="fr-FR" baseline="0" dirty="0" smtClean="0"/>
              <a:t>), Transfer (one </a:t>
            </a:r>
            <a:r>
              <a:rPr lang="fr-FR" baseline="0" dirty="0" err="1" smtClean="0"/>
              <a:t>identified</a:t>
            </a:r>
            <a:r>
              <a:rPr lang="fr-FR" baseline="0" dirty="0" smtClean="0"/>
              <a:t> good practice to </a:t>
            </a:r>
            <a:r>
              <a:rPr lang="fr-FR" baseline="0" dirty="0" err="1" smtClean="0"/>
              <a:t>be</a:t>
            </a:r>
            <a:r>
              <a:rPr lang="fr-FR" baseline="0" dirty="0" smtClean="0"/>
              <a:t> </a:t>
            </a:r>
            <a:r>
              <a:rPr lang="fr-FR" baseline="0" dirty="0" err="1" smtClean="0"/>
              <a:t>transferred</a:t>
            </a:r>
            <a:r>
              <a:rPr lang="fr-FR" baseline="0" dirty="0" smtClean="0"/>
              <a:t> to </a:t>
            </a:r>
            <a:r>
              <a:rPr lang="fr-FR" baseline="0" dirty="0" err="1" smtClean="0"/>
              <a:t>other</a:t>
            </a:r>
            <a:r>
              <a:rPr lang="fr-FR" baseline="0" dirty="0" smtClean="0"/>
              <a:t> </a:t>
            </a:r>
            <a:r>
              <a:rPr lang="fr-FR" baseline="0" dirty="0" err="1" smtClean="0"/>
              <a:t>cities</a:t>
            </a:r>
            <a:r>
              <a:rPr lang="fr-FR" baseline="0" dirty="0" smtClean="0"/>
              <a:t>)</a:t>
            </a:r>
          </a:p>
          <a:p>
            <a:endParaRPr lang="fr-FR" baseline="0" dirty="0" smtClean="0"/>
          </a:p>
          <a:p>
            <a:r>
              <a:rPr lang="fr-FR" b="1" baseline="0" dirty="0" err="1" smtClean="0"/>
              <a:t>Capacity</a:t>
            </a:r>
            <a:r>
              <a:rPr lang="fr-FR" b="1" baseline="0" dirty="0" smtClean="0"/>
              <a:t>-building: </a:t>
            </a:r>
            <a:r>
              <a:rPr lang="fr-FR" b="0" baseline="0" dirty="0" smtClean="0"/>
              <a:t>National and EU trainings on how to put in place </a:t>
            </a:r>
            <a:r>
              <a:rPr lang="fr-FR" b="0" baseline="0" dirty="0" err="1" smtClean="0"/>
              <a:t>integrated</a:t>
            </a:r>
            <a:r>
              <a:rPr lang="fr-FR" b="0" baseline="0" dirty="0" smtClean="0"/>
              <a:t> and </a:t>
            </a:r>
            <a:r>
              <a:rPr lang="fr-FR" b="0" baseline="0" dirty="0" err="1" smtClean="0"/>
              <a:t>participatory</a:t>
            </a:r>
            <a:r>
              <a:rPr lang="fr-FR" b="0" baseline="0" dirty="0" smtClean="0"/>
              <a:t> </a:t>
            </a:r>
            <a:r>
              <a:rPr lang="fr-FR" b="0" baseline="0" dirty="0" err="1" smtClean="0"/>
              <a:t>approaches</a:t>
            </a:r>
            <a:r>
              <a:rPr lang="fr-FR" b="0" baseline="0" dirty="0" smtClean="0"/>
              <a:t>/ local </a:t>
            </a:r>
            <a:r>
              <a:rPr lang="fr-FR" b="0" baseline="0" dirty="0" err="1" smtClean="0"/>
              <a:t>policies</a:t>
            </a:r>
            <a:r>
              <a:rPr lang="fr-FR" b="0" baseline="0" dirty="0" smtClean="0"/>
              <a:t>., etc. </a:t>
            </a:r>
            <a:r>
              <a:rPr lang="en-US" dirty="0" smtClean="0"/>
              <a:t>Trainings for city staff, elected representatives, URBACT Summer Universities, guides, URBACT (national) Campus</a:t>
            </a:r>
            <a:endParaRPr lang="fr-FR" b="0" baseline="0" dirty="0" smtClean="0"/>
          </a:p>
          <a:p>
            <a:endParaRPr lang="fr-FR" b="1" baseline="0" dirty="0" smtClean="0"/>
          </a:p>
          <a:p>
            <a:r>
              <a:rPr lang="fr-FR" b="1" baseline="0" dirty="0" smtClean="0"/>
              <a:t>Capitalisation-communication: </a:t>
            </a:r>
            <a:r>
              <a:rPr lang="fr-FR" b="0" baseline="0" dirty="0" smtClean="0"/>
              <a:t>publications, </a:t>
            </a:r>
            <a:r>
              <a:rPr lang="fr-FR" b="0" baseline="0" dirty="0" err="1" smtClean="0"/>
              <a:t>events</a:t>
            </a:r>
            <a:r>
              <a:rPr lang="fr-FR" b="0" baseline="0" dirty="0" smtClean="0"/>
              <a:t> (URBACT Festival, </a:t>
            </a:r>
            <a:r>
              <a:rPr lang="fr-FR" b="0" baseline="0" dirty="0" err="1" smtClean="0"/>
              <a:t>Thematic</a:t>
            </a:r>
            <a:r>
              <a:rPr lang="fr-FR" b="0" baseline="0" dirty="0" smtClean="0"/>
              <a:t> capitalisation </a:t>
            </a:r>
            <a:r>
              <a:rPr lang="fr-FR" b="0" baseline="0" dirty="0" err="1" smtClean="0"/>
              <a:t>events</a:t>
            </a:r>
            <a:r>
              <a:rPr lang="fr-FR" b="0" baseline="0" dirty="0" smtClean="0"/>
              <a:t>), </a:t>
            </a:r>
            <a:r>
              <a:rPr lang="fr-FR" b="0" baseline="0" dirty="0" err="1" smtClean="0"/>
              <a:t>website</a:t>
            </a:r>
            <a:r>
              <a:rPr lang="fr-FR" b="0" baseline="0" dirty="0" smtClean="0"/>
              <a:t>, National URBACT Points, KNOWLEDGE HUB</a:t>
            </a:r>
            <a:endParaRPr lang="fr-FR" b="0"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5</a:t>
            </a:fld>
            <a:endParaRPr lang="en-GB"/>
          </a:p>
        </p:txBody>
      </p:sp>
    </p:spTree>
    <p:extLst>
      <p:ext uri="{BB962C8B-B14F-4D97-AF65-F5344CB8AC3E}">
        <p14:creationId xmlns:p14="http://schemas.microsoft.com/office/powerpoint/2010/main" val="331051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err="1" smtClean="0"/>
              <a:t>Urbact</a:t>
            </a:r>
            <a:r>
              <a:rPr lang="fr-FR" b="1" dirty="0" smtClean="0"/>
              <a:t> </a:t>
            </a:r>
            <a:r>
              <a:rPr lang="fr-FR" b="1" dirty="0" err="1" smtClean="0"/>
              <a:t>proudly</a:t>
            </a:r>
            <a:r>
              <a:rPr lang="fr-FR" b="1" baseline="0" dirty="0" smtClean="0"/>
              <a:t> </a:t>
            </a:r>
            <a:r>
              <a:rPr lang="fr-FR" b="1" baseline="0" dirty="0" err="1" smtClean="0"/>
              <a:t>presents</a:t>
            </a:r>
            <a:r>
              <a:rPr lang="fr-FR" b="1" baseline="0" dirty="0" smtClean="0"/>
              <a:t> the 2</a:t>
            </a:r>
            <a:r>
              <a:rPr lang="fr-FR" b="1" baseline="30000" dirty="0" smtClean="0"/>
              <a:t>nd</a:t>
            </a:r>
            <a:r>
              <a:rPr lang="fr-FR" b="1" baseline="0" dirty="0" smtClean="0"/>
              <a:t> call for APN…</a:t>
            </a:r>
            <a:endParaRPr lang="fr-FR" b="1" dirty="0" smtClean="0"/>
          </a:p>
          <a:p>
            <a:endParaRPr lang="fr-FR" dirty="0" smtClean="0"/>
          </a:p>
          <a:p>
            <a:r>
              <a:rPr lang="fr-FR" dirty="0" err="1" smtClean="0"/>
              <a:t>With</a:t>
            </a:r>
            <a:r>
              <a:rPr lang="fr-FR" dirty="0" smtClean="0"/>
              <a:t> key </a:t>
            </a:r>
            <a:r>
              <a:rPr lang="fr-FR" dirty="0" err="1" smtClean="0"/>
              <a:t>references</a:t>
            </a:r>
            <a:r>
              <a:rPr lang="fr-FR" dirty="0" smtClean="0"/>
              <a:t> for </a:t>
            </a:r>
            <a:r>
              <a:rPr lang="fr-FR" dirty="0" err="1" smtClean="0"/>
              <a:t>checking</a:t>
            </a:r>
            <a:r>
              <a:rPr lang="fr-FR" dirty="0" smtClean="0"/>
              <a:t> </a:t>
            </a:r>
            <a:r>
              <a:rPr lang="fr-FR" dirty="0" err="1" smtClean="0"/>
              <a:t>past</a:t>
            </a:r>
            <a:r>
              <a:rPr lang="fr-FR" dirty="0" smtClean="0"/>
              <a:t> </a:t>
            </a:r>
            <a:r>
              <a:rPr lang="fr-FR" dirty="0" err="1" smtClean="0"/>
              <a:t>results</a:t>
            </a:r>
            <a:r>
              <a:rPr lang="fr-FR" dirty="0" smtClean="0"/>
              <a:t>.</a:t>
            </a:r>
          </a:p>
          <a:p>
            <a:endParaRPr lang="fr-FR" dirty="0" smtClean="0"/>
          </a:p>
          <a:p>
            <a:r>
              <a:rPr lang="fr-FR" dirty="0" smtClean="0"/>
              <a:t>The IMAGE </a:t>
            </a:r>
            <a:r>
              <a:rPr lang="fr-FR" dirty="0" err="1" smtClean="0"/>
              <a:t>includes</a:t>
            </a:r>
            <a:r>
              <a:rPr lang="fr-FR" baseline="0" dirty="0" smtClean="0"/>
              <a:t> </a:t>
            </a:r>
            <a:r>
              <a:rPr lang="fr-FR" baseline="0" dirty="0" err="1" smtClean="0"/>
              <a:t>hyperl</a:t>
            </a:r>
            <a:r>
              <a:rPr lang="fr-FR" dirty="0" err="1" smtClean="0"/>
              <a:t>ink</a:t>
            </a:r>
            <a:r>
              <a:rPr lang="fr-FR" dirty="0" smtClean="0"/>
              <a:t> to the call page… http://urbact.eu/urbact-last-call-action-planning-networks-now-open</a:t>
            </a:r>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6</a:t>
            </a:fld>
            <a:endParaRPr lang="en-GB"/>
          </a:p>
        </p:txBody>
      </p:sp>
    </p:spTree>
    <p:extLst>
      <p:ext uri="{BB962C8B-B14F-4D97-AF65-F5344CB8AC3E}">
        <p14:creationId xmlns:p14="http://schemas.microsoft.com/office/powerpoint/2010/main" val="893736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7</a:t>
            </a:fld>
            <a:endParaRPr lang="en-GB"/>
          </a:p>
        </p:txBody>
      </p:sp>
    </p:spTree>
    <p:extLst>
      <p:ext uri="{BB962C8B-B14F-4D97-AF65-F5344CB8AC3E}">
        <p14:creationId xmlns:p14="http://schemas.microsoft.com/office/powerpoint/2010/main" val="1632982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11225" y="744538"/>
            <a:ext cx="4975225" cy="3722687"/>
          </a:xfrm>
        </p:spPr>
      </p:sp>
      <p:sp>
        <p:nvSpPr>
          <p:cNvPr id="3" name="Espace réservé des commentaires 2"/>
          <p:cNvSpPr>
            <a:spLocks noGrp="1"/>
          </p:cNvSpPr>
          <p:nvPr>
            <p:ph type="body" idx="1"/>
          </p:nvPr>
        </p:nvSpPr>
        <p:spPr/>
        <p:txBody>
          <a:bodyPr/>
          <a:lstStyle/>
          <a:p>
            <a:pPr marL="0" indent="0">
              <a:buFont typeface="Arial" charset="0"/>
              <a:buNone/>
            </a:pPr>
            <a:r>
              <a:rPr lang="fr-FR" b="1" dirty="0" smtClean="0">
                <a:latin typeface="Century Gothic" panose="020B0502020202020204" pitchFamily="34" charset="0"/>
              </a:rPr>
              <a:t>*Small </a:t>
            </a:r>
            <a:r>
              <a:rPr lang="fr-FR" b="1" dirty="0" err="1" smtClean="0">
                <a:latin typeface="Century Gothic" panose="020B0502020202020204" pitchFamily="34" charset="0"/>
              </a:rPr>
              <a:t>scale</a:t>
            </a:r>
            <a:r>
              <a:rPr lang="fr-FR" b="1" dirty="0" smtClean="0">
                <a:latin typeface="Century Gothic" panose="020B0502020202020204" pitchFamily="34" charset="0"/>
              </a:rPr>
              <a:t> solution clarification:</a:t>
            </a:r>
          </a:p>
          <a:p>
            <a:r>
              <a:rPr lang="fr-FR" b="0" dirty="0" err="1" smtClean="0">
                <a:latin typeface="Century Gothic" panose="020B0502020202020204" pitchFamily="34" charset="0"/>
              </a:rPr>
              <a:t>Testing</a:t>
            </a:r>
            <a:r>
              <a:rPr lang="fr-FR" b="0" baseline="0" dirty="0" smtClean="0">
                <a:latin typeface="Century Gothic" panose="020B0502020202020204" pitchFamily="34" charset="0"/>
              </a:rPr>
              <a:t> of </a:t>
            </a:r>
            <a:r>
              <a:rPr lang="fr-FR" b="0" baseline="0" dirty="0" err="1" smtClean="0">
                <a:latin typeface="Century Gothic" panose="020B0502020202020204" pitchFamily="34" charset="0"/>
              </a:rPr>
              <a:t>small</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scale</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scale</a:t>
            </a:r>
            <a:r>
              <a:rPr lang="fr-FR" b="0" baseline="0" dirty="0" smtClean="0">
                <a:latin typeface="Century Gothic" panose="020B0502020202020204" pitchFamily="34" charset="0"/>
              </a:rPr>
              <a:t> solution </a:t>
            </a:r>
            <a:r>
              <a:rPr lang="fr-FR" b="0" baseline="0" dirty="0" err="1" smtClean="0">
                <a:latin typeface="Century Gothic" panose="020B0502020202020204" pitchFamily="34" charset="0"/>
              </a:rPr>
              <a:t>will</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be</a:t>
            </a:r>
            <a:r>
              <a:rPr lang="fr-FR" b="0" baseline="0" dirty="0" smtClean="0">
                <a:latin typeface="Century Gothic" panose="020B0502020202020204" pitchFamily="34" charset="0"/>
              </a:rPr>
              <a:t> possible in Phase 2. </a:t>
            </a:r>
            <a:r>
              <a:rPr lang="fr-FR" b="0" baseline="0" dirty="0" err="1" smtClean="0">
                <a:latin typeface="Century Gothic" panose="020B0502020202020204" pitchFamily="34" charset="0"/>
              </a:rPr>
              <a:t>During</a:t>
            </a:r>
            <a:r>
              <a:rPr lang="fr-FR" b="0" baseline="0" dirty="0" smtClean="0">
                <a:latin typeface="Century Gothic" panose="020B0502020202020204" pitchFamily="34" charset="0"/>
              </a:rPr>
              <a:t> Phase 1, networks </a:t>
            </a:r>
            <a:r>
              <a:rPr lang="fr-FR" b="0" baseline="0" dirty="0" err="1" smtClean="0">
                <a:latin typeface="Century Gothic" panose="020B0502020202020204" pitchFamily="34" charset="0"/>
              </a:rPr>
              <a:t>will</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develop</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their</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customised</a:t>
            </a:r>
            <a:r>
              <a:rPr lang="fr-FR" b="0" baseline="0" dirty="0" smtClean="0">
                <a:latin typeface="Century Gothic" panose="020B0502020202020204" pitchFamily="34" charset="0"/>
              </a:rPr>
              <a:t> exchange and </a:t>
            </a:r>
            <a:r>
              <a:rPr lang="fr-FR" b="0" baseline="0" dirty="0" err="1" smtClean="0">
                <a:latin typeface="Century Gothic" panose="020B0502020202020204" pitchFamily="34" charset="0"/>
              </a:rPr>
              <a:t>learning</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methodology</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with</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our</a:t>
            </a:r>
            <a:r>
              <a:rPr lang="fr-FR" b="0" baseline="0" dirty="0" smtClean="0">
                <a:latin typeface="Century Gothic" panose="020B0502020202020204" pitchFamily="34" charset="0"/>
              </a:rPr>
              <a:t> and expert support. </a:t>
            </a:r>
            <a:r>
              <a:rPr lang="fr-FR" b="0" baseline="0" dirty="0" err="1" smtClean="0">
                <a:latin typeface="Century Gothic" panose="020B0502020202020204" pitchFamily="34" charset="0"/>
              </a:rPr>
              <a:t>Each</a:t>
            </a:r>
            <a:r>
              <a:rPr lang="fr-FR" b="0" baseline="0" dirty="0" smtClean="0">
                <a:latin typeface="Century Gothic" panose="020B0502020202020204" pitchFamily="34" charset="0"/>
              </a:rPr>
              <a:t> network </a:t>
            </a:r>
            <a:r>
              <a:rPr lang="fr-FR" b="0" baseline="0" dirty="0" err="1" smtClean="0">
                <a:latin typeface="Century Gothic" panose="020B0502020202020204" pitchFamily="34" charset="0"/>
              </a:rPr>
              <a:t>will</a:t>
            </a:r>
            <a:r>
              <a:rPr lang="fr-FR" b="0" baseline="0" dirty="0" smtClean="0">
                <a:latin typeface="Century Gothic" panose="020B0502020202020204" pitchFamily="34" charset="0"/>
              </a:rPr>
              <a:t> design </a:t>
            </a:r>
            <a:r>
              <a:rPr lang="fr-FR" b="0" baseline="0" dirty="0" err="1" smtClean="0">
                <a:latin typeface="Century Gothic" panose="020B0502020202020204" pitchFamily="34" charset="0"/>
              </a:rPr>
              <a:t>its</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own</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way</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depending</a:t>
            </a:r>
            <a:r>
              <a:rPr lang="fr-FR" b="0" baseline="0" dirty="0" smtClean="0">
                <a:latin typeface="Century Gothic" panose="020B0502020202020204" pitchFamily="34" charset="0"/>
              </a:rPr>
              <a:t> on the </a:t>
            </a:r>
            <a:r>
              <a:rPr lang="fr-FR" b="0" baseline="0" dirty="0" err="1" smtClean="0">
                <a:latin typeface="Century Gothic" panose="020B0502020202020204" pitchFamily="34" charset="0"/>
              </a:rPr>
              <a:t>theme</a:t>
            </a:r>
            <a:r>
              <a:rPr lang="fr-FR" b="0" baseline="0" dirty="0" smtClean="0">
                <a:latin typeface="Century Gothic" panose="020B0502020202020204" pitchFamily="34" charset="0"/>
              </a:rPr>
              <a:t>) of </a:t>
            </a:r>
            <a:r>
              <a:rPr lang="fr-FR" b="0" baseline="0" dirty="0" err="1" smtClean="0">
                <a:latin typeface="Century Gothic" panose="020B0502020202020204" pitchFamily="34" charset="0"/>
              </a:rPr>
              <a:t>implementing</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these</a:t>
            </a:r>
            <a:r>
              <a:rPr lang="fr-FR" b="0" baseline="0" dirty="0" smtClean="0">
                <a:latin typeface="Century Gothic" panose="020B0502020202020204" pitchFamily="34" charset="0"/>
              </a:rPr>
              <a:t> type of </a:t>
            </a:r>
            <a:r>
              <a:rPr lang="fr-FR" b="0" baseline="0" dirty="0" err="1" smtClean="0">
                <a:latin typeface="Century Gothic" panose="020B0502020202020204" pitchFamily="34" charset="0"/>
              </a:rPr>
              <a:t>small</a:t>
            </a:r>
            <a:r>
              <a:rPr lang="fr-FR" b="0" baseline="0" dirty="0" smtClean="0">
                <a:latin typeface="Century Gothic" panose="020B0502020202020204" pitchFamily="34" charset="0"/>
              </a:rPr>
              <a:t> actions (i.e. ‘</a:t>
            </a:r>
            <a:r>
              <a:rPr lang="fr-FR" b="0" baseline="0" dirty="0" err="1" smtClean="0">
                <a:latin typeface="Century Gothic" panose="020B0502020202020204" pitchFamily="34" charset="0"/>
              </a:rPr>
              <a:t>tactical</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urbanism</a:t>
            </a:r>
            <a:r>
              <a:rPr lang="fr-FR" b="0" baseline="0" dirty="0" smtClean="0">
                <a:latin typeface="Century Gothic" panose="020B0502020202020204" pitchFamily="34" charset="0"/>
              </a:rPr>
              <a:t>’ actions, </a:t>
            </a:r>
            <a:r>
              <a:rPr lang="fr-FR" b="0" baseline="0" dirty="0" err="1" smtClean="0">
                <a:latin typeface="Century Gothic" panose="020B0502020202020204" pitchFamily="34" charset="0"/>
              </a:rPr>
              <a:t>events</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with</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inhabitants</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experiemental</a:t>
            </a:r>
            <a:r>
              <a:rPr lang="fr-FR" b="0" baseline="0" dirty="0" smtClean="0">
                <a:latin typeface="Century Gothic" panose="020B0502020202020204" pitchFamily="34" charset="0"/>
              </a:rPr>
              <a:t> workshops). All </a:t>
            </a:r>
            <a:r>
              <a:rPr lang="fr-FR" b="0" baseline="0" dirty="0" err="1" smtClean="0">
                <a:latin typeface="Century Gothic" panose="020B0502020202020204" pitchFamily="34" charset="0"/>
              </a:rPr>
              <a:t>this</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will</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happen</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within</a:t>
            </a:r>
            <a:r>
              <a:rPr lang="fr-FR" b="0" baseline="0" dirty="0" smtClean="0">
                <a:latin typeface="Century Gothic" panose="020B0502020202020204" pitchFamily="34" charset="0"/>
              </a:rPr>
              <a:t> the </a:t>
            </a:r>
            <a:r>
              <a:rPr lang="fr-FR" b="1" baseline="0" dirty="0" smtClean="0">
                <a:latin typeface="Century Gothic" panose="020B0502020202020204" pitchFamily="34" charset="0"/>
              </a:rPr>
              <a:t>URBACT Local Group</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Each</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partner</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will</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be</a:t>
            </a:r>
            <a:r>
              <a:rPr lang="fr-FR" b="0" baseline="0" dirty="0" smtClean="0">
                <a:latin typeface="Century Gothic" panose="020B0502020202020204" pitchFamily="34" charset="0"/>
              </a:rPr>
              <a:t> able to </a:t>
            </a:r>
            <a:r>
              <a:rPr lang="fr-FR" b="0" baseline="0" dirty="0" err="1" smtClean="0">
                <a:latin typeface="Century Gothic" panose="020B0502020202020204" pitchFamily="34" charset="0"/>
              </a:rPr>
              <a:t>dedicate</a:t>
            </a:r>
            <a:r>
              <a:rPr lang="fr-FR" b="0" baseline="0" dirty="0" smtClean="0">
                <a:latin typeface="Century Gothic" panose="020B0502020202020204" pitchFamily="34" charset="0"/>
              </a:rPr>
              <a:t> a </a:t>
            </a:r>
            <a:r>
              <a:rPr lang="fr-FR" b="0" baseline="0" dirty="0" err="1" smtClean="0">
                <a:latin typeface="Century Gothic" panose="020B0502020202020204" pitchFamily="34" charset="0"/>
              </a:rPr>
              <a:t>specific</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amount</a:t>
            </a:r>
            <a:r>
              <a:rPr lang="fr-FR" b="0" baseline="0" dirty="0" smtClean="0">
                <a:latin typeface="Century Gothic" panose="020B0502020202020204" pitchFamily="34" charset="0"/>
              </a:rPr>
              <a:t> of money for </a:t>
            </a:r>
            <a:r>
              <a:rPr lang="fr-FR" b="0" baseline="0" dirty="0" err="1" smtClean="0">
                <a:latin typeface="Century Gothic" panose="020B0502020202020204" pitchFamily="34" charset="0"/>
              </a:rPr>
              <a:t>this</a:t>
            </a:r>
            <a:r>
              <a:rPr lang="fr-FR" b="0" baseline="0" dirty="0" smtClean="0">
                <a:latin typeface="Century Gothic" panose="020B0502020202020204" pitchFamily="34" charset="0"/>
              </a:rPr>
              <a:t> type of </a:t>
            </a:r>
            <a:r>
              <a:rPr lang="fr-FR" b="0" baseline="0" dirty="0" err="1" smtClean="0">
                <a:latin typeface="Century Gothic" panose="020B0502020202020204" pitchFamily="34" charset="0"/>
              </a:rPr>
              <a:t>activity</a:t>
            </a:r>
            <a:r>
              <a:rPr lang="fr-FR" b="0" baseline="0" dirty="0" smtClean="0">
                <a:latin typeface="Century Gothic" panose="020B0502020202020204" pitchFamily="34" charset="0"/>
              </a:rPr>
              <a:t> (ca EUR 5000 – 10 000) </a:t>
            </a:r>
            <a:r>
              <a:rPr lang="fr-FR" b="0" baseline="0" dirty="0" err="1" smtClean="0">
                <a:latin typeface="Century Gothic" panose="020B0502020202020204" pitchFamily="34" charset="0"/>
              </a:rPr>
              <a:t>depending</a:t>
            </a:r>
            <a:r>
              <a:rPr lang="fr-FR" b="0" baseline="0" dirty="0" smtClean="0">
                <a:latin typeface="Century Gothic" panose="020B0502020202020204" pitchFamily="34" charset="0"/>
              </a:rPr>
              <a:t> on the network/ </a:t>
            </a:r>
            <a:r>
              <a:rPr lang="fr-FR" b="0" baseline="0" dirty="0" err="1" smtClean="0">
                <a:latin typeface="Century Gothic" panose="020B0502020202020204" pitchFamily="34" charset="0"/>
              </a:rPr>
              <a:t>partner</a:t>
            </a:r>
            <a:r>
              <a:rPr lang="fr-FR" b="0" baseline="0" dirty="0" smtClean="0">
                <a:latin typeface="Century Gothic" panose="020B0502020202020204" pitchFamily="34" charset="0"/>
              </a:rPr>
              <a:t>.</a:t>
            </a:r>
          </a:p>
          <a:p>
            <a:endParaRPr lang="fr-FR" b="0" baseline="0" dirty="0" smtClean="0">
              <a:latin typeface="Century Gothic" panose="020B0502020202020204" pitchFamily="34" charset="0"/>
            </a:endParaRPr>
          </a:p>
          <a:p>
            <a:r>
              <a:rPr lang="fr-FR" b="0" baseline="0" dirty="0" smtClean="0">
                <a:latin typeface="Century Gothic" panose="020B0502020202020204" pitchFamily="34" charset="0"/>
              </a:rPr>
              <a:t>URBACT Local Group </a:t>
            </a:r>
            <a:r>
              <a:rPr lang="fr-FR" b="0" baseline="0" dirty="0" err="1" smtClean="0">
                <a:latin typeface="Century Gothic" panose="020B0502020202020204" pitchFamily="34" charset="0"/>
              </a:rPr>
              <a:t>is</a:t>
            </a:r>
            <a:r>
              <a:rPr lang="fr-FR" b="0" baseline="0" dirty="0" smtClean="0">
                <a:latin typeface="Century Gothic" panose="020B0502020202020204" pitchFamily="34" charset="0"/>
              </a:rPr>
              <a:t> a </a:t>
            </a:r>
            <a:r>
              <a:rPr lang="fr-FR" b="0" baseline="0" dirty="0" err="1" smtClean="0">
                <a:latin typeface="Century Gothic" panose="020B0502020202020204" pitchFamily="34" charset="0"/>
              </a:rPr>
              <a:t>tool</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that</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enables</a:t>
            </a:r>
            <a:r>
              <a:rPr lang="fr-FR" b="0" baseline="0" dirty="0" smtClean="0">
                <a:latin typeface="Century Gothic" panose="020B0502020202020204" pitchFamily="34" charset="0"/>
              </a:rPr>
              <a:t> «</a:t>
            </a:r>
            <a:r>
              <a:rPr lang="fr-FR" b="0" baseline="0" dirty="0" err="1" smtClean="0">
                <a:latin typeface="Century Gothic" panose="020B0502020202020204" pitchFamily="34" charset="0"/>
              </a:rPr>
              <a:t>experimentation</a:t>
            </a:r>
            <a:r>
              <a:rPr lang="fr-FR" b="0" baseline="0" dirty="0" smtClean="0">
                <a:latin typeface="Century Gothic" panose="020B0502020202020204" pitchFamily="34" charset="0"/>
              </a:rPr>
              <a:t>» at local </a:t>
            </a:r>
            <a:r>
              <a:rPr lang="fr-FR" b="0" baseline="0" dirty="0" err="1" smtClean="0">
                <a:latin typeface="Century Gothic" panose="020B0502020202020204" pitchFamily="34" charset="0"/>
              </a:rPr>
              <a:t>level</a:t>
            </a:r>
            <a:r>
              <a:rPr lang="fr-FR" b="0" baseline="0" dirty="0" smtClean="0">
                <a:latin typeface="Century Gothic" panose="020B0502020202020204" pitchFamily="34" charset="0"/>
              </a:rPr>
              <a:t>.</a:t>
            </a:r>
            <a:endParaRPr lang="fr-FR" b="0" dirty="0" smtClean="0">
              <a:latin typeface="Century Gothic" panose="020B0502020202020204" pitchFamily="34" charset="0"/>
            </a:endParaRPr>
          </a:p>
          <a:p>
            <a:endParaRPr lang="fr-FR" b="0" dirty="0" smtClean="0">
              <a:latin typeface="Century Gothic" panose="020B0502020202020204" pitchFamily="34" charset="0"/>
            </a:endParaRPr>
          </a:p>
          <a:p>
            <a:r>
              <a:rPr lang="fr-FR" b="0" dirty="0" smtClean="0">
                <a:latin typeface="Century Gothic" panose="020B0502020202020204" pitchFamily="34" charset="0"/>
              </a:rPr>
              <a:t>+</a:t>
            </a:r>
          </a:p>
          <a:p>
            <a:r>
              <a:rPr lang="fr-FR" b="0" dirty="0" smtClean="0">
                <a:latin typeface="Century Gothic" panose="020B0502020202020204" pitchFamily="34" charset="0"/>
              </a:rPr>
              <a:t>Guide page 7 - 13</a:t>
            </a:r>
            <a:endParaRPr lang="en-GB"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8</a:t>
            </a:fld>
            <a:endParaRPr lang="en-GB"/>
          </a:p>
        </p:txBody>
      </p:sp>
    </p:spTree>
    <p:extLst>
      <p:ext uri="{BB962C8B-B14F-4D97-AF65-F5344CB8AC3E}">
        <p14:creationId xmlns:p14="http://schemas.microsoft.com/office/powerpoint/2010/main" val="357094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r>
              <a:rPr lang="fr-FR" dirty="0" smtClean="0"/>
              <a:t>EMPHASIZE</a:t>
            </a:r>
            <a:r>
              <a:rPr lang="fr-FR" baseline="0" dirty="0" smtClean="0"/>
              <a:t> MAIN POINTS  - </a:t>
            </a:r>
            <a:r>
              <a:rPr lang="fr-FR" baseline="0" dirty="0" err="1" smtClean="0"/>
              <a:t>make</a:t>
            </a:r>
            <a:r>
              <a:rPr lang="fr-FR" baseline="0" dirty="0" smtClean="0"/>
              <a:t> visible/ animations on the </a:t>
            </a:r>
            <a:r>
              <a:rPr lang="fr-FR" baseline="0" dirty="0" err="1" smtClean="0"/>
              <a:t>infographic</a:t>
            </a:r>
            <a:r>
              <a:rPr lang="fr-FR" baseline="0" dirty="0" smtClean="0"/>
              <a:t>:</a:t>
            </a:r>
          </a:p>
          <a:p>
            <a:pPr marL="0" indent="0">
              <a:buFont typeface="Arial" panose="020B0604020202020204" pitchFamily="34" charset="0"/>
              <a:buNone/>
            </a:pPr>
            <a:endParaRPr lang="fr-FR" baseline="0" dirty="0" smtClean="0"/>
          </a:p>
          <a:p>
            <a:pPr marL="0" indent="0">
              <a:buFont typeface="Arial" panose="020B0604020202020204" pitchFamily="34" charset="0"/>
              <a:buNone/>
            </a:pPr>
            <a:r>
              <a:rPr lang="fr-FR" baseline="0" dirty="0" smtClean="0"/>
              <a:t>-A </a:t>
            </a:r>
            <a:r>
              <a:rPr lang="fr-FR" baseline="0" dirty="0" err="1" smtClean="0"/>
              <a:t>journey</a:t>
            </a:r>
            <a:r>
              <a:rPr lang="fr-FR" baseline="0" dirty="0" smtClean="0"/>
              <a:t> </a:t>
            </a:r>
            <a:r>
              <a:rPr lang="fr-FR" baseline="0" dirty="0" err="1" smtClean="0"/>
              <a:t>that</a:t>
            </a:r>
            <a:r>
              <a:rPr lang="fr-FR" baseline="0" dirty="0" smtClean="0"/>
              <a:t> </a:t>
            </a:r>
            <a:r>
              <a:rPr lang="fr-FR" baseline="0" dirty="0" err="1" smtClean="0"/>
              <a:t>should</a:t>
            </a:r>
            <a:r>
              <a:rPr lang="fr-FR" baseline="0" dirty="0" smtClean="0"/>
              <a:t> last 2,5 </a:t>
            </a:r>
            <a:r>
              <a:rPr lang="fr-FR" baseline="0" dirty="0" err="1" smtClean="0"/>
              <a:t>years</a:t>
            </a:r>
            <a:r>
              <a:rPr lang="fr-FR" baseline="0" dirty="0" smtClean="0"/>
              <a:t>, split in 2 phases (phase 1 and phase 2) </a:t>
            </a:r>
            <a:r>
              <a:rPr lang="fr-FR" baseline="0" dirty="0" err="1" smtClean="0"/>
              <a:t>with</a:t>
            </a:r>
            <a:r>
              <a:rPr lang="fr-FR" baseline="0" dirty="0" smtClean="0"/>
              <a:t> the objective to </a:t>
            </a:r>
            <a:r>
              <a:rPr lang="fr-FR" baseline="0" dirty="0" err="1" smtClean="0"/>
              <a:t>prepare</a:t>
            </a:r>
            <a:r>
              <a:rPr lang="fr-FR" baseline="0" dirty="0" smtClean="0"/>
              <a:t> and </a:t>
            </a:r>
            <a:r>
              <a:rPr lang="fr-FR" baseline="0" dirty="0" err="1" smtClean="0"/>
              <a:t>equip</a:t>
            </a:r>
            <a:r>
              <a:rPr lang="fr-FR" baseline="0" dirty="0" smtClean="0"/>
              <a:t> </a:t>
            </a:r>
            <a:r>
              <a:rPr lang="fr-FR" baseline="0" dirty="0" err="1" smtClean="0"/>
              <a:t>participating</a:t>
            </a:r>
            <a:r>
              <a:rPr lang="fr-FR" baseline="0" dirty="0" smtClean="0"/>
              <a:t> </a:t>
            </a:r>
            <a:r>
              <a:rPr lang="fr-FR" baseline="0" dirty="0" err="1" smtClean="0"/>
              <a:t>cities</a:t>
            </a:r>
            <a:r>
              <a:rPr lang="fr-FR" baseline="0" dirty="0" smtClean="0"/>
              <a:t> in </a:t>
            </a:r>
            <a:r>
              <a:rPr lang="fr-FR" baseline="0" dirty="0" err="1" smtClean="0"/>
              <a:t>designing</a:t>
            </a:r>
            <a:r>
              <a:rPr lang="fr-FR" baseline="0" dirty="0" smtClean="0"/>
              <a:t> an Integrated Action Plan (IAP) in </a:t>
            </a:r>
            <a:r>
              <a:rPr lang="fr-FR" baseline="0" dirty="0" err="1" smtClean="0"/>
              <a:t>response</a:t>
            </a:r>
            <a:r>
              <a:rPr lang="fr-FR" baseline="0" dirty="0" smtClean="0"/>
              <a:t> to the challenge </a:t>
            </a:r>
            <a:r>
              <a:rPr lang="fr-FR" baseline="0" dirty="0" err="1" smtClean="0"/>
              <a:t>they</a:t>
            </a:r>
            <a:r>
              <a:rPr lang="fr-FR" baseline="0" dirty="0" smtClean="0"/>
              <a:t> face. </a:t>
            </a:r>
          </a:p>
          <a:p>
            <a:pPr marL="0" indent="0">
              <a:buFont typeface="Arial" panose="020B0604020202020204" pitchFamily="34" charset="0"/>
              <a:buNone/>
            </a:pPr>
            <a:endParaRPr lang="fr-FR" baseline="0" dirty="0" smtClean="0"/>
          </a:p>
          <a:p>
            <a:pPr marL="0" indent="0">
              <a:buFont typeface="Arial" panose="020B0604020202020204" pitchFamily="34" charset="0"/>
              <a:buNone/>
            </a:pPr>
            <a:r>
              <a:rPr lang="fr-FR" b="0" baseline="0" dirty="0" smtClean="0"/>
              <a:t>-The network </a:t>
            </a:r>
            <a:r>
              <a:rPr lang="fr-FR" b="0" baseline="0" dirty="0" err="1" smtClean="0"/>
              <a:t>proposal</a:t>
            </a:r>
            <a:r>
              <a:rPr lang="fr-FR" b="0" baseline="0" dirty="0" smtClean="0"/>
              <a:t> to </a:t>
            </a:r>
            <a:r>
              <a:rPr lang="fr-FR" b="0" baseline="0" dirty="0" err="1" smtClean="0"/>
              <a:t>be</a:t>
            </a:r>
            <a:r>
              <a:rPr lang="fr-FR" b="0" baseline="0" dirty="0" smtClean="0"/>
              <a:t> </a:t>
            </a:r>
            <a:r>
              <a:rPr lang="fr-FR" b="0" baseline="0" dirty="0" err="1" smtClean="0"/>
              <a:t>drafted</a:t>
            </a:r>
            <a:r>
              <a:rPr lang="fr-FR" b="0" baseline="0" dirty="0" smtClean="0"/>
              <a:t> </a:t>
            </a:r>
            <a:r>
              <a:rPr lang="fr-FR" b="0" baseline="0" dirty="0" err="1" smtClean="0"/>
              <a:t>shall</a:t>
            </a:r>
            <a:r>
              <a:rPr lang="fr-FR" b="0" baseline="0" dirty="0" smtClean="0"/>
              <a:t> </a:t>
            </a:r>
            <a:r>
              <a:rPr lang="fr-FR" b="0" baseline="0" dirty="0" err="1" smtClean="0"/>
              <a:t>include</a:t>
            </a:r>
            <a:r>
              <a:rPr lang="fr-FR" b="0" baseline="0" dirty="0" smtClean="0"/>
              <a:t> </a:t>
            </a:r>
            <a:r>
              <a:rPr lang="fr-FR" b="0" baseline="0" dirty="0" err="1" smtClean="0"/>
              <a:t>only</a:t>
            </a:r>
            <a:r>
              <a:rPr lang="fr-FR" b="0" baseline="0" dirty="0" smtClean="0"/>
              <a:t> Phase 1 </a:t>
            </a:r>
            <a:r>
              <a:rPr lang="fr-FR" b="0" baseline="0" dirty="0" err="1" smtClean="0"/>
              <a:t>activities</a:t>
            </a:r>
            <a:r>
              <a:rPr lang="fr-FR" b="0" baseline="0" dirty="0" smtClean="0"/>
              <a:t>. Phase 1 (</a:t>
            </a:r>
            <a:r>
              <a:rPr lang="fr-FR" b="0" baseline="0" dirty="0" err="1" smtClean="0"/>
              <a:t>within</a:t>
            </a:r>
            <a:r>
              <a:rPr lang="fr-FR" b="0" baseline="0" dirty="0" smtClean="0"/>
              <a:t> 6 </a:t>
            </a:r>
            <a:r>
              <a:rPr lang="fr-FR" b="0" baseline="0" dirty="0" err="1" smtClean="0"/>
              <a:t>months</a:t>
            </a:r>
            <a:r>
              <a:rPr lang="fr-FR" b="0" baseline="0" dirty="0" smtClean="0"/>
              <a:t>) </a:t>
            </a:r>
            <a:r>
              <a:rPr lang="fr-FR" b="0" baseline="0" dirty="0" err="1" smtClean="0"/>
              <a:t>include</a:t>
            </a:r>
            <a:r>
              <a:rPr lang="fr-FR" b="0" baseline="0" dirty="0" smtClean="0"/>
              <a:t> 2 transnational meetings </a:t>
            </a:r>
            <a:r>
              <a:rPr lang="fr-FR" b="0" baseline="0" dirty="0" err="1" smtClean="0"/>
              <a:t>between</a:t>
            </a:r>
            <a:r>
              <a:rPr lang="fr-FR" b="0" baseline="0" dirty="0" smtClean="0"/>
              <a:t> the network </a:t>
            </a:r>
            <a:r>
              <a:rPr lang="fr-FR" b="0" baseline="0" dirty="0" err="1" smtClean="0"/>
              <a:t>cities</a:t>
            </a:r>
            <a:r>
              <a:rPr lang="fr-FR" b="0" baseline="0" dirty="0" smtClean="0"/>
              <a:t>, setting up a local group of </a:t>
            </a:r>
            <a:r>
              <a:rPr lang="fr-FR" b="0" baseline="0" dirty="0" err="1" smtClean="0"/>
              <a:t>stakeholders</a:t>
            </a:r>
            <a:r>
              <a:rPr lang="fr-FR" b="0" baseline="0" dirty="0" smtClean="0"/>
              <a:t> </a:t>
            </a:r>
            <a:r>
              <a:rPr lang="fr-FR" b="0" baseline="0" dirty="0" err="1" smtClean="0"/>
              <a:t>who</a:t>
            </a:r>
            <a:r>
              <a:rPr lang="fr-FR" b="0" baseline="0" dirty="0" smtClean="0"/>
              <a:t> </a:t>
            </a:r>
            <a:r>
              <a:rPr lang="fr-FR" b="0" baseline="0" dirty="0" err="1" smtClean="0"/>
              <a:t>will</a:t>
            </a:r>
            <a:r>
              <a:rPr lang="fr-FR" b="0" baseline="0" dirty="0" smtClean="0"/>
              <a:t> </a:t>
            </a:r>
            <a:r>
              <a:rPr lang="fr-FR" b="0" baseline="0" dirty="0" err="1" smtClean="0"/>
              <a:t>co-produce</a:t>
            </a:r>
            <a:r>
              <a:rPr lang="fr-FR" b="0" baseline="0" dirty="0" smtClean="0"/>
              <a:t> the IAP,  </a:t>
            </a:r>
            <a:r>
              <a:rPr lang="fr-FR" b="0" baseline="0" dirty="0" err="1" smtClean="0"/>
              <a:t>drafting</a:t>
            </a:r>
            <a:r>
              <a:rPr lang="fr-FR" b="0" baseline="0" dirty="0" smtClean="0"/>
              <a:t> a </a:t>
            </a:r>
            <a:r>
              <a:rPr lang="fr-FR" b="0" baseline="0" dirty="0" err="1" smtClean="0"/>
              <a:t>baseline</a:t>
            </a:r>
            <a:r>
              <a:rPr lang="fr-FR" b="0" baseline="0" dirty="0" smtClean="0"/>
              <a:t> </a:t>
            </a:r>
            <a:r>
              <a:rPr lang="fr-FR" b="0" baseline="0" dirty="0" err="1" smtClean="0"/>
              <a:t>study</a:t>
            </a:r>
            <a:r>
              <a:rPr lang="fr-FR" b="0" baseline="0" dirty="0" smtClean="0"/>
              <a:t> </a:t>
            </a:r>
            <a:r>
              <a:rPr lang="fr-FR" b="0" baseline="0" dirty="0" err="1" smtClean="0"/>
              <a:t>with</a:t>
            </a:r>
            <a:r>
              <a:rPr lang="fr-FR" b="0" baseline="0" dirty="0" smtClean="0"/>
              <a:t> the help of experts to </a:t>
            </a:r>
            <a:r>
              <a:rPr lang="fr-FR" b="0" baseline="0" dirty="0" err="1" smtClean="0"/>
              <a:t>prepare</a:t>
            </a:r>
            <a:r>
              <a:rPr lang="fr-FR" b="0" baseline="0" dirty="0" smtClean="0"/>
              <a:t> the </a:t>
            </a:r>
            <a:r>
              <a:rPr lang="fr-FR" b="0" baseline="0" dirty="0" err="1" smtClean="0"/>
              <a:t>floor</a:t>
            </a:r>
            <a:r>
              <a:rPr lang="fr-FR" b="0" baseline="0" dirty="0" smtClean="0"/>
              <a:t> for the Integrated Action Plans (all </a:t>
            </a:r>
            <a:r>
              <a:rPr lang="fr-FR" b="0" baseline="0" dirty="0" err="1" smtClean="0"/>
              <a:t>this</a:t>
            </a:r>
            <a:r>
              <a:rPr lang="fr-FR" b="0" baseline="0" dirty="0" smtClean="0"/>
              <a:t> </a:t>
            </a:r>
            <a:r>
              <a:rPr lang="fr-FR" b="0" baseline="0" dirty="0" err="1" smtClean="0"/>
              <a:t>within</a:t>
            </a:r>
            <a:r>
              <a:rPr lang="fr-FR" b="0" baseline="0" dirty="0" smtClean="0"/>
              <a:t> 6 </a:t>
            </a:r>
            <a:r>
              <a:rPr lang="fr-FR" b="0" baseline="0" dirty="0" err="1" smtClean="0"/>
              <a:t>months</a:t>
            </a:r>
            <a:r>
              <a:rPr lang="fr-FR" b="0" baseline="0" dirty="0" smtClean="0"/>
              <a:t>). The objective of phase 1 </a:t>
            </a:r>
            <a:r>
              <a:rPr lang="fr-FR" b="0" baseline="0" dirty="0" err="1" smtClean="0"/>
              <a:t>is</a:t>
            </a:r>
            <a:r>
              <a:rPr lang="fr-FR" b="0" baseline="0" dirty="0" smtClean="0"/>
              <a:t> to </a:t>
            </a:r>
            <a:r>
              <a:rPr lang="fr-FR" b="0" baseline="0" dirty="0" err="1" smtClean="0"/>
              <a:t>refine</a:t>
            </a:r>
            <a:r>
              <a:rPr lang="fr-FR" b="0" baseline="0" dirty="0" smtClean="0"/>
              <a:t> the topic of the network, the challenges of the </a:t>
            </a:r>
            <a:r>
              <a:rPr lang="fr-FR" b="0" baseline="0" dirty="0" err="1" smtClean="0"/>
              <a:t>cities</a:t>
            </a:r>
            <a:r>
              <a:rPr lang="fr-FR" b="0" baseline="0" dirty="0" smtClean="0"/>
              <a:t>, </a:t>
            </a:r>
            <a:r>
              <a:rPr lang="fr-FR" b="0" baseline="0" dirty="0" err="1" smtClean="0"/>
              <a:t>identify</a:t>
            </a:r>
            <a:r>
              <a:rPr lang="fr-FR" b="0" baseline="0" dirty="0" smtClean="0"/>
              <a:t> </a:t>
            </a:r>
            <a:r>
              <a:rPr lang="fr-FR" b="0" baseline="0" dirty="0" err="1" smtClean="0"/>
              <a:t>who</a:t>
            </a:r>
            <a:r>
              <a:rPr lang="fr-FR" b="0" baseline="0" dirty="0" smtClean="0"/>
              <a:t> </a:t>
            </a:r>
            <a:r>
              <a:rPr lang="fr-FR" b="0" baseline="0" dirty="0" err="1" smtClean="0"/>
              <a:t>is</a:t>
            </a:r>
            <a:r>
              <a:rPr lang="fr-FR" b="0" baseline="0" dirty="0" smtClean="0"/>
              <a:t> </a:t>
            </a:r>
            <a:r>
              <a:rPr lang="fr-FR" b="0" baseline="0" dirty="0" err="1" smtClean="0"/>
              <a:t>concerned</a:t>
            </a:r>
            <a:r>
              <a:rPr lang="fr-FR" b="0" baseline="0" dirty="0" smtClean="0"/>
              <a:t> or relevant to </a:t>
            </a:r>
            <a:r>
              <a:rPr lang="fr-FR" b="0" baseline="0" dirty="0" err="1" smtClean="0"/>
              <a:t>be</a:t>
            </a:r>
            <a:r>
              <a:rPr lang="fr-FR" b="0" baseline="0" dirty="0" smtClean="0"/>
              <a:t> </a:t>
            </a:r>
            <a:r>
              <a:rPr lang="fr-FR" b="0" baseline="0" dirty="0" err="1" smtClean="0"/>
              <a:t>involved</a:t>
            </a:r>
            <a:r>
              <a:rPr lang="fr-FR" b="0" baseline="0" dirty="0" smtClean="0"/>
              <a:t> at local </a:t>
            </a:r>
            <a:r>
              <a:rPr lang="fr-FR" b="0" baseline="0" dirty="0" err="1" smtClean="0"/>
              <a:t>level</a:t>
            </a:r>
            <a:r>
              <a:rPr lang="fr-FR" b="0" baseline="0" dirty="0" smtClean="0"/>
              <a:t>, </a:t>
            </a:r>
            <a:r>
              <a:rPr lang="fr-FR" b="0" baseline="0" dirty="0" err="1" smtClean="0"/>
              <a:t>define</a:t>
            </a:r>
            <a:r>
              <a:rPr lang="fr-FR" b="0" baseline="0" dirty="0" smtClean="0"/>
              <a:t> </a:t>
            </a:r>
            <a:r>
              <a:rPr lang="fr-FR" b="0" baseline="0" dirty="0" err="1" smtClean="0"/>
              <a:t>learning</a:t>
            </a:r>
            <a:r>
              <a:rPr lang="fr-FR" b="0" baseline="0" dirty="0" smtClean="0"/>
              <a:t> </a:t>
            </a:r>
            <a:r>
              <a:rPr lang="fr-FR" b="0" baseline="0" dirty="0" err="1" smtClean="0"/>
              <a:t>needs</a:t>
            </a:r>
            <a:r>
              <a:rPr lang="fr-FR" b="0" baseline="0" dirty="0" smtClean="0"/>
              <a:t> and orientations for the Integrated Action Plans to come. </a:t>
            </a:r>
          </a:p>
          <a:p>
            <a:pPr marL="0" indent="0">
              <a:buFont typeface="Arial" panose="020B0604020202020204" pitchFamily="34" charset="0"/>
              <a:buNone/>
            </a:pPr>
            <a:endParaRPr lang="fr-FR" b="0" baseline="0" dirty="0" smtClean="0"/>
          </a:p>
          <a:p>
            <a:pPr marL="0" indent="0">
              <a:buFont typeface="Arial" panose="020B0604020202020204" pitchFamily="34" charset="0"/>
              <a:buNone/>
            </a:pPr>
            <a:r>
              <a:rPr lang="fr-FR" b="0" baseline="0" dirty="0" smtClean="0"/>
              <a:t>-Phase 2 application </a:t>
            </a:r>
            <a:r>
              <a:rPr lang="fr-FR" b="0" baseline="0" dirty="0" err="1" smtClean="0"/>
              <a:t>will</a:t>
            </a:r>
            <a:r>
              <a:rPr lang="fr-FR" b="0" baseline="0" dirty="0" smtClean="0"/>
              <a:t> </a:t>
            </a:r>
            <a:r>
              <a:rPr lang="fr-FR" b="0" baseline="0" dirty="0" err="1" smtClean="0"/>
              <a:t>be</a:t>
            </a:r>
            <a:r>
              <a:rPr lang="fr-FR" b="0" baseline="0" dirty="0" smtClean="0"/>
              <a:t> </a:t>
            </a:r>
            <a:r>
              <a:rPr lang="fr-FR" b="0" baseline="0" dirty="0" err="1" smtClean="0"/>
              <a:t>developed</a:t>
            </a:r>
            <a:r>
              <a:rPr lang="fr-FR" b="0" baseline="0" dirty="0" smtClean="0"/>
              <a:t> </a:t>
            </a:r>
            <a:r>
              <a:rPr lang="fr-FR" b="0" baseline="0" dirty="0" err="1" smtClean="0"/>
              <a:t>during</a:t>
            </a:r>
            <a:r>
              <a:rPr lang="fr-FR" b="0" baseline="0" dirty="0" smtClean="0"/>
              <a:t> Phase 1.</a:t>
            </a:r>
          </a:p>
          <a:p>
            <a:pPr marL="0" indent="0">
              <a:buFont typeface="Arial" panose="020B0604020202020204" pitchFamily="34" charset="0"/>
              <a:buNone/>
            </a:pPr>
            <a:endParaRPr lang="fr-FR" b="0" baseline="0" dirty="0" smtClean="0"/>
          </a:p>
          <a:p>
            <a:pPr marL="0" indent="0">
              <a:buFont typeface="Arial" panose="020B0604020202020204" pitchFamily="34" charset="0"/>
              <a:buNone/>
            </a:pPr>
            <a:r>
              <a:rPr lang="fr-FR" b="0" baseline="0" dirty="0" smtClean="0"/>
              <a:t>-At the end of phase 1, the network </a:t>
            </a:r>
            <a:r>
              <a:rPr lang="fr-FR" b="0" baseline="0" dirty="0" err="1" smtClean="0"/>
              <a:t>submits</a:t>
            </a:r>
            <a:r>
              <a:rPr lang="fr-FR" b="0" baseline="0" dirty="0" smtClean="0"/>
              <a:t> an application </a:t>
            </a:r>
            <a:r>
              <a:rPr lang="fr-FR" b="0" baseline="0" dirty="0" err="1" smtClean="0"/>
              <a:t>form</a:t>
            </a:r>
            <a:r>
              <a:rPr lang="fr-FR" b="0" baseline="0" dirty="0" smtClean="0"/>
              <a:t> for phase 2 </a:t>
            </a:r>
            <a:r>
              <a:rPr lang="fr-FR" b="0" baseline="0" dirty="0" err="1" smtClean="0"/>
              <a:t>where</a:t>
            </a:r>
            <a:r>
              <a:rPr lang="fr-FR" b="0" baseline="0" dirty="0" smtClean="0"/>
              <a:t> </a:t>
            </a:r>
            <a:r>
              <a:rPr lang="fr-FR" b="0" baseline="0" dirty="0" err="1" smtClean="0"/>
              <a:t>will</a:t>
            </a:r>
            <a:r>
              <a:rPr lang="fr-FR" b="0" baseline="0" dirty="0" smtClean="0"/>
              <a:t> </a:t>
            </a:r>
            <a:r>
              <a:rPr lang="fr-FR" b="0" baseline="0" dirty="0" err="1" smtClean="0"/>
              <a:t>take</a:t>
            </a:r>
            <a:r>
              <a:rPr lang="fr-FR" b="0" baseline="0" dirty="0" smtClean="0"/>
              <a:t> place more transnational meetings </a:t>
            </a:r>
            <a:r>
              <a:rPr lang="fr-FR" b="0" baseline="0" dirty="0" err="1" smtClean="0"/>
              <a:t>between</a:t>
            </a:r>
            <a:r>
              <a:rPr lang="fr-FR" b="0" baseline="0" dirty="0" smtClean="0"/>
              <a:t> </a:t>
            </a:r>
            <a:r>
              <a:rPr lang="fr-FR" b="0" baseline="0" dirty="0" err="1" smtClean="0"/>
              <a:t>cities</a:t>
            </a:r>
            <a:r>
              <a:rPr lang="fr-FR" b="0" baseline="0" dirty="0" smtClean="0"/>
              <a:t>, local group meetings, training for how to design IAP (</a:t>
            </a:r>
            <a:r>
              <a:rPr lang="fr-FR" b="0" baseline="0" dirty="0" err="1" smtClean="0"/>
              <a:t>Summer</a:t>
            </a:r>
            <a:r>
              <a:rPr lang="fr-FR" b="0" baseline="0" dirty="0" smtClean="0"/>
              <a:t> </a:t>
            </a:r>
            <a:r>
              <a:rPr lang="fr-FR" b="0" baseline="0" dirty="0" err="1" smtClean="0"/>
              <a:t>University</a:t>
            </a:r>
            <a:r>
              <a:rPr lang="fr-FR" b="0" baseline="0" dirty="0" smtClean="0"/>
              <a:t> 2020),  </a:t>
            </a:r>
            <a:r>
              <a:rPr lang="fr-FR" b="0" baseline="0" dirty="0" err="1" smtClean="0"/>
              <a:t>thematic</a:t>
            </a:r>
            <a:r>
              <a:rPr lang="fr-FR" b="0" baseline="0" dirty="0" smtClean="0"/>
              <a:t> reports, the design of the IAP and </a:t>
            </a:r>
            <a:r>
              <a:rPr lang="fr-FR" b="0" baseline="0" dirty="0" err="1" smtClean="0"/>
              <a:t>eventually</a:t>
            </a:r>
            <a:r>
              <a:rPr lang="fr-FR" b="0" baseline="0" dirty="0" smtClean="0"/>
              <a:t> </a:t>
            </a:r>
            <a:r>
              <a:rPr lang="fr-FR" b="0" baseline="0" dirty="0" err="1" smtClean="0"/>
              <a:t>testing</a:t>
            </a:r>
            <a:r>
              <a:rPr lang="fr-FR" b="0" baseline="0" dirty="0" smtClean="0"/>
              <a:t> of </a:t>
            </a:r>
            <a:r>
              <a:rPr lang="fr-FR" b="0" baseline="0" dirty="0" err="1" smtClean="0"/>
              <a:t>small</a:t>
            </a:r>
            <a:r>
              <a:rPr lang="fr-FR" b="0" baseline="0" dirty="0" smtClean="0"/>
              <a:t> </a:t>
            </a:r>
            <a:r>
              <a:rPr lang="fr-FR" b="0" baseline="0" dirty="0" err="1" smtClean="0"/>
              <a:t>scale</a:t>
            </a:r>
            <a:r>
              <a:rPr lang="fr-FR" b="0" baseline="0" dirty="0" smtClean="0"/>
              <a:t> solutions </a:t>
            </a:r>
            <a:r>
              <a:rPr lang="fr-FR" b="0" baseline="0" dirty="0" err="1" smtClean="0"/>
              <a:t>that</a:t>
            </a:r>
            <a:r>
              <a:rPr lang="fr-FR" b="0" baseline="0" dirty="0" smtClean="0"/>
              <a:t> have been </a:t>
            </a:r>
            <a:r>
              <a:rPr lang="fr-FR" b="0" baseline="0" dirty="0" err="1" smtClean="0"/>
              <a:t>identified</a:t>
            </a:r>
            <a:r>
              <a:rPr lang="fr-FR" b="0" baseline="0" dirty="0" smtClean="0"/>
              <a:t> in the IAP. </a:t>
            </a:r>
            <a:endParaRPr lang="fr-FR" b="1" dirty="0" smtClean="0"/>
          </a:p>
          <a:p>
            <a:pPr marL="0" indent="0">
              <a:buFont typeface="Arial" panose="020B0604020202020204" pitchFamily="34" charset="0"/>
              <a:buNone/>
            </a:pPr>
            <a:endParaRPr lang="fr-FR" b="1" dirty="0" smtClean="0"/>
          </a:p>
          <a:p>
            <a:pPr marL="171450" indent="-171450">
              <a:buFont typeface="Arial" panose="020B0604020202020204" pitchFamily="34" charset="0"/>
              <a:buChar char="•"/>
            </a:pPr>
            <a:endParaRPr lang="fr-FR" dirty="0" smtClean="0"/>
          </a:p>
          <a:p>
            <a:pPr marL="171450" indent="-171450">
              <a:buFont typeface="Arial" panose="020B0604020202020204" pitchFamily="34" charset="0"/>
              <a:buChar char="•"/>
            </a:pPr>
            <a:r>
              <a:rPr lang="fr-FR" dirty="0" smtClean="0"/>
              <a:t>Timing </a:t>
            </a:r>
            <a:r>
              <a:rPr lang="fr-FR" dirty="0" err="1" smtClean="0"/>
              <a:t>is</a:t>
            </a:r>
            <a:r>
              <a:rPr lang="fr-FR" dirty="0" smtClean="0"/>
              <a:t> important </a:t>
            </a:r>
            <a:r>
              <a:rPr lang="fr-FR" dirty="0" err="1" smtClean="0"/>
              <a:t>start</a:t>
            </a:r>
            <a:r>
              <a:rPr lang="fr-FR" dirty="0" smtClean="0"/>
              <a:t> in </a:t>
            </a:r>
            <a:r>
              <a:rPr lang="fr-FR" dirty="0" err="1" smtClean="0"/>
              <a:t>September</a:t>
            </a:r>
            <a:r>
              <a:rPr lang="fr-FR" dirty="0" smtClean="0"/>
              <a:t> 2019 end in May 2022!!</a:t>
            </a:r>
          </a:p>
          <a:p>
            <a:pPr marL="171450" indent="-171450">
              <a:buFont typeface="Arial" panose="020B0604020202020204" pitchFamily="34" charset="0"/>
              <a:buChar char="•"/>
            </a:pPr>
            <a:endParaRPr lang="fr-FR" dirty="0" smtClean="0"/>
          </a:p>
          <a:p>
            <a:pPr marL="171450" indent="-171450">
              <a:buFont typeface="Arial" panose="020B0604020202020204" pitchFamily="34" charset="0"/>
              <a:buChar char="•"/>
            </a:pPr>
            <a:r>
              <a:rPr lang="fr-FR" sz="1200" kern="1200" dirty="0" smtClean="0">
                <a:solidFill>
                  <a:schemeClr val="tx1"/>
                </a:solidFill>
                <a:effectLst/>
                <a:latin typeface="+mn-lt"/>
                <a:ea typeface="+mn-ea"/>
                <a:cs typeface="+mn-cs"/>
              </a:rPr>
              <a:t>For more information, check Guide page 16 - 18</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0688B859-111D-47F7-BBEC-F653417A8972}" type="slidenum">
              <a:rPr lang="en-GB" smtClean="0"/>
              <a:t>9</a:t>
            </a:fld>
            <a:endParaRPr lang="en-GB"/>
          </a:p>
        </p:txBody>
      </p:sp>
    </p:spTree>
    <p:extLst>
      <p:ext uri="{BB962C8B-B14F-4D97-AF65-F5344CB8AC3E}">
        <p14:creationId xmlns:p14="http://schemas.microsoft.com/office/powerpoint/2010/main" val="3354549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Cover-1">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9143999" cy="6812462"/>
          </a:xfrm>
          <a:prstGeom prst="rect">
            <a:avLst/>
          </a:prstGeom>
        </p:spPr>
      </p:pic>
    </p:spTree>
    <p:extLst>
      <p:ext uri="{BB962C8B-B14F-4D97-AF65-F5344CB8AC3E}">
        <p14:creationId xmlns:p14="http://schemas.microsoft.com/office/powerpoint/2010/main" val="1752492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Image+legend">
    <p:spTree>
      <p:nvGrpSpPr>
        <p:cNvPr id="1" name=""/>
        <p:cNvGrpSpPr/>
        <p:nvPr/>
      </p:nvGrpSpPr>
      <p:grpSpPr>
        <a:xfrm>
          <a:off x="0" y="0"/>
          <a:ext cx="0" cy="0"/>
          <a:chOff x="0" y="0"/>
          <a:chExt cx="0" cy="0"/>
        </a:xfrm>
      </p:grpSpPr>
      <p:sp>
        <p:nvSpPr>
          <p:cNvPr id="10" name="Espace réservé du texte 9"/>
          <p:cNvSpPr>
            <a:spLocks noGrp="1"/>
          </p:cNvSpPr>
          <p:nvPr>
            <p:ph type="body" sz="quarter" idx="13"/>
          </p:nvPr>
        </p:nvSpPr>
        <p:spPr>
          <a:xfrm>
            <a:off x="6119997" y="3710045"/>
            <a:ext cx="1944000" cy="2139950"/>
          </a:xfrm>
        </p:spPr>
        <p:txBody>
          <a:bodyPr lIns="108000" anchor="b" anchorCtr="0">
            <a:normAutofit/>
          </a:bodyPr>
          <a:lstStyle>
            <a:lvl1pPr marL="7938" indent="0">
              <a:buFont typeface="Arial" charset="0"/>
              <a:buNone/>
              <a:defRPr sz="1200" b="1" i="0">
                <a:solidFill>
                  <a:srgbClr val="F08B27"/>
                </a:solidFill>
                <a:latin typeface="Arial" charset="0"/>
                <a:ea typeface="Arial" charset="0"/>
                <a:cs typeface="Arial" charset="0"/>
              </a:defRPr>
            </a:lvl1pPr>
            <a:lvl2pPr marL="7938" indent="0">
              <a:buFont typeface="Arial" charset="0"/>
              <a:buNone/>
              <a:defRPr sz="1200" b="0">
                <a:solidFill>
                  <a:srgbClr val="F08B27"/>
                </a:solidFill>
              </a:defRPr>
            </a:lvl2pPr>
            <a:lvl3pPr marL="222250" indent="-214313">
              <a:buFont typeface="Cambria" charset="0"/>
              <a:buChar char="⎼"/>
              <a:tabLst/>
              <a:defRPr sz="1200">
                <a:solidFill>
                  <a:srgbClr val="F08B27"/>
                </a:solidFill>
              </a:defRPr>
            </a:lvl3pPr>
            <a:lvl4pPr marL="222250" indent="0">
              <a:buFont typeface="Arial" charset="0"/>
              <a:buNone/>
              <a:tabLst/>
              <a:defRPr sz="1200">
                <a:solidFill>
                  <a:srgbClr val="F08B27"/>
                </a:solidFill>
              </a:defRPr>
            </a:lvl4pPr>
            <a:lvl5pPr marL="222250" indent="0">
              <a:buNone/>
              <a:tabLst/>
              <a:defRPr sz="1200">
                <a:solidFill>
                  <a:srgbClr val="F08B27"/>
                </a:solidFill>
              </a:defRPr>
            </a:lvl5pPr>
          </a:lstStyle>
          <a:p>
            <a:pPr lvl="0"/>
            <a:r>
              <a:rPr lang="fr-FR" smtClean="0"/>
              <a:t>Modifiez les styles du texte du masque</a:t>
            </a:r>
          </a:p>
        </p:txBody>
      </p:sp>
      <p:sp>
        <p:nvSpPr>
          <p:cNvPr id="8" name="Rectangle 7"/>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15"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6" name="Pentagone 15"/>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5" name="Espace réservé pour une image  4"/>
          <p:cNvSpPr>
            <a:spLocks noGrp="1" noChangeAspect="1"/>
          </p:cNvSpPr>
          <p:nvPr>
            <p:ph type="pic" sz="quarter" idx="14"/>
          </p:nvPr>
        </p:nvSpPr>
        <p:spPr>
          <a:xfrm>
            <a:off x="719997" y="1799995"/>
            <a:ext cx="5400000" cy="4050000"/>
          </a:xfrm>
        </p:spPr>
        <p:txBody>
          <a:bodyPr/>
          <a:lstStyle/>
          <a:p>
            <a:r>
              <a:rPr lang="fr-FR" smtClean="0"/>
              <a:t>Cliquez sur l'icône pour ajouter une image</a:t>
            </a:r>
            <a:endParaRPr lang="fr-FR"/>
          </a:p>
        </p:txBody>
      </p:sp>
    </p:spTree>
    <p:extLst>
      <p:ext uri="{BB962C8B-B14F-4D97-AF65-F5344CB8AC3E}">
        <p14:creationId xmlns:p14="http://schemas.microsoft.com/office/powerpoint/2010/main" val="20325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Gen-Cover-2">
    <p:bg>
      <p:bgPr>
        <a:solidFill>
          <a:srgbClr val="FFFFFF"/>
        </a:solidFill>
        <a:effectLst/>
      </p:bgPr>
    </p:bg>
    <p:spTree>
      <p:nvGrpSpPr>
        <p:cNvPr id="1" name=""/>
        <p:cNvGrpSpPr/>
        <p:nvPr/>
      </p:nvGrpSpPr>
      <p:grpSpPr>
        <a:xfrm>
          <a:off x="0" y="0"/>
          <a:ext cx="0" cy="0"/>
          <a:chOff x="0" y="0"/>
          <a:chExt cx="0" cy="0"/>
        </a:xfrm>
      </p:grpSpPr>
      <p:pic>
        <p:nvPicPr>
          <p:cNvPr id="15" name="Image 14"/>
          <p:cNvPicPr>
            <a:picLocks noChangeAspect="1"/>
          </p:cNvPicPr>
          <p:nvPr userDrawn="1"/>
        </p:nvPicPr>
        <p:blipFill rotWithShape="1">
          <a:blip r:embed="rId2">
            <a:extLst>
              <a:ext uri="{28A0092B-C50C-407E-A947-70E740481C1C}">
                <a14:useLocalDpi xmlns:a14="http://schemas.microsoft.com/office/drawing/2010/main" val="0"/>
              </a:ext>
            </a:extLst>
          </a:blip>
          <a:srcRect t="1922" b="40857"/>
          <a:stretch/>
        </p:blipFill>
        <p:spPr>
          <a:xfrm flipH="1">
            <a:off x="0" y="2743895"/>
            <a:ext cx="9144000" cy="3492000"/>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885" y="5075538"/>
            <a:ext cx="1814799" cy="1633319"/>
          </a:xfrm>
          <a:prstGeom prst="rect">
            <a:avLst/>
          </a:prstGeom>
        </p:spPr>
      </p:pic>
      <p:pic>
        <p:nvPicPr>
          <p:cNvPr id="13" name="Imag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885" y="346457"/>
            <a:ext cx="2653103" cy="1049207"/>
          </a:xfrm>
          <a:prstGeom prst="rect">
            <a:avLst/>
          </a:prstGeom>
        </p:spPr>
      </p:pic>
      <p:pic>
        <p:nvPicPr>
          <p:cNvPr id="14" name="Imag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5788" y="125548"/>
            <a:ext cx="2999875" cy="981777"/>
          </a:xfrm>
          <a:prstGeom prst="rect">
            <a:avLst/>
          </a:prstGeom>
        </p:spPr>
      </p:pic>
      <p:grpSp>
        <p:nvGrpSpPr>
          <p:cNvPr id="5" name="Grouper 4"/>
          <p:cNvGrpSpPr/>
          <p:nvPr userDrawn="1"/>
        </p:nvGrpSpPr>
        <p:grpSpPr>
          <a:xfrm>
            <a:off x="4443320" y="1175173"/>
            <a:ext cx="4620787" cy="5091726"/>
            <a:chOff x="4443320" y="1175173"/>
            <a:chExt cx="4620787" cy="5091726"/>
          </a:xfrm>
        </p:grpSpPr>
        <p:sp>
          <p:nvSpPr>
            <p:cNvPr id="3" name="Pentagone 2"/>
            <p:cNvSpPr/>
            <p:nvPr userDrawn="1"/>
          </p:nvSpPr>
          <p:spPr>
            <a:xfrm rot="1595350">
              <a:off x="4443320" y="1873255"/>
              <a:ext cx="4620787" cy="4393644"/>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Pentagone 3"/>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Forme libre 5"/>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1" name="Imag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40129" y="2804755"/>
            <a:ext cx="390506" cy="380230"/>
          </a:xfrm>
          <a:prstGeom prst="rect">
            <a:avLst/>
          </a:prstGeom>
        </p:spPr>
      </p:pic>
      <p:sp>
        <p:nvSpPr>
          <p:cNvPr id="12" name="Titre 11"/>
          <p:cNvSpPr>
            <a:spLocks noGrp="1"/>
          </p:cNvSpPr>
          <p:nvPr userDrawn="1">
            <p:ph type="title"/>
          </p:nvPr>
        </p:nvSpPr>
        <p:spPr>
          <a:xfrm>
            <a:off x="5342021" y="3368841"/>
            <a:ext cx="2810275" cy="738664"/>
          </a:xfrm>
        </p:spPr>
        <p:txBody>
          <a:bodyPr anchor="t" anchorCtr="0"/>
          <a:lstStyle>
            <a:lvl1pPr>
              <a:defRPr sz="2400" cap="all" baseline="0">
                <a:solidFill>
                  <a:srgbClr val="FFFFFF"/>
                </a:solidFill>
              </a:defRPr>
            </a:lvl1pPr>
          </a:lstStyle>
          <a:p>
            <a:r>
              <a:rPr lang="fr-FR" smtClean="0"/>
              <a:t>Modifiez le style du titre</a:t>
            </a:r>
            <a:endParaRPr lang="fr-FR" dirty="0"/>
          </a:p>
        </p:txBody>
      </p:sp>
    </p:spTree>
    <p:extLst>
      <p:ext uri="{BB962C8B-B14F-4D97-AF65-F5344CB8AC3E}">
        <p14:creationId xmlns:p14="http://schemas.microsoft.com/office/powerpoint/2010/main" val="1547968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Chapter-1">
    <p:spTree>
      <p:nvGrpSpPr>
        <p:cNvPr id="1" name=""/>
        <p:cNvGrpSpPr/>
        <p:nvPr/>
      </p:nvGrpSpPr>
      <p:grpSpPr>
        <a:xfrm>
          <a:off x="0" y="0"/>
          <a:ext cx="0" cy="0"/>
          <a:chOff x="0" y="0"/>
          <a:chExt cx="0" cy="0"/>
        </a:xfrm>
      </p:grpSpPr>
      <p:sp>
        <p:nvSpPr>
          <p:cNvPr id="9" name="Rectangle 8"/>
          <p:cNvSpPr/>
          <p:nvPr userDrawn="1"/>
        </p:nvSpPr>
        <p:spPr>
          <a:xfrm>
            <a:off x="0" y="2835275"/>
            <a:ext cx="9144000" cy="3402965"/>
          </a:xfrm>
          <a:prstGeom prst="rect">
            <a:avLst/>
          </a:prstGeom>
          <a:solidFill>
            <a:srgbClr val="F08B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3492000" y="3146886"/>
            <a:ext cx="5679440" cy="492443"/>
          </a:xfrm>
        </p:spPr>
        <p:txBody>
          <a:bodyPr wrap="square" lIns="0" tIns="0" rIns="0" bIns="0">
            <a:spAutoFit/>
          </a:bodyPr>
          <a:lstStyle>
            <a:lvl1pPr>
              <a:defRPr sz="3200" b="1" i="0">
                <a:solidFill>
                  <a:srgbClr val="FFFFFF"/>
                </a:solidFill>
                <a:latin typeface="Century Gothic" charset="0"/>
                <a:ea typeface="Century Gothic" charset="0"/>
                <a:cs typeface="Century Gothic" charset="0"/>
              </a:defRPr>
            </a:lvl1pPr>
          </a:lstStyle>
          <a:p>
            <a:r>
              <a:rPr lang="fr-FR" smtClean="0"/>
              <a:t>Modifiez le style du titre</a:t>
            </a:r>
            <a:endParaRPr lang="fr-FR" dirty="0"/>
          </a:p>
        </p:txBody>
      </p:sp>
      <p:sp>
        <p:nvSpPr>
          <p:cNvPr id="11" name="Espace réservé de la date 2"/>
          <p:cNvSpPr txBox="1">
            <a:spLocks/>
          </p:cNvSpPr>
          <p:nvPr userDrawn="1"/>
        </p:nvSpPr>
        <p:spPr>
          <a:xfrm>
            <a:off x="6361927" y="6361910"/>
            <a:ext cx="2057400" cy="364195"/>
          </a:xfrm>
          <a:prstGeom prst="rect">
            <a:avLst/>
          </a:prstGeom>
        </p:spPr>
        <p:txBody>
          <a:bodyPr vert="horz" lIns="0" tIns="0" rIns="0" bIns="0" rtlCol="0" anchor="ctr" anchorCtr="0"/>
          <a:lstStyle>
            <a:defPPr>
              <a:defRPr lang="fr-FR"/>
            </a:defPPr>
            <a:lvl1pPr algn="r" defTabSz="457200" rtl="0" fontAlgn="base">
              <a:spcBef>
                <a:spcPct val="0"/>
              </a:spcBef>
              <a:spcAft>
                <a:spcPct val="0"/>
              </a:spcAft>
              <a:defRPr sz="105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dirty="0" err="1" smtClean="0">
                <a:solidFill>
                  <a:srgbClr val="878375"/>
                </a:solidFill>
              </a:rPr>
              <a:t>January</a:t>
            </a:r>
            <a:r>
              <a:rPr lang="fr-FR" baseline="0" dirty="0" smtClean="0">
                <a:solidFill>
                  <a:srgbClr val="878375"/>
                </a:solidFill>
              </a:rPr>
              <a:t> 2019</a:t>
            </a:r>
            <a:endParaRPr lang="fr-FR" dirty="0">
              <a:solidFill>
                <a:srgbClr val="878375"/>
              </a:solidFill>
            </a:endParaRPr>
          </a:p>
        </p:txBody>
      </p:sp>
      <p:sp>
        <p:nvSpPr>
          <p:cNvPr id="12"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878375"/>
                </a:solidFill>
              </a:defRPr>
            </a:lvl1pPr>
          </a:lstStyle>
          <a:p>
            <a:fld id="{9D7EC0D4-C4D4-784B-B144-181491B88AD4}" type="slidenum">
              <a:rPr lang="fr-FR" smtClean="0"/>
              <a:pPr/>
              <a:t>‹#›</a:t>
            </a:fld>
            <a:endParaRPr lang="fr-FR" dirty="0"/>
          </a:p>
        </p:txBody>
      </p:sp>
      <p:sp>
        <p:nvSpPr>
          <p:cNvPr id="15" name="Espace réservé du texte 11"/>
          <p:cNvSpPr>
            <a:spLocks noGrp="1"/>
          </p:cNvSpPr>
          <p:nvPr>
            <p:ph type="body" sz="quarter" idx="10"/>
          </p:nvPr>
        </p:nvSpPr>
        <p:spPr>
          <a:xfrm>
            <a:off x="3492000" y="3638550"/>
            <a:ext cx="5679440" cy="1847850"/>
          </a:xfrm>
        </p:spPr>
        <p:txBody>
          <a:bodyPr>
            <a:noAutofit/>
          </a:bodyPr>
          <a:lstStyle>
            <a:lvl1pPr marL="9525" indent="0">
              <a:buNone/>
              <a:tabLst/>
              <a:defRPr sz="2400" b="0" i="0">
                <a:solidFill>
                  <a:srgbClr val="FFFFFF"/>
                </a:solidFill>
                <a:latin typeface="Century Gothic" charset="0"/>
                <a:ea typeface="Century Gothic" charset="0"/>
                <a:cs typeface="Century Gothic" charset="0"/>
              </a:defRPr>
            </a:lvl1pPr>
            <a:lvl2pPr marL="9525" indent="0">
              <a:buNone/>
              <a:tabLst/>
              <a:defRPr sz="2400" b="0" i="0">
                <a:solidFill>
                  <a:srgbClr val="FFFFFF"/>
                </a:solidFill>
                <a:latin typeface="Century Gothic" charset="0"/>
                <a:ea typeface="Century Gothic" charset="0"/>
                <a:cs typeface="Century Gothic" charset="0"/>
              </a:defRPr>
            </a:lvl2pPr>
            <a:lvl3pPr marL="9525" indent="0">
              <a:buNone/>
              <a:tabLst/>
              <a:defRPr sz="2400" b="0" i="0">
                <a:solidFill>
                  <a:srgbClr val="FFFFFF"/>
                </a:solidFill>
                <a:latin typeface="Century Gothic" charset="0"/>
                <a:ea typeface="Century Gothic" charset="0"/>
                <a:cs typeface="Century Gothic" charset="0"/>
              </a:defRPr>
            </a:lvl3pPr>
            <a:lvl4pPr marL="9525" indent="0">
              <a:buNone/>
              <a:tabLst/>
              <a:defRPr sz="2400" b="0" i="0">
                <a:solidFill>
                  <a:srgbClr val="FFFFFF"/>
                </a:solidFill>
                <a:latin typeface="Century Gothic" charset="0"/>
                <a:ea typeface="Century Gothic" charset="0"/>
                <a:cs typeface="Century Gothic" charset="0"/>
              </a:defRPr>
            </a:lvl4pPr>
            <a:lvl5pPr marL="9525" indent="0">
              <a:buNone/>
              <a:tabLst/>
              <a:defRPr sz="2400" b="0" i="0">
                <a:solidFill>
                  <a:srgbClr val="FFFFFF"/>
                </a:solidFill>
                <a:latin typeface="Century Gothic" charset="0"/>
                <a:ea typeface="Century Gothic" charset="0"/>
                <a:cs typeface="Century Gothic"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6" name="Espace réservé du texte 13"/>
          <p:cNvSpPr>
            <a:spLocks noGrp="1"/>
          </p:cNvSpPr>
          <p:nvPr>
            <p:ph type="body" sz="quarter" idx="11"/>
          </p:nvPr>
        </p:nvSpPr>
        <p:spPr>
          <a:xfrm>
            <a:off x="3492000" y="2368746"/>
            <a:ext cx="3901439" cy="517964"/>
          </a:xfrm>
        </p:spPr>
        <p:txBody>
          <a:bodyPr>
            <a:noAutofit/>
          </a:bodyPr>
          <a:lstStyle>
            <a:lvl1pPr marL="9525" indent="0">
              <a:buNone/>
              <a:tabLst/>
              <a:defRPr sz="2000" b="0" i="0">
                <a:solidFill>
                  <a:srgbClr val="878375"/>
                </a:solidFill>
                <a:latin typeface="Century Gothic" charset="0"/>
                <a:ea typeface="Century Gothic" charset="0"/>
                <a:cs typeface="Century Gothic" charset="0"/>
              </a:defRPr>
            </a:lvl1pPr>
            <a:lvl2pPr marL="9525" indent="0">
              <a:buNone/>
              <a:tabLst/>
              <a:defRPr sz="2000" b="0" i="0">
                <a:solidFill>
                  <a:srgbClr val="878375"/>
                </a:solidFill>
                <a:latin typeface="Century Gothic" charset="0"/>
                <a:ea typeface="Century Gothic" charset="0"/>
                <a:cs typeface="Century Gothic" charset="0"/>
              </a:defRPr>
            </a:lvl2pPr>
            <a:lvl3pPr marL="9525" indent="0">
              <a:buNone/>
              <a:tabLst/>
              <a:defRPr sz="2000" b="0" i="0">
                <a:solidFill>
                  <a:srgbClr val="878375"/>
                </a:solidFill>
                <a:latin typeface="Century Gothic" charset="0"/>
                <a:ea typeface="Century Gothic" charset="0"/>
                <a:cs typeface="Century Gothic" charset="0"/>
              </a:defRPr>
            </a:lvl3pPr>
            <a:lvl4pPr marL="9525" indent="0">
              <a:buNone/>
              <a:tabLst/>
              <a:defRPr sz="2000" b="0" i="0">
                <a:solidFill>
                  <a:srgbClr val="878375"/>
                </a:solidFill>
                <a:latin typeface="Century Gothic" charset="0"/>
                <a:ea typeface="Century Gothic" charset="0"/>
                <a:cs typeface="Century Gothic" charset="0"/>
              </a:defRPr>
            </a:lvl4pPr>
            <a:lvl5pPr marL="9525" indent="0">
              <a:buNone/>
              <a:tabLst/>
              <a:defRPr sz="2000" b="0" i="0">
                <a:solidFill>
                  <a:srgbClr val="878375"/>
                </a:solidFill>
                <a:latin typeface="Century Gothic" charset="0"/>
                <a:ea typeface="Century Gothic" charset="0"/>
                <a:cs typeface="Century Gothic" charset="0"/>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grpSp>
        <p:nvGrpSpPr>
          <p:cNvPr id="17" name="Grouper 16"/>
          <p:cNvGrpSpPr/>
          <p:nvPr userDrawn="1"/>
        </p:nvGrpSpPr>
        <p:grpSpPr>
          <a:xfrm>
            <a:off x="392382" y="1482936"/>
            <a:ext cx="2843367" cy="2807547"/>
            <a:chOff x="6652583" y="1175173"/>
            <a:chExt cx="1847784" cy="1824506"/>
          </a:xfrm>
        </p:grpSpPr>
        <p:sp>
          <p:nvSpPr>
            <p:cNvPr id="18" name="Pentagone 17"/>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orme libre 19"/>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1" name="Pentagone 20"/>
          <p:cNvSpPr>
            <a:spLocks noChangeAspect="1"/>
          </p:cNvSpPr>
          <p:nvPr userDrawn="1"/>
        </p:nvSpPr>
        <p:spPr>
          <a:xfrm>
            <a:off x="8470766" y="6467414"/>
            <a:ext cx="144000" cy="137143"/>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878375"/>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1931859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55"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Chapter-2">
    <p:spTree>
      <p:nvGrpSpPr>
        <p:cNvPr id="1" name=""/>
        <p:cNvGrpSpPr/>
        <p:nvPr/>
      </p:nvGrpSpPr>
      <p:grpSpPr>
        <a:xfrm>
          <a:off x="0" y="0"/>
          <a:ext cx="0" cy="0"/>
          <a:chOff x="0" y="0"/>
          <a:chExt cx="0" cy="0"/>
        </a:xfrm>
      </p:grpSpPr>
      <p:sp>
        <p:nvSpPr>
          <p:cNvPr id="9" name="Rectangle 8"/>
          <p:cNvSpPr/>
          <p:nvPr userDrawn="1"/>
        </p:nvSpPr>
        <p:spPr>
          <a:xfrm>
            <a:off x="0" y="4893228"/>
            <a:ext cx="9144000" cy="1345012"/>
          </a:xfrm>
          <a:prstGeom prst="rect">
            <a:avLst/>
          </a:prstGeom>
          <a:solidFill>
            <a:srgbClr val="F08B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e la date 2"/>
          <p:cNvSpPr txBox="1">
            <a:spLocks/>
          </p:cNvSpPr>
          <p:nvPr userDrawn="1"/>
        </p:nvSpPr>
        <p:spPr>
          <a:xfrm>
            <a:off x="6361927" y="6361910"/>
            <a:ext cx="2057400" cy="364195"/>
          </a:xfrm>
          <a:prstGeom prst="rect">
            <a:avLst/>
          </a:prstGeom>
        </p:spPr>
        <p:txBody>
          <a:bodyPr vert="horz" lIns="0" tIns="0" rIns="0" bIns="0" rtlCol="0" anchor="ctr" anchorCtr="0"/>
          <a:lstStyle>
            <a:defPPr>
              <a:defRPr lang="fr-FR"/>
            </a:defPPr>
            <a:lvl1pPr algn="r" defTabSz="457200" rtl="0" fontAlgn="base">
              <a:spcBef>
                <a:spcPct val="0"/>
              </a:spcBef>
              <a:spcAft>
                <a:spcPct val="0"/>
              </a:spcAft>
              <a:defRPr sz="105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dirty="0" err="1" smtClean="0">
                <a:solidFill>
                  <a:srgbClr val="878375"/>
                </a:solidFill>
              </a:rPr>
              <a:t>January</a:t>
            </a:r>
            <a:r>
              <a:rPr lang="fr-FR" dirty="0" smtClean="0">
                <a:solidFill>
                  <a:srgbClr val="878375"/>
                </a:solidFill>
              </a:rPr>
              <a:t> 2019</a:t>
            </a:r>
            <a:endParaRPr lang="fr-FR" dirty="0">
              <a:solidFill>
                <a:srgbClr val="878375"/>
              </a:solidFill>
            </a:endParaRPr>
          </a:p>
        </p:txBody>
      </p:sp>
      <p:sp>
        <p:nvSpPr>
          <p:cNvPr id="12"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878375"/>
                </a:solidFill>
              </a:defRPr>
            </a:lvl1pPr>
          </a:lstStyle>
          <a:p>
            <a:fld id="{9D7EC0D4-C4D4-784B-B144-181491B88AD4}" type="slidenum">
              <a:rPr lang="fr-FR" smtClean="0"/>
              <a:pPr/>
              <a:t>‹#›</a:t>
            </a:fld>
            <a:endParaRPr lang="fr-FR" dirty="0"/>
          </a:p>
        </p:txBody>
      </p:sp>
      <p:sp>
        <p:nvSpPr>
          <p:cNvPr id="13"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878375"/>
                </a:solidFill>
                <a:latin typeface="Century Gothic" charset="0"/>
                <a:ea typeface="Century Gothic" charset="0"/>
                <a:cs typeface="Century Gothic" charset="0"/>
              </a:defRPr>
            </a:lvl1pPr>
          </a:lstStyle>
          <a:p>
            <a:endParaRPr lang="fr-FR" dirty="0"/>
          </a:p>
        </p:txBody>
      </p:sp>
      <p:sp>
        <p:nvSpPr>
          <p:cNvPr id="15" name="Espace réservé du texte 11"/>
          <p:cNvSpPr>
            <a:spLocks noGrp="1"/>
          </p:cNvSpPr>
          <p:nvPr>
            <p:ph type="body" sz="quarter" idx="10"/>
          </p:nvPr>
        </p:nvSpPr>
        <p:spPr>
          <a:xfrm>
            <a:off x="3492000" y="4992688"/>
            <a:ext cx="4948559" cy="1245552"/>
          </a:xfrm>
        </p:spPr>
        <p:txBody>
          <a:bodyPr>
            <a:noAutofit/>
          </a:bodyPr>
          <a:lstStyle>
            <a:lvl1pPr marL="9525" indent="0">
              <a:buNone/>
              <a:tabLst/>
              <a:defRPr sz="2400" b="0" i="0">
                <a:solidFill>
                  <a:srgbClr val="FFFFFF"/>
                </a:solidFill>
                <a:latin typeface="Century Gothic" charset="0"/>
                <a:ea typeface="Century Gothic" charset="0"/>
                <a:cs typeface="Century Gothic" charset="0"/>
              </a:defRPr>
            </a:lvl1pPr>
            <a:lvl2pPr marL="9525" indent="0">
              <a:buNone/>
              <a:tabLst/>
              <a:defRPr sz="2400" b="0" i="0">
                <a:solidFill>
                  <a:srgbClr val="FFFFFF"/>
                </a:solidFill>
                <a:latin typeface="Century Gothic" charset="0"/>
                <a:ea typeface="Century Gothic" charset="0"/>
                <a:cs typeface="Century Gothic" charset="0"/>
              </a:defRPr>
            </a:lvl2pPr>
            <a:lvl3pPr marL="9525" indent="0">
              <a:buNone/>
              <a:tabLst/>
              <a:defRPr sz="2400" b="0" i="0">
                <a:solidFill>
                  <a:srgbClr val="FFFFFF"/>
                </a:solidFill>
                <a:latin typeface="Century Gothic" charset="0"/>
                <a:ea typeface="Century Gothic" charset="0"/>
                <a:cs typeface="Century Gothic" charset="0"/>
              </a:defRPr>
            </a:lvl3pPr>
            <a:lvl4pPr marL="9525" indent="0">
              <a:buNone/>
              <a:tabLst/>
              <a:defRPr sz="2400" b="0" i="0">
                <a:solidFill>
                  <a:srgbClr val="FFFFFF"/>
                </a:solidFill>
                <a:latin typeface="Century Gothic" charset="0"/>
                <a:ea typeface="Century Gothic" charset="0"/>
                <a:cs typeface="Century Gothic" charset="0"/>
              </a:defRPr>
            </a:lvl4pPr>
            <a:lvl5pPr marL="9525" indent="0">
              <a:buNone/>
              <a:tabLst/>
              <a:defRPr sz="2400" b="0" i="0">
                <a:solidFill>
                  <a:srgbClr val="FFFFFF"/>
                </a:solidFill>
                <a:latin typeface="Century Gothic" charset="0"/>
                <a:ea typeface="Century Gothic" charset="0"/>
                <a:cs typeface="Century Gothic" charset="0"/>
              </a:defRPr>
            </a:lvl5pPr>
          </a:lstStyle>
          <a:p>
            <a:pPr lvl="0"/>
            <a:r>
              <a:rPr lang="fr-FR" smtClean="0"/>
              <a:t>Modifiez les styles du texte du masque</a:t>
            </a:r>
          </a:p>
        </p:txBody>
      </p:sp>
      <p:sp>
        <p:nvSpPr>
          <p:cNvPr id="16" name="Espace réservé du texte 13"/>
          <p:cNvSpPr>
            <a:spLocks noGrp="1"/>
          </p:cNvSpPr>
          <p:nvPr>
            <p:ph type="body" sz="quarter" idx="11"/>
          </p:nvPr>
        </p:nvSpPr>
        <p:spPr>
          <a:xfrm>
            <a:off x="3492000" y="4517868"/>
            <a:ext cx="3901439" cy="375360"/>
          </a:xfrm>
        </p:spPr>
        <p:txBody>
          <a:bodyPr>
            <a:noAutofit/>
          </a:bodyPr>
          <a:lstStyle>
            <a:lvl1pPr marL="9525" indent="0">
              <a:buNone/>
              <a:tabLst/>
              <a:defRPr sz="2000" b="0" i="0">
                <a:solidFill>
                  <a:srgbClr val="878375"/>
                </a:solidFill>
                <a:latin typeface="Century Gothic" charset="0"/>
                <a:ea typeface="Century Gothic" charset="0"/>
                <a:cs typeface="Century Gothic" charset="0"/>
              </a:defRPr>
            </a:lvl1pPr>
            <a:lvl2pPr marL="9525" indent="0">
              <a:buNone/>
              <a:tabLst/>
              <a:defRPr sz="2000" b="0" i="0">
                <a:solidFill>
                  <a:srgbClr val="878375"/>
                </a:solidFill>
                <a:latin typeface="Century Gothic" charset="0"/>
                <a:ea typeface="Century Gothic" charset="0"/>
                <a:cs typeface="Century Gothic" charset="0"/>
              </a:defRPr>
            </a:lvl2pPr>
            <a:lvl3pPr marL="9525" indent="0">
              <a:buNone/>
              <a:tabLst/>
              <a:defRPr sz="2000" b="0" i="0">
                <a:solidFill>
                  <a:srgbClr val="878375"/>
                </a:solidFill>
                <a:latin typeface="Century Gothic" charset="0"/>
                <a:ea typeface="Century Gothic" charset="0"/>
                <a:cs typeface="Century Gothic" charset="0"/>
              </a:defRPr>
            </a:lvl3pPr>
            <a:lvl4pPr marL="9525" indent="0">
              <a:buNone/>
              <a:tabLst/>
              <a:defRPr sz="2000" b="0" i="0">
                <a:solidFill>
                  <a:srgbClr val="878375"/>
                </a:solidFill>
                <a:latin typeface="Century Gothic" charset="0"/>
                <a:ea typeface="Century Gothic" charset="0"/>
                <a:cs typeface="Century Gothic" charset="0"/>
              </a:defRPr>
            </a:lvl4pPr>
            <a:lvl5pPr marL="9525" indent="0">
              <a:buNone/>
              <a:tabLst/>
              <a:defRPr sz="2000" b="0" i="0">
                <a:solidFill>
                  <a:srgbClr val="878375"/>
                </a:solidFill>
                <a:latin typeface="Century Gothic" charset="0"/>
                <a:ea typeface="Century Gothic" charset="0"/>
                <a:cs typeface="Century Gothic" charset="0"/>
              </a:defRPr>
            </a:lvl5pPr>
          </a:lstStyle>
          <a:p>
            <a:pPr lvl="0"/>
            <a:r>
              <a:rPr lang="fr-FR" smtClean="0"/>
              <a:t>Modifiez les styles du texte du masque</a:t>
            </a:r>
          </a:p>
        </p:txBody>
      </p:sp>
      <p:grpSp>
        <p:nvGrpSpPr>
          <p:cNvPr id="17" name="Grouper 16"/>
          <p:cNvGrpSpPr/>
          <p:nvPr userDrawn="1"/>
        </p:nvGrpSpPr>
        <p:grpSpPr>
          <a:xfrm>
            <a:off x="959058" y="4038771"/>
            <a:ext cx="1546445" cy="1526963"/>
            <a:chOff x="6652583" y="1175173"/>
            <a:chExt cx="1847784" cy="1824506"/>
          </a:xfrm>
        </p:grpSpPr>
        <p:sp>
          <p:nvSpPr>
            <p:cNvPr id="18" name="Pentagone 17"/>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orme libre 19"/>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1" name="Pentagone 20"/>
          <p:cNvSpPr>
            <a:spLocks noChangeAspect="1"/>
          </p:cNvSpPr>
          <p:nvPr userDrawn="1"/>
        </p:nvSpPr>
        <p:spPr>
          <a:xfrm>
            <a:off x="8470766" y="6467414"/>
            <a:ext cx="144000" cy="137143"/>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477076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55">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ContentText-1col">
    <p:spTree>
      <p:nvGrpSpPr>
        <p:cNvPr id="1" name=""/>
        <p:cNvGrpSpPr/>
        <p:nvPr/>
      </p:nvGrpSpPr>
      <p:grpSpPr>
        <a:xfrm>
          <a:off x="0" y="0"/>
          <a:ext cx="0" cy="0"/>
          <a:chOff x="0" y="0"/>
          <a:chExt cx="0" cy="0"/>
        </a:xfrm>
      </p:grpSpPr>
      <p:sp>
        <p:nvSpPr>
          <p:cNvPr id="2" name="Titre 1"/>
          <p:cNvSpPr>
            <a:spLocks noGrp="1"/>
          </p:cNvSpPr>
          <p:nvPr>
            <p:ph type="title"/>
          </p:nvPr>
        </p:nvSpPr>
        <p:spPr>
          <a:xfrm>
            <a:off x="720004" y="1800000"/>
            <a:ext cx="7704000" cy="492443"/>
          </a:xfrm>
        </p:spPr>
        <p:txBody>
          <a:bodyPr/>
          <a:lstStyle/>
          <a:p>
            <a:r>
              <a:rPr lang="fr-FR" smtClean="0"/>
              <a:t>Modifiez le style du titre</a:t>
            </a:r>
            <a:endParaRPr lang="fr-FR" dirty="0"/>
          </a:p>
        </p:txBody>
      </p:sp>
      <p:sp>
        <p:nvSpPr>
          <p:cNvPr id="10" name="Espace réservé du texte 9"/>
          <p:cNvSpPr>
            <a:spLocks noGrp="1"/>
          </p:cNvSpPr>
          <p:nvPr>
            <p:ph type="body" sz="quarter" idx="13"/>
          </p:nvPr>
        </p:nvSpPr>
        <p:spPr>
          <a:xfrm>
            <a:off x="720000" y="2292443"/>
            <a:ext cx="7699327" cy="3186677"/>
          </a:xfrm>
        </p:spPr>
        <p:txBody>
          <a:bodyPr numCol="1" spcCol="180000"/>
          <a:lstStyle>
            <a:lvl1pPr>
              <a:defRPr b="1" i="0">
                <a:latin typeface="Arial" charset="0"/>
                <a:ea typeface="Arial" charset="0"/>
                <a:cs typeface="Arial" charset="0"/>
              </a:defRPr>
            </a:lvl1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7" name="Rectangle 6"/>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9"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11"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5" name="Pentagone 14"/>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8370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ContentText-2col">
    <p:spTree>
      <p:nvGrpSpPr>
        <p:cNvPr id="1" name=""/>
        <p:cNvGrpSpPr/>
        <p:nvPr/>
      </p:nvGrpSpPr>
      <p:grpSpPr>
        <a:xfrm>
          <a:off x="0" y="0"/>
          <a:ext cx="0" cy="0"/>
          <a:chOff x="0" y="0"/>
          <a:chExt cx="0" cy="0"/>
        </a:xfrm>
      </p:grpSpPr>
      <p:sp>
        <p:nvSpPr>
          <p:cNvPr id="11" name="Espace réservé du texte 3"/>
          <p:cNvSpPr>
            <a:spLocks noGrp="1"/>
          </p:cNvSpPr>
          <p:nvPr>
            <p:ph type="body" sz="quarter" idx="17"/>
          </p:nvPr>
        </p:nvSpPr>
        <p:spPr>
          <a:xfrm>
            <a:off x="720000" y="1800000"/>
            <a:ext cx="3600000" cy="1697182"/>
          </a:xfrm>
          <a:ln w="31750">
            <a:noFill/>
          </a:ln>
        </p:spPr>
        <p:txBody>
          <a:bodyPr wrap="square"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cxnSp>
        <p:nvCxnSpPr>
          <p:cNvPr id="7" name="Connecteur droit 6"/>
          <p:cNvCxnSpPr/>
          <p:nvPr userDrawn="1"/>
        </p:nvCxnSpPr>
        <p:spPr>
          <a:xfrm>
            <a:off x="4572666" y="1800000"/>
            <a:ext cx="0" cy="332175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20"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21" name="Pentagone 20"/>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12" name="Espace réservé du texte 3"/>
          <p:cNvSpPr>
            <a:spLocks noGrp="1"/>
          </p:cNvSpPr>
          <p:nvPr>
            <p:ph type="body" sz="quarter" idx="18"/>
          </p:nvPr>
        </p:nvSpPr>
        <p:spPr>
          <a:xfrm>
            <a:off x="4824000" y="1800000"/>
            <a:ext cx="3600000" cy="1697182"/>
          </a:xfrm>
          <a:ln w="31750">
            <a:noFill/>
          </a:ln>
        </p:spPr>
        <p:txBody>
          <a:bodyPr wrap="square"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198343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ContentText-3col">
    <p:spTree>
      <p:nvGrpSpPr>
        <p:cNvPr id="1" name=""/>
        <p:cNvGrpSpPr/>
        <p:nvPr/>
      </p:nvGrpSpPr>
      <p:grpSpPr>
        <a:xfrm>
          <a:off x="0" y="0"/>
          <a:ext cx="0" cy="0"/>
          <a:chOff x="0" y="0"/>
          <a:chExt cx="0" cy="0"/>
        </a:xfrm>
      </p:grpSpPr>
      <p:sp>
        <p:nvSpPr>
          <p:cNvPr id="11" name="Espace réservé du texte 3"/>
          <p:cNvSpPr>
            <a:spLocks noGrp="1"/>
          </p:cNvSpPr>
          <p:nvPr>
            <p:ph type="body" sz="quarter" idx="17"/>
          </p:nvPr>
        </p:nvSpPr>
        <p:spPr>
          <a:xfrm>
            <a:off x="720000" y="1799999"/>
            <a:ext cx="2340000" cy="1974181"/>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5" name="Espace réservé du texte 3"/>
          <p:cNvSpPr>
            <a:spLocks noGrp="1"/>
          </p:cNvSpPr>
          <p:nvPr>
            <p:ph type="body" sz="quarter" idx="18"/>
          </p:nvPr>
        </p:nvSpPr>
        <p:spPr>
          <a:xfrm>
            <a:off x="3402000" y="1799999"/>
            <a:ext cx="2340000" cy="1974181"/>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6" name="Espace réservé du texte 3"/>
          <p:cNvSpPr>
            <a:spLocks noGrp="1"/>
          </p:cNvSpPr>
          <p:nvPr>
            <p:ph type="body" sz="quarter" idx="19"/>
          </p:nvPr>
        </p:nvSpPr>
        <p:spPr>
          <a:xfrm>
            <a:off x="6084000" y="1800000"/>
            <a:ext cx="2340000" cy="1974181"/>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cxnSp>
        <p:nvCxnSpPr>
          <p:cNvPr id="7" name="Connecteur droit 6"/>
          <p:cNvCxnSpPr/>
          <p:nvPr userDrawn="1"/>
        </p:nvCxnSpPr>
        <p:spPr>
          <a:xfrm>
            <a:off x="3231000" y="1799999"/>
            <a:ext cx="0" cy="332175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userDrawn="1"/>
        </p:nvCxnSpPr>
        <p:spPr>
          <a:xfrm>
            <a:off x="5913000" y="1800000"/>
            <a:ext cx="0" cy="332175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20"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21" name="Pentagone 20"/>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85982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ContentText+Frame">
    <p:spTree>
      <p:nvGrpSpPr>
        <p:cNvPr id="1" name=""/>
        <p:cNvGrpSpPr/>
        <p:nvPr/>
      </p:nvGrpSpPr>
      <p:grpSpPr>
        <a:xfrm>
          <a:off x="0" y="0"/>
          <a:ext cx="0" cy="0"/>
          <a:chOff x="0" y="0"/>
          <a:chExt cx="0" cy="0"/>
        </a:xfrm>
      </p:grpSpPr>
      <p:sp>
        <p:nvSpPr>
          <p:cNvPr id="2" name="Titre 1"/>
          <p:cNvSpPr>
            <a:spLocks noGrp="1"/>
          </p:cNvSpPr>
          <p:nvPr>
            <p:ph type="title"/>
          </p:nvPr>
        </p:nvSpPr>
        <p:spPr>
          <a:xfrm>
            <a:off x="720000" y="1800000"/>
            <a:ext cx="4573360" cy="369332"/>
          </a:xfrm>
        </p:spPr>
        <p:txBody>
          <a:bodyPr lIns="0"/>
          <a:lstStyle>
            <a:lvl1pPr>
              <a:defRPr sz="2400"/>
            </a:lvl1pPr>
          </a:lstStyle>
          <a:p>
            <a:r>
              <a:rPr lang="fr-FR" smtClean="0"/>
              <a:t>Modifiez le style du titre</a:t>
            </a:r>
            <a:endParaRPr lang="fr-FR" dirty="0"/>
          </a:p>
        </p:txBody>
      </p:sp>
      <p:sp>
        <p:nvSpPr>
          <p:cNvPr id="10" name="Espace réservé du texte 9"/>
          <p:cNvSpPr>
            <a:spLocks noGrp="1"/>
          </p:cNvSpPr>
          <p:nvPr>
            <p:ph type="body" sz="quarter" idx="13"/>
          </p:nvPr>
        </p:nvSpPr>
        <p:spPr>
          <a:xfrm>
            <a:off x="720000" y="2169332"/>
            <a:ext cx="4573360" cy="2139950"/>
          </a:xfrm>
        </p:spPr>
        <p:txBody>
          <a:bodyPr/>
          <a:lstStyle>
            <a:lvl1pPr marL="7938" indent="0">
              <a:buFont typeface="Arial" charset="0"/>
              <a:buNone/>
              <a:defRPr sz="1600" b="1" i="0">
                <a:latin typeface="Arial" charset="0"/>
                <a:ea typeface="Arial" charset="0"/>
                <a:cs typeface="Arial" charset="0"/>
              </a:defRPr>
            </a:lvl1pPr>
            <a:lvl2pPr marL="7938" indent="0">
              <a:buFont typeface="Arial" charset="0"/>
              <a:buNone/>
              <a:defRPr sz="1600" b="0">
                <a:solidFill>
                  <a:schemeClr val="tx1"/>
                </a:solidFill>
              </a:defRPr>
            </a:lvl2pPr>
            <a:lvl3pPr marL="222250" indent="-214313">
              <a:buFont typeface="Cambria" charset="0"/>
              <a:buChar char="⎼"/>
              <a:tabLst/>
              <a:defRPr sz="1400"/>
            </a:lvl3pPr>
            <a:lvl4pPr marL="222250" indent="0">
              <a:buFont typeface="Arial" charset="0"/>
              <a:buNone/>
              <a:tabLst/>
              <a:defRPr/>
            </a:lvl4pPr>
            <a:lvl5pPr marL="222250" indent="0">
              <a:buNone/>
              <a:tabLst/>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quarter" idx="17"/>
          </p:nvPr>
        </p:nvSpPr>
        <p:spPr>
          <a:xfrm>
            <a:off x="5544000" y="1800000"/>
            <a:ext cx="2880000" cy="2157102"/>
          </a:xfrm>
          <a:ln w="31750">
            <a:solidFill>
              <a:srgbClr val="878375"/>
            </a:solidFill>
          </a:ln>
        </p:spPr>
        <p:txBody>
          <a:bodyPr lIns="108000" tIns="108000" rIns="10800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Rectangle 7"/>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15"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6" name="Pentagone 15"/>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194939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ContentText+image">
    <p:spTree>
      <p:nvGrpSpPr>
        <p:cNvPr id="1" name=""/>
        <p:cNvGrpSpPr/>
        <p:nvPr/>
      </p:nvGrpSpPr>
      <p:grpSpPr>
        <a:xfrm>
          <a:off x="0" y="0"/>
          <a:ext cx="0" cy="0"/>
          <a:chOff x="0" y="0"/>
          <a:chExt cx="0" cy="0"/>
        </a:xfrm>
      </p:grpSpPr>
      <p:sp>
        <p:nvSpPr>
          <p:cNvPr id="2" name="Titre 1"/>
          <p:cNvSpPr>
            <a:spLocks noGrp="1"/>
          </p:cNvSpPr>
          <p:nvPr>
            <p:ph type="title"/>
          </p:nvPr>
        </p:nvSpPr>
        <p:spPr>
          <a:xfrm>
            <a:off x="720000" y="1800000"/>
            <a:ext cx="4573360" cy="369332"/>
          </a:xfrm>
        </p:spPr>
        <p:txBody>
          <a:bodyPr lIns="0"/>
          <a:lstStyle>
            <a:lvl1pPr>
              <a:defRPr sz="2400"/>
            </a:lvl1pPr>
          </a:lstStyle>
          <a:p>
            <a:r>
              <a:rPr lang="fr-FR" smtClean="0"/>
              <a:t>Modifiez le style du titre</a:t>
            </a:r>
            <a:endParaRPr lang="fr-FR" dirty="0"/>
          </a:p>
        </p:txBody>
      </p:sp>
      <p:sp>
        <p:nvSpPr>
          <p:cNvPr id="10" name="Espace réservé du texte 9"/>
          <p:cNvSpPr>
            <a:spLocks noGrp="1"/>
          </p:cNvSpPr>
          <p:nvPr>
            <p:ph type="body" sz="quarter" idx="13"/>
          </p:nvPr>
        </p:nvSpPr>
        <p:spPr>
          <a:xfrm>
            <a:off x="720000" y="2169332"/>
            <a:ext cx="4573360" cy="2139950"/>
          </a:xfrm>
        </p:spPr>
        <p:txBody>
          <a:bodyPr/>
          <a:lstStyle>
            <a:lvl1pPr marL="7938" indent="0">
              <a:buFont typeface="Arial" charset="0"/>
              <a:buNone/>
              <a:defRPr sz="1600" b="1" i="0">
                <a:latin typeface="Arial" charset="0"/>
                <a:ea typeface="Arial" charset="0"/>
                <a:cs typeface="Arial" charset="0"/>
              </a:defRPr>
            </a:lvl1pPr>
            <a:lvl2pPr marL="7938" indent="0">
              <a:buFont typeface="Arial" charset="0"/>
              <a:buNone/>
              <a:defRPr sz="1600" b="0">
                <a:solidFill>
                  <a:schemeClr val="tx1"/>
                </a:solidFill>
              </a:defRPr>
            </a:lvl2pPr>
            <a:lvl3pPr marL="222250" indent="-214313">
              <a:buFont typeface="Cambria" charset="0"/>
              <a:buChar char="⎼"/>
              <a:tabLst/>
              <a:defRPr sz="1400"/>
            </a:lvl3pPr>
            <a:lvl4pPr marL="222250" indent="0">
              <a:buFont typeface="Arial" charset="0"/>
              <a:buNone/>
              <a:tabLst/>
              <a:defRPr/>
            </a:lvl4pPr>
            <a:lvl5pPr marL="222250" indent="0">
              <a:buNone/>
              <a:tabLst/>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8" name="Rectangle 7"/>
          <p:cNvSpPr/>
          <p:nvPr userDrawn="1"/>
        </p:nvSpPr>
        <p:spPr>
          <a:xfrm>
            <a:off x="0" y="6200274"/>
            <a:ext cx="9180576" cy="640264"/>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space réservé de la date 2"/>
          <p:cNvSpPr>
            <a:spLocks noGrp="1"/>
          </p:cNvSpPr>
          <p:nvPr>
            <p:ph type="dt" sz="half" idx="2"/>
          </p:nvPr>
        </p:nvSpPr>
        <p:spPr>
          <a:xfrm>
            <a:off x="6361927" y="6361910"/>
            <a:ext cx="2057400" cy="36419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smtClean="0"/>
              <a:t>28 octobre 2016</a:t>
            </a:r>
            <a:endParaRPr lang="fr-FR" dirty="0"/>
          </a:p>
        </p:txBody>
      </p:sp>
      <p:sp>
        <p:nvSpPr>
          <p:cNvPr id="15" name="Espace réservé du numéro de diapositive 4"/>
          <p:cNvSpPr>
            <a:spLocks noGrp="1"/>
          </p:cNvSpPr>
          <p:nvPr>
            <p:ph type="sldNum" sz="quarter" idx="4"/>
          </p:nvPr>
        </p:nvSpPr>
        <p:spPr>
          <a:xfrm>
            <a:off x="8666205" y="6361910"/>
            <a:ext cx="368128" cy="36419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6" name="Pentagone 15"/>
          <p:cNvSpPr>
            <a:spLocks noChangeAspect="1"/>
          </p:cNvSpPr>
          <p:nvPr userDrawn="1"/>
        </p:nvSpPr>
        <p:spPr>
          <a:xfrm>
            <a:off x="8470766" y="6467414"/>
            <a:ext cx="144000" cy="13714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pied de page 3"/>
          <p:cNvSpPr>
            <a:spLocks noGrp="1"/>
          </p:cNvSpPr>
          <p:nvPr>
            <p:ph type="ftr" sz="quarter" idx="3"/>
          </p:nvPr>
        </p:nvSpPr>
        <p:spPr>
          <a:xfrm>
            <a:off x="360000" y="6480000"/>
            <a:ext cx="3086100" cy="201738"/>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5" name="Espace réservé pour une image  4"/>
          <p:cNvSpPr>
            <a:spLocks noGrp="1"/>
          </p:cNvSpPr>
          <p:nvPr>
            <p:ph type="pic" sz="quarter" idx="14"/>
          </p:nvPr>
        </p:nvSpPr>
        <p:spPr>
          <a:xfrm>
            <a:off x="5597525" y="1800000"/>
            <a:ext cx="3546475" cy="4164293"/>
          </a:xfrm>
        </p:spPr>
        <p:txBody>
          <a:bodyPr/>
          <a:lstStyle/>
          <a:p>
            <a:r>
              <a:rPr lang="fr-FR" smtClean="0"/>
              <a:t>Cliquez sur l'icône pour ajouter une image</a:t>
            </a:r>
            <a:endParaRPr lang="fr-FR"/>
          </a:p>
        </p:txBody>
      </p:sp>
    </p:spTree>
    <p:extLst>
      <p:ext uri="{BB962C8B-B14F-4D97-AF65-F5344CB8AC3E}">
        <p14:creationId xmlns:p14="http://schemas.microsoft.com/office/powerpoint/2010/main" val="23705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14616" y="2548469"/>
            <a:ext cx="6900734" cy="492443"/>
          </a:xfrm>
          <a:prstGeom prst="rect">
            <a:avLst/>
          </a:prstGeom>
        </p:spPr>
        <p:txBody>
          <a:bodyPr vert="horz" wrap="square" lIns="288000" tIns="0" rIns="0" bIns="0" rtlCol="0" anchor="b" anchorCtr="0">
            <a:spAutoFit/>
          </a:bodyPr>
          <a:lstStyle/>
          <a:p>
            <a:r>
              <a:rPr lang="fr-FR" dirty="0" smtClean="0"/>
              <a:t>Cliquez et modifiez le titre</a:t>
            </a:r>
            <a:endParaRPr lang="fr-FR" dirty="0"/>
          </a:p>
        </p:txBody>
      </p:sp>
      <p:sp>
        <p:nvSpPr>
          <p:cNvPr id="6" name="Espace réservé du texte 5"/>
          <p:cNvSpPr>
            <a:spLocks noGrp="1"/>
          </p:cNvSpPr>
          <p:nvPr>
            <p:ph type="body" idx="1"/>
          </p:nvPr>
        </p:nvSpPr>
        <p:spPr>
          <a:xfrm>
            <a:off x="1614616" y="3072712"/>
            <a:ext cx="6900734" cy="3030857"/>
          </a:xfrm>
          <a:prstGeom prst="rect">
            <a:avLst/>
          </a:prstGeom>
        </p:spPr>
        <p:txBody>
          <a:bodyPr vert="horz" lIns="0" tIns="0" rIns="0" bIns="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1" name="Imag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1589" y="359263"/>
            <a:ext cx="1733885" cy="685689"/>
          </a:xfrm>
          <a:prstGeom prst="rect">
            <a:avLst/>
          </a:prstGeom>
        </p:spPr>
      </p:pic>
      <p:pic>
        <p:nvPicPr>
          <p:cNvPr id="17" name="Imag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2955" y="-2676"/>
            <a:ext cx="3905071" cy="1278023"/>
          </a:xfrm>
          <a:prstGeom prst="rect">
            <a:avLst/>
          </a:prstGeom>
        </p:spPr>
      </p:pic>
    </p:spTree>
    <p:extLst>
      <p:ext uri="{BB962C8B-B14F-4D97-AF65-F5344CB8AC3E}">
        <p14:creationId xmlns:p14="http://schemas.microsoft.com/office/powerpoint/2010/main" val="2028781991"/>
      </p:ext>
    </p:extLst>
  </p:cSld>
  <p:clrMap bg1="lt1" tx1="dk1" bg2="lt2" tx2="dk2" accent1="accent1" accent2="accent2" accent3="accent3" accent4="accent4" accent5="accent5" accent6="accent6" hlink="hlink" folHlink="folHlink"/>
  <p:sldLayoutIdLst>
    <p:sldLayoutId id="2147483784" r:id="rId1"/>
    <p:sldLayoutId id="2147483783" r:id="rId2"/>
    <p:sldLayoutId id="2147483799" r:id="rId3"/>
    <p:sldLayoutId id="2147483800" r:id="rId4"/>
    <p:sldLayoutId id="2147483785" r:id="rId5"/>
    <p:sldLayoutId id="2147483801" r:id="rId6"/>
    <p:sldLayoutId id="2147483787" r:id="rId7"/>
    <p:sldLayoutId id="2147483786" r:id="rId8"/>
    <p:sldLayoutId id="2147483802" r:id="rId9"/>
    <p:sldLayoutId id="2147483803" r:id="rId10"/>
  </p:sldLayoutIdLst>
  <p:hf hdr="0" dt="0"/>
  <p:txStyles>
    <p:titleStyle>
      <a:lvl1pPr algn="l" defTabSz="457200" rtl="0" eaLnBrk="1" fontAlgn="base" hangingPunct="1">
        <a:spcBef>
          <a:spcPct val="0"/>
        </a:spcBef>
        <a:spcAft>
          <a:spcPct val="0"/>
        </a:spcAft>
        <a:defRPr sz="3200" b="1" kern="1200">
          <a:solidFill>
            <a:srgbClr val="F08B27"/>
          </a:solidFill>
          <a:latin typeface="Century Gothic" charset="0"/>
          <a:ea typeface="Century Gothic" charset="0"/>
          <a:cs typeface="Century Gothic" charset="0"/>
        </a:defRPr>
      </a:lvl1pPr>
      <a:lvl2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2pPr>
      <a:lvl3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3pPr>
      <a:lvl4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4pPr>
      <a:lvl5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5pPr>
      <a:lvl6pPr marL="457200" algn="ctr" defTabSz="457200" rtl="0" eaLnBrk="1" fontAlgn="base" hangingPunct="1">
        <a:spcBef>
          <a:spcPct val="0"/>
        </a:spcBef>
        <a:spcAft>
          <a:spcPct val="0"/>
        </a:spcAft>
        <a:defRPr sz="9600">
          <a:solidFill>
            <a:srgbClr val="FFFFFF"/>
          </a:solidFill>
          <a:latin typeface="DIN-LightAlternate" charset="0"/>
          <a:ea typeface="ＭＳ Ｐゴシック" charset="0"/>
        </a:defRPr>
      </a:lvl6pPr>
      <a:lvl7pPr marL="914400" algn="ctr" defTabSz="457200" rtl="0" eaLnBrk="1" fontAlgn="base" hangingPunct="1">
        <a:spcBef>
          <a:spcPct val="0"/>
        </a:spcBef>
        <a:spcAft>
          <a:spcPct val="0"/>
        </a:spcAft>
        <a:defRPr sz="9600">
          <a:solidFill>
            <a:srgbClr val="FFFFFF"/>
          </a:solidFill>
          <a:latin typeface="DIN-LightAlternate" charset="0"/>
          <a:ea typeface="ＭＳ Ｐゴシック" charset="0"/>
        </a:defRPr>
      </a:lvl7pPr>
      <a:lvl8pPr marL="1371600" algn="ctr" defTabSz="457200" rtl="0" eaLnBrk="1" fontAlgn="base" hangingPunct="1">
        <a:spcBef>
          <a:spcPct val="0"/>
        </a:spcBef>
        <a:spcAft>
          <a:spcPct val="0"/>
        </a:spcAft>
        <a:defRPr sz="9600">
          <a:solidFill>
            <a:srgbClr val="FFFFFF"/>
          </a:solidFill>
          <a:latin typeface="DIN-LightAlternate" charset="0"/>
          <a:ea typeface="ＭＳ Ｐゴシック" charset="0"/>
        </a:defRPr>
      </a:lvl8pPr>
      <a:lvl9pPr marL="1828800" algn="ctr" defTabSz="457200" rtl="0" eaLnBrk="1" fontAlgn="base" hangingPunct="1">
        <a:spcBef>
          <a:spcPct val="0"/>
        </a:spcBef>
        <a:spcAft>
          <a:spcPct val="0"/>
        </a:spcAft>
        <a:defRPr sz="9600">
          <a:solidFill>
            <a:srgbClr val="FFFFFF"/>
          </a:solidFill>
          <a:latin typeface="DIN-LightAlternate" charset="0"/>
          <a:ea typeface="ＭＳ Ｐゴシック" charset="0"/>
        </a:defRPr>
      </a:lvl9pPr>
    </p:titleStyle>
    <p:bodyStyle>
      <a:lvl1pPr marL="271463" indent="-263525" algn="l" defTabSz="457200" rtl="0" eaLnBrk="1" fontAlgn="base" hangingPunct="1">
        <a:spcBef>
          <a:spcPct val="20000"/>
        </a:spcBef>
        <a:spcAft>
          <a:spcPct val="0"/>
        </a:spcAft>
        <a:buSzPct val="80000"/>
        <a:buFontTx/>
        <a:buBlip>
          <a:blip r:embed="rId14"/>
        </a:buBlip>
        <a:tabLst/>
        <a:defRPr sz="2000" b="1" i="0" kern="1200" baseline="0">
          <a:solidFill>
            <a:srgbClr val="878375"/>
          </a:solidFill>
          <a:latin typeface="Arial" charset="0"/>
          <a:ea typeface="Arial" charset="0"/>
          <a:cs typeface="Arial" charset="0"/>
        </a:defRPr>
      </a:lvl1pPr>
      <a:lvl2pPr marL="7938" indent="0" algn="l" defTabSz="457200" rtl="0" eaLnBrk="1" fontAlgn="base" hangingPunct="1">
        <a:spcBef>
          <a:spcPct val="20000"/>
        </a:spcBef>
        <a:spcAft>
          <a:spcPct val="0"/>
        </a:spcAft>
        <a:buFont typeface="Arial" charset="0"/>
        <a:buNone/>
        <a:tabLst/>
        <a:defRPr sz="2000" b="1" i="0" kern="1200">
          <a:solidFill>
            <a:srgbClr val="878375"/>
          </a:solidFill>
          <a:latin typeface="Arial" charset="0"/>
          <a:ea typeface="Arial" charset="0"/>
          <a:cs typeface="Arial" charset="0"/>
        </a:defRPr>
      </a:lvl2pPr>
      <a:lvl3pPr marL="534988" indent="-223838" algn="l" defTabSz="457200" rtl="0" eaLnBrk="1" fontAlgn="base" hangingPunct="1">
        <a:spcBef>
          <a:spcPct val="20000"/>
        </a:spcBef>
        <a:spcAft>
          <a:spcPct val="0"/>
        </a:spcAft>
        <a:buFont typeface="AppleSymbols" charset="0"/>
        <a:buChar char="⎼"/>
        <a:tabLst/>
        <a:defRPr sz="1600" b="0" i="0" kern="1200">
          <a:solidFill>
            <a:schemeClr val="tx1"/>
          </a:solidFill>
          <a:latin typeface="Arial" charset="0"/>
          <a:ea typeface="Arial" charset="0"/>
          <a:cs typeface="Arial" charset="0"/>
        </a:defRPr>
      </a:lvl3pPr>
      <a:lvl4pPr marL="582612" indent="0" algn="l" defTabSz="457200" rtl="0" eaLnBrk="1" fontAlgn="base" hangingPunct="1">
        <a:spcBef>
          <a:spcPct val="20000"/>
        </a:spcBef>
        <a:spcAft>
          <a:spcPct val="0"/>
        </a:spcAft>
        <a:buClr>
          <a:srgbClr val="F08B27"/>
        </a:buClr>
        <a:buFont typeface="Helvetica" charset="0"/>
        <a:buNone/>
        <a:tabLst/>
        <a:defRPr sz="1200" b="1" i="0" kern="1200">
          <a:solidFill>
            <a:schemeClr val="tx1"/>
          </a:solidFill>
          <a:latin typeface="Arial" charset="0"/>
          <a:ea typeface="Arial" charset="0"/>
          <a:cs typeface="Arial" charset="0"/>
        </a:defRPr>
      </a:lvl4pPr>
      <a:lvl5pPr marL="717550" indent="-134938" algn="l" defTabSz="457200" rtl="0" eaLnBrk="1" fontAlgn="base" hangingPunct="1">
        <a:spcBef>
          <a:spcPct val="20000"/>
        </a:spcBef>
        <a:spcAft>
          <a:spcPct val="0"/>
        </a:spcAft>
        <a:buClr>
          <a:srgbClr val="96BD0D"/>
        </a:buClr>
        <a:buFont typeface="Helvetica" charset="0"/>
        <a:buChar char="●"/>
        <a:tabLst/>
        <a:defRPr sz="12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microsoft.com/office/2007/relationships/hdphoto" Target="../media/hdphoto1.wdp"/><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4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urbact.eu/faq" TargetMode="External"/><Relationship Id="rId5" Type="http://schemas.microsoft.com/office/2007/relationships/hdphoto" Target="../media/hdphoto3.wdp"/><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hyperlink" Target="http://www.blog.urbact.eu/" TargetMode="External"/><Relationship Id="rId3" Type="http://schemas.openxmlformats.org/officeDocument/2006/relationships/image" Target="../media/image17.png"/><Relationship Id="rId7" Type="http://schemas.openxmlformats.org/officeDocument/2006/relationships/hyperlink" Target="http://urbact.eu/urbact-opportunity-action-and-change"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urbact.eu/all-networks" TargetMode="External"/><Relationship Id="rId5" Type="http://schemas.openxmlformats.org/officeDocument/2006/relationships/hyperlink" Target="http://urbact.eu/two-cities-united-love-good-food" TargetMode="External"/><Relationship Id="rId10" Type="http://schemas.openxmlformats.org/officeDocument/2006/relationships/image" Target="../media/image18.png"/><Relationship Id="rId4" Type="http://schemas.openxmlformats.org/officeDocument/2006/relationships/hyperlink" Target="http://urbact.eu/cities-action-stories-change-publication-just-released" TargetMode="External"/><Relationship Id="rId9" Type="http://schemas.openxmlformats.org/officeDocument/2006/relationships/hyperlink" Target="http://urbact.eu/urbact-last-call-action-planning-networks-now-op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9035" y="2432720"/>
            <a:ext cx="5782235" cy="1015663"/>
          </a:xfrm>
          <a:prstGeom prst="rect">
            <a:avLst/>
          </a:prstGeom>
        </p:spPr>
        <p:txBody>
          <a:bodyPr wrap="square">
            <a:spAutoFit/>
          </a:bodyPr>
          <a:lstStyle/>
          <a:p>
            <a:pPr algn="just" defTabSz="914400" fontAlgn="auto">
              <a:spcBef>
                <a:spcPts val="0"/>
              </a:spcBef>
              <a:spcAft>
                <a:spcPts val="0"/>
              </a:spcAft>
              <a:defRPr/>
            </a:pPr>
            <a:r>
              <a:rPr lang="en-US" sz="2000" i="1" dirty="0" smtClean="0">
                <a:solidFill>
                  <a:srgbClr val="002060"/>
                </a:solidFill>
                <a:latin typeface="Century Gothic" pitchFamily="34" charset="0"/>
              </a:rPr>
              <a:t>URBACT </a:t>
            </a:r>
            <a:r>
              <a:rPr lang="bg-BG" sz="2000" i="1" dirty="0" smtClean="0">
                <a:solidFill>
                  <a:srgbClr val="002060"/>
                </a:solidFill>
                <a:latin typeface="Century Gothic" pitchFamily="34" charset="0"/>
              </a:rPr>
              <a:t>дава възможност за добиване на знания и обмен с колеги от ЕС в търсене на общи решения на местните проблеми. </a:t>
            </a:r>
            <a:endParaRPr lang="en-GB" sz="2000" i="1" dirty="0">
              <a:solidFill>
                <a:srgbClr val="002060"/>
              </a:solidFill>
              <a:latin typeface="Century Gothic" pitchFamily="34" charset="0"/>
            </a:endParaRPr>
          </a:p>
        </p:txBody>
      </p:sp>
    </p:spTree>
    <p:extLst>
      <p:ext uri="{BB962C8B-B14F-4D97-AF65-F5344CB8AC3E}">
        <p14:creationId xmlns:p14="http://schemas.microsoft.com/office/powerpoint/2010/main" val="119629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10</a:t>
            </a:fld>
            <a:endParaRPr lang="fr-FR" dirty="0"/>
          </a:p>
        </p:txBody>
      </p:sp>
      <p:sp>
        <p:nvSpPr>
          <p:cNvPr id="6" name="Espace réservé du texte 5"/>
          <p:cNvSpPr>
            <a:spLocks noGrp="1"/>
          </p:cNvSpPr>
          <p:nvPr>
            <p:ph type="body" sz="quarter" idx="13"/>
          </p:nvPr>
        </p:nvSpPr>
        <p:spPr>
          <a:xfrm>
            <a:off x="255495" y="793483"/>
            <a:ext cx="8667788" cy="5217352"/>
          </a:xfrm>
        </p:spPr>
        <p:txBody>
          <a:bodyPr>
            <a:normAutofit/>
          </a:bodyPr>
          <a:lstStyle/>
          <a:p>
            <a:pPr marL="7938" indent="0">
              <a:buNone/>
            </a:pPr>
            <a:endParaRPr lang="bg-BG" u="sng" dirty="0" smtClean="0">
              <a:latin typeface="Century Gothic" panose="020B0502020202020204" pitchFamily="34" charset="0"/>
            </a:endParaRPr>
          </a:p>
          <a:p>
            <a:pPr marL="7938" indent="0">
              <a:buNone/>
            </a:pPr>
            <a:r>
              <a:rPr lang="bg-BG" u="sng" dirty="0">
                <a:solidFill>
                  <a:schemeClr val="accent1">
                    <a:lumMod val="50000"/>
                  </a:schemeClr>
                </a:solidFill>
                <a:latin typeface="Palatino Linotype" panose="02040502050505030304" pitchFamily="18" charset="0"/>
              </a:rPr>
              <a:t>Работни пакети</a:t>
            </a:r>
            <a:endParaRPr lang="en-US" u="sng" dirty="0">
              <a:solidFill>
                <a:schemeClr val="accent1">
                  <a:lumMod val="50000"/>
                </a:schemeClr>
              </a:solidFill>
              <a:latin typeface="Palatino Linotype" panose="02040502050505030304" pitchFamily="18" charset="0"/>
            </a:endParaRPr>
          </a:p>
          <a:p>
            <a:pPr marL="7938" indent="0">
              <a:buNone/>
            </a:pPr>
            <a:r>
              <a:rPr lang="bg-BG" b="0" u="sng" dirty="0" smtClean="0">
                <a:solidFill>
                  <a:schemeClr val="accent1">
                    <a:lumMod val="50000"/>
                  </a:schemeClr>
                </a:solidFill>
                <a:latin typeface="Palatino Linotype" panose="02040502050505030304" pitchFamily="18" charset="0"/>
              </a:rPr>
              <a:t>Фаза 1:</a:t>
            </a:r>
            <a:r>
              <a:rPr lang="en-GB" b="0" dirty="0" smtClean="0">
                <a:solidFill>
                  <a:schemeClr val="accent1">
                    <a:lumMod val="50000"/>
                  </a:schemeClr>
                </a:solidFill>
                <a:latin typeface="Palatino Linotype" panose="02040502050505030304" pitchFamily="18" charset="0"/>
              </a:rPr>
              <a:t>									  </a:t>
            </a:r>
            <a:r>
              <a:rPr lang="bg-BG" b="0" u="sng" dirty="0" smtClean="0">
                <a:solidFill>
                  <a:schemeClr val="accent1">
                    <a:lumMod val="50000"/>
                  </a:schemeClr>
                </a:solidFill>
                <a:latin typeface="Palatino Linotype" panose="02040502050505030304" pitchFamily="18" charset="0"/>
              </a:rPr>
              <a:t>Фаза </a:t>
            </a:r>
            <a:r>
              <a:rPr lang="bg-BG" b="0" u="sng" dirty="0">
                <a:solidFill>
                  <a:schemeClr val="accent1">
                    <a:lumMod val="50000"/>
                  </a:schemeClr>
                </a:solidFill>
                <a:latin typeface="Palatino Linotype" panose="02040502050505030304" pitchFamily="18" charset="0"/>
              </a:rPr>
              <a:t>2:</a:t>
            </a:r>
            <a:endParaRPr lang="bg-BG" b="0" u="sng" dirty="0" smtClean="0">
              <a:solidFill>
                <a:schemeClr val="accent1">
                  <a:lumMod val="50000"/>
                </a:schemeClr>
              </a:solidFill>
              <a:latin typeface="Palatino Linotype" panose="02040502050505030304" pitchFamily="18" charset="0"/>
            </a:endParaRPr>
          </a:p>
          <a:p>
            <a:pPr>
              <a:buFontTx/>
              <a:buChar char="-"/>
            </a:pPr>
            <a:r>
              <a:rPr lang="bg-BG" b="0" dirty="0" smtClean="0">
                <a:solidFill>
                  <a:schemeClr val="accent1">
                    <a:lumMod val="50000"/>
                  </a:schemeClr>
                </a:solidFill>
                <a:latin typeface="Palatino Linotype" panose="02040502050505030304" pitchFamily="18" charset="0"/>
              </a:rPr>
              <a:t>Управление и координация</a:t>
            </a:r>
            <a:r>
              <a:rPr lang="en-GB" b="0" dirty="0" smtClean="0">
                <a:solidFill>
                  <a:schemeClr val="accent1">
                    <a:lumMod val="50000"/>
                  </a:schemeClr>
                </a:solidFill>
                <a:latin typeface="Palatino Linotype" panose="02040502050505030304" pitchFamily="18" charset="0"/>
              </a:rPr>
              <a:t>			- </a:t>
            </a:r>
            <a:r>
              <a:rPr lang="bg-BG" b="0" dirty="0" smtClean="0">
                <a:solidFill>
                  <a:schemeClr val="accent1">
                    <a:lumMod val="50000"/>
                  </a:schemeClr>
                </a:solidFill>
                <a:latin typeface="Palatino Linotype" panose="02040502050505030304" pitchFamily="18" charset="0"/>
              </a:rPr>
              <a:t>Управление </a:t>
            </a:r>
            <a:r>
              <a:rPr lang="bg-BG" b="0" dirty="0">
                <a:solidFill>
                  <a:schemeClr val="accent1">
                    <a:lumMod val="50000"/>
                  </a:schemeClr>
                </a:solidFill>
                <a:latin typeface="Palatino Linotype" panose="02040502050505030304" pitchFamily="18" charset="0"/>
              </a:rPr>
              <a:t>и </a:t>
            </a:r>
            <a:r>
              <a:rPr lang="bg-BG" b="0" dirty="0" smtClean="0">
                <a:solidFill>
                  <a:schemeClr val="accent1">
                    <a:lumMod val="50000"/>
                  </a:schemeClr>
                </a:solidFill>
                <a:latin typeface="Palatino Linotype" panose="02040502050505030304" pitchFamily="18" charset="0"/>
              </a:rPr>
              <a:t>координация</a:t>
            </a:r>
          </a:p>
          <a:p>
            <a:pPr>
              <a:buFontTx/>
              <a:buChar char="-"/>
            </a:pPr>
            <a:r>
              <a:rPr lang="bg-BG" b="0" dirty="0" smtClean="0">
                <a:solidFill>
                  <a:schemeClr val="accent1">
                    <a:lumMod val="50000"/>
                  </a:schemeClr>
                </a:solidFill>
                <a:latin typeface="Palatino Linotype" panose="02040502050505030304" pitchFamily="18" charset="0"/>
              </a:rPr>
              <a:t>Подготовка на същинския проект</a:t>
            </a:r>
            <a:r>
              <a:rPr lang="en-GB" b="0" dirty="0" smtClean="0">
                <a:solidFill>
                  <a:schemeClr val="accent1">
                    <a:lumMod val="50000"/>
                  </a:schemeClr>
                </a:solidFill>
                <a:latin typeface="Palatino Linotype" panose="02040502050505030304" pitchFamily="18" charset="0"/>
              </a:rPr>
              <a:t>	- </a:t>
            </a:r>
            <a:r>
              <a:rPr lang="bg-BG" b="0" dirty="0">
                <a:solidFill>
                  <a:schemeClr val="accent1">
                    <a:lumMod val="50000"/>
                  </a:schemeClr>
                </a:solidFill>
                <a:latin typeface="Palatino Linotype" panose="02040502050505030304" pitchFamily="18" charset="0"/>
              </a:rPr>
              <a:t>Международен </a:t>
            </a:r>
            <a:r>
              <a:rPr lang="bg-BG" b="0" dirty="0" smtClean="0">
                <a:solidFill>
                  <a:schemeClr val="accent1">
                    <a:lumMod val="50000"/>
                  </a:schemeClr>
                </a:solidFill>
                <a:latin typeface="Palatino Linotype" panose="02040502050505030304" pitchFamily="18" charset="0"/>
              </a:rPr>
              <a:t>обмен</a:t>
            </a:r>
            <a:r>
              <a:rPr lang="en-GB" b="0" dirty="0" smtClean="0">
                <a:solidFill>
                  <a:schemeClr val="accent1">
                    <a:lumMod val="50000"/>
                  </a:schemeClr>
                </a:solidFill>
                <a:latin typeface="Palatino Linotype" panose="02040502050505030304" pitchFamily="18" charset="0"/>
              </a:rPr>
              <a:t>/</a:t>
            </a:r>
            <a:r>
              <a:rPr lang="bg-BG" b="0" dirty="0" smtClean="0">
                <a:solidFill>
                  <a:schemeClr val="accent1">
                    <a:lumMod val="50000"/>
                  </a:schemeClr>
                </a:solidFill>
                <a:latin typeface="Palatino Linotype" panose="02040502050505030304" pitchFamily="18" charset="0"/>
              </a:rPr>
              <a:t>обучение</a:t>
            </a:r>
          </a:p>
          <a:p>
            <a:pPr lvl="1"/>
            <a:r>
              <a:rPr lang="en-GB" b="0" dirty="0">
                <a:solidFill>
                  <a:schemeClr val="accent1">
                    <a:lumMod val="50000"/>
                  </a:schemeClr>
                </a:solidFill>
                <a:latin typeface="Palatino Linotype" panose="02040502050505030304" pitchFamily="18" charset="0"/>
              </a:rPr>
              <a:t> </a:t>
            </a:r>
            <a:r>
              <a:rPr lang="en-GB" b="0" dirty="0" smtClean="0">
                <a:solidFill>
                  <a:schemeClr val="accent1">
                    <a:lumMod val="50000"/>
                  </a:schemeClr>
                </a:solidFill>
                <a:latin typeface="Palatino Linotype" panose="02040502050505030304" pitchFamily="18" charset="0"/>
              </a:rPr>
              <a:t>                                                                       - </a:t>
            </a:r>
            <a:r>
              <a:rPr lang="bg-BG" b="0" dirty="0" smtClean="0">
                <a:solidFill>
                  <a:schemeClr val="accent1">
                    <a:lumMod val="50000"/>
                  </a:schemeClr>
                </a:solidFill>
                <a:latin typeface="Palatino Linotype" panose="02040502050505030304" pitchFamily="18" charset="0"/>
              </a:rPr>
              <a:t>Местни политики и практики</a:t>
            </a:r>
          </a:p>
          <a:p>
            <a:pPr marL="7938" indent="0">
              <a:buNone/>
            </a:pPr>
            <a:r>
              <a:rPr lang="en-GB" b="0" dirty="0" smtClean="0">
                <a:solidFill>
                  <a:schemeClr val="accent1">
                    <a:lumMod val="50000"/>
                  </a:schemeClr>
                </a:solidFill>
                <a:latin typeface="Palatino Linotype" panose="02040502050505030304" pitchFamily="18" charset="0"/>
              </a:rPr>
              <a:t>                                                                        - </a:t>
            </a:r>
            <a:r>
              <a:rPr lang="bg-BG" b="0" dirty="0" smtClean="0">
                <a:solidFill>
                  <a:schemeClr val="accent1">
                    <a:lumMod val="50000"/>
                  </a:schemeClr>
                </a:solidFill>
                <a:latin typeface="Palatino Linotype" panose="02040502050505030304" pitchFamily="18" charset="0"/>
              </a:rPr>
              <a:t>Разпространение на </a:t>
            </a:r>
            <a:endParaRPr lang="en-GB" b="0" dirty="0" smtClean="0">
              <a:solidFill>
                <a:schemeClr val="accent1">
                  <a:lumMod val="50000"/>
                </a:schemeClr>
              </a:solidFill>
              <a:latin typeface="Palatino Linotype" panose="02040502050505030304" pitchFamily="18" charset="0"/>
            </a:endParaRPr>
          </a:p>
          <a:p>
            <a:pPr marL="7938" indent="0">
              <a:buNone/>
            </a:pPr>
            <a:r>
              <a:rPr lang="en-GB" b="0" dirty="0">
                <a:solidFill>
                  <a:schemeClr val="accent1">
                    <a:lumMod val="50000"/>
                  </a:schemeClr>
                </a:solidFill>
                <a:latin typeface="Palatino Linotype" panose="02040502050505030304" pitchFamily="18" charset="0"/>
              </a:rPr>
              <a:t> </a:t>
            </a:r>
            <a:r>
              <a:rPr lang="en-GB" b="0" dirty="0" smtClean="0">
                <a:solidFill>
                  <a:schemeClr val="accent1">
                    <a:lumMod val="50000"/>
                  </a:schemeClr>
                </a:solidFill>
                <a:latin typeface="Palatino Linotype" panose="02040502050505030304" pitchFamily="18" charset="0"/>
              </a:rPr>
              <a:t>                                                                         </a:t>
            </a:r>
            <a:r>
              <a:rPr lang="bg-BG" b="0" dirty="0" smtClean="0">
                <a:solidFill>
                  <a:schemeClr val="accent1">
                    <a:lumMod val="50000"/>
                  </a:schemeClr>
                </a:solidFill>
                <a:latin typeface="Palatino Linotype" panose="02040502050505030304" pitchFamily="18" charset="0"/>
              </a:rPr>
              <a:t>информация </a:t>
            </a:r>
          </a:p>
          <a:p>
            <a:pPr marL="7938" indent="0">
              <a:buNone/>
            </a:pPr>
            <a:r>
              <a:rPr lang="bg-BG" u="sng" dirty="0" smtClean="0">
                <a:solidFill>
                  <a:schemeClr val="accent1">
                    <a:lumMod val="50000"/>
                  </a:schemeClr>
                </a:solidFill>
                <a:latin typeface="Palatino Linotype" panose="02040502050505030304" pitchFamily="18" charset="0"/>
                <a:ea typeface="MS Minngs"/>
                <a:cs typeface="Times New Roman"/>
              </a:rPr>
              <a:t>Разходи</a:t>
            </a:r>
          </a:p>
          <a:p>
            <a:pPr marL="7938" indent="0">
              <a:buNone/>
            </a:pPr>
            <a:endParaRPr lang="bg-BG" sz="900" u="sng" dirty="0">
              <a:solidFill>
                <a:schemeClr val="accent1">
                  <a:lumMod val="50000"/>
                </a:schemeClr>
              </a:solidFill>
              <a:latin typeface="Palatino Linotype" panose="02040502050505030304" pitchFamily="18" charset="0"/>
              <a:ea typeface="MS Minngs"/>
              <a:cs typeface="Times New Roman"/>
            </a:endParaRPr>
          </a:p>
          <a:p>
            <a:pPr marL="7938" indent="0">
              <a:buNone/>
            </a:pPr>
            <a:r>
              <a:rPr lang="bg-BG" b="0" dirty="0" smtClean="0">
                <a:solidFill>
                  <a:schemeClr val="accent1">
                    <a:lumMod val="50000"/>
                  </a:schemeClr>
                </a:solidFill>
                <a:latin typeface="Palatino Linotype" panose="02040502050505030304" pitchFamily="18" charset="0"/>
                <a:ea typeface="MS Minngs"/>
                <a:cs typeface="Times New Roman"/>
              </a:rPr>
              <a:t>-   За възнаграждения на ангажираните по проекта служители</a:t>
            </a:r>
          </a:p>
          <a:p>
            <a:pPr>
              <a:buFontTx/>
              <a:buChar char="-"/>
            </a:pPr>
            <a:r>
              <a:rPr lang="bg-BG" b="0" dirty="0" smtClean="0">
                <a:solidFill>
                  <a:schemeClr val="accent1">
                    <a:lumMod val="50000"/>
                  </a:schemeClr>
                </a:solidFill>
                <a:latin typeface="Palatino Linotype" panose="02040502050505030304" pitchFamily="18" charset="0"/>
                <a:ea typeface="MS Minngs"/>
                <a:cs typeface="Times New Roman"/>
              </a:rPr>
              <a:t>Административни</a:t>
            </a:r>
          </a:p>
          <a:p>
            <a:pPr>
              <a:buFontTx/>
              <a:buChar char="-"/>
            </a:pPr>
            <a:r>
              <a:rPr lang="bg-BG" b="0" dirty="0" smtClean="0">
                <a:solidFill>
                  <a:schemeClr val="accent1">
                    <a:lumMod val="50000"/>
                  </a:schemeClr>
                </a:solidFill>
                <a:latin typeface="Palatino Linotype" panose="02040502050505030304" pitchFamily="18" charset="0"/>
                <a:ea typeface="MS Minngs"/>
                <a:cs typeface="Times New Roman"/>
              </a:rPr>
              <a:t>Разходи за пътуване</a:t>
            </a:r>
            <a:endParaRPr lang="en-GB" b="0" dirty="0" smtClean="0">
              <a:solidFill>
                <a:schemeClr val="accent1">
                  <a:lumMod val="50000"/>
                </a:schemeClr>
              </a:solidFill>
              <a:latin typeface="Palatino Linotype" panose="02040502050505030304" pitchFamily="18" charset="0"/>
              <a:ea typeface="MS Minngs"/>
              <a:cs typeface="Times New Roman"/>
            </a:endParaRPr>
          </a:p>
          <a:p>
            <a:pPr>
              <a:buFontTx/>
              <a:buChar char="-"/>
            </a:pPr>
            <a:r>
              <a:rPr lang="bg-BG" b="0" dirty="0" smtClean="0">
                <a:solidFill>
                  <a:schemeClr val="accent1">
                    <a:lumMod val="50000"/>
                  </a:schemeClr>
                </a:solidFill>
                <a:latin typeface="Palatino Linotype" panose="02040502050505030304" pitchFamily="18" charset="0"/>
                <a:ea typeface="MS Minngs"/>
                <a:cs typeface="Times New Roman"/>
              </a:rPr>
              <a:t>Външни услуги и експертиза, и изпълнение на малки пилотни дейности </a:t>
            </a:r>
            <a:endParaRPr lang="en-US" b="0" dirty="0">
              <a:solidFill>
                <a:schemeClr val="accent1">
                  <a:lumMod val="50000"/>
                </a:schemeClr>
              </a:solidFill>
              <a:latin typeface="Palatino Linotype" panose="02040502050505030304" pitchFamily="18" charset="0"/>
              <a:ea typeface="MS Minngs"/>
              <a:cs typeface="Times New Roman"/>
            </a:endParaRPr>
          </a:p>
          <a:p>
            <a:pPr marL="7938" indent="0">
              <a:buNone/>
            </a:pPr>
            <a:endParaRPr lang="en-US" sz="1800" b="0" i="1" dirty="0" smtClean="0">
              <a:solidFill>
                <a:schemeClr val="accent2"/>
              </a:solidFill>
              <a:latin typeface="Century Gothic" panose="020B0502020202020204" pitchFamily="34" charset="0"/>
            </a:endParaRPr>
          </a:p>
          <a:p>
            <a:pPr marL="7938" indent="0">
              <a:buNone/>
            </a:pPr>
            <a:endParaRPr lang="en-US" sz="1800" b="0" i="1" dirty="0" smtClean="0">
              <a:solidFill>
                <a:schemeClr val="accent2"/>
              </a:solidFill>
              <a:latin typeface="Century Gothic" panose="020B0502020202020204" pitchFamily="34" charset="0"/>
            </a:endParaRPr>
          </a:p>
          <a:p>
            <a:pPr marL="7938" indent="0">
              <a:buNone/>
            </a:pPr>
            <a:endParaRPr lang="en-US" sz="1800" b="0" i="1" dirty="0" smtClean="0">
              <a:solidFill>
                <a:schemeClr val="accent2"/>
              </a:solidFill>
              <a:latin typeface="Century Gothic" panose="020B0502020202020204" pitchFamily="34" charset="0"/>
            </a:endParaRPr>
          </a:p>
          <a:p>
            <a:pPr marL="7938" indent="0">
              <a:buNone/>
            </a:pPr>
            <a:endParaRPr lang="en-US" sz="1800" b="0" i="1" dirty="0" smtClean="0">
              <a:solidFill>
                <a:schemeClr val="accent2"/>
              </a:solidFill>
              <a:latin typeface="Century Gothic" panose="020B0502020202020204" pitchFamily="34" charset="0"/>
            </a:endParaRPr>
          </a:p>
        </p:txBody>
      </p:sp>
      <p:sp>
        <p:nvSpPr>
          <p:cNvPr id="7" name="Titre 6"/>
          <p:cNvSpPr>
            <a:spLocks noGrp="1"/>
          </p:cNvSpPr>
          <p:nvPr>
            <p:ph type="title"/>
          </p:nvPr>
        </p:nvSpPr>
        <p:spPr>
          <a:xfrm>
            <a:off x="1934425" y="350591"/>
            <a:ext cx="5636269" cy="492443"/>
          </a:xfrm>
        </p:spPr>
        <p:txBody>
          <a:bodyPr/>
          <a:lstStyle/>
          <a:p>
            <a:r>
              <a:rPr lang="bg-BG" b="0" dirty="0" smtClean="0">
                <a:solidFill>
                  <a:srgbClr val="C4007B"/>
                </a:solidFill>
                <a:latin typeface="Century Gothic" panose="020B0502020202020204" pitchFamily="34" charset="0"/>
              </a:rPr>
              <a:t>Допустими разходи </a:t>
            </a:r>
            <a:r>
              <a:rPr lang="en-GB" b="0" dirty="0" smtClean="0">
                <a:solidFill>
                  <a:srgbClr val="C4007B"/>
                </a:solidFill>
                <a:latin typeface="Century Gothic" panose="020B0502020202020204" pitchFamily="34" charset="0"/>
              </a:rPr>
              <a:t>?</a:t>
            </a:r>
            <a:endParaRPr lang="en-GB" b="0" dirty="0">
              <a:latin typeface="Century Gothic" panose="020B0502020202020204" pitchFamily="34" charset="0"/>
            </a:endParaRPr>
          </a:p>
        </p:txBody>
      </p:sp>
      <p:sp>
        <p:nvSpPr>
          <p:cNvPr id="9"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Tree>
    <p:extLst>
      <p:ext uri="{BB962C8B-B14F-4D97-AF65-F5344CB8AC3E}">
        <p14:creationId xmlns:p14="http://schemas.microsoft.com/office/powerpoint/2010/main" val="266097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11</a:t>
            </a:fld>
            <a:endParaRPr lang="fr-FR" dirty="0"/>
          </a:p>
        </p:txBody>
      </p:sp>
      <p:sp>
        <p:nvSpPr>
          <p:cNvPr id="6" name="Espace réservé du texte 5"/>
          <p:cNvSpPr>
            <a:spLocks noGrp="1"/>
          </p:cNvSpPr>
          <p:nvPr>
            <p:ph type="body" sz="quarter" idx="13"/>
          </p:nvPr>
        </p:nvSpPr>
        <p:spPr>
          <a:xfrm>
            <a:off x="1813033" y="1543127"/>
            <a:ext cx="7110249" cy="3817149"/>
          </a:xfrm>
        </p:spPr>
        <p:txBody>
          <a:bodyPr>
            <a:normAutofit/>
          </a:bodyPr>
          <a:lstStyle/>
          <a:p>
            <a:pPr marL="7938" indent="0">
              <a:buNone/>
            </a:pPr>
            <a:endParaRPr lang="en-US" u="sng" dirty="0" smtClean="0">
              <a:latin typeface="Century Gothic" panose="020B0502020202020204" pitchFamily="34" charset="0"/>
            </a:endParaRPr>
          </a:p>
          <a:p>
            <a:pPr marL="7938" indent="0">
              <a:buNone/>
            </a:pPr>
            <a:r>
              <a:rPr lang="bg-BG" b="0" u="sng" dirty="0" smtClean="0">
                <a:solidFill>
                  <a:schemeClr val="accent1">
                    <a:lumMod val="50000"/>
                  </a:schemeClr>
                </a:solidFill>
                <a:latin typeface="Century Gothic" panose="020B0502020202020204" pitchFamily="34" charset="0"/>
              </a:rPr>
              <a:t>Всички местни власти от ЕС, Норвегия и Швейцария </a:t>
            </a:r>
            <a:r>
              <a:rPr lang="bg-BG" b="0" dirty="0" smtClean="0">
                <a:solidFill>
                  <a:schemeClr val="accent1">
                    <a:lumMod val="50000"/>
                  </a:schemeClr>
                </a:solidFill>
                <a:latin typeface="Century Gothic" panose="020B0502020202020204" pitchFamily="34" charset="0"/>
              </a:rPr>
              <a:t>(</a:t>
            </a:r>
            <a:r>
              <a:rPr lang="bg-BG" b="0" i="1" dirty="0" smtClean="0">
                <a:solidFill>
                  <a:schemeClr val="accent1">
                    <a:lumMod val="50000"/>
                  </a:schemeClr>
                </a:solidFill>
                <a:latin typeface="Century Gothic" panose="020B0502020202020204" pitchFamily="34" charset="0"/>
              </a:rPr>
              <a:t>британците висят</a:t>
            </a:r>
            <a:r>
              <a:rPr lang="bg-BG" b="0" dirty="0" smtClean="0">
                <a:solidFill>
                  <a:schemeClr val="accent1">
                    <a:lumMod val="50000"/>
                  </a:schemeClr>
                </a:solidFill>
                <a:latin typeface="Century Gothic" panose="020B0502020202020204" pitchFamily="34" charset="0"/>
              </a:rPr>
              <a:t>)</a:t>
            </a:r>
            <a:r>
              <a:rPr lang="en-US" b="0" dirty="0" smtClean="0">
                <a:solidFill>
                  <a:schemeClr val="accent1">
                    <a:lumMod val="50000"/>
                  </a:schemeClr>
                </a:solidFill>
                <a:latin typeface="Century Gothic" panose="020B0502020202020204" pitchFamily="34" charset="0"/>
              </a:rPr>
              <a:t>:</a:t>
            </a:r>
          </a:p>
          <a:p>
            <a:pPr>
              <a:buFont typeface="Wingdings" panose="05000000000000000000" pitchFamily="2" charset="2"/>
              <a:buChar char="ü"/>
            </a:pPr>
            <a:r>
              <a:rPr lang="bg-BG" b="0" dirty="0" smtClean="0">
                <a:solidFill>
                  <a:schemeClr val="accent1">
                    <a:lumMod val="50000"/>
                  </a:schemeClr>
                </a:solidFill>
                <a:latin typeface="Century Gothic" panose="020B0502020202020204" pitchFamily="34" charset="0"/>
              </a:rPr>
              <a:t>Общини и градове;</a:t>
            </a:r>
            <a:endParaRPr lang="en-US" b="0" dirty="0">
              <a:solidFill>
                <a:schemeClr val="accent1">
                  <a:lumMod val="50000"/>
                </a:schemeClr>
              </a:solidFill>
              <a:latin typeface="Century Gothic" panose="020B0502020202020204" pitchFamily="34" charset="0"/>
            </a:endParaRPr>
          </a:p>
          <a:p>
            <a:pPr>
              <a:buFont typeface="Wingdings" panose="05000000000000000000" pitchFamily="2" charset="2"/>
              <a:buChar char="ü"/>
            </a:pPr>
            <a:r>
              <a:rPr lang="bg-BG" b="0" dirty="0" smtClean="0">
                <a:solidFill>
                  <a:schemeClr val="accent1">
                    <a:lumMod val="50000"/>
                  </a:schemeClr>
                </a:solidFill>
                <a:latin typeface="Century Gothic" panose="020B0502020202020204" pitchFamily="34" charset="0"/>
              </a:rPr>
              <a:t>Райони на общини;</a:t>
            </a:r>
            <a:endParaRPr lang="en-US" b="0" dirty="0">
              <a:solidFill>
                <a:schemeClr val="accent1">
                  <a:lumMod val="50000"/>
                </a:schemeClr>
              </a:solidFill>
              <a:latin typeface="Century Gothic" panose="020B0502020202020204" pitchFamily="34" charset="0"/>
            </a:endParaRPr>
          </a:p>
          <a:p>
            <a:pPr>
              <a:buFont typeface="Wingdings" panose="05000000000000000000" pitchFamily="2" charset="2"/>
              <a:buChar char="ü"/>
            </a:pPr>
            <a:r>
              <a:rPr lang="bg-BG" b="0" dirty="0" smtClean="0">
                <a:solidFill>
                  <a:schemeClr val="accent1">
                    <a:lumMod val="50000"/>
                  </a:schemeClr>
                </a:solidFill>
                <a:latin typeface="Century Gothic" panose="020B0502020202020204" pitchFamily="34" charset="0"/>
              </a:rPr>
              <a:t>Местни агенции и общински предприятия</a:t>
            </a:r>
          </a:p>
          <a:p>
            <a:pPr marL="7938" indent="0">
              <a:buNone/>
            </a:pPr>
            <a:endParaRPr lang="en-GB" dirty="0" smtClean="0">
              <a:solidFill>
                <a:schemeClr val="accent1">
                  <a:lumMod val="50000"/>
                </a:schemeClr>
              </a:solidFill>
              <a:latin typeface="Calibri"/>
              <a:ea typeface="MS Minngs"/>
              <a:cs typeface="Times New Roman"/>
            </a:endParaRPr>
          </a:p>
          <a:p>
            <a:r>
              <a:rPr lang="en-GB" b="0" dirty="0" smtClean="0">
                <a:solidFill>
                  <a:schemeClr val="accent1">
                    <a:lumMod val="50000"/>
                  </a:schemeClr>
                </a:solidFill>
                <a:latin typeface="Century Gothic" pitchFamily="34" charset="0"/>
                <a:ea typeface="MS Minngs"/>
                <a:cs typeface="Times New Roman"/>
              </a:rPr>
              <a:t>+ </a:t>
            </a:r>
            <a:r>
              <a:rPr lang="bg-BG" b="0" dirty="0">
                <a:solidFill>
                  <a:schemeClr val="accent1">
                    <a:lumMod val="50000"/>
                  </a:schemeClr>
                </a:solidFill>
                <a:latin typeface="Century Gothic" panose="020B0502020202020204" pitchFamily="34" charset="0"/>
              </a:rPr>
              <a:t>партньори, които не са общини, но имат отношение към </a:t>
            </a:r>
            <a:r>
              <a:rPr lang="bg-BG" b="0" dirty="0" smtClean="0">
                <a:solidFill>
                  <a:schemeClr val="accent1">
                    <a:lumMod val="50000"/>
                  </a:schemeClr>
                </a:solidFill>
                <a:latin typeface="Century Gothic" panose="020B0502020202020204" pitchFamily="34" charset="0"/>
              </a:rPr>
              <a:t>местните </a:t>
            </a:r>
            <a:r>
              <a:rPr lang="bg-BG" b="0" dirty="0">
                <a:solidFill>
                  <a:schemeClr val="accent1">
                    <a:lumMod val="50000"/>
                  </a:schemeClr>
                </a:solidFill>
                <a:latin typeface="Century Gothic" panose="020B0502020202020204" pitchFamily="34" charset="0"/>
              </a:rPr>
              <a:t>проблеми и политики: регионални и национални органи, университети и изследователски организации. </a:t>
            </a:r>
          </a:p>
          <a:p>
            <a:pPr marL="7938" indent="0">
              <a:buNone/>
            </a:pPr>
            <a:endParaRPr lang="en-US" b="0" dirty="0" smtClean="0">
              <a:solidFill>
                <a:srgbClr val="35B3B8"/>
              </a:solidFill>
              <a:latin typeface="Century Gothic" panose="020B0502020202020204" pitchFamily="34" charset="0"/>
            </a:endParaRPr>
          </a:p>
          <a:p>
            <a:pPr marL="7938" indent="0">
              <a:buNone/>
            </a:pPr>
            <a:endParaRPr lang="en-US" sz="1800" b="0" i="1" dirty="0" smtClean="0">
              <a:solidFill>
                <a:schemeClr val="accent2"/>
              </a:solidFill>
              <a:latin typeface="Century Gothic" panose="020B0502020202020204" pitchFamily="34" charset="0"/>
            </a:endParaRPr>
          </a:p>
          <a:p>
            <a:pPr marL="7938" indent="0">
              <a:buNone/>
            </a:pPr>
            <a:endParaRPr lang="en-US" sz="1800" b="0" i="1" dirty="0" smtClean="0">
              <a:solidFill>
                <a:schemeClr val="accent2"/>
              </a:solidFill>
              <a:latin typeface="Century Gothic" panose="020B0502020202020204" pitchFamily="34" charset="0"/>
            </a:endParaRPr>
          </a:p>
          <a:p>
            <a:pPr marL="7938" indent="0">
              <a:buNone/>
            </a:pPr>
            <a:endParaRPr lang="en-US" sz="1800" b="0" i="1" dirty="0" smtClean="0">
              <a:solidFill>
                <a:schemeClr val="accent2"/>
              </a:solidFill>
              <a:latin typeface="Century Gothic" panose="020B0502020202020204" pitchFamily="34" charset="0"/>
            </a:endParaRPr>
          </a:p>
          <a:p>
            <a:pPr marL="7938" indent="0">
              <a:buNone/>
            </a:pPr>
            <a:endParaRPr lang="en-US" sz="1800" b="0" i="1" dirty="0" smtClean="0">
              <a:solidFill>
                <a:schemeClr val="accent2"/>
              </a:solidFill>
              <a:latin typeface="Century Gothic" panose="020B0502020202020204" pitchFamily="34" charset="0"/>
            </a:endParaRPr>
          </a:p>
        </p:txBody>
      </p:sp>
      <p:sp>
        <p:nvSpPr>
          <p:cNvPr id="7" name="Titre 6"/>
          <p:cNvSpPr>
            <a:spLocks noGrp="1"/>
          </p:cNvSpPr>
          <p:nvPr>
            <p:ph type="title"/>
          </p:nvPr>
        </p:nvSpPr>
        <p:spPr>
          <a:xfrm>
            <a:off x="2685782" y="373371"/>
            <a:ext cx="3692508" cy="984885"/>
          </a:xfrm>
        </p:spPr>
        <p:txBody>
          <a:bodyPr/>
          <a:lstStyle/>
          <a:p>
            <a:r>
              <a:rPr lang="bg-BG" b="0" dirty="0" smtClean="0">
                <a:solidFill>
                  <a:srgbClr val="C4007B"/>
                </a:solidFill>
                <a:latin typeface="Century Gothic" panose="020B0502020202020204" pitchFamily="34" charset="0"/>
              </a:rPr>
              <a:t>Допустими партньори </a:t>
            </a:r>
            <a:r>
              <a:rPr lang="en-GB" b="0" dirty="0" smtClean="0">
                <a:solidFill>
                  <a:srgbClr val="C4007B"/>
                </a:solidFill>
                <a:latin typeface="Century Gothic" panose="020B0502020202020204" pitchFamily="34" charset="0"/>
              </a:rPr>
              <a:t>?</a:t>
            </a:r>
            <a:endParaRPr lang="en-GB" b="0" dirty="0">
              <a:latin typeface="Century Gothic" panose="020B050202020202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421" y="2368550"/>
            <a:ext cx="1324436" cy="137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Tree>
    <p:extLst>
      <p:ext uri="{BB962C8B-B14F-4D97-AF65-F5344CB8AC3E}">
        <p14:creationId xmlns:p14="http://schemas.microsoft.com/office/powerpoint/2010/main" val="124525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additive="base">
                                        <p:cTn id="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301" y="1341159"/>
            <a:ext cx="21399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7"/>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30099"/>
          <a:stretch/>
        </p:blipFill>
        <p:spPr bwMode="auto">
          <a:xfrm>
            <a:off x="601239" y="1341159"/>
            <a:ext cx="1816523" cy="22221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r="30099"/>
          <a:stretch/>
        </p:blipFill>
        <p:spPr bwMode="auto">
          <a:xfrm>
            <a:off x="3346239" y="1338227"/>
            <a:ext cx="1816523" cy="22221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space réservé du numéro de diapositive 4"/>
          <p:cNvSpPr>
            <a:spLocks noGrp="1"/>
          </p:cNvSpPr>
          <p:nvPr>
            <p:ph type="sldNum" sz="quarter" idx="4"/>
          </p:nvPr>
        </p:nvSpPr>
        <p:spPr/>
        <p:txBody>
          <a:bodyPr/>
          <a:lstStyle/>
          <a:p>
            <a:fld id="{9D7EC0D4-C4D4-784B-B144-181491B88AD4}" type="slidenum">
              <a:rPr lang="fr-FR" smtClean="0"/>
              <a:pPr/>
              <a:t>12</a:t>
            </a:fld>
            <a:endParaRPr lang="fr-FR" dirty="0"/>
          </a:p>
        </p:txBody>
      </p:sp>
      <p:sp>
        <p:nvSpPr>
          <p:cNvPr id="7" name="Titre 6"/>
          <p:cNvSpPr>
            <a:spLocks noGrp="1"/>
          </p:cNvSpPr>
          <p:nvPr>
            <p:ph type="title"/>
          </p:nvPr>
        </p:nvSpPr>
        <p:spPr>
          <a:xfrm>
            <a:off x="2430722" y="318328"/>
            <a:ext cx="3692508" cy="861774"/>
          </a:xfrm>
        </p:spPr>
        <p:txBody>
          <a:bodyPr/>
          <a:lstStyle/>
          <a:p>
            <a:pPr algn="ctr"/>
            <a:r>
              <a:rPr lang="bg-BG" b="0" dirty="0" smtClean="0">
                <a:solidFill>
                  <a:srgbClr val="C4007B"/>
                </a:solidFill>
                <a:latin typeface="Century Gothic" panose="020B0502020202020204" pitchFamily="34" charset="0"/>
              </a:rPr>
              <a:t>Мрежата</a:t>
            </a:r>
            <a:r>
              <a:rPr lang="en-GB" b="0" dirty="0" smtClean="0">
                <a:solidFill>
                  <a:srgbClr val="C4007B"/>
                </a:solidFill>
                <a:latin typeface="Century Gothic" panose="020B0502020202020204" pitchFamily="34" charset="0"/>
              </a:rPr>
              <a:t/>
            </a:r>
            <a:br>
              <a:rPr lang="en-GB" b="0" dirty="0" smtClean="0">
                <a:solidFill>
                  <a:srgbClr val="C4007B"/>
                </a:solidFill>
                <a:latin typeface="Century Gothic" panose="020B0502020202020204" pitchFamily="34" charset="0"/>
              </a:rPr>
            </a:br>
            <a:r>
              <a:rPr lang="bg-BG" sz="2400" b="0" dirty="0" smtClean="0">
                <a:solidFill>
                  <a:schemeClr val="accent2"/>
                </a:solidFill>
                <a:latin typeface="Century Gothic" panose="020B0502020202020204" pitchFamily="34" charset="0"/>
              </a:rPr>
              <a:t>състав</a:t>
            </a:r>
            <a:endParaRPr lang="en-GB" sz="2400" b="0" dirty="0">
              <a:solidFill>
                <a:schemeClr val="accent2"/>
              </a:solidFill>
              <a:latin typeface="Century Gothic" panose="020B0502020202020204" pitchFamily="34" charset="0"/>
            </a:endParaRPr>
          </a:p>
        </p:txBody>
      </p:sp>
      <p:sp>
        <p:nvSpPr>
          <p:cNvPr id="18" name="Rectangle 17"/>
          <p:cNvSpPr/>
          <p:nvPr/>
        </p:nvSpPr>
        <p:spPr>
          <a:xfrm>
            <a:off x="679858" y="1608693"/>
            <a:ext cx="2236510" cy="400110"/>
          </a:xfrm>
          <a:prstGeom prst="rect">
            <a:avLst/>
          </a:prstGeom>
        </p:spPr>
        <p:txBody>
          <a:bodyPr wrap="none">
            <a:spAutoFit/>
          </a:bodyPr>
          <a:lstStyle/>
          <a:p>
            <a:r>
              <a:rPr lang="bg-BG" sz="2000" b="1" dirty="0" smtClean="0">
                <a:solidFill>
                  <a:srgbClr val="F08B27"/>
                </a:solidFill>
                <a:latin typeface="Century Gothic" panose="020B0502020202020204" pitchFamily="34" charset="0"/>
              </a:rPr>
              <a:t>Водещ </a:t>
            </a:r>
            <a:r>
              <a:rPr lang="bg-BG" sz="2000" b="1" dirty="0" err="1" smtClean="0">
                <a:solidFill>
                  <a:srgbClr val="F08B27"/>
                </a:solidFill>
                <a:latin typeface="Century Gothic" panose="020B0502020202020204" pitchFamily="34" charset="0"/>
              </a:rPr>
              <a:t>партньр</a:t>
            </a:r>
            <a:endParaRPr lang="en-GB" sz="2000" b="1" dirty="0"/>
          </a:p>
        </p:txBody>
      </p:sp>
      <p:sp>
        <p:nvSpPr>
          <p:cNvPr id="19" name="Rectangle 18"/>
          <p:cNvSpPr/>
          <p:nvPr/>
        </p:nvSpPr>
        <p:spPr>
          <a:xfrm>
            <a:off x="3449099" y="1589643"/>
            <a:ext cx="1609736" cy="646331"/>
          </a:xfrm>
          <a:prstGeom prst="rect">
            <a:avLst/>
          </a:prstGeom>
        </p:spPr>
        <p:txBody>
          <a:bodyPr wrap="none">
            <a:spAutoFit/>
          </a:bodyPr>
          <a:lstStyle/>
          <a:p>
            <a:pPr algn="ctr"/>
            <a:r>
              <a:rPr lang="bg-BG" sz="2000" b="1" dirty="0" smtClean="0">
                <a:solidFill>
                  <a:schemeClr val="accent2"/>
                </a:solidFill>
                <a:latin typeface="Century Gothic" panose="020B0502020202020204" pitchFamily="34" charset="0"/>
              </a:rPr>
              <a:t>Партньори</a:t>
            </a:r>
            <a:endParaRPr lang="fr-FR" sz="2000" b="1" dirty="0" smtClean="0">
              <a:solidFill>
                <a:schemeClr val="accent2"/>
              </a:solidFill>
              <a:latin typeface="Century Gothic" panose="020B0502020202020204" pitchFamily="34" charset="0"/>
            </a:endParaRPr>
          </a:p>
          <a:p>
            <a:pPr algn="ctr"/>
            <a:r>
              <a:rPr lang="fr-FR" sz="1600" b="1" dirty="0" smtClean="0">
                <a:solidFill>
                  <a:schemeClr val="tx1">
                    <a:lumMod val="65000"/>
                    <a:lumOff val="35000"/>
                  </a:schemeClr>
                </a:solidFill>
                <a:latin typeface="Century Gothic" panose="020B0502020202020204" pitchFamily="34" charset="0"/>
              </a:rPr>
              <a:t>(6 </a:t>
            </a:r>
            <a:r>
              <a:rPr lang="bg-BG" sz="1600" b="1" dirty="0" smtClean="0">
                <a:solidFill>
                  <a:schemeClr val="tx1">
                    <a:lumMod val="65000"/>
                    <a:lumOff val="35000"/>
                  </a:schemeClr>
                </a:solidFill>
                <a:latin typeface="Century Gothic" panose="020B0502020202020204" pitchFamily="34" charset="0"/>
              </a:rPr>
              <a:t>-</a:t>
            </a:r>
            <a:r>
              <a:rPr lang="fr-FR" sz="1600" b="1" dirty="0" smtClean="0">
                <a:solidFill>
                  <a:schemeClr val="tx1">
                    <a:lumMod val="65000"/>
                    <a:lumOff val="35000"/>
                  </a:schemeClr>
                </a:solidFill>
                <a:latin typeface="Century Gothic" panose="020B0502020202020204" pitchFamily="34" charset="0"/>
              </a:rPr>
              <a:t> 9)</a:t>
            </a:r>
            <a:endParaRPr lang="en-GB" sz="1600" b="1" dirty="0">
              <a:solidFill>
                <a:schemeClr val="tx1">
                  <a:lumMod val="65000"/>
                  <a:lumOff val="35000"/>
                </a:schemeClr>
              </a:solidFill>
            </a:endParaRPr>
          </a:p>
        </p:txBody>
      </p:sp>
      <p:sp>
        <p:nvSpPr>
          <p:cNvPr id="20" name="Rectangle 19"/>
          <p:cNvSpPr/>
          <p:nvPr/>
        </p:nvSpPr>
        <p:spPr>
          <a:xfrm>
            <a:off x="6205579" y="1427550"/>
            <a:ext cx="2084345" cy="984885"/>
          </a:xfrm>
          <a:prstGeom prst="rect">
            <a:avLst/>
          </a:prstGeom>
        </p:spPr>
        <p:txBody>
          <a:bodyPr wrap="square">
            <a:spAutoFit/>
          </a:bodyPr>
          <a:lstStyle/>
          <a:p>
            <a:pPr marL="7938" indent="0">
              <a:buNone/>
            </a:pPr>
            <a:r>
              <a:rPr lang="bg-BG" sz="2000" b="1" dirty="0" smtClean="0">
                <a:solidFill>
                  <a:schemeClr val="accent3"/>
                </a:solidFill>
                <a:latin typeface="Century Gothic" panose="020B0502020202020204" pitchFamily="34" charset="0"/>
              </a:rPr>
              <a:t>Водещ експерт</a:t>
            </a:r>
            <a:r>
              <a:rPr lang="fr-FR" sz="2000" dirty="0" smtClean="0">
                <a:solidFill>
                  <a:schemeClr val="accent3"/>
                </a:solidFill>
                <a:latin typeface="Century Gothic" panose="020B0502020202020204" pitchFamily="34" charset="0"/>
              </a:rPr>
              <a:t>                                                                                                                    </a:t>
            </a:r>
            <a:r>
              <a:rPr lang="fr-FR" sz="1600" b="1" dirty="0" smtClean="0">
                <a:solidFill>
                  <a:schemeClr val="tx1">
                    <a:lumMod val="65000"/>
                    <a:lumOff val="35000"/>
                  </a:schemeClr>
                </a:solidFill>
                <a:latin typeface="Century Gothic" panose="020B0502020202020204" pitchFamily="34" charset="0"/>
              </a:rPr>
              <a:t>(3 </a:t>
            </a:r>
            <a:r>
              <a:rPr lang="bg-BG" sz="1600" b="1" dirty="0" smtClean="0">
                <a:solidFill>
                  <a:schemeClr val="tx1">
                    <a:lumMod val="65000"/>
                    <a:lumOff val="35000"/>
                  </a:schemeClr>
                </a:solidFill>
                <a:latin typeface="Century Gothic" panose="020B0502020202020204" pitchFamily="34" charset="0"/>
              </a:rPr>
              <a:t>кандидатури</a:t>
            </a:r>
            <a:r>
              <a:rPr lang="fr-FR" b="1" dirty="0" smtClean="0">
                <a:solidFill>
                  <a:schemeClr val="tx1">
                    <a:lumMod val="65000"/>
                    <a:lumOff val="35000"/>
                  </a:schemeClr>
                </a:solidFill>
                <a:latin typeface="Century Gothic" panose="020B0502020202020204" pitchFamily="34" charset="0"/>
              </a:rPr>
              <a:t>)</a:t>
            </a:r>
            <a:endParaRPr lang="en-GB" b="1" dirty="0">
              <a:solidFill>
                <a:schemeClr val="tx1">
                  <a:lumMod val="65000"/>
                  <a:lumOff val="35000"/>
                </a:schemeClr>
              </a:solidFill>
            </a:endParaRPr>
          </a:p>
        </p:txBody>
      </p:sp>
      <p:sp>
        <p:nvSpPr>
          <p:cNvPr id="22" name="Pentagone régulier 21"/>
          <p:cNvSpPr/>
          <p:nvPr/>
        </p:nvSpPr>
        <p:spPr>
          <a:xfrm rot="20425909">
            <a:off x="3289410" y="2750043"/>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Pentagone régulier 22"/>
          <p:cNvSpPr/>
          <p:nvPr/>
        </p:nvSpPr>
        <p:spPr>
          <a:xfrm rot="20425909">
            <a:off x="3655342" y="2637764"/>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Pentagone régulier 23"/>
          <p:cNvSpPr/>
          <p:nvPr/>
        </p:nvSpPr>
        <p:spPr>
          <a:xfrm rot="1055898">
            <a:off x="3623788" y="3042056"/>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Pentagone régulier 24"/>
          <p:cNvSpPr/>
          <p:nvPr/>
        </p:nvSpPr>
        <p:spPr>
          <a:xfrm rot="17697274">
            <a:off x="4020544" y="2792676"/>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Pentagone régulier 25"/>
          <p:cNvSpPr/>
          <p:nvPr/>
        </p:nvSpPr>
        <p:spPr>
          <a:xfrm rot="20425909">
            <a:off x="4433333" y="3004526"/>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Pentagone régulier 26"/>
          <p:cNvSpPr/>
          <p:nvPr/>
        </p:nvSpPr>
        <p:spPr>
          <a:xfrm rot="4573340">
            <a:off x="3517048" y="2241761"/>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Pentagone régulier 27"/>
          <p:cNvSpPr/>
          <p:nvPr/>
        </p:nvSpPr>
        <p:spPr>
          <a:xfrm>
            <a:off x="4742002" y="2802864"/>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Pentagone régulier 28"/>
          <p:cNvSpPr/>
          <p:nvPr/>
        </p:nvSpPr>
        <p:spPr>
          <a:xfrm rot="20425909">
            <a:off x="4036577" y="2363176"/>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Pentagone régulier 29"/>
          <p:cNvSpPr/>
          <p:nvPr/>
        </p:nvSpPr>
        <p:spPr>
          <a:xfrm rot="830785">
            <a:off x="4433333" y="2498063"/>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Pentagone régulier 30"/>
          <p:cNvSpPr/>
          <p:nvPr/>
        </p:nvSpPr>
        <p:spPr>
          <a:xfrm rot="4441114">
            <a:off x="4762186" y="2277068"/>
            <a:ext cx="327292" cy="311707"/>
          </a:xfrm>
          <a:prstGeom prst="pentagon">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Pentagone régulier 31"/>
          <p:cNvSpPr/>
          <p:nvPr/>
        </p:nvSpPr>
        <p:spPr>
          <a:xfrm>
            <a:off x="1356507" y="2569766"/>
            <a:ext cx="352962" cy="336154"/>
          </a:xfrm>
          <a:prstGeom prst="pentagon">
            <a:avLst/>
          </a:prstGeom>
          <a:solidFill>
            <a:srgbClr val="F08B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Ellipse 32"/>
          <p:cNvSpPr/>
          <p:nvPr/>
        </p:nvSpPr>
        <p:spPr>
          <a:xfrm>
            <a:off x="6624154" y="2408184"/>
            <a:ext cx="354173" cy="35417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Ellipse 33"/>
          <p:cNvSpPr/>
          <p:nvPr/>
        </p:nvSpPr>
        <p:spPr>
          <a:xfrm>
            <a:off x="6978327" y="2628947"/>
            <a:ext cx="354173" cy="35417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Ellipse 34"/>
          <p:cNvSpPr/>
          <p:nvPr/>
        </p:nvSpPr>
        <p:spPr>
          <a:xfrm>
            <a:off x="7351551" y="2398080"/>
            <a:ext cx="354173" cy="354173"/>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AutoShape 4" descr="Povezana slika"/>
          <p:cNvSpPr>
            <a:spLocks noChangeAspect="1" noChangeArrowheads="1"/>
          </p:cNvSpPr>
          <p:nvPr/>
        </p:nvSpPr>
        <p:spPr bwMode="auto">
          <a:xfrm>
            <a:off x="155575" y="-1728788"/>
            <a:ext cx="4219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AutoShape 6" descr="Povezana slika"/>
          <p:cNvSpPr>
            <a:spLocks noChangeAspect="1" noChangeArrowheads="1"/>
          </p:cNvSpPr>
          <p:nvPr/>
        </p:nvSpPr>
        <p:spPr bwMode="auto">
          <a:xfrm>
            <a:off x="307975" y="-1576388"/>
            <a:ext cx="4219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655" y="4379592"/>
            <a:ext cx="2264840" cy="1476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0" name="Accolade fermante 39"/>
          <p:cNvSpPr/>
          <p:nvPr/>
        </p:nvSpPr>
        <p:spPr>
          <a:xfrm rot="5400000">
            <a:off x="4239051" y="238862"/>
            <a:ext cx="333686" cy="7609311"/>
          </a:xfrm>
          <a:prstGeom prst="rightBrace">
            <a:avLst>
              <a:gd name="adj1" fmla="val 57602"/>
              <a:gd name="adj2" fmla="val 51699"/>
            </a:avLst>
          </a:prstGeom>
          <a:ln w="19050"/>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7"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
        <p:nvSpPr>
          <p:cNvPr id="48" name="Espace réservé du texte 5"/>
          <p:cNvSpPr txBox="1">
            <a:spLocks/>
          </p:cNvSpPr>
          <p:nvPr/>
        </p:nvSpPr>
        <p:spPr>
          <a:xfrm>
            <a:off x="724030" y="3553213"/>
            <a:ext cx="5532327" cy="303489"/>
          </a:xfrm>
          <a:prstGeom prst="rect">
            <a:avLst/>
          </a:prstGeom>
        </p:spPr>
        <p:txBody>
          <a:bodyPr vert="horz" lIns="0" tIns="0" rIns="0" bIns="0" numCol="1" spcCol="180000" rtlCol="0">
            <a:normAutofit lnSpcReduction="10000"/>
          </a:bodyPr>
          <a:lstStyle>
            <a:lvl1pPr marL="271463" indent="-263525" algn="l" defTabSz="457200" rtl="0" eaLnBrk="1" fontAlgn="base" hangingPunct="1">
              <a:spcBef>
                <a:spcPct val="20000"/>
              </a:spcBef>
              <a:spcAft>
                <a:spcPct val="0"/>
              </a:spcAft>
              <a:buSzPct val="80000"/>
              <a:buFontTx/>
              <a:buBlip>
                <a:blip r:embed="rId6"/>
              </a:buBlip>
              <a:tabLst/>
              <a:defRPr sz="2000" b="1" i="0" kern="1200" baseline="0">
                <a:solidFill>
                  <a:srgbClr val="878375"/>
                </a:solidFill>
                <a:latin typeface="Arial" charset="0"/>
                <a:ea typeface="Arial" charset="0"/>
                <a:cs typeface="Arial" charset="0"/>
              </a:defRPr>
            </a:lvl1pPr>
            <a:lvl2pPr marL="7938" indent="0" algn="l" defTabSz="457200" rtl="0" eaLnBrk="1" fontAlgn="base" hangingPunct="1">
              <a:spcBef>
                <a:spcPct val="20000"/>
              </a:spcBef>
              <a:spcAft>
                <a:spcPct val="0"/>
              </a:spcAft>
              <a:buFont typeface="Arial" charset="0"/>
              <a:buNone/>
              <a:tabLst/>
              <a:defRPr sz="2000" b="1" i="0" kern="1200">
                <a:solidFill>
                  <a:srgbClr val="878375"/>
                </a:solidFill>
                <a:latin typeface="Arial" charset="0"/>
                <a:ea typeface="Arial" charset="0"/>
                <a:cs typeface="Arial" charset="0"/>
              </a:defRPr>
            </a:lvl2pPr>
            <a:lvl3pPr marL="534988" indent="-223838" algn="l" defTabSz="457200" rtl="0" eaLnBrk="1" fontAlgn="base" hangingPunct="1">
              <a:spcBef>
                <a:spcPct val="20000"/>
              </a:spcBef>
              <a:spcAft>
                <a:spcPct val="0"/>
              </a:spcAft>
              <a:buFont typeface="AppleSymbols" charset="0"/>
              <a:buChar char="⎼"/>
              <a:tabLst/>
              <a:defRPr sz="1600" b="0" i="0" kern="1200">
                <a:solidFill>
                  <a:schemeClr val="tx1"/>
                </a:solidFill>
                <a:latin typeface="Arial" charset="0"/>
                <a:ea typeface="Arial" charset="0"/>
                <a:cs typeface="Arial" charset="0"/>
              </a:defRPr>
            </a:lvl3pPr>
            <a:lvl4pPr marL="582612" indent="0" algn="l" defTabSz="457200" rtl="0" eaLnBrk="1" fontAlgn="base" hangingPunct="1">
              <a:spcBef>
                <a:spcPct val="20000"/>
              </a:spcBef>
              <a:spcAft>
                <a:spcPct val="0"/>
              </a:spcAft>
              <a:buClr>
                <a:srgbClr val="F08B27"/>
              </a:buClr>
              <a:buFont typeface="Helvetica" charset="0"/>
              <a:buNone/>
              <a:tabLst/>
              <a:defRPr sz="1200" b="1" i="0" kern="1200">
                <a:solidFill>
                  <a:schemeClr val="tx1"/>
                </a:solidFill>
                <a:latin typeface="Arial" charset="0"/>
                <a:ea typeface="Arial" charset="0"/>
                <a:cs typeface="Arial" charset="0"/>
              </a:defRPr>
            </a:lvl4pPr>
            <a:lvl5pPr marL="717550" indent="-134938" algn="l" defTabSz="457200" rtl="0" eaLnBrk="1" fontAlgn="base" hangingPunct="1">
              <a:spcBef>
                <a:spcPct val="20000"/>
              </a:spcBef>
              <a:spcAft>
                <a:spcPct val="0"/>
              </a:spcAft>
              <a:buClr>
                <a:srgbClr val="96BD0D"/>
              </a:buClr>
              <a:buFont typeface="Helvetica" charset="0"/>
              <a:buChar char="●"/>
              <a:tabLst/>
              <a:defRPr sz="12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8" indent="0">
              <a:buFontTx/>
              <a:buNone/>
            </a:pPr>
            <a:r>
              <a:rPr lang="bg-BG" sz="1700" b="0" dirty="0" smtClean="0">
                <a:solidFill>
                  <a:schemeClr val="tx1">
                    <a:lumMod val="65000"/>
                    <a:lumOff val="35000"/>
                  </a:schemeClr>
                </a:solidFill>
                <a:latin typeface="Century Gothic" panose="020B0502020202020204" pitchFamily="34" charset="0"/>
              </a:rPr>
              <a:t>               </a:t>
            </a:r>
            <a:r>
              <a:rPr lang="bg-BG" b="0" dirty="0" smtClean="0">
                <a:solidFill>
                  <a:schemeClr val="accent1">
                    <a:lumMod val="50000"/>
                  </a:schemeClr>
                </a:solidFill>
                <a:latin typeface="Century Gothic" panose="020B0502020202020204" pitchFamily="34" charset="0"/>
              </a:rPr>
              <a:t>Общ </a:t>
            </a:r>
            <a:r>
              <a:rPr lang="bg-BG" b="0" dirty="0">
                <a:solidFill>
                  <a:schemeClr val="accent1">
                    <a:lumMod val="50000"/>
                  </a:schemeClr>
                </a:solidFill>
                <a:latin typeface="Century Gothic" panose="020B0502020202020204" pitchFamily="34" charset="0"/>
              </a:rPr>
              <a:t>тематичен фокус</a:t>
            </a:r>
            <a:r>
              <a:rPr lang="fr-FR" b="0" dirty="0">
                <a:solidFill>
                  <a:schemeClr val="accent1">
                    <a:lumMod val="50000"/>
                  </a:schemeClr>
                </a:solidFill>
                <a:latin typeface="Century Gothic" panose="020B0502020202020204" pitchFamily="34" charset="0"/>
              </a:rPr>
              <a:t>*</a:t>
            </a:r>
            <a:endParaRPr lang="en-US" b="0" dirty="0">
              <a:solidFill>
                <a:schemeClr val="accent1">
                  <a:lumMod val="50000"/>
                </a:schemeClr>
              </a:solidFill>
              <a:latin typeface="Century Gothic" panose="020B0502020202020204" pitchFamily="34" charset="0"/>
            </a:endParaRPr>
          </a:p>
        </p:txBody>
      </p:sp>
      <p:sp>
        <p:nvSpPr>
          <p:cNvPr id="41" name="Rectangle 40"/>
          <p:cNvSpPr/>
          <p:nvPr/>
        </p:nvSpPr>
        <p:spPr>
          <a:xfrm>
            <a:off x="740749" y="4478829"/>
            <a:ext cx="3665869" cy="923330"/>
          </a:xfrm>
          <a:prstGeom prst="rect">
            <a:avLst/>
          </a:prstGeom>
          <a:ln>
            <a:solidFill>
              <a:schemeClr val="accent1">
                <a:shade val="95000"/>
                <a:satMod val="105000"/>
              </a:schemeClr>
            </a:solidFill>
            <a:prstDash val="dash"/>
          </a:ln>
        </p:spPr>
        <p:txBody>
          <a:bodyPr wrap="square">
            <a:spAutoFit/>
          </a:bodyPr>
          <a:lstStyle/>
          <a:p>
            <a:pPr marL="7938" indent="0">
              <a:buNone/>
            </a:pPr>
            <a:r>
              <a:rPr lang="bg-BG" i="1" dirty="0" smtClean="0">
                <a:solidFill>
                  <a:srgbClr val="002060"/>
                </a:solidFill>
                <a:latin typeface="Century Gothic" panose="020B0502020202020204" pitchFamily="34" charset="0"/>
              </a:rPr>
              <a:t>Подробните условия са разписани в Заданието и Наръчника по поканата</a:t>
            </a:r>
            <a:endParaRPr lang="en-US" i="1" dirty="0">
              <a:solidFill>
                <a:srgbClr val="002060"/>
              </a:solidFill>
              <a:latin typeface="Century Gothic" panose="020B0502020202020204" pitchFamily="34" charset="0"/>
            </a:endParaRPr>
          </a:p>
        </p:txBody>
      </p:sp>
      <p:sp>
        <p:nvSpPr>
          <p:cNvPr id="42" name="Rectangle 41"/>
          <p:cNvSpPr/>
          <p:nvPr/>
        </p:nvSpPr>
        <p:spPr>
          <a:xfrm>
            <a:off x="601239" y="1338227"/>
            <a:ext cx="4828012" cy="2518475"/>
          </a:xfrm>
          <a:prstGeom prst="rect">
            <a:avLst/>
          </a:prstGeom>
          <a:no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ensées 1"/>
          <p:cNvSpPr/>
          <p:nvPr/>
        </p:nvSpPr>
        <p:spPr>
          <a:xfrm rot="10800000">
            <a:off x="7633911" y="3054411"/>
            <a:ext cx="1384546" cy="721837"/>
          </a:xfrm>
          <a:prstGeom prst="cloudCallout">
            <a:avLst>
              <a:gd name="adj1" fmla="val 69543"/>
              <a:gd name="adj2" fmla="val 17546"/>
            </a:avLst>
          </a:prstGeom>
          <a:solidFill>
            <a:srgbClr val="878375">
              <a:alpha val="1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ZoneTexte 2"/>
          <p:cNvSpPr txBox="1"/>
          <p:nvPr/>
        </p:nvSpPr>
        <p:spPr>
          <a:xfrm>
            <a:off x="7597651" y="3242989"/>
            <a:ext cx="1412873" cy="461665"/>
          </a:xfrm>
          <a:prstGeom prst="rect">
            <a:avLst/>
          </a:prstGeom>
          <a:noFill/>
        </p:spPr>
        <p:txBody>
          <a:bodyPr wrap="square" rtlCol="0">
            <a:spAutoFit/>
          </a:bodyPr>
          <a:lstStyle/>
          <a:p>
            <a:pPr algn="ctr"/>
            <a:r>
              <a:rPr lang="bg-BG" sz="1200" b="1" dirty="0" smtClean="0">
                <a:solidFill>
                  <a:schemeClr val="accent3"/>
                </a:solidFill>
                <a:latin typeface="Century Gothic" panose="020B0502020202020204" pitchFamily="34" charset="0"/>
              </a:rPr>
              <a:t>Поне една жена</a:t>
            </a:r>
            <a:endParaRPr lang="en-US" sz="1200" b="1" dirty="0">
              <a:solidFill>
                <a:schemeClr val="accent3"/>
              </a:solidFill>
              <a:latin typeface="Century Gothic" panose="020B0502020202020204" pitchFamily="34" charset="0"/>
            </a:endParaRPr>
          </a:p>
        </p:txBody>
      </p:sp>
    </p:spTree>
    <p:extLst>
      <p:ext uri="{BB962C8B-B14F-4D97-AF65-F5344CB8AC3E}">
        <p14:creationId xmlns:p14="http://schemas.microsoft.com/office/powerpoint/2010/main" val="156254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151"/>
                                        </p:tgtEl>
                                        <p:attrNameLst>
                                          <p:attrName>style.visibility</p:attrName>
                                        </p:attrNameLst>
                                      </p:cBhvr>
                                      <p:to>
                                        <p:strVal val="visible"/>
                                      </p:to>
                                    </p:set>
                                    <p:anim calcmode="lin" valueType="num">
                                      <p:cBhvr additive="base">
                                        <p:cTn id="25" dur="500" fill="hold"/>
                                        <p:tgtEl>
                                          <p:spTgt spid="6151"/>
                                        </p:tgtEl>
                                        <p:attrNameLst>
                                          <p:attrName>ppt_x</p:attrName>
                                        </p:attrNameLst>
                                      </p:cBhvr>
                                      <p:tavLst>
                                        <p:tav tm="0">
                                          <p:val>
                                            <p:strVal val="#ppt_x"/>
                                          </p:val>
                                        </p:tav>
                                        <p:tav tm="100000">
                                          <p:val>
                                            <p:strVal val="#ppt_x"/>
                                          </p:val>
                                        </p:tav>
                                      </p:tavLst>
                                    </p:anim>
                                    <p:anim calcmode="lin" valueType="num">
                                      <p:cBhvr additive="base">
                                        <p:cTn id="26" dur="500" fill="hold"/>
                                        <p:tgtEl>
                                          <p:spTgt spid="615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down)">
                                      <p:cBhvr>
                                        <p:cTn id="71" dur="500"/>
                                        <p:tgtEl>
                                          <p:spTgt spid="4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down)">
                                      <p:cBhvr>
                                        <p:cTn id="74" dur="500"/>
                                        <p:tgtEl>
                                          <p:spTgt spid="48"/>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6153"/>
                                        </p:tgtEl>
                                        <p:attrNameLst>
                                          <p:attrName>style.visibility</p:attrName>
                                        </p:attrNameLst>
                                      </p:cBhvr>
                                      <p:to>
                                        <p:strVal val="visible"/>
                                      </p:to>
                                    </p:set>
                                    <p:anim calcmode="lin" valueType="num">
                                      <p:cBhvr additive="base">
                                        <p:cTn id="79" dur="500" fill="hold"/>
                                        <p:tgtEl>
                                          <p:spTgt spid="6153"/>
                                        </p:tgtEl>
                                        <p:attrNameLst>
                                          <p:attrName>ppt_x</p:attrName>
                                        </p:attrNameLst>
                                      </p:cBhvr>
                                      <p:tavLst>
                                        <p:tav tm="0">
                                          <p:val>
                                            <p:strVal val="#ppt_x"/>
                                          </p:val>
                                        </p:tav>
                                        <p:tav tm="100000">
                                          <p:val>
                                            <p:strVal val="#ppt_x"/>
                                          </p:val>
                                        </p:tav>
                                      </p:tavLst>
                                    </p:anim>
                                    <p:anim calcmode="lin" valueType="num">
                                      <p:cBhvr additive="base">
                                        <p:cTn id="80" dur="500" fill="hold"/>
                                        <p:tgtEl>
                                          <p:spTgt spid="615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additive="base">
                                        <p:cTn id="95" dur="500" fill="hold"/>
                                        <p:tgtEl>
                                          <p:spTgt spid="35"/>
                                        </p:tgtEl>
                                        <p:attrNameLst>
                                          <p:attrName>ppt_x</p:attrName>
                                        </p:attrNameLst>
                                      </p:cBhvr>
                                      <p:tavLst>
                                        <p:tav tm="0">
                                          <p:val>
                                            <p:strVal val="#ppt_x"/>
                                          </p:val>
                                        </p:tav>
                                        <p:tav tm="100000">
                                          <p:val>
                                            <p:strVal val="#ppt_x"/>
                                          </p:val>
                                        </p:tav>
                                      </p:tavLst>
                                    </p:anim>
                                    <p:anim calcmode="lin" valueType="num">
                                      <p:cBhvr additive="base">
                                        <p:cTn id="9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grpId="0" nodeType="clickEffect">
                                  <p:stCondLst>
                                    <p:cond delay="0"/>
                                  </p:stCondLst>
                                  <p:childTnLst>
                                    <p:set>
                                      <p:cBhvr>
                                        <p:cTn id="100" dur="1" fill="hold">
                                          <p:stCondLst>
                                            <p:cond delay="0"/>
                                          </p:stCondLst>
                                        </p:cTn>
                                        <p:tgtEl>
                                          <p:spTgt spid="2"/>
                                        </p:tgtEl>
                                        <p:attrNameLst>
                                          <p:attrName>style.visibility</p:attrName>
                                        </p:attrNameLst>
                                      </p:cBhvr>
                                      <p:to>
                                        <p:strVal val="visible"/>
                                      </p:to>
                                    </p:set>
                                    <p:animEffect transition="in" filter="circle(in)">
                                      <p:cBhvr>
                                        <p:cTn id="101" dur="2000"/>
                                        <p:tgtEl>
                                          <p:spTgt spid="2"/>
                                        </p:tgtEl>
                                      </p:cBhvr>
                                    </p:animEffect>
                                  </p:childTnLst>
                                </p:cTn>
                              </p:par>
                              <p:par>
                                <p:cTn id="102" presetID="6" presetClass="entr" presetSubtype="16" fill="hold" grpId="0" nodeType="with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circle(in)">
                                      <p:cBhvr>
                                        <p:cTn id="104" dur="2000"/>
                                        <p:tgtEl>
                                          <p:spTgt spid="3"/>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1000"/>
                                        <p:tgtEl>
                                          <p:spTgt spid="40"/>
                                        </p:tgtEl>
                                      </p:cBhvr>
                                    </p:animEffect>
                                    <p:anim calcmode="lin" valueType="num">
                                      <p:cBhvr>
                                        <p:cTn id="110" dur="1000" fill="hold"/>
                                        <p:tgtEl>
                                          <p:spTgt spid="40"/>
                                        </p:tgtEl>
                                        <p:attrNameLst>
                                          <p:attrName>ppt_x</p:attrName>
                                        </p:attrNameLst>
                                      </p:cBhvr>
                                      <p:tavLst>
                                        <p:tav tm="0">
                                          <p:val>
                                            <p:strVal val="#ppt_x"/>
                                          </p:val>
                                        </p:tav>
                                        <p:tav tm="100000">
                                          <p:val>
                                            <p:strVal val="#ppt_x"/>
                                          </p:val>
                                        </p:tav>
                                      </p:tavLst>
                                    </p:anim>
                                    <p:anim calcmode="lin" valueType="num">
                                      <p:cBhvr>
                                        <p:cTn id="111" dur="1000" fill="hold"/>
                                        <p:tgtEl>
                                          <p:spTgt spid="40"/>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6154"/>
                                        </p:tgtEl>
                                        <p:attrNameLst>
                                          <p:attrName>style.visibility</p:attrName>
                                        </p:attrNameLst>
                                      </p:cBhvr>
                                      <p:to>
                                        <p:strVal val="visible"/>
                                      </p:to>
                                    </p:set>
                                    <p:animEffect transition="in" filter="fade">
                                      <p:cBhvr>
                                        <p:cTn id="114" dur="1000"/>
                                        <p:tgtEl>
                                          <p:spTgt spid="6154"/>
                                        </p:tgtEl>
                                      </p:cBhvr>
                                    </p:animEffect>
                                    <p:anim calcmode="lin" valueType="num">
                                      <p:cBhvr>
                                        <p:cTn id="115" dur="1000" fill="hold"/>
                                        <p:tgtEl>
                                          <p:spTgt spid="6154"/>
                                        </p:tgtEl>
                                        <p:attrNameLst>
                                          <p:attrName>ppt_x</p:attrName>
                                        </p:attrNameLst>
                                      </p:cBhvr>
                                      <p:tavLst>
                                        <p:tav tm="0">
                                          <p:val>
                                            <p:strVal val="#ppt_x"/>
                                          </p:val>
                                        </p:tav>
                                        <p:tav tm="100000">
                                          <p:val>
                                            <p:strVal val="#ppt_x"/>
                                          </p:val>
                                        </p:tav>
                                      </p:tavLst>
                                    </p:anim>
                                    <p:anim calcmode="lin" valueType="num">
                                      <p:cBhvr>
                                        <p:cTn id="116" dur="1000" fill="hold"/>
                                        <p:tgtEl>
                                          <p:spTgt spid="6154"/>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1000"/>
                                        <p:tgtEl>
                                          <p:spTgt spid="41"/>
                                        </p:tgtEl>
                                      </p:cBhvr>
                                    </p:animEffect>
                                    <p:anim calcmode="lin" valueType="num">
                                      <p:cBhvr>
                                        <p:cTn id="120" dur="1000" fill="hold"/>
                                        <p:tgtEl>
                                          <p:spTgt spid="41"/>
                                        </p:tgtEl>
                                        <p:attrNameLst>
                                          <p:attrName>ppt_x</p:attrName>
                                        </p:attrNameLst>
                                      </p:cBhvr>
                                      <p:tavLst>
                                        <p:tav tm="0">
                                          <p:val>
                                            <p:strVal val="#ppt_x"/>
                                          </p:val>
                                        </p:tav>
                                        <p:tav tm="100000">
                                          <p:val>
                                            <p:strVal val="#ppt_x"/>
                                          </p:val>
                                        </p:tav>
                                      </p:tavLst>
                                    </p:anim>
                                    <p:anim calcmode="lin" valueType="num">
                                      <p:cBhvr>
                                        <p:cTn id="1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40" grpId="0" animBg="1"/>
      <p:bldP spid="48" grpId="0"/>
      <p:bldP spid="41" grpId="0" animBg="1"/>
      <p:bldP spid="42" grpId="0" animBg="1"/>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13</a:t>
            </a:fld>
            <a:endParaRPr lang="fr-FR" dirty="0"/>
          </a:p>
        </p:txBody>
      </p:sp>
      <p:sp>
        <p:nvSpPr>
          <p:cNvPr id="7" name="Titre 6"/>
          <p:cNvSpPr>
            <a:spLocks noGrp="1"/>
          </p:cNvSpPr>
          <p:nvPr>
            <p:ph type="title"/>
          </p:nvPr>
        </p:nvSpPr>
        <p:spPr>
          <a:xfrm>
            <a:off x="2145070" y="289452"/>
            <a:ext cx="4231757" cy="861774"/>
          </a:xfrm>
        </p:spPr>
        <p:txBody>
          <a:bodyPr/>
          <a:lstStyle/>
          <a:p>
            <a:pPr algn="ctr"/>
            <a:r>
              <a:rPr lang="bg-BG" sz="2800" b="0" dirty="0" smtClean="0">
                <a:solidFill>
                  <a:schemeClr val="accent3"/>
                </a:solidFill>
                <a:latin typeface="Century Gothic" panose="020B0502020202020204" pitchFamily="34" charset="0"/>
              </a:rPr>
              <a:t>Процес на обмяна на опит</a:t>
            </a:r>
            <a:endParaRPr lang="en-GB" sz="2800" dirty="0">
              <a:solidFill>
                <a:schemeClr val="tx1"/>
              </a:solidFill>
              <a:latin typeface="Century Gothic" panose="020B0502020202020204" pitchFamily="34" charset="0"/>
            </a:endParaRPr>
          </a:p>
        </p:txBody>
      </p:sp>
      <p:sp>
        <p:nvSpPr>
          <p:cNvPr id="2048" name="AutoShape 7" descr="Rezultat iskanja slik za expert icon"/>
          <p:cNvSpPr>
            <a:spLocks noChangeAspect="1" noChangeArrowheads="1"/>
          </p:cNvSpPr>
          <p:nvPr/>
        </p:nvSpPr>
        <p:spPr bwMode="auto">
          <a:xfrm>
            <a:off x="0" y="-1614272"/>
            <a:ext cx="3362325" cy="33623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Rectangle à coins arrondis 35"/>
          <p:cNvSpPr/>
          <p:nvPr/>
        </p:nvSpPr>
        <p:spPr>
          <a:xfrm>
            <a:off x="993726" y="2999532"/>
            <a:ext cx="5544616" cy="1440854"/>
          </a:xfrm>
          <a:prstGeom prst="roundRect">
            <a:avLst/>
          </a:prstGeom>
          <a:solidFill>
            <a:srgbClr val="00B0F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2290373" y="3349697"/>
            <a:ext cx="3217761" cy="646331"/>
          </a:xfrm>
          <a:prstGeom prst="rect">
            <a:avLst/>
          </a:prstGeom>
          <a:noFill/>
        </p:spPr>
        <p:txBody>
          <a:bodyPr wrap="square" rtlCol="0">
            <a:spAutoFit/>
          </a:bodyPr>
          <a:lstStyle/>
          <a:p>
            <a:r>
              <a:rPr lang="fr-FR" dirty="0" smtClean="0">
                <a:solidFill>
                  <a:schemeClr val="tx1">
                    <a:lumMod val="50000"/>
                    <a:lumOff val="50000"/>
                  </a:schemeClr>
                </a:solidFill>
                <a:latin typeface="Century Gothic" panose="020B0502020202020204" pitchFamily="34" charset="0"/>
              </a:rPr>
              <a:t>Transnational </a:t>
            </a:r>
            <a:r>
              <a:rPr lang="fr-FR" dirty="0" err="1" smtClean="0">
                <a:solidFill>
                  <a:schemeClr val="tx1">
                    <a:lumMod val="50000"/>
                    <a:lumOff val="50000"/>
                  </a:schemeClr>
                </a:solidFill>
                <a:latin typeface="Century Gothic" panose="020B0502020202020204" pitchFamily="34" charset="0"/>
              </a:rPr>
              <a:t>activities</a:t>
            </a:r>
            <a:endParaRPr lang="fr-FR" dirty="0" smtClean="0">
              <a:solidFill>
                <a:schemeClr val="tx1">
                  <a:lumMod val="50000"/>
                  <a:lumOff val="50000"/>
                </a:schemeClr>
              </a:solidFill>
              <a:latin typeface="Century Gothic" panose="020B0502020202020204" pitchFamily="34" charset="0"/>
            </a:endParaRPr>
          </a:p>
          <a:p>
            <a:endParaRPr lang="fr-FR" dirty="0">
              <a:solidFill>
                <a:schemeClr val="tx1">
                  <a:lumMod val="50000"/>
                  <a:lumOff val="50000"/>
                </a:schemeClr>
              </a:solidFill>
              <a:latin typeface="Century Gothic" panose="020B0502020202020204" pitchFamily="34" charset="0"/>
            </a:endParaRPr>
          </a:p>
        </p:txBody>
      </p:sp>
      <p:sp>
        <p:nvSpPr>
          <p:cNvPr id="39" name="Nuage 38"/>
          <p:cNvSpPr/>
          <p:nvPr/>
        </p:nvSpPr>
        <p:spPr>
          <a:xfrm>
            <a:off x="2793926" y="3709737"/>
            <a:ext cx="648072" cy="57606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2784905" y="3834811"/>
            <a:ext cx="720080" cy="261610"/>
          </a:xfrm>
          <a:prstGeom prst="rect">
            <a:avLst/>
          </a:prstGeom>
          <a:noFill/>
        </p:spPr>
        <p:txBody>
          <a:bodyPr wrap="square" rtlCol="0">
            <a:spAutoFit/>
          </a:bodyPr>
          <a:lstStyle/>
          <a:p>
            <a:pPr algn="ctr"/>
            <a:r>
              <a:rPr lang="bg-BG" sz="1100" dirty="0" smtClean="0">
                <a:latin typeface="Century Gothic" panose="020B0502020202020204" pitchFamily="34" charset="0"/>
              </a:rPr>
              <a:t>+</a:t>
            </a:r>
            <a:endParaRPr lang="fr-FR" sz="1100" dirty="0">
              <a:latin typeface="Century Gothic" panose="020B0502020202020204" pitchFamily="34" charset="0"/>
            </a:endParaRPr>
          </a:p>
        </p:txBody>
      </p:sp>
      <p:sp>
        <p:nvSpPr>
          <p:cNvPr id="41" name="Nuage 40"/>
          <p:cNvSpPr/>
          <p:nvPr/>
        </p:nvSpPr>
        <p:spPr>
          <a:xfrm>
            <a:off x="1200225" y="3049662"/>
            <a:ext cx="1008112" cy="48567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1238325" y="3048173"/>
            <a:ext cx="1008112" cy="430887"/>
          </a:xfrm>
          <a:prstGeom prst="rect">
            <a:avLst/>
          </a:prstGeom>
          <a:noFill/>
        </p:spPr>
        <p:txBody>
          <a:bodyPr wrap="square" rtlCol="0">
            <a:spAutoFit/>
          </a:bodyPr>
          <a:lstStyle/>
          <a:p>
            <a:r>
              <a:rPr lang="fr-FR" sz="1100" dirty="0" smtClean="0">
                <a:latin typeface="Century Gothic" panose="020B0502020202020204" pitchFamily="34" charset="0"/>
              </a:rPr>
              <a:t> </a:t>
            </a:r>
            <a:r>
              <a:rPr lang="bg-BG" sz="1100" dirty="0" smtClean="0">
                <a:latin typeface="Century Gothic" panose="020B0502020202020204" pitchFamily="34" charset="0"/>
              </a:rPr>
              <a:t>Учебни посещения</a:t>
            </a:r>
            <a:endParaRPr lang="fr-FR" sz="1100" dirty="0">
              <a:latin typeface="Century Gothic" panose="020B0502020202020204" pitchFamily="34" charset="0"/>
            </a:endParaRPr>
          </a:p>
        </p:txBody>
      </p:sp>
      <p:sp>
        <p:nvSpPr>
          <p:cNvPr id="43" name="Nuage 42"/>
          <p:cNvSpPr/>
          <p:nvPr/>
        </p:nvSpPr>
        <p:spPr>
          <a:xfrm rot="10800000">
            <a:off x="1497783" y="3751356"/>
            <a:ext cx="864096" cy="57606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1414819" y="3843575"/>
            <a:ext cx="956584" cy="430887"/>
          </a:xfrm>
          <a:prstGeom prst="rect">
            <a:avLst/>
          </a:prstGeom>
          <a:noFill/>
        </p:spPr>
        <p:txBody>
          <a:bodyPr wrap="square" rtlCol="0">
            <a:spAutoFit/>
          </a:bodyPr>
          <a:lstStyle/>
          <a:p>
            <a:pPr algn="ctr"/>
            <a:r>
              <a:rPr lang="bg-BG" sz="1100" dirty="0" smtClean="0">
                <a:latin typeface="Century Gothic" panose="020B0502020202020204" pitchFamily="34" charset="0"/>
              </a:rPr>
              <a:t>Анализ на политики</a:t>
            </a:r>
            <a:endParaRPr lang="fr-FR" sz="1100" dirty="0">
              <a:latin typeface="Century Gothic" panose="020B0502020202020204" pitchFamily="34" charset="0"/>
            </a:endParaRPr>
          </a:p>
        </p:txBody>
      </p:sp>
      <p:sp>
        <p:nvSpPr>
          <p:cNvPr id="46" name="Nuage 45"/>
          <p:cNvSpPr/>
          <p:nvPr/>
        </p:nvSpPr>
        <p:spPr>
          <a:xfrm rot="4219972">
            <a:off x="4073116" y="3701813"/>
            <a:ext cx="648072" cy="679840"/>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3942567" y="3798772"/>
            <a:ext cx="864096" cy="369332"/>
          </a:xfrm>
          <a:prstGeom prst="rect">
            <a:avLst/>
          </a:prstGeom>
          <a:noFill/>
        </p:spPr>
        <p:txBody>
          <a:bodyPr wrap="square" rtlCol="0">
            <a:spAutoFit/>
          </a:bodyPr>
          <a:lstStyle/>
          <a:p>
            <a:pPr algn="ctr"/>
            <a:r>
              <a:rPr lang="bg-BG" dirty="0" smtClean="0">
                <a:latin typeface="Century Gothic" panose="020B0502020202020204" pitchFamily="34" charset="0"/>
              </a:rPr>
              <a:t>-</a:t>
            </a:r>
            <a:endParaRPr lang="fr-FR" dirty="0">
              <a:latin typeface="Century Gothic" panose="020B0502020202020204" pitchFamily="34" charset="0"/>
            </a:endParaRPr>
          </a:p>
        </p:txBody>
      </p:sp>
      <p:sp>
        <p:nvSpPr>
          <p:cNvPr id="51" name="Nuage 50"/>
          <p:cNvSpPr/>
          <p:nvPr/>
        </p:nvSpPr>
        <p:spPr>
          <a:xfrm rot="7223367">
            <a:off x="5727649" y="3014084"/>
            <a:ext cx="529956" cy="66473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p:cNvSpPr txBox="1"/>
          <p:nvPr/>
        </p:nvSpPr>
        <p:spPr>
          <a:xfrm>
            <a:off x="5643149" y="3070574"/>
            <a:ext cx="905241" cy="600164"/>
          </a:xfrm>
          <a:prstGeom prst="rect">
            <a:avLst/>
          </a:prstGeom>
          <a:noFill/>
        </p:spPr>
        <p:txBody>
          <a:bodyPr wrap="square" rtlCol="0">
            <a:spAutoFit/>
          </a:bodyPr>
          <a:lstStyle/>
          <a:p>
            <a:r>
              <a:rPr lang="bg-BG" sz="1100" dirty="0" smtClean="0">
                <a:latin typeface="Century Gothic" panose="020B0502020202020204" pitchFamily="34" charset="0"/>
              </a:rPr>
              <a:t>Проучени добри практики</a:t>
            </a:r>
            <a:endParaRPr lang="fr-FR" sz="1100" dirty="0">
              <a:latin typeface="Century Gothic" panose="020B0502020202020204" pitchFamily="34" charset="0"/>
            </a:endParaRPr>
          </a:p>
        </p:txBody>
      </p:sp>
      <p:sp>
        <p:nvSpPr>
          <p:cNvPr id="53" name="Nuage 52"/>
          <p:cNvSpPr/>
          <p:nvPr/>
        </p:nvSpPr>
        <p:spPr>
          <a:xfrm rot="11142511">
            <a:off x="5192937" y="3727167"/>
            <a:ext cx="986754" cy="50656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p:cNvSpPr txBox="1"/>
          <p:nvPr/>
        </p:nvSpPr>
        <p:spPr>
          <a:xfrm>
            <a:off x="5110996" y="3751356"/>
            <a:ext cx="1173992" cy="430887"/>
          </a:xfrm>
          <a:prstGeom prst="rect">
            <a:avLst/>
          </a:prstGeom>
          <a:noFill/>
        </p:spPr>
        <p:txBody>
          <a:bodyPr wrap="square" rtlCol="0">
            <a:spAutoFit/>
          </a:bodyPr>
          <a:lstStyle/>
          <a:p>
            <a:pPr algn="ctr"/>
            <a:r>
              <a:rPr lang="bg-BG" sz="1100" dirty="0" smtClean="0">
                <a:latin typeface="Century Gothic" panose="020B0502020202020204" pitchFamily="34" charset="0"/>
              </a:rPr>
              <a:t>Обмен на информация</a:t>
            </a:r>
            <a:endParaRPr lang="fr-FR" sz="1100" dirty="0">
              <a:latin typeface="Century Gothic" panose="020B0502020202020204" pitchFamily="34" charset="0"/>
            </a:endParaRPr>
          </a:p>
        </p:txBody>
      </p:sp>
      <p:sp>
        <p:nvSpPr>
          <p:cNvPr id="56" name="Nuage 55"/>
          <p:cNvSpPr/>
          <p:nvPr/>
        </p:nvSpPr>
        <p:spPr>
          <a:xfrm>
            <a:off x="3269432" y="3049662"/>
            <a:ext cx="1008112" cy="334198"/>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ZoneTexte 57"/>
          <p:cNvSpPr txBox="1"/>
          <p:nvPr/>
        </p:nvSpPr>
        <p:spPr>
          <a:xfrm>
            <a:off x="3269432" y="3084234"/>
            <a:ext cx="1008112" cy="261610"/>
          </a:xfrm>
          <a:prstGeom prst="rect">
            <a:avLst/>
          </a:prstGeom>
          <a:noFill/>
        </p:spPr>
        <p:txBody>
          <a:bodyPr wrap="square" rtlCol="0">
            <a:spAutoFit/>
          </a:bodyPr>
          <a:lstStyle/>
          <a:p>
            <a:r>
              <a:rPr lang="fr-FR" sz="1100" dirty="0" smtClean="0">
                <a:latin typeface="Century Gothic" panose="020B0502020202020204" pitchFamily="34" charset="0"/>
              </a:rPr>
              <a:t> </a:t>
            </a:r>
            <a:r>
              <a:rPr lang="bg-BG" sz="1100" dirty="0" smtClean="0">
                <a:latin typeface="Century Gothic" panose="020B0502020202020204" pitchFamily="34" charset="0"/>
              </a:rPr>
              <a:t>Семинари</a:t>
            </a:r>
            <a:endParaRPr lang="fr-FR" sz="1100" dirty="0">
              <a:latin typeface="Century Gothic" panose="020B0502020202020204" pitchFamily="34" charset="0"/>
            </a:endParaRPr>
          </a:p>
        </p:txBody>
      </p:sp>
      <p:sp>
        <p:nvSpPr>
          <p:cNvPr id="61" name="Rectangle à coins arrondis 60"/>
          <p:cNvSpPr/>
          <p:nvPr/>
        </p:nvSpPr>
        <p:spPr>
          <a:xfrm>
            <a:off x="1005025" y="4592786"/>
            <a:ext cx="5544616" cy="1440854"/>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ZoneTexte 62"/>
          <p:cNvSpPr txBox="1"/>
          <p:nvPr/>
        </p:nvSpPr>
        <p:spPr>
          <a:xfrm>
            <a:off x="2518334" y="4940947"/>
            <a:ext cx="3217761" cy="646331"/>
          </a:xfrm>
          <a:prstGeom prst="rect">
            <a:avLst/>
          </a:prstGeom>
          <a:noFill/>
        </p:spPr>
        <p:txBody>
          <a:bodyPr wrap="square" rtlCol="0">
            <a:spAutoFit/>
          </a:bodyPr>
          <a:lstStyle/>
          <a:p>
            <a:r>
              <a:rPr lang="fr-FR" dirty="0" smtClean="0">
                <a:solidFill>
                  <a:schemeClr val="tx1">
                    <a:lumMod val="50000"/>
                    <a:lumOff val="50000"/>
                  </a:schemeClr>
                </a:solidFill>
                <a:latin typeface="Century Gothic" panose="020B0502020202020204" pitchFamily="34" charset="0"/>
              </a:rPr>
              <a:t>URBACT Local Groups</a:t>
            </a:r>
          </a:p>
          <a:p>
            <a:endParaRPr lang="fr-FR" dirty="0">
              <a:solidFill>
                <a:schemeClr val="tx1">
                  <a:lumMod val="50000"/>
                  <a:lumOff val="50000"/>
                </a:schemeClr>
              </a:solidFill>
              <a:latin typeface="Century Gothic" panose="020B0502020202020204" pitchFamily="34" charset="0"/>
            </a:endParaRPr>
          </a:p>
        </p:txBody>
      </p:sp>
      <p:cxnSp>
        <p:nvCxnSpPr>
          <p:cNvPr id="65" name="Straight Arrow Connector 121"/>
          <p:cNvCxnSpPr/>
          <p:nvPr/>
        </p:nvCxnSpPr>
        <p:spPr>
          <a:xfrm>
            <a:off x="1348707" y="4315469"/>
            <a:ext cx="149075" cy="405898"/>
          </a:xfrm>
          <a:prstGeom prst="straightConnector1">
            <a:avLst/>
          </a:prstGeom>
          <a:ln w="28575" cmpd="dbl">
            <a:solidFill>
              <a:schemeClr val="accent1">
                <a:shade val="95000"/>
                <a:satMod val="105000"/>
                <a:alpha val="53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130"/>
          <p:cNvCxnSpPr/>
          <p:nvPr/>
        </p:nvCxnSpPr>
        <p:spPr>
          <a:xfrm flipH="1">
            <a:off x="2087724" y="4258986"/>
            <a:ext cx="228355" cy="462381"/>
          </a:xfrm>
          <a:prstGeom prst="straightConnector1">
            <a:avLst/>
          </a:prstGeom>
          <a:ln w="28575" cmpd="dbl">
            <a:solidFill>
              <a:schemeClr val="accent1">
                <a:shade val="95000"/>
                <a:satMod val="105000"/>
                <a:alpha val="53000"/>
              </a:schemeClr>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7" name="Straight Arrow Connector 121"/>
          <p:cNvCxnSpPr/>
          <p:nvPr/>
        </p:nvCxnSpPr>
        <p:spPr>
          <a:xfrm>
            <a:off x="3102569" y="4370969"/>
            <a:ext cx="149075" cy="405898"/>
          </a:xfrm>
          <a:prstGeom prst="straightConnector1">
            <a:avLst/>
          </a:prstGeom>
          <a:ln w="28575" cmpd="dbl">
            <a:solidFill>
              <a:schemeClr val="accent1">
                <a:shade val="95000"/>
                <a:satMod val="105000"/>
                <a:alpha val="53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130"/>
          <p:cNvCxnSpPr/>
          <p:nvPr/>
        </p:nvCxnSpPr>
        <p:spPr>
          <a:xfrm flipH="1">
            <a:off x="3841586" y="4314486"/>
            <a:ext cx="228355" cy="462381"/>
          </a:xfrm>
          <a:prstGeom prst="straightConnector1">
            <a:avLst/>
          </a:prstGeom>
          <a:ln w="28575" cmpd="dbl">
            <a:solidFill>
              <a:schemeClr val="accent1">
                <a:shade val="95000"/>
                <a:satMod val="105000"/>
                <a:alpha val="53000"/>
              </a:schemeClr>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Straight Arrow Connector 121"/>
          <p:cNvCxnSpPr/>
          <p:nvPr/>
        </p:nvCxnSpPr>
        <p:spPr>
          <a:xfrm>
            <a:off x="4833119" y="4348661"/>
            <a:ext cx="149075" cy="405898"/>
          </a:xfrm>
          <a:prstGeom prst="straightConnector1">
            <a:avLst/>
          </a:prstGeom>
          <a:ln w="28575" cmpd="dbl">
            <a:solidFill>
              <a:schemeClr val="accent1">
                <a:shade val="95000"/>
                <a:satMod val="105000"/>
                <a:alpha val="53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130"/>
          <p:cNvCxnSpPr/>
          <p:nvPr/>
        </p:nvCxnSpPr>
        <p:spPr>
          <a:xfrm flipH="1">
            <a:off x="5572136" y="4292178"/>
            <a:ext cx="228355" cy="462381"/>
          </a:xfrm>
          <a:prstGeom prst="straightConnector1">
            <a:avLst/>
          </a:prstGeom>
          <a:ln w="28575" cmpd="dbl">
            <a:solidFill>
              <a:schemeClr val="accent1">
                <a:shade val="95000"/>
                <a:satMod val="105000"/>
                <a:alpha val="53000"/>
              </a:schemeClr>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72" name="Nuage 71"/>
          <p:cNvSpPr/>
          <p:nvPr/>
        </p:nvSpPr>
        <p:spPr>
          <a:xfrm rot="260469">
            <a:off x="1148258" y="5407868"/>
            <a:ext cx="1370612" cy="521469"/>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ZoneTexte 72"/>
          <p:cNvSpPr txBox="1"/>
          <p:nvPr/>
        </p:nvSpPr>
        <p:spPr>
          <a:xfrm>
            <a:off x="1200225" y="5426411"/>
            <a:ext cx="1507400" cy="415498"/>
          </a:xfrm>
          <a:prstGeom prst="rect">
            <a:avLst/>
          </a:prstGeom>
          <a:noFill/>
        </p:spPr>
        <p:txBody>
          <a:bodyPr wrap="square" rtlCol="0">
            <a:spAutoFit/>
          </a:bodyPr>
          <a:lstStyle/>
          <a:p>
            <a:r>
              <a:rPr lang="bg-BG" sz="1050" dirty="0" smtClean="0">
                <a:latin typeface="Century Gothic" panose="020B0502020202020204" pitchFamily="34" charset="0"/>
              </a:rPr>
              <a:t>Експерименти-</a:t>
            </a:r>
            <a:r>
              <a:rPr lang="bg-BG" sz="1050" dirty="0" err="1" smtClean="0">
                <a:latin typeface="Century Gothic" panose="020B0502020202020204" pitchFamily="34" charset="0"/>
              </a:rPr>
              <a:t>ране</a:t>
            </a:r>
            <a:endParaRPr lang="fr-FR" sz="1050" dirty="0">
              <a:latin typeface="Century Gothic" panose="020B0502020202020204" pitchFamily="34" charset="0"/>
            </a:endParaRPr>
          </a:p>
        </p:txBody>
      </p:sp>
      <p:sp>
        <p:nvSpPr>
          <p:cNvPr id="74" name="Nuage 73"/>
          <p:cNvSpPr/>
          <p:nvPr/>
        </p:nvSpPr>
        <p:spPr>
          <a:xfrm rot="11395960">
            <a:off x="1426533" y="4703133"/>
            <a:ext cx="1006594" cy="528895"/>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ZoneTexte 75"/>
          <p:cNvSpPr txBox="1"/>
          <p:nvPr/>
        </p:nvSpPr>
        <p:spPr>
          <a:xfrm>
            <a:off x="1294932" y="4721367"/>
            <a:ext cx="1244351" cy="415498"/>
          </a:xfrm>
          <a:prstGeom prst="rect">
            <a:avLst/>
          </a:prstGeom>
          <a:noFill/>
        </p:spPr>
        <p:txBody>
          <a:bodyPr wrap="square" rtlCol="0">
            <a:spAutoFit/>
          </a:bodyPr>
          <a:lstStyle/>
          <a:p>
            <a:pPr algn="ctr"/>
            <a:r>
              <a:rPr lang="bg-BG" sz="1050" dirty="0" smtClean="0">
                <a:latin typeface="Century Gothic" panose="020B0502020202020204" pitchFamily="34" charset="0"/>
              </a:rPr>
              <a:t>Работа с местния актив</a:t>
            </a:r>
            <a:endParaRPr lang="fr-FR" sz="1050" dirty="0">
              <a:latin typeface="Century Gothic" panose="020B0502020202020204" pitchFamily="34" charset="0"/>
            </a:endParaRPr>
          </a:p>
        </p:txBody>
      </p:sp>
      <p:sp>
        <p:nvSpPr>
          <p:cNvPr id="77" name="Nuage 76"/>
          <p:cNvSpPr/>
          <p:nvPr/>
        </p:nvSpPr>
        <p:spPr>
          <a:xfrm rot="15115544">
            <a:off x="3747785" y="5256598"/>
            <a:ext cx="474796" cy="723053"/>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g-BG" dirty="0" smtClean="0"/>
              <a:t>+</a:t>
            </a:r>
            <a:endParaRPr lang="fr-FR" dirty="0"/>
          </a:p>
        </p:txBody>
      </p:sp>
      <p:sp>
        <p:nvSpPr>
          <p:cNvPr id="79" name="Nuage 78"/>
          <p:cNvSpPr/>
          <p:nvPr/>
        </p:nvSpPr>
        <p:spPr>
          <a:xfrm rot="5400000">
            <a:off x="4610785" y="5335250"/>
            <a:ext cx="512568" cy="700901"/>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ZoneTexte 79"/>
          <p:cNvSpPr txBox="1"/>
          <p:nvPr/>
        </p:nvSpPr>
        <p:spPr>
          <a:xfrm>
            <a:off x="4516618" y="5441189"/>
            <a:ext cx="731843" cy="261610"/>
          </a:xfrm>
          <a:prstGeom prst="rect">
            <a:avLst/>
          </a:prstGeom>
          <a:noFill/>
        </p:spPr>
        <p:txBody>
          <a:bodyPr wrap="square" rtlCol="0">
            <a:spAutoFit/>
          </a:bodyPr>
          <a:lstStyle/>
          <a:p>
            <a:pPr algn="ctr"/>
            <a:r>
              <a:rPr lang="bg-BG" sz="1100" dirty="0" smtClean="0">
                <a:latin typeface="Century Gothic" panose="020B0502020202020204" pitchFamily="34" charset="0"/>
              </a:rPr>
              <a:t>–</a:t>
            </a:r>
            <a:endParaRPr lang="fr-FR" sz="1100" dirty="0">
              <a:latin typeface="Century Gothic" panose="020B0502020202020204" pitchFamily="34" charset="0"/>
            </a:endParaRPr>
          </a:p>
        </p:txBody>
      </p:sp>
      <p:sp>
        <p:nvSpPr>
          <p:cNvPr id="81" name="Nuage 80"/>
          <p:cNvSpPr/>
          <p:nvPr/>
        </p:nvSpPr>
        <p:spPr>
          <a:xfrm rot="4551129">
            <a:off x="5335191" y="4650370"/>
            <a:ext cx="544447" cy="88665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ZoneTexte 81"/>
          <p:cNvSpPr txBox="1"/>
          <p:nvPr/>
        </p:nvSpPr>
        <p:spPr>
          <a:xfrm>
            <a:off x="5175852" y="4865124"/>
            <a:ext cx="944320" cy="261610"/>
          </a:xfrm>
          <a:prstGeom prst="rect">
            <a:avLst/>
          </a:prstGeom>
          <a:noFill/>
        </p:spPr>
        <p:txBody>
          <a:bodyPr wrap="square" rtlCol="0">
            <a:spAutoFit/>
          </a:bodyPr>
          <a:lstStyle/>
          <a:p>
            <a:pPr algn="ctr"/>
            <a:r>
              <a:rPr lang="bg-BG" sz="1100" dirty="0" smtClean="0">
                <a:latin typeface="Century Gothic" panose="020B0502020202020204" pitchFamily="34" charset="0"/>
              </a:rPr>
              <a:t>Решения</a:t>
            </a:r>
            <a:endParaRPr lang="fr-FR" sz="1100" dirty="0">
              <a:latin typeface="Century Gothic" panose="020B0502020202020204" pitchFamily="34" charset="0"/>
            </a:endParaRPr>
          </a:p>
        </p:txBody>
      </p:sp>
      <p:sp>
        <p:nvSpPr>
          <p:cNvPr id="83" name="Nuage 82"/>
          <p:cNvSpPr/>
          <p:nvPr/>
        </p:nvSpPr>
        <p:spPr>
          <a:xfrm rot="5045067">
            <a:off x="5555364" y="5258313"/>
            <a:ext cx="544447" cy="88665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ZoneTexte 83"/>
          <p:cNvSpPr txBox="1"/>
          <p:nvPr/>
        </p:nvSpPr>
        <p:spPr>
          <a:xfrm>
            <a:off x="5370215" y="5473067"/>
            <a:ext cx="944320" cy="430887"/>
          </a:xfrm>
          <a:prstGeom prst="rect">
            <a:avLst/>
          </a:prstGeom>
          <a:noFill/>
        </p:spPr>
        <p:txBody>
          <a:bodyPr wrap="square" rtlCol="0">
            <a:spAutoFit/>
          </a:bodyPr>
          <a:lstStyle/>
          <a:p>
            <a:pPr algn="ctr"/>
            <a:r>
              <a:rPr lang="bg-BG" sz="1100" dirty="0" smtClean="0">
                <a:latin typeface="Century Gothic" panose="020B0502020202020204" pitchFamily="34" charset="0"/>
              </a:rPr>
              <a:t>Промяна в нагласи</a:t>
            </a:r>
            <a:endParaRPr lang="fr-FR" sz="1100" dirty="0">
              <a:latin typeface="Century Gothic" panose="020B0502020202020204" pitchFamily="34" charset="0"/>
            </a:endParaRPr>
          </a:p>
        </p:txBody>
      </p:sp>
      <p:sp>
        <p:nvSpPr>
          <p:cNvPr id="85" name="Flèche droite 84"/>
          <p:cNvSpPr/>
          <p:nvPr/>
        </p:nvSpPr>
        <p:spPr>
          <a:xfrm>
            <a:off x="6538342" y="3349697"/>
            <a:ext cx="648072" cy="686611"/>
          </a:xfrm>
          <a:prstGeom prst="rightArrow">
            <a:avLst/>
          </a:prstGeom>
          <a:solidFill>
            <a:srgbClr val="00B0F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Flèche droite 85"/>
          <p:cNvSpPr/>
          <p:nvPr/>
        </p:nvSpPr>
        <p:spPr>
          <a:xfrm>
            <a:off x="6548390" y="4947549"/>
            <a:ext cx="648072" cy="686611"/>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ZoneTexte 86"/>
          <p:cNvSpPr txBox="1"/>
          <p:nvPr/>
        </p:nvSpPr>
        <p:spPr>
          <a:xfrm>
            <a:off x="7111008" y="3262973"/>
            <a:ext cx="1641823" cy="1107996"/>
          </a:xfrm>
          <a:prstGeom prst="rect">
            <a:avLst/>
          </a:prstGeom>
          <a:noFill/>
        </p:spPr>
        <p:txBody>
          <a:bodyPr wrap="square" rtlCol="0">
            <a:spAutoFit/>
          </a:bodyPr>
          <a:lstStyle/>
          <a:p>
            <a:pPr algn="ctr"/>
            <a:r>
              <a:rPr lang="bg-BG" sz="1600" dirty="0" smtClean="0">
                <a:solidFill>
                  <a:srgbClr val="002060"/>
                </a:solidFill>
                <a:latin typeface="Century Gothic" panose="020B0502020202020204" pitchFamily="34" charset="0"/>
              </a:rPr>
              <a:t>Учене и успех чрез работа в мрежа </a:t>
            </a:r>
            <a:endParaRPr lang="fr-FR" sz="1600" dirty="0" smtClean="0">
              <a:solidFill>
                <a:srgbClr val="002060"/>
              </a:solidFill>
              <a:latin typeface="Century Gothic" panose="020B0502020202020204" pitchFamily="34" charset="0"/>
            </a:endParaRPr>
          </a:p>
          <a:p>
            <a:endParaRPr lang="fr-FR" dirty="0">
              <a:solidFill>
                <a:schemeClr val="tx1">
                  <a:lumMod val="50000"/>
                  <a:lumOff val="50000"/>
                </a:schemeClr>
              </a:solidFill>
              <a:latin typeface="Century Gothic" panose="020B0502020202020204" pitchFamily="34" charset="0"/>
            </a:endParaRPr>
          </a:p>
        </p:txBody>
      </p:sp>
      <p:sp>
        <p:nvSpPr>
          <p:cNvPr id="88" name="ZoneTexte 87"/>
          <p:cNvSpPr txBox="1"/>
          <p:nvPr/>
        </p:nvSpPr>
        <p:spPr>
          <a:xfrm>
            <a:off x="7196463" y="4945055"/>
            <a:ext cx="1469742" cy="830997"/>
          </a:xfrm>
          <a:prstGeom prst="rect">
            <a:avLst/>
          </a:prstGeom>
          <a:noFill/>
        </p:spPr>
        <p:txBody>
          <a:bodyPr wrap="square" rtlCol="0">
            <a:spAutoFit/>
          </a:bodyPr>
          <a:lstStyle/>
          <a:p>
            <a:pPr algn="ctr"/>
            <a:r>
              <a:rPr lang="bg-BG" sz="1600" dirty="0" smtClean="0">
                <a:solidFill>
                  <a:srgbClr val="002060"/>
                </a:solidFill>
                <a:latin typeface="Century Gothic" panose="020B0502020202020204" pitchFamily="34" charset="0"/>
              </a:rPr>
              <a:t>Интегрирани планове за действие</a:t>
            </a:r>
            <a:endParaRPr lang="fr-FR" dirty="0">
              <a:solidFill>
                <a:srgbClr val="002060"/>
              </a:solidFill>
              <a:latin typeface="Century Gothic" panose="020B0502020202020204" pitchFamily="34" charset="0"/>
            </a:endParaRPr>
          </a:p>
        </p:txBody>
      </p:sp>
      <p:pic>
        <p:nvPicPr>
          <p:cNvPr id="89" name="Picture 3"/>
          <p:cNvPicPr>
            <a:picLocks noChangeAspect="1" noChangeArrowheads="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88834" y="4222436"/>
            <a:ext cx="601863" cy="6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 name="Picture 13"/>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2450263" y="4265137"/>
            <a:ext cx="526427" cy="56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 name="Picture 7"/>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64193" y="4294457"/>
            <a:ext cx="511629" cy="52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417" t="18531" r="33166" b="10779"/>
          <a:stretch/>
        </p:blipFill>
        <p:spPr bwMode="auto">
          <a:xfrm>
            <a:off x="2945754" y="1586572"/>
            <a:ext cx="323776" cy="322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090" y="1582253"/>
            <a:ext cx="299914" cy="299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3872" y="1909537"/>
            <a:ext cx="1838148" cy="9134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ZoneTexte 95"/>
          <p:cNvSpPr txBox="1"/>
          <p:nvPr/>
        </p:nvSpPr>
        <p:spPr>
          <a:xfrm>
            <a:off x="3255652" y="1563660"/>
            <a:ext cx="1247985" cy="307777"/>
          </a:xfrm>
          <a:prstGeom prst="rect">
            <a:avLst/>
          </a:prstGeom>
          <a:noFill/>
        </p:spPr>
        <p:txBody>
          <a:bodyPr wrap="square" rtlCol="0">
            <a:spAutoFit/>
          </a:bodyPr>
          <a:lstStyle/>
          <a:p>
            <a:r>
              <a:rPr lang="fr-FR" sz="1400" dirty="0" smtClean="0">
                <a:solidFill>
                  <a:srgbClr val="002060"/>
                </a:solidFill>
                <a:latin typeface="Century Gothic" panose="020B0502020202020204" pitchFamily="34" charset="0"/>
              </a:rPr>
              <a:t>@URBACT</a:t>
            </a:r>
            <a:endParaRPr lang="fr-FR" sz="1400" dirty="0">
              <a:solidFill>
                <a:srgbClr val="002060"/>
              </a:solidFill>
              <a:latin typeface="Century Gothic" panose="020B0502020202020204" pitchFamily="34" charset="0"/>
            </a:endParaRPr>
          </a:p>
        </p:txBody>
      </p:sp>
      <p:pic>
        <p:nvPicPr>
          <p:cNvPr id="97" name="Picture 9"/>
          <p:cNvPicPr>
            <a:picLocks noChangeAspect="1" noChangeArrowheads="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84068" y="1932910"/>
            <a:ext cx="908675" cy="91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 name="ZoneTexte 97"/>
          <p:cNvSpPr txBox="1"/>
          <p:nvPr/>
        </p:nvSpPr>
        <p:spPr>
          <a:xfrm>
            <a:off x="4970971" y="1447872"/>
            <a:ext cx="1314017" cy="461665"/>
          </a:xfrm>
          <a:prstGeom prst="rect">
            <a:avLst/>
          </a:prstGeom>
          <a:noFill/>
        </p:spPr>
        <p:txBody>
          <a:bodyPr wrap="square" rtlCol="0">
            <a:spAutoFit/>
          </a:bodyPr>
          <a:lstStyle/>
          <a:p>
            <a:r>
              <a:rPr lang="bg-BG" sz="1200" dirty="0" smtClean="0">
                <a:solidFill>
                  <a:srgbClr val="002060"/>
                </a:solidFill>
                <a:latin typeface="Century Gothic" panose="020B0502020202020204" pitchFamily="34" charset="0"/>
              </a:rPr>
              <a:t>Обучения и уебинари</a:t>
            </a:r>
            <a:endParaRPr lang="fr-FR" sz="1200" dirty="0" smtClean="0">
              <a:solidFill>
                <a:srgbClr val="002060"/>
              </a:solidFill>
              <a:latin typeface="Century Gothic" panose="020B0502020202020204" pitchFamily="34" charset="0"/>
            </a:endParaRPr>
          </a:p>
        </p:txBody>
      </p:sp>
      <p:sp>
        <p:nvSpPr>
          <p:cNvPr id="99" name="Rectangle à coins arrondis 98"/>
          <p:cNvSpPr/>
          <p:nvPr/>
        </p:nvSpPr>
        <p:spPr>
          <a:xfrm>
            <a:off x="918320" y="1424499"/>
            <a:ext cx="5544616" cy="1440854"/>
          </a:xfrm>
          <a:prstGeom prst="roundRect">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Flèche droite 99"/>
          <p:cNvSpPr/>
          <p:nvPr/>
        </p:nvSpPr>
        <p:spPr>
          <a:xfrm>
            <a:off x="6462936" y="1755648"/>
            <a:ext cx="648072" cy="686611"/>
          </a:xfrm>
          <a:prstGeom prst="rightArrow">
            <a:avLst/>
          </a:prstGeom>
          <a:no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ZoneTexte 100"/>
          <p:cNvSpPr txBox="1"/>
          <p:nvPr/>
        </p:nvSpPr>
        <p:spPr>
          <a:xfrm>
            <a:off x="7111008" y="1767843"/>
            <a:ext cx="1373571" cy="861774"/>
          </a:xfrm>
          <a:prstGeom prst="rect">
            <a:avLst/>
          </a:prstGeom>
          <a:noFill/>
        </p:spPr>
        <p:txBody>
          <a:bodyPr wrap="square" rtlCol="0">
            <a:spAutoFit/>
          </a:bodyPr>
          <a:lstStyle/>
          <a:p>
            <a:pPr algn="ctr"/>
            <a:r>
              <a:rPr lang="bg-BG" sz="1600" b="1" dirty="0" smtClean="0">
                <a:solidFill>
                  <a:srgbClr val="002060"/>
                </a:solidFill>
                <a:latin typeface="Century Gothic" panose="020B0502020202020204" pitchFamily="34" charset="0"/>
              </a:rPr>
              <a:t>Знания и капацитет</a:t>
            </a:r>
            <a:endParaRPr lang="fr-FR" sz="1600" b="1" dirty="0" smtClean="0">
              <a:solidFill>
                <a:srgbClr val="002060"/>
              </a:solidFill>
              <a:latin typeface="Century Gothic" panose="020B0502020202020204" pitchFamily="34" charset="0"/>
            </a:endParaRPr>
          </a:p>
          <a:p>
            <a:endParaRPr lang="fr-FR" b="1" dirty="0">
              <a:solidFill>
                <a:schemeClr val="tx1">
                  <a:lumMod val="50000"/>
                  <a:lumOff val="50000"/>
                </a:schemeClr>
              </a:solidFill>
              <a:latin typeface="Century Gothic" panose="020B0502020202020204" pitchFamily="34" charset="0"/>
            </a:endParaRPr>
          </a:p>
        </p:txBody>
      </p:sp>
      <p:pic>
        <p:nvPicPr>
          <p:cNvPr id="1026" name="Picture 2"/>
          <p:cNvPicPr>
            <a:picLocks noChangeAspect="1" noChangeArrowheads="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14819" y="1767002"/>
            <a:ext cx="831618" cy="99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Nuage 58"/>
          <p:cNvSpPr/>
          <p:nvPr/>
        </p:nvSpPr>
        <p:spPr>
          <a:xfrm rot="16200000">
            <a:off x="2819717" y="5306182"/>
            <a:ext cx="512568" cy="700901"/>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ZoneTexte 59"/>
          <p:cNvSpPr txBox="1"/>
          <p:nvPr/>
        </p:nvSpPr>
        <p:spPr>
          <a:xfrm>
            <a:off x="2689687" y="5412121"/>
            <a:ext cx="771259" cy="430887"/>
          </a:xfrm>
          <a:prstGeom prst="rect">
            <a:avLst/>
          </a:prstGeom>
          <a:noFill/>
        </p:spPr>
        <p:txBody>
          <a:bodyPr wrap="square" rtlCol="0">
            <a:spAutoFit/>
          </a:bodyPr>
          <a:lstStyle/>
          <a:p>
            <a:pPr algn="ctr"/>
            <a:r>
              <a:rPr lang="bg-BG" sz="1100" dirty="0" smtClean="0">
                <a:latin typeface="Century Gothic" panose="020B0502020202020204" pitchFamily="34" charset="0"/>
              </a:rPr>
              <a:t>Проба/ грешка</a:t>
            </a:r>
            <a:endParaRPr lang="fr-FR" sz="1100" dirty="0">
              <a:latin typeface="Century Gothic" panose="020B0502020202020204" pitchFamily="34" charset="0"/>
            </a:endParaRPr>
          </a:p>
        </p:txBody>
      </p:sp>
      <p:sp>
        <p:nvSpPr>
          <p:cNvPr id="64" name="Flèche droite 63"/>
          <p:cNvSpPr/>
          <p:nvPr/>
        </p:nvSpPr>
        <p:spPr>
          <a:xfrm rot="16200000">
            <a:off x="7490733" y="2601103"/>
            <a:ext cx="739491" cy="368528"/>
          </a:xfrm>
          <a:prstGeom prst="rightArrow">
            <a:avLst/>
          </a:prstGeom>
          <a:noFill/>
          <a:ln w="6350">
            <a:solidFill>
              <a:srgbClr val="878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Flèche droite 67"/>
          <p:cNvSpPr/>
          <p:nvPr/>
        </p:nvSpPr>
        <p:spPr>
          <a:xfrm rot="16200000">
            <a:off x="7490732" y="4339103"/>
            <a:ext cx="739491" cy="368528"/>
          </a:xfrm>
          <a:prstGeom prst="rightArrow">
            <a:avLst/>
          </a:prstGeom>
          <a:noFill/>
          <a:ln w="6350">
            <a:solidFill>
              <a:srgbClr val="878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ZoneTexte 74"/>
          <p:cNvSpPr txBox="1"/>
          <p:nvPr/>
        </p:nvSpPr>
        <p:spPr>
          <a:xfrm>
            <a:off x="1096288" y="1462599"/>
            <a:ext cx="1639916" cy="276999"/>
          </a:xfrm>
          <a:prstGeom prst="rect">
            <a:avLst/>
          </a:prstGeom>
          <a:noFill/>
        </p:spPr>
        <p:txBody>
          <a:bodyPr wrap="square" rtlCol="0">
            <a:spAutoFit/>
          </a:bodyPr>
          <a:lstStyle/>
          <a:p>
            <a:r>
              <a:rPr lang="bg-BG" sz="1200" dirty="0" smtClean="0">
                <a:solidFill>
                  <a:srgbClr val="002060"/>
                </a:solidFill>
                <a:latin typeface="Century Gothic" panose="020B0502020202020204" pitchFamily="34" charset="0"/>
              </a:rPr>
              <a:t>          Методи</a:t>
            </a:r>
            <a:endParaRPr lang="fr-FR" sz="1200" dirty="0">
              <a:solidFill>
                <a:srgbClr val="002060"/>
              </a:solidFill>
              <a:latin typeface="Century Gothic" panose="020B0502020202020204" pitchFamily="34" charset="0"/>
            </a:endParaRPr>
          </a:p>
        </p:txBody>
      </p:sp>
      <p:sp>
        <p:nvSpPr>
          <p:cNvPr id="92"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Tree>
    <p:extLst>
      <p:ext uri="{BB962C8B-B14F-4D97-AF65-F5344CB8AC3E}">
        <p14:creationId xmlns:p14="http://schemas.microsoft.com/office/powerpoint/2010/main" val="82189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ppt_x"/>
                                          </p:val>
                                        </p:tav>
                                        <p:tav tm="100000">
                                          <p:val>
                                            <p:strVal val="#ppt_x"/>
                                          </p:val>
                                        </p:tav>
                                      </p:tavLst>
                                    </p:anim>
                                    <p:anim calcmode="lin" valueType="num">
                                      <p:cBhvr additive="base">
                                        <p:cTn id="52" dur="500" fill="hold"/>
                                        <p:tgtEl>
                                          <p:spTgt spid="5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 calcmode="lin" valueType="num">
                                      <p:cBhvr additive="base">
                                        <p:cTn id="59" dur="500" fill="hold"/>
                                        <p:tgtEl>
                                          <p:spTgt spid="55"/>
                                        </p:tgtEl>
                                        <p:attrNameLst>
                                          <p:attrName>ppt_x</p:attrName>
                                        </p:attrNameLst>
                                      </p:cBhvr>
                                      <p:tavLst>
                                        <p:tav tm="0">
                                          <p:val>
                                            <p:strVal val="#ppt_x"/>
                                          </p:val>
                                        </p:tav>
                                        <p:tav tm="100000">
                                          <p:val>
                                            <p:strVal val="#ppt_x"/>
                                          </p:val>
                                        </p:tav>
                                      </p:tavLst>
                                    </p:anim>
                                    <p:anim calcmode="lin" valueType="num">
                                      <p:cBhvr additive="base">
                                        <p:cTn id="60" dur="500" fill="hold"/>
                                        <p:tgtEl>
                                          <p:spTgt spid="5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ppt_x"/>
                                          </p:val>
                                        </p:tav>
                                        <p:tav tm="100000">
                                          <p:val>
                                            <p:strVal val="#ppt_x"/>
                                          </p:val>
                                        </p:tav>
                                      </p:tavLst>
                                    </p:anim>
                                    <p:anim calcmode="lin" valueType="num">
                                      <p:cBhvr additive="base">
                                        <p:cTn id="64" dur="500" fill="hold"/>
                                        <p:tgtEl>
                                          <p:spTgt spid="5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5"/>
                                        </p:tgtEl>
                                        <p:attrNameLst>
                                          <p:attrName>style.visibility</p:attrName>
                                        </p:attrNameLst>
                                      </p:cBhvr>
                                      <p:to>
                                        <p:strVal val="visible"/>
                                      </p:to>
                                    </p:set>
                                    <p:anim calcmode="lin" valueType="num">
                                      <p:cBhvr additive="base">
                                        <p:cTn id="71" dur="500" fill="hold"/>
                                        <p:tgtEl>
                                          <p:spTgt spid="85"/>
                                        </p:tgtEl>
                                        <p:attrNameLst>
                                          <p:attrName>ppt_x</p:attrName>
                                        </p:attrNameLst>
                                      </p:cBhvr>
                                      <p:tavLst>
                                        <p:tav tm="0">
                                          <p:val>
                                            <p:strVal val="#ppt_x"/>
                                          </p:val>
                                        </p:tav>
                                        <p:tav tm="100000">
                                          <p:val>
                                            <p:strVal val="#ppt_x"/>
                                          </p:val>
                                        </p:tav>
                                      </p:tavLst>
                                    </p:anim>
                                    <p:anim calcmode="lin" valueType="num">
                                      <p:cBhvr additive="base">
                                        <p:cTn id="72" dur="500" fill="hold"/>
                                        <p:tgtEl>
                                          <p:spTgt spid="8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87"/>
                                        </p:tgtEl>
                                        <p:attrNameLst>
                                          <p:attrName>style.visibility</p:attrName>
                                        </p:attrNameLst>
                                      </p:cBhvr>
                                      <p:to>
                                        <p:strVal val="visible"/>
                                      </p:to>
                                    </p:set>
                                    <p:anim calcmode="lin" valueType="num">
                                      <p:cBhvr additive="base">
                                        <p:cTn id="75" dur="500" fill="hold"/>
                                        <p:tgtEl>
                                          <p:spTgt spid="87"/>
                                        </p:tgtEl>
                                        <p:attrNameLst>
                                          <p:attrName>ppt_x</p:attrName>
                                        </p:attrNameLst>
                                      </p:cBhvr>
                                      <p:tavLst>
                                        <p:tav tm="0">
                                          <p:val>
                                            <p:strVal val="#ppt_x"/>
                                          </p:val>
                                        </p:tav>
                                        <p:tav tm="100000">
                                          <p:val>
                                            <p:strVal val="#ppt_x"/>
                                          </p:val>
                                        </p:tav>
                                      </p:tavLst>
                                    </p:anim>
                                    <p:anim calcmode="lin" valueType="num">
                                      <p:cBhvr additive="base">
                                        <p:cTn id="76"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anim calcmode="lin" valueType="num">
                                      <p:cBhvr additive="base">
                                        <p:cTn id="81" dur="500" fill="hold"/>
                                        <p:tgtEl>
                                          <p:spTgt spid="61"/>
                                        </p:tgtEl>
                                        <p:attrNameLst>
                                          <p:attrName>ppt_x</p:attrName>
                                        </p:attrNameLst>
                                      </p:cBhvr>
                                      <p:tavLst>
                                        <p:tav tm="0">
                                          <p:val>
                                            <p:strVal val="#ppt_x"/>
                                          </p:val>
                                        </p:tav>
                                        <p:tav tm="100000">
                                          <p:val>
                                            <p:strVal val="#ppt_x"/>
                                          </p:val>
                                        </p:tav>
                                      </p:tavLst>
                                    </p:anim>
                                    <p:anim calcmode="lin" valueType="num">
                                      <p:cBhvr additive="base">
                                        <p:cTn id="82" dur="500" fill="hold"/>
                                        <p:tgtEl>
                                          <p:spTgt spid="61"/>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anim calcmode="lin" valueType="num">
                                      <p:cBhvr additive="base">
                                        <p:cTn id="85" dur="500" fill="hold"/>
                                        <p:tgtEl>
                                          <p:spTgt spid="63"/>
                                        </p:tgtEl>
                                        <p:attrNameLst>
                                          <p:attrName>ppt_x</p:attrName>
                                        </p:attrNameLst>
                                      </p:cBhvr>
                                      <p:tavLst>
                                        <p:tav tm="0">
                                          <p:val>
                                            <p:strVal val="#ppt_x"/>
                                          </p:val>
                                        </p:tav>
                                        <p:tav tm="100000">
                                          <p:val>
                                            <p:strVal val="#ppt_x"/>
                                          </p:val>
                                        </p:tav>
                                      </p:tavLst>
                                    </p:anim>
                                    <p:anim calcmode="lin" valueType="num">
                                      <p:cBhvr additive="base">
                                        <p:cTn id="86" dur="500" fill="hold"/>
                                        <p:tgtEl>
                                          <p:spTgt spid="6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65"/>
                                        </p:tgtEl>
                                        <p:attrNameLst>
                                          <p:attrName>style.visibility</p:attrName>
                                        </p:attrNameLst>
                                      </p:cBhvr>
                                      <p:to>
                                        <p:strVal val="visible"/>
                                      </p:to>
                                    </p:set>
                                    <p:anim calcmode="lin" valueType="num">
                                      <p:cBhvr additive="base">
                                        <p:cTn id="89" dur="500" fill="hold"/>
                                        <p:tgtEl>
                                          <p:spTgt spid="65"/>
                                        </p:tgtEl>
                                        <p:attrNameLst>
                                          <p:attrName>ppt_x</p:attrName>
                                        </p:attrNameLst>
                                      </p:cBhvr>
                                      <p:tavLst>
                                        <p:tav tm="0">
                                          <p:val>
                                            <p:strVal val="#ppt_x"/>
                                          </p:val>
                                        </p:tav>
                                        <p:tav tm="100000">
                                          <p:val>
                                            <p:strVal val="#ppt_x"/>
                                          </p:val>
                                        </p:tav>
                                      </p:tavLst>
                                    </p:anim>
                                    <p:anim calcmode="lin" valueType="num">
                                      <p:cBhvr additive="base">
                                        <p:cTn id="90" dur="500" fill="hold"/>
                                        <p:tgtEl>
                                          <p:spTgt spid="65"/>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66"/>
                                        </p:tgtEl>
                                        <p:attrNameLst>
                                          <p:attrName>style.visibility</p:attrName>
                                        </p:attrNameLst>
                                      </p:cBhvr>
                                      <p:to>
                                        <p:strVal val="visible"/>
                                      </p:to>
                                    </p:set>
                                    <p:anim calcmode="lin" valueType="num">
                                      <p:cBhvr additive="base">
                                        <p:cTn id="93" dur="500" fill="hold"/>
                                        <p:tgtEl>
                                          <p:spTgt spid="66"/>
                                        </p:tgtEl>
                                        <p:attrNameLst>
                                          <p:attrName>ppt_x</p:attrName>
                                        </p:attrNameLst>
                                      </p:cBhvr>
                                      <p:tavLst>
                                        <p:tav tm="0">
                                          <p:val>
                                            <p:strVal val="#ppt_x"/>
                                          </p:val>
                                        </p:tav>
                                        <p:tav tm="100000">
                                          <p:val>
                                            <p:strVal val="#ppt_x"/>
                                          </p:val>
                                        </p:tav>
                                      </p:tavLst>
                                    </p:anim>
                                    <p:anim calcmode="lin" valueType="num">
                                      <p:cBhvr additive="base">
                                        <p:cTn id="94" dur="500" fill="hold"/>
                                        <p:tgtEl>
                                          <p:spTgt spid="66"/>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67"/>
                                        </p:tgtEl>
                                        <p:attrNameLst>
                                          <p:attrName>style.visibility</p:attrName>
                                        </p:attrNameLst>
                                      </p:cBhvr>
                                      <p:to>
                                        <p:strVal val="visible"/>
                                      </p:to>
                                    </p:set>
                                    <p:anim calcmode="lin" valueType="num">
                                      <p:cBhvr additive="base">
                                        <p:cTn id="97" dur="500" fill="hold"/>
                                        <p:tgtEl>
                                          <p:spTgt spid="67"/>
                                        </p:tgtEl>
                                        <p:attrNameLst>
                                          <p:attrName>ppt_x</p:attrName>
                                        </p:attrNameLst>
                                      </p:cBhvr>
                                      <p:tavLst>
                                        <p:tav tm="0">
                                          <p:val>
                                            <p:strVal val="#ppt_x"/>
                                          </p:val>
                                        </p:tav>
                                        <p:tav tm="100000">
                                          <p:val>
                                            <p:strVal val="#ppt_x"/>
                                          </p:val>
                                        </p:tav>
                                      </p:tavLst>
                                    </p:anim>
                                    <p:anim calcmode="lin" valueType="num">
                                      <p:cBhvr additive="base">
                                        <p:cTn id="98" dur="500" fill="hold"/>
                                        <p:tgtEl>
                                          <p:spTgt spid="67"/>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ppt_x"/>
                                          </p:val>
                                        </p:tav>
                                        <p:tav tm="100000">
                                          <p:val>
                                            <p:strVal val="#ppt_x"/>
                                          </p:val>
                                        </p:tav>
                                      </p:tavLst>
                                    </p:anim>
                                    <p:anim calcmode="lin" valueType="num">
                                      <p:cBhvr additive="base">
                                        <p:cTn id="102" dur="500" fill="hold"/>
                                        <p:tgtEl>
                                          <p:spTgt spid="6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70"/>
                                        </p:tgtEl>
                                        <p:attrNameLst>
                                          <p:attrName>style.visibility</p:attrName>
                                        </p:attrNameLst>
                                      </p:cBhvr>
                                      <p:to>
                                        <p:strVal val="visible"/>
                                      </p:to>
                                    </p:set>
                                    <p:anim calcmode="lin" valueType="num">
                                      <p:cBhvr additive="base">
                                        <p:cTn id="105" dur="500" fill="hold"/>
                                        <p:tgtEl>
                                          <p:spTgt spid="70"/>
                                        </p:tgtEl>
                                        <p:attrNameLst>
                                          <p:attrName>ppt_x</p:attrName>
                                        </p:attrNameLst>
                                      </p:cBhvr>
                                      <p:tavLst>
                                        <p:tav tm="0">
                                          <p:val>
                                            <p:strVal val="#ppt_x"/>
                                          </p:val>
                                        </p:tav>
                                        <p:tav tm="100000">
                                          <p:val>
                                            <p:strVal val="#ppt_x"/>
                                          </p:val>
                                        </p:tav>
                                      </p:tavLst>
                                    </p:anim>
                                    <p:anim calcmode="lin" valueType="num">
                                      <p:cBhvr additive="base">
                                        <p:cTn id="106" dur="500" fill="hold"/>
                                        <p:tgtEl>
                                          <p:spTgt spid="70"/>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71"/>
                                        </p:tgtEl>
                                        <p:attrNameLst>
                                          <p:attrName>style.visibility</p:attrName>
                                        </p:attrNameLst>
                                      </p:cBhvr>
                                      <p:to>
                                        <p:strVal val="visible"/>
                                      </p:to>
                                    </p:set>
                                    <p:anim calcmode="lin" valueType="num">
                                      <p:cBhvr additive="base">
                                        <p:cTn id="109" dur="500" fill="hold"/>
                                        <p:tgtEl>
                                          <p:spTgt spid="71"/>
                                        </p:tgtEl>
                                        <p:attrNameLst>
                                          <p:attrName>ppt_x</p:attrName>
                                        </p:attrNameLst>
                                      </p:cBhvr>
                                      <p:tavLst>
                                        <p:tav tm="0">
                                          <p:val>
                                            <p:strVal val="#ppt_x"/>
                                          </p:val>
                                        </p:tav>
                                        <p:tav tm="100000">
                                          <p:val>
                                            <p:strVal val="#ppt_x"/>
                                          </p:val>
                                        </p:tav>
                                      </p:tavLst>
                                    </p:anim>
                                    <p:anim calcmode="lin" valueType="num">
                                      <p:cBhvr additive="base">
                                        <p:cTn id="110" dur="500" fill="hold"/>
                                        <p:tgtEl>
                                          <p:spTgt spid="71"/>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72"/>
                                        </p:tgtEl>
                                        <p:attrNameLst>
                                          <p:attrName>style.visibility</p:attrName>
                                        </p:attrNameLst>
                                      </p:cBhvr>
                                      <p:to>
                                        <p:strVal val="visible"/>
                                      </p:to>
                                    </p:set>
                                    <p:anim calcmode="lin" valueType="num">
                                      <p:cBhvr additive="base">
                                        <p:cTn id="113" dur="500" fill="hold"/>
                                        <p:tgtEl>
                                          <p:spTgt spid="72"/>
                                        </p:tgtEl>
                                        <p:attrNameLst>
                                          <p:attrName>ppt_x</p:attrName>
                                        </p:attrNameLst>
                                      </p:cBhvr>
                                      <p:tavLst>
                                        <p:tav tm="0">
                                          <p:val>
                                            <p:strVal val="#ppt_x"/>
                                          </p:val>
                                        </p:tav>
                                        <p:tav tm="100000">
                                          <p:val>
                                            <p:strVal val="#ppt_x"/>
                                          </p:val>
                                        </p:tav>
                                      </p:tavLst>
                                    </p:anim>
                                    <p:anim calcmode="lin" valueType="num">
                                      <p:cBhvr additive="base">
                                        <p:cTn id="114" dur="500" fill="hold"/>
                                        <p:tgtEl>
                                          <p:spTgt spid="72"/>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73"/>
                                        </p:tgtEl>
                                        <p:attrNameLst>
                                          <p:attrName>style.visibility</p:attrName>
                                        </p:attrNameLst>
                                      </p:cBhvr>
                                      <p:to>
                                        <p:strVal val="visible"/>
                                      </p:to>
                                    </p:set>
                                    <p:anim calcmode="lin" valueType="num">
                                      <p:cBhvr additive="base">
                                        <p:cTn id="117" dur="500" fill="hold"/>
                                        <p:tgtEl>
                                          <p:spTgt spid="73"/>
                                        </p:tgtEl>
                                        <p:attrNameLst>
                                          <p:attrName>ppt_x</p:attrName>
                                        </p:attrNameLst>
                                      </p:cBhvr>
                                      <p:tavLst>
                                        <p:tav tm="0">
                                          <p:val>
                                            <p:strVal val="#ppt_x"/>
                                          </p:val>
                                        </p:tav>
                                        <p:tav tm="100000">
                                          <p:val>
                                            <p:strVal val="#ppt_x"/>
                                          </p:val>
                                        </p:tav>
                                      </p:tavLst>
                                    </p:anim>
                                    <p:anim calcmode="lin" valueType="num">
                                      <p:cBhvr additive="base">
                                        <p:cTn id="118" dur="500" fill="hold"/>
                                        <p:tgtEl>
                                          <p:spTgt spid="73"/>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74"/>
                                        </p:tgtEl>
                                        <p:attrNameLst>
                                          <p:attrName>style.visibility</p:attrName>
                                        </p:attrNameLst>
                                      </p:cBhvr>
                                      <p:to>
                                        <p:strVal val="visible"/>
                                      </p:to>
                                    </p:set>
                                    <p:anim calcmode="lin" valueType="num">
                                      <p:cBhvr additive="base">
                                        <p:cTn id="121" dur="500" fill="hold"/>
                                        <p:tgtEl>
                                          <p:spTgt spid="74"/>
                                        </p:tgtEl>
                                        <p:attrNameLst>
                                          <p:attrName>ppt_x</p:attrName>
                                        </p:attrNameLst>
                                      </p:cBhvr>
                                      <p:tavLst>
                                        <p:tav tm="0">
                                          <p:val>
                                            <p:strVal val="#ppt_x"/>
                                          </p:val>
                                        </p:tav>
                                        <p:tav tm="100000">
                                          <p:val>
                                            <p:strVal val="#ppt_x"/>
                                          </p:val>
                                        </p:tav>
                                      </p:tavLst>
                                    </p:anim>
                                    <p:anim calcmode="lin" valueType="num">
                                      <p:cBhvr additive="base">
                                        <p:cTn id="122" dur="500" fill="hold"/>
                                        <p:tgtEl>
                                          <p:spTgt spid="74"/>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76"/>
                                        </p:tgtEl>
                                        <p:attrNameLst>
                                          <p:attrName>style.visibility</p:attrName>
                                        </p:attrNameLst>
                                      </p:cBhvr>
                                      <p:to>
                                        <p:strVal val="visible"/>
                                      </p:to>
                                    </p:set>
                                    <p:anim calcmode="lin" valueType="num">
                                      <p:cBhvr additive="base">
                                        <p:cTn id="125" dur="500" fill="hold"/>
                                        <p:tgtEl>
                                          <p:spTgt spid="76"/>
                                        </p:tgtEl>
                                        <p:attrNameLst>
                                          <p:attrName>ppt_x</p:attrName>
                                        </p:attrNameLst>
                                      </p:cBhvr>
                                      <p:tavLst>
                                        <p:tav tm="0">
                                          <p:val>
                                            <p:strVal val="#ppt_x"/>
                                          </p:val>
                                        </p:tav>
                                        <p:tav tm="100000">
                                          <p:val>
                                            <p:strVal val="#ppt_x"/>
                                          </p:val>
                                        </p:tav>
                                      </p:tavLst>
                                    </p:anim>
                                    <p:anim calcmode="lin" valueType="num">
                                      <p:cBhvr additive="base">
                                        <p:cTn id="126" dur="500" fill="hold"/>
                                        <p:tgtEl>
                                          <p:spTgt spid="76"/>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77"/>
                                        </p:tgtEl>
                                        <p:attrNameLst>
                                          <p:attrName>style.visibility</p:attrName>
                                        </p:attrNameLst>
                                      </p:cBhvr>
                                      <p:to>
                                        <p:strVal val="visible"/>
                                      </p:to>
                                    </p:set>
                                    <p:anim calcmode="lin" valueType="num">
                                      <p:cBhvr additive="base">
                                        <p:cTn id="129" dur="500" fill="hold"/>
                                        <p:tgtEl>
                                          <p:spTgt spid="77"/>
                                        </p:tgtEl>
                                        <p:attrNameLst>
                                          <p:attrName>ppt_x</p:attrName>
                                        </p:attrNameLst>
                                      </p:cBhvr>
                                      <p:tavLst>
                                        <p:tav tm="0">
                                          <p:val>
                                            <p:strVal val="#ppt_x"/>
                                          </p:val>
                                        </p:tav>
                                        <p:tav tm="100000">
                                          <p:val>
                                            <p:strVal val="#ppt_x"/>
                                          </p:val>
                                        </p:tav>
                                      </p:tavLst>
                                    </p:anim>
                                    <p:anim calcmode="lin" valueType="num">
                                      <p:cBhvr additive="base">
                                        <p:cTn id="130" dur="500" fill="hold"/>
                                        <p:tgtEl>
                                          <p:spTgt spid="77"/>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anim calcmode="lin" valueType="num">
                                      <p:cBhvr additive="base">
                                        <p:cTn id="133" dur="500" fill="hold"/>
                                        <p:tgtEl>
                                          <p:spTgt spid="79"/>
                                        </p:tgtEl>
                                        <p:attrNameLst>
                                          <p:attrName>ppt_x</p:attrName>
                                        </p:attrNameLst>
                                      </p:cBhvr>
                                      <p:tavLst>
                                        <p:tav tm="0">
                                          <p:val>
                                            <p:strVal val="#ppt_x"/>
                                          </p:val>
                                        </p:tav>
                                        <p:tav tm="100000">
                                          <p:val>
                                            <p:strVal val="#ppt_x"/>
                                          </p:val>
                                        </p:tav>
                                      </p:tavLst>
                                    </p:anim>
                                    <p:anim calcmode="lin" valueType="num">
                                      <p:cBhvr additive="base">
                                        <p:cTn id="134" dur="500" fill="hold"/>
                                        <p:tgtEl>
                                          <p:spTgt spid="7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80"/>
                                        </p:tgtEl>
                                        <p:attrNameLst>
                                          <p:attrName>style.visibility</p:attrName>
                                        </p:attrNameLst>
                                      </p:cBhvr>
                                      <p:to>
                                        <p:strVal val="visible"/>
                                      </p:to>
                                    </p:set>
                                    <p:anim calcmode="lin" valueType="num">
                                      <p:cBhvr additive="base">
                                        <p:cTn id="137" dur="500" fill="hold"/>
                                        <p:tgtEl>
                                          <p:spTgt spid="80"/>
                                        </p:tgtEl>
                                        <p:attrNameLst>
                                          <p:attrName>ppt_x</p:attrName>
                                        </p:attrNameLst>
                                      </p:cBhvr>
                                      <p:tavLst>
                                        <p:tav tm="0">
                                          <p:val>
                                            <p:strVal val="#ppt_x"/>
                                          </p:val>
                                        </p:tav>
                                        <p:tav tm="100000">
                                          <p:val>
                                            <p:strVal val="#ppt_x"/>
                                          </p:val>
                                        </p:tav>
                                      </p:tavLst>
                                    </p:anim>
                                    <p:anim calcmode="lin" valueType="num">
                                      <p:cBhvr additive="base">
                                        <p:cTn id="138" dur="500" fill="hold"/>
                                        <p:tgtEl>
                                          <p:spTgt spid="8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81"/>
                                        </p:tgtEl>
                                        <p:attrNameLst>
                                          <p:attrName>style.visibility</p:attrName>
                                        </p:attrNameLst>
                                      </p:cBhvr>
                                      <p:to>
                                        <p:strVal val="visible"/>
                                      </p:to>
                                    </p:set>
                                    <p:anim calcmode="lin" valueType="num">
                                      <p:cBhvr additive="base">
                                        <p:cTn id="141" dur="500" fill="hold"/>
                                        <p:tgtEl>
                                          <p:spTgt spid="81"/>
                                        </p:tgtEl>
                                        <p:attrNameLst>
                                          <p:attrName>ppt_x</p:attrName>
                                        </p:attrNameLst>
                                      </p:cBhvr>
                                      <p:tavLst>
                                        <p:tav tm="0">
                                          <p:val>
                                            <p:strVal val="#ppt_x"/>
                                          </p:val>
                                        </p:tav>
                                        <p:tav tm="100000">
                                          <p:val>
                                            <p:strVal val="#ppt_x"/>
                                          </p:val>
                                        </p:tav>
                                      </p:tavLst>
                                    </p:anim>
                                    <p:anim calcmode="lin" valueType="num">
                                      <p:cBhvr additive="base">
                                        <p:cTn id="142" dur="500" fill="hold"/>
                                        <p:tgtEl>
                                          <p:spTgt spid="81"/>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82"/>
                                        </p:tgtEl>
                                        <p:attrNameLst>
                                          <p:attrName>style.visibility</p:attrName>
                                        </p:attrNameLst>
                                      </p:cBhvr>
                                      <p:to>
                                        <p:strVal val="visible"/>
                                      </p:to>
                                    </p:set>
                                    <p:anim calcmode="lin" valueType="num">
                                      <p:cBhvr additive="base">
                                        <p:cTn id="145" dur="500" fill="hold"/>
                                        <p:tgtEl>
                                          <p:spTgt spid="82"/>
                                        </p:tgtEl>
                                        <p:attrNameLst>
                                          <p:attrName>ppt_x</p:attrName>
                                        </p:attrNameLst>
                                      </p:cBhvr>
                                      <p:tavLst>
                                        <p:tav tm="0">
                                          <p:val>
                                            <p:strVal val="#ppt_x"/>
                                          </p:val>
                                        </p:tav>
                                        <p:tav tm="100000">
                                          <p:val>
                                            <p:strVal val="#ppt_x"/>
                                          </p:val>
                                        </p:tav>
                                      </p:tavLst>
                                    </p:anim>
                                    <p:anim calcmode="lin" valueType="num">
                                      <p:cBhvr additive="base">
                                        <p:cTn id="146" dur="500" fill="hold"/>
                                        <p:tgtEl>
                                          <p:spTgt spid="82"/>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83"/>
                                        </p:tgtEl>
                                        <p:attrNameLst>
                                          <p:attrName>style.visibility</p:attrName>
                                        </p:attrNameLst>
                                      </p:cBhvr>
                                      <p:to>
                                        <p:strVal val="visible"/>
                                      </p:to>
                                    </p:set>
                                    <p:anim calcmode="lin" valueType="num">
                                      <p:cBhvr additive="base">
                                        <p:cTn id="149" dur="500" fill="hold"/>
                                        <p:tgtEl>
                                          <p:spTgt spid="83"/>
                                        </p:tgtEl>
                                        <p:attrNameLst>
                                          <p:attrName>ppt_x</p:attrName>
                                        </p:attrNameLst>
                                      </p:cBhvr>
                                      <p:tavLst>
                                        <p:tav tm="0">
                                          <p:val>
                                            <p:strVal val="#ppt_x"/>
                                          </p:val>
                                        </p:tav>
                                        <p:tav tm="100000">
                                          <p:val>
                                            <p:strVal val="#ppt_x"/>
                                          </p:val>
                                        </p:tav>
                                      </p:tavLst>
                                    </p:anim>
                                    <p:anim calcmode="lin" valueType="num">
                                      <p:cBhvr additive="base">
                                        <p:cTn id="150" dur="500" fill="hold"/>
                                        <p:tgtEl>
                                          <p:spTgt spid="83"/>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84"/>
                                        </p:tgtEl>
                                        <p:attrNameLst>
                                          <p:attrName>style.visibility</p:attrName>
                                        </p:attrNameLst>
                                      </p:cBhvr>
                                      <p:to>
                                        <p:strVal val="visible"/>
                                      </p:to>
                                    </p:set>
                                    <p:anim calcmode="lin" valueType="num">
                                      <p:cBhvr additive="base">
                                        <p:cTn id="153" dur="500" fill="hold"/>
                                        <p:tgtEl>
                                          <p:spTgt spid="84"/>
                                        </p:tgtEl>
                                        <p:attrNameLst>
                                          <p:attrName>ppt_x</p:attrName>
                                        </p:attrNameLst>
                                      </p:cBhvr>
                                      <p:tavLst>
                                        <p:tav tm="0">
                                          <p:val>
                                            <p:strVal val="#ppt_x"/>
                                          </p:val>
                                        </p:tav>
                                        <p:tav tm="100000">
                                          <p:val>
                                            <p:strVal val="#ppt_x"/>
                                          </p:val>
                                        </p:tav>
                                      </p:tavLst>
                                    </p:anim>
                                    <p:anim calcmode="lin" valueType="num">
                                      <p:cBhvr additive="base">
                                        <p:cTn id="154" dur="500" fill="hold"/>
                                        <p:tgtEl>
                                          <p:spTgt spid="84"/>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86"/>
                                        </p:tgtEl>
                                        <p:attrNameLst>
                                          <p:attrName>style.visibility</p:attrName>
                                        </p:attrNameLst>
                                      </p:cBhvr>
                                      <p:to>
                                        <p:strVal val="visible"/>
                                      </p:to>
                                    </p:set>
                                    <p:anim calcmode="lin" valueType="num">
                                      <p:cBhvr additive="base">
                                        <p:cTn id="157" dur="500" fill="hold"/>
                                        <p:tgtEl>
                                          <p:spTgt spid="86"/>
                                        </p:tgtEl>
                                        <p:attrNameLst>
                                          <p:attrName>ppt_x</p:attrName>
                                        </p:attrNameLst>
                                      </p:cBhvr>
                                      <p:tavLst>
                                        <p:tav tm="0">
                                          <p:val>
                                            <p:strVal val="#ppt_x"/>
                                          </p:val>
                                        </p:tav>
                                        <p:tav tm="100000">
                                          <p:val>
                                            <p:strVal val="#ppt_x"/>
                                          </p:val>
                                        </p:tav>
                                      </p:tavLst>
                                    </p:anim>
                                    <p:anim calcmode="lin" valueType="num">
                                      <p:cBhvr additive="base">
                                        <p:cTn id="158" dur="500" fill="hold"/>
                                        <p:tgtEl>
                                          <p:spTgt spid="86"/>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88"/>
                                        </p:tgtEl>
                                        <p:attrNameLst>
                                          <p:attrName>style.visibility</p:attrName>
                                        </p:attrNameLst>
                                      </p:cBhvr>
                                      <p:to>
                                        <p:strVal val="visible"/>
                                      </p:to>
                                    </p:set>
                                    <p:anim calcmode="lin" valueType="num">
                                      <p:cBhvr additive="base">
                                        <p:cTn id="161" dur="500" fill="hold"/>
                                        <p:tgtEl>
                                          <p:spTgt spid="88"/>
                                        </p:tgtEl>
                                        <p:attrNameLst>
                                          <p:attrName>ppt_x</p:attrName>
                                        </p:attrNameLst>
                                      </p:cBhvr>
                                      <p:tavLst>
                                        <p:tav tm="0">
                                          <p:val>
                                            <p:strVal val="#ppt_x"/>
                                          </p:val>
                                        </p:tav>
                                        <p:tav tm="100000">
                                          <p:val>
                                            <p:strVal val="#ppt_x"/>
                                          </p:val>
                                        </p:tav>
                                      </p:tavLst>
                                    </p:anim>
                                    <p:anim calcmode="lin" valueType="num">
                                      <p:cBhvr additive="base">
                                        <p:cTn id="162" dur="500" fill="hold"/>
                                        <p:tgtEl>
                                          <p:spTgt spid="88"/>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89"/>
                                        </p:tgtEl>
                                        <p:attrNameLst>
                                          <p:attrName>style.visibility</p:attrName>
                                        </p:attrNameLst>
                                      </p:cBhvr>
                                      <p:to>
                                        <p:strVal val="visible"/>
                                      </p:to>
                                    </p:set>
                                    <p:anim calcmode="lin" valueType="num">
                                      <p:cBhvr additive="base">
                                        <p:cTn id="165" dur="500" fill="hold"/>
                                        <p:tgtEl>
                                          <p:spTgt spid="89"/>
                                        </p:tgtEl>
                                        <p:attrNameLst>
                                          <p:attrName>ppt_x</p:attrName>
                                        </p:attrNameLst>
                                      </p:cBhvr>
                                      <p:tavLst>
                                        <p:tav tm="0">
                                          <p:val>
                                            <p:strVal val="#ppt_x"/>
                                          </p:val>
                                        </p:tav>
                                        <p:tav tm="100000">
                                          <p:val>
                                            <p:strVal val="#ppt_x"/>
                                          </p:val>
                                        </p:tav>
                                      </p:tavLst>
                                    </p:anim>
                                    <p:anim calcmode="lin" valueType="num">
                                      <p:cBhvr additive="base">
                                        <p:cTn id="166" dur="500" fill="hold"/>
                                        <p:tgtEl>
                                          <p:spTgt spid="89"/>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90"/>
                                        </p:tgtEl>
                                        <p:attrNameLst>
                                          <p:attrName>style.visibility</p:attrName>
                                        </p:attrNameLst>
                                      </p:cBhvr>
                                      <p:to>
                                        <p:strVal val="visible"/>
                                      </p:to>
                                    </p:set>
                                    <p:anim calcmode="lin" valueType="num">
                                      <p:cBhvr additive="base">
                                        <p:cTn id="169" dur="500" fill="hold"/>
                                        <p:tgtEl>
                                          <p:spTgt spid="90"/>
                                        </p:tgtEl>
                                        <p:attrNameLst>
                                          <p:attrName>ppt_x</p:attrName>
                                        </p:attrNameLst>
                                      </p:cBhvr>
                                      <p:tavLst>
                                        <p:tav tm="0">
                                          <p:val>
                                            <p:strVal val="#ppt_x"/>
                                          </p:val>
                                        </p:tav>
                                        <p:tav tm="100000">
                                          <p:val>
                                            <p:strVal val="#ppt_x"/>
                                          </p:val>
                                        </p:tav>
                                      </p:tavLst>
                                    </p:anim>
                                    <p:anim calcmode="lin" valueType="num">
                                      <p:cBhvr additive="base">
                                        <p:cTn id="170" dur="500" fill="hold"/>
                                        <p:tgtEl>
                                          <p:spTgt spid="90"/>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91"/>
                                        </p:tgtEl>
                                        <p:attrNameLst>
                                          <p:attrName>style.visibility</p:attrName>
                                        </p:attrNameLst>
                                      </p:cBhvr>
                                      <p:to>
                                        <p:strVal val="visible"/>
                                      </p:to>
                                    </p:set>
                                    <p:anim calcmode="lin" valueType="num">
                                      <p:cBhvr additive="base">
                                        <p:cTn id="173" dur="500" fill="hold"/>
                                        <p:tgtEl>
                                          <p:spTgt spid="91"/>
                                        </p:tgtEl>
                                        <p:attrNameLst>
                                          <p:attrName>ppt_x</p:attrName>
                                        </p:attrNameLst>
                                      </p:cBhvr>
                                      <p:tavLst>
                                        <p:tav tm="0">
                                          <p:val>
                                            <p:strVal val="#ppt_x"/>
                                          </p:val>
                                        </p:tav>
                                        <p:tav tm="100000">
                                          <p:val>
                                            <p:strVal val="#ppt_x"/>
                                          </p:val>
                                        </p:tav>
                                      </p:tavLst>
                                    </p:anim>
                                    <p:anim calcmode="lin" valueType="num">
                                      <p:cBhvr additive="base">
                                        <p:cTn id="174" dur="500" fill="hold"/>
                                        <p:tgtEl>
                                          <p:spTgt spid="91"/>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59"/>
                                        </p:tgtEl>
                                        <p:attrNameLst>
                                          <p:attrName>style.visibility</p:attrName>
                                        </p:attrNameLst>
                                      </p:cBhvr>
                                      <p:to>
                                        <p:strVal val="visible"/>
                                      </p:to>
                                    </p:set>
                                    <p:anim calcmode="lin" valueType="num">
                                      <p:cBhvr additive="base">
                                        <p:cTn id="177" dur="500" fill="hold"/>
                                        <p:tgtEl>
                                          <p:spTgt spid="59"/>
                                        </p:tgtEl>
                                        <p:attrNameLst>
                                          <p:attrName>ppt_x</p:attrName>
                                        </p:attrNameLst>
                                      </p:cBhvr>
                                      <p:tavLst>
                                        <p:tav tm="0">
                                          <p:val>
                                            <p:strVal val="#ppt_x"/>
                                          </p:val>
                                        </p:tav>
                                        <p:tav tm="100000">
                                          <p:val>
                                            <p:strVal val="#ppt_x"/>
                                          </p:val>
                                        </p:tav>
                                      </p:tavLst>
                                    </p:anim>
                                    <p:anim calcmode="lin" valueType="num">
                                      <p:cBhvr additive="base">
                                        <p:cTn id="178" dur="500" fill="hold"/>
                                        <p:tgtEl>
                                          <p:spTgt spid="59"/>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60"/>
                                        </p:tgtEl>
                                        <p:attrNameLst>
                                          <p:attrName>style.visibility</p:attrName>
                                        </p:attrNameLst>
                                      </p:cBhvr>
                                      <p:to>
                                        <p:strVal val="visible"/>
                                      </p:to>
                                    </p:set>
                                    <p:anim calcmode="lin" valueType="num">
                                      <p:cBhvr additive="base">
                                        <p:cTn id="181" dur="500" fill="hold"/>
                                        <p:tgtEl>
                                          <p:spTgt spid="60"/>
                                        </p:tgtEl>
                                        <p:attrNameLst>
                                          <p:attrName>ppt_x</p:attrName>
                                        </p:attrNameLst>
                                      </p:cBhvr>
                                      <p:tavLst>
                                        <p:tav tm="0">
                                          <p:val>
                                            <p:strVal val="#ppt_x"/>
                                          </p:val>
                                        </p:tav>
                                        <p:tav tm="100000">
                                          <p:val>
                                            <p:strVal val="#ppt_x"/>
                                          </p:val>
                                        </p:tav>
                                      </p:tavLst>
                                    </p:anim>
                                    <p:anim calcmode="lin" valueType="num">
                                      <p:cBhvr additive="base">
                                        <p:cTn id="182" dur="500" fill="hold"/>
                                        <p:tgtEl>
                                          <p:spTgt spid="60"/>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68"/>
                                        </p:tgtEl>
                                        <p:attrNameLst>
                                          <p:attrName>style.visibility</p:attrName>
                                        </p:attrNameLst>
                                      </p:cBhvr>
                                      <p:to>
                                        <p:strVal val="visible"/>
                                      </p:to>
                                    </p:set>
                                    <p:anim calcmode="lin" valueType="num">
                                      <p:cBhvr additive="base">
                                        <p:cTn id="185" dur="500" fill="hold"/>
                                        <p:tgtEl>
                                          <p:spTgt spid="68"/>
                                        </p:tgtEl>
                                        <p:attrNameLst>
                                          <p:attrName>ppt_x</p:attrName>
                                        </p:attrNameLst>
                                      </p:cBhvr>
                                      <p:tavLst>
                                        <p:tav tm="0">
                                          <p:val>
                                            <p:strVal val="#ppt_x"/>
                                          </p:val>
                                        </p:tav>
                                        <p:tav tm="100000">
                                          <p:val>
                                            <p:strVal val="#ppt_x"/>
                                          </p:val>
                                        </p:tav>
                                      </p:tavLst>
                                    </p:anim>
                                    <p:anim calcmode="lin" valueType="num">
                                      <p:cBhvr additive="base">
                                        <p:cTn id="18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42" presetClass="entr" presetSubtype="0" fill="hold" nodeType="clickEffect">
                                  <p:stCondLst>
                                    <p:cond delay="0"/>
                                  </p:stCondLst>
                                  <p:childTnLst>
                                    <p:set>
                                      <p:cBhvr>
                                        <p:cTn id="190" dur="1" fill="hold">
                                          <p:stCondLst>
                                            <p:cond delay="0"/>
                                          </p:stCondLst>
                                        </p:cTn>
                                        <p:tgtEl>
                                          <p:spTgt spid="93"/>
                                        </p:tgtEl>
                                        <p:attrNameLst>
                                          <p:attrName>style.visibility</p:attrName>
                                        </p:attrNameLst>
                                      </p:cBhvr>
                                      <p:to>
                                        <p:strVal val="visible"/>
                                      </p:to>
                                    </p:set>
                                    <p:animEffect transition="in" filter="fade">
                                      <p:cBhvr>
                                        <p:cTn id="191" dur="1000"/>
                                        <p:tgtEl>
                                          <p:spTgt spid="93"/>
                                        </p:tgtEl>
                                      </p:cBhvr>
                                    </p:animEffect>
                                    <p:anim calcmode="lin" valueType="num">
                                      <p:cBhvr>
                                        <p:cTn id="192" dur="1000" fill="hold"/>
                                        <p:tgtEl>
                                          <p:spTgt spid="93"/>
                                        </p:tgtEl>
                                        <p:attrNameLst>
                                          <p:attrName>ppt_x</p:attrName>
                                        </p:attrNameLst>
                                      </p:cBhvr>
                                      <p:tavLst>
                                        <p:tav tm="0">
                                          <p:val>
                                            <p:strVal val="#ppt_x"/>
                                          </p:val>
                                        </p:tav>
                                        <p:tav tm="100000">
                                          <p:val>
                                            <p:strVal val="#ppt_x"/>
                                          </p:val>
                                        </p:tav>
                                      </p:tavLst>
                                    </p:anim>
                                    <p:anim calcmode="lin" valueType="num">
                                      <p:cBhvr>
                                        <p:cTn id="193" dur="1000" fill="hold"/>
                                        <p:tgtEl>
                                          <p:spTgt spid="93"/>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0"/>
                                  </p:stCondLst>
                                  <p:childTnLst>
                                    <p:set>
                                      <p:cBhvr>
                                        <p:cTn id="195" dur="1" fill="hold">
                                          <p:stCondLst>
                                            <p:cond delay="0"/>
                                          </p:stCondLst>
                                        </p:cTn>
                                        <p:tgtEl>
                                          <p:spTgt spid="94"/>
                                        </p:tgtEl>
                                        <p:attrNameLst>
                                          <p:attrName>style.visibility</p:attrName>
                                        </p:attrNameLst>
                                      </p:cBhvr>
                                      <p:to>
                                        <p:strVal val="visible"/>
                                      </p:to>
                                    </p:set>
                                    <p:animEffect transition="in" filter="fade">
                                      <p:cBhvr>
                                        <p:cTn id="196" dur="1000"/>
                                        <p:tgtEl>
                                          <p:spTgt spid="94"/>
                                        </p:tgtEl>
                                      </p:cBhvr>
                                    </p:animEffect>
                                    <p:anim calcmode="lin" valueType="num">
                                      <p:cBhvr>
                                        <p:cTn id="197" dur="1000" fill="hold"/>
                                        <p:tgtEl>
                                          <p:spTgt spid="94"/>
                                        </p:tgtEl>
                                        <p:attrNameLst>
                                          <p:attrName>ppt_x</p:attrName>
                                        </p:attrNameLst>
                                      </p:cBhvr>
                                      <p:tavLst>
                                        <p:tav tm="0">
                                          <p:val>
                                            <p:strVal val="#ppt_x"/>
                                          </p:val>
                                        </p:tav>
                                        <p:tav tm="100000">
                                          <p:val>
                                            <p:strVal val="#ppt_x"/>
                                          </p:val>
                                        </p:tav>
                                      </p:tavLst>
                                    </p:anim>
                                    <p:anim calcmode="lin" valueType="num">
                                      <p:cBhvr>
                                        <p:cTn id="198" dur="1000" fill="hold"/>
                                        <p:tgtEl>
                                          <p:spTgt spid="94"/>
                                        </p:tgtEl>
                                        <p:attrNameLst>
                                          <p:attrName>ppt_y</p:attrName>
                                        </p:attrNameLst>
                                      </p:cBhvr>
                                      <p:tavLst>
                                        <p:tav tm="0">
                                          <p:val>
                                            <p:strVal val="#ppt_y+.1"/>
                                          </p:val>
                                        </p:tav>
                                        <p:tav tm="100000">
                                          <p:val>
                                            <p:strVal val="#ppt_y"/>
                                          </p:val>
                                        </p:tav>
                                      </p:tavLst>
                                    </p:anim>
                                  </p:childTnLst>
                                </p:cTn>
                              </p:par>
                              <p:par>
                                <p:cTn id="199" presetID="42" presetClass="entr" presetSubtype="0" fill="hold" nodeType="withEffect">
                                  <p:stCondLst>
                                    <p:cond delay="0"/>
                                  </p:stCondLst>
                                  <p:childTnLst>
                                    <p:set>
                                      <p:cBhvr>
                                        <p:cTn id="200" dur="1" fill="hold">
                                          <p:stCondLst>
                                            <p:cond delay="0"/>
                                          </p:stCondLst>
                                        </p:cTn>
                                        <p:tgtEl>
                                          <p:spTgt spid="95"/>
                                        </p:tgtEl>
                                        <p:attrNameLst>
                                          <p:attrName>style.visibility</p:attrName>
                                        </p:attrNameLst>
                                      </p:cBhvr>
                                      <p:to>
                                        <p:strVal val="visible"/>
                                      </p:to>
                                    </p:set>
                                    <p:animEffect transition="in" filter="fade">
                                      <p:cBhvr>
                                        <p:cTn id="201" dur="1000"/>
                                        <p:tgtEl>
                                          <p:spTgt spid="95"/>
                                        </p:tgtEl>
                                      </p:cBhvr>
                                    </p:animEffect>
                                    <p:anim calcmode="lin" valueType="num">
                                      <p:cBhvr>
                                        <p:cTn id="202" dur="1000" fill="hold"/>
                                        <p:tgtEl>
                                          <p:spTgt spid="95"/>
                                        </p:tgtEl>
                                        <p:attrNameLst>
                                          <p:attrName>ppt_x</p:attrName>
                                        </p:attrNameLst>
                                      </p:cBhvr>
                                      <p:tavLst>
                                        <p:tav tm="0">
                                          <p:val>
                                            <p:strVal val="#ppt_x"/>
                                          </p:val>
                                        </p:tav>
                                        <p:tav tm="100000">
                                          <p:val>
                                            <p:strVal val="#ppt_x"/>
                                          </p:val>
                                        </p:tav>
                                      </p:tavLst>
                                    </p:anim>
                                    <p:anim calcmode="lin" valueType="num">
                                      <p:cBhvr>
                                        <p:cTn id="203" dur="1000" fill="hold"/>
                                        <p:tgtEl>
                                          <p:spTgt spid="95"/>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96"/>
                                        </p:tgtEl>
                                        <p:attrNameLst>
                                          <p:attrName>style.visibility</p:attrName>
                                        </p:attrNameLst>
                                      </p:cBhvr>
                                      <p:to>
                                        <p:strVal val="visible"/>
                                      </p:to>
                                    </p:set>
                                    <p:animEffect transition="in" filter="fade">
                                      <p:cBhvr>
                                        <p:cTn id="206" dur="1000"/>
                                        <p:tgtEl>
                                          <p:spTgt spid="96"/>
                                        </p:tgtEl>
                                      </p:cBhvr>
                                    </p:animEffect>
                                    <p:anim calcmode="lin" valueType="num">
                                      <p:cBhvr>
                                        <p:cTn id="207" dur="1000" fill="hold"/>
                                        <p:tgtEl>
                                          <p:spTgt spid="96"/>
                                        </p:tgtEl>
                                        <p:attrNameLst>
                                          <p:attrName>ppt_x</p:attrName>
                                        </p:attrNameLst>
                                      </p:cBhvr>
                                      <p:tavLst>
                                        <p:tav tm="0">
                                          <p:val>
                                            <p:strVal val="#ppt_x"/>
                                          </p:val>
                                        </p:tav>
                                        <p:tav tm="100000">
                                          <p:val>
                                            <p:strVal val="#ppt_x"/>
                                          </p:val>
                                        </p:tav>
                                      </p:tavLst>
                                    </p:anim>
                                    <p:anim calcmode="lin" valueType="num">
                                      <p:cBhvr>
                                        <p:cTn id="208" dur="1000" fill="hold"/>
                                        <p:tgtEl>
                                          <p:spTgt spid="96"/>
                                        </p:tgtEl>
                                        <p:attrNameLst>
                                          <p:attrName>ppt_y</p:attrName>
                                        </p:attrNameLst>
                                      </p:cBhvr>
                                      <p:tavLst>
                                        <p:tav tm="0">
                                          <p:val>
                                            <p:strVal val="#ppt_y+.1"/>
                                          </p:val>
                                        </p:tav>
                                        <p:tav tm="100000">
                                          <p:val>
                                            <p:strVal val="#ppt_y"/>
                                          </p:val>
                                        </p:tav>
                                      </p:tavLst>
                                    </p:anim>
                                  </p:childTnLst>
                                </p:cTn>
                              </p:par>
                              <p:par>
                                <p:cTn id="209" presetID="42" presetClass="entr" presetSubtype="0" fill="hold" nodeType="withEffect">
                                  <p:stCondLst>
                                    <p:cond delay="0"/>
                                  </p:stCondLst>
                                  <p:childTnLst>
                                    <p:set>
                                      <p:cBhvr>
                                        <p:cTn id="210" dur="1" fill="hold">
                                          <p:stCondLst>
                                            <p:cond delay="0"/>
                                          </p:stCondLst>
                                        </p:cTn>
                                        <p:tgtEl>
                                          <p:spTgt spid="97"/>
                                        </p:tgtEl>
                                        <p:attrNameLst>
                                          <p:attrName>style.visibility</p:attrName>
                                        </p:attrNameLst>
                                      </p:cBhvr>
                                      <p:to>
                                        <p:strVal val="visible"/>
                                      </p:to>
                                    </p:set>
                                    <p:animEffect transition="in" filter="fade">
                                      <p:cBhvr>
                                        <p:cTn id="211" dur="1000"/>
                                        <p:tgtEl>
                                          <p:spTgt spid="97"/>
                                        </p:tgtEl>
                                      </p:cBhvr>
                                    </p:animEffect>
                                    <p:anim calcmode="lin" valueType="num">
                                      <p:cBhvr>
                                        <p:cTn id="212" dur="1000" fill="hold"/>
                                        <p:tgtEl>
                                          <p:spTgt spid="97"/>
                                        </p:tgtEl>
                                        <p:attrNameLst>
                                          <p:attrName>ppt_x</p:attrName>
                                        </p:attrNameLst>
                                      </p:cBhvr>
                                      <p:tavLst>
                                        <p:tav tm="0">
                                          <p:val>
                                            <p:strVal val="#ppt_x"/>
                                          </p:val>
                                        </p:tav>
                                        <p:tav tm="100000">
                                          <p:val>
                                            <p:strVal val="#ppt_x"/>
                                          </p:val>
                                        </p:tav>
                                      </p:tavLst>
                                    </p:anim>
                                    <p:anim calcmode="lin" valueType="num">
                                      <p:cBhvr>
                                        <p:cTn id="213" dur="1000" fill="hold"/>
                                        <p:tgtEl>
                                          <p:spTgt spid="97"/>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98"/>
                                        </p:tgtEl>
                                        <p:attrNameLst>
                                          <p:attrName>style.visibility</p:attrName>
                                        </p:attrNameLst>
                                      </p:cBhvr>
                                      <p:to>
                                        <p:strVal val="visible"/>
                                      </p:to>
                                    </p:set>
                                    <p:animEffect transition="in" filter="fade">
                                      <p:cBhvr>
                                        <p:cTn id="216" dur="1000"/>
                                        <p:tgtEl>
                                          <p:spTgt spid="98"/>
                                        </p:tgtEl>
                                      </p:cBhvr>
                                    </p:animEffect>
                                    <p:anim calcmode="lin" valueType="num">
                                      <p:cBhvr>
                                        <p:cTn id="217" dur="1000" fill="hold"/>
                                        <p:tgtEl>
                                          <p:spTgt spid="98"/>
                                        </p:tgtEl>
                                        <p:attrNameLst>
                                          <p:attrName>ppt_x</p:attrName>
                                        </p:attrNameLst>
                                      </p:cBhvr>
                                      <p:tavLst>
                                        <p:tav tm="0">
                                          <p:val>
                                            <p:strVal val="#ppt_x"/>
                                          </p:val>
                                        </p:tav>
                                        <p:tav tm="100000">
                                          <p:val>
                                            <p:strVal val="#ppt_x"/>
                                          </p:val>
                                        </p:tav>
                                      </p:tavLst>
                                    </p:anim>
                                    <p:anim calcmode="lin" valueType="num">
                                      <p:cBhvr>
                                        <p:cTn id="218" dur="1000" fill="hold"/>
                                        <p:tgtEl>
                                          <p:spTgt spid="98"/>
                                        </p:tgtEl>
                                        <p:attrNameLst>
                                          <p:attrName>ppt_y</p:attrName>
                                        </p:attrNameLst>
                                      </p:cBhvr>
                                      <p:tavLst>
                                        <p:tav tm="0">
                                          <p:val>
                                            <p:strVal val="#ppt_y+.1"/>
                                          </p:val>
                                        </p:tav>
                                        <p:tav tm="100000">
                                          <p:val>
                                            <p:strVal val="#ppt_y"/>
                                          </p:val>
                                        </p:tav>
                                      </p:tavLst>
                                    </p:anim>
                                  </p:childTnLst>
                                </p:cTn>
                              </p:par>
                              <p:par>
                                <p:cTn id="219" presetID="42" presetClass="entr" presetSubtype="0" fill="hold" grpId="0" nodeType="withEffect">
                                  <p:stCondLst>
                                    <p:cond delay="0"/>
                                  </p:stCondLst>
                                  <p:childTnLst>
                                    <p:set>
                                      <p:cBhvr>
                                        <p:cTn id="220" dur="1" fill="hold">
                                          <p:stCondLst>
                                            <p:cond delay="0"/>
                                          </p:stCondLst>
                                        </p:cTn>
                                        <p:tgtEl>
                                          <p:spTgt spid="99"/>
                                        </p:tgtEl>
                                        <p:attrNameLst>
                                          <p:attrName>style.visibility</p:attrName>
                                        </p:attrNameLst>
                                      </p:cBhvr>
                                      <p:to>
                                        <p:strVal val="visible"/>
                                      </p:to>
                                    </p:set>
                                    <p:animEffect transition="in" filter="fade">
                                      <p:cBhvr>
                                        <p:cTn id="221" dur="1000"/>
                                        <p:tgtEl>
                                          <p:spTgt spid="99"/>
                                        </p:tgtEl>
                                      </p:cBhvr>
                                    </p:animEffect>
                                    <p:anim calcmode="lin" valueType="num">
                                      <p:cBhvr>
                                        <p:cTn id="222" dur="1000" fill="hold"/>
                                        <p:tgtEl>
                                          <p:spTgt spid="99"/>
                                        </p:tgtEl>
                                        <p:attrNameLst>
                                          <p:attrName>ppt_x</p:attrName>
                                        </p:attrNameLst>
                                      </p:cBhvr>
                                      <p:tavLst>
                                        <p:tav tm="0">
                                          <p:val>
                                            <p:strVal val="#ppt_x"/>
                                          </p:val>
                                        </p:tav>
                                        <p:tav tm="100000">
                                          <p:val>
                                            <p:strVal val="#ppt_x"/>
                                          </p:val>
                                        </p:tav>
                                      </p:tavLst>
                                    </p:anim>
                                    <p:anim calcmode="lin" valueType="num">
                                      <p:cBhvr>
                                        <p:cTn id="223" dur="1000" fill="hold"/>
                                        <p:tgtEl>
                                          <p:spTgt spid="99"/>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100"/>
                                        </p:tgtEl>
                                        <p:attrNameLst>
                                          <p:attrName>style.visibility</p:attrName>
                                        </p:attrNameLst>
                                      </p:cBhvr>
                                      <p:to>
                                        <p:strVal val="visible"/>
                                      </p:to>
                                    </p:set>
                                    <p:animEffect transition="in" filter="fade">
                                      <p:cBhvr>
                                        <p:cTn id="226" dur="1000"/>
                                        <p:tgtEl>
                                          <p:spTgt spid="100"/>
                                        </p:tgtEl>
                                      </p:cBhvr>
                                    </p:animEffect>
                                    <p:anim calcmode="lin" valueType="num">
                                      <p:cBhvr>
                                        <p:cTn id="227" dur="1000" fill="hold"/>
                                        <p:tgtEl>
                                          <p:spTgt spid="100"/>
                                        </p:tgtEl>
                                        <p:attrNameLst>
                                          <p:attrName>ppt_x</p:attrName>
                                        </p:attrNameLst>
                                      </p:cBhvr>
                                      <p:tavLst>
                                        <p:tav tm="0">
                                          <p:val>
                                            <p:strVal val="#ppt_x"/>
                                          </p:val>
                                        </p:tav>
                                        <p:tav tm="100000">
                                          <p:val>
                                            <p:strVal val="#ppt_x"/>
                                          </p:val>
                                        </p:tav>
                                      </p:tavLst>
                                    </p:anim>
                                    <p:anim calcmode="lin" valueType="num">
                                      <p:cBhvr>
                                        <p:cTn id="228" dur="1000" fill="hold"/>
                                        <p:tgtEl>
                                          <p:spTgt spid="100"/>
                                        </p:tgtEl>
                                        <p:attrNameLst>
                                          <p:attrName>ppt_y</p:attrName>
                                        </p:attrNameLst>
                                      </p:cBhvr>
                                      <p:tavLst>
                                        <p:tav tm="0">
                                          <p:val>
                                            <p:strVal val="#ppt_y+.1"/>
                                          </p:val>
                                        </p:tav>
                                        <p:tav tm="100000">
                                          <p:val>
                                            <p:strVal val="#ppt_y"/>
                                          </p:val>
                                        </p:tav>
                                      </p:tavLst>
                                    </p:anim>
                                  </p:childTnLst>
                                </p:cTn>
                              </p:par>
                              <p:par>
                                <p:cTn id="229" presetID="42" presetClass="entr" presetSubtype="0" fill="hold" grpId="0" nodeType="withEffect">
                                  <p:stCondLst>
                                    <p:cond delay="0"/>
                                  </p:stCondLst>
                                  <p:childTnLst>
                                    <p:set>
                                      <p:cBhvr>
                                        <p:cTn id="230" dur="1" fill="hold">
                                          <p:stCondLst>
                                            <p:cond delay="0"/>
                                          </p:stCondLst>
                                        </p:cTn>
                                        <p:tgtEl>
                                          <p:spTgt spid="101"/>
                                        </p:tgtEl>
                                        <p:attrNameLst>
                                          <p:attrName>style.visibility</p:attrName>
                                        </p:attrNameLst>
                                      </p:cBhvr>
                                      <p:to>
                                        <p:strVal val="visible"/>
                                      </p:to>
                                    </p:set>
                                    <p:animEffect transition="in" filter="fade">
                                      <p:cBhvr>
                                        <p:cTn id="231" dur="1000"/>
                                        <p:tgtEl>
                                          <p:spTgt spid="101"/>
                                        </p:tgtEl>
                                      </p:cBhvr>
                                    </p:animEffect>
                                    <p:anim calcmode="lin" valueType="num">
                                      <p:cBhvr>
                                        <p:cTn id="232" dur="1000" fill="hold"/>
                                        <p:tgtEl>
                                          <p:spTgt spid="101"/>
                                        </p:tgtEl>
                                        <p:attrNameLst>
                                          <p:attrName>ppt_x</p:attrName>
                                        </p:attrNameLst>
                                      </p:cBhvr>
                                      <p:tavLst>
                                        <p:tav tm="0">
                                          <p:val>
                                            <p:strVal val="#ppt_x"/>
                                          </p:val>
                                        </p:tav>
                                        <p:tav tm="100000">
                                          <p:val>
                                            <p:strVal val="#ppt_x"/>
                                          </p:val>
                                        </p:tav>
                                      </p:tavLst>
                                    </p:anim>
                                    <p:anim calcmode="lin" valueType="num">
                                      <p:cBhvr>
                                        <p:cTn id="233" dur="1000" fill="hold"/>
                                        <p:tgtEl>
                                          <p:spTgt spid="101"/>
                                        </p:tgtEl>
                                        <p:attrNameLst>
                                          <p:attrName>ppt_y</p:attrName>
                                        </p:attrNameLst>
                                      </p:cBhvr>
                                      <p:tavLst>
                                        <p:tav tm="0">
                                          <p:val>
                                            <p:strVal val="#ppt_y+.1"/>
                                          </p:val>
                                        </p:tav>
                                        <p:tav tm="100000">
                                          <p:val>
                                            <p:strVal val="#ppt_y"/>
                                          </p:val>
                                        </p:tav>
                                      </p:tavLst>
                                    </p:anim>
                                  </p:childTnLst>
                                </p:cTn>
                              </p:par>
                              <p:par>
                                <p:cTn id="234" presetID="42" presetClass="entr" presetSubtype="0" fill="hold" nodeType="withEffect">
                                  <p:stCondLst>
                                    <p:cond delay="0"/>
                                  </p:stCondLst>
                                  <p:childTnLst>
                                    <p:set>
                                      <p:cBhvr>
                                        <p:cTn id="235" dur="1" fill="hold">
                                          <p:stCondLst>
                                            <p:cond delay="0"/>
                                          </p:stCondLst>
                                        </p:cTn>
                                        <p:tgtEl>
                                          <p:spTgt spid="1026"/>
                                        </p:tgtEl>
                                        <p:attrNameLst>
                                          <p:attrName>style.visibility</p:attrName>
                                        </p:attrNameLst>
                                      </p:cBhvr>
                                      <p:to>
                                        <p:strVal val="visible"/>
                                      </p:to>
                                    </p:set>
                                    <p:animEffect transition="in" filter="fade">
                                      <p:cBhvr>
                                        <p:cTn id="236" dur="1000"/>
                                        <p:tgtEl>
                                          <p:spTgt spid="1026"/>
                                        </p:tgtEl>
                                      </p:cBhvr>
                                    </p:animEffect>
                                    <p:anim calcmode="lin" valueType="num">
                                      <p:cBhvr>
                                        <p:cTn id="237" dur="1000" fill="hold"/>
                                        <p:tgtEl>
                                          <p:spTgt spid="1026"/>
                                        </p:tgtEl>
                                        <p:attrNameLst>
                                          <p:attrName>ppt_x</p:attrName>
                                        </p:attrNameLst>
                                      </p:cBhvr>
                                      <p:tavLst>
                                        <p:tav tm="0">
                                          <p:val>
                                            <p:strVal val="#ppt_x"/>
                                          </p:val>
                                        </p:tav>
                                        <p:tav tm="100000">
                                          <p:val>
                                            <p:strVal val="#ppt_x"/>
                                          </p:val>
                                        </p:tav>
                                      </p:tavLst>
                                    </p:anim>
                                    <p:anim calcmode="lin" valueType="num">
                                      <p:cBhvr>
                                        <p:cTn id="238" dur="1000" fill="hold"/>
                                        <p:tgtEl>
                                          <p:spTgt spid="1026"/>
                                        </p:tgtEl>
                                        <p:attrNameLst>
                                          <p:attrName>ppt_y</p:attrName>
                                        </p:attrNameLst>
                                      </p:cBhvr>
                                      <p:tavLst>
                                        <p:tav tm="0">
                                          <p:val>
                                            <p:strVal val="#ppt_y+.1"/>
                                          </p:val>
                                        </p:tav>
                                        <p:tav tm="100000">
                                          <p:val>
                                            <p:strVal val="#ppt_y"/>
                                          </p:val>
                                        </p:tav>
                                      </p:tavLst>
                                    </p:anim>
                                  </p:childTnLst>
                                </p:cTn>
                              </p:par>
                              <p:par>
                                <p:cTn id="239" presetID="42" presetClass="entr" presetSubtype="0" fill="hold" grpId="0" nodeType="withEffect">
                                  <p:stCondLst>
                                    <p:cond delay="0"/>
                                  </p:stCondLst>
                                  <p:childTnLst>
                                    <p:set>
                                      <p:cBhvr>
                                        <p:cTn id="240" dur="1" fill="hold">
                                          <p:stCondLst>
                                            <p:cond delay="0"/>
                                          </p:stCondLst>
                                        </p:cTn>
                                        <p:tgtEl>
                                          <p:spTgt spid="75"/>
                                        </p:tgtEl>
                                        <p:attrNameLst>
                                          <p:attrName>style.visibility</p:attrName>
                                        </p:attrNameLst>
                                      </p:cBhvr>
                                      <p:to>
                                        <p:strVal val="visible"/>
                                      </p:to>
                                    </p:set>
                                    <p:animEffect transition="in" filter="fade">
                                      <p:cBhvr>
                                        <p:cTn id="241" dur="1000"/>
                                        <p:tgtEl>
                                          <p:spTgt spid="75"/>
                                        </p:tgtEl>
                                      </p:cBhvr>
                                    </p:animEffect>
                                    <p:anim calcmode="lin" valueType="num">
                                      <p:cBhvr>
                                        <p:cTn id="242" dur="1000" fill="hold"/>
                                        <p:tgtEl>
                                          <p:spTgt spid="75"/>
                                        </p:tgtEl>
                                        <p:attrNameLst>
                                          <p:attrName>ppt_x</p:attrName>
                                        </p:attrNameLst>
                                      </p:cBhvr>
                                      <p:tavLst>
                                        <p:tav tm="0">
                                          <p:val>
                                            <p:strVal val="#ppt_x"/>
                                          </p:val>
                                        </p:tav>
                                        <p:tav tm="100000">
                                          <p:val>
                                            <p:strVal val="#ppt_x"/>
                                          </p:val>
                                        </p:tav>
                                      </p:tavLst>
                                    </p:anim>
                                    <p:anim calcmode="lin" valueType="num">
                                      <p:cBhvr>
                                        <p:cTn id="243" dur="1000" fill="hold"/>
                                        <p:tgtEl>
                                          <p:spTgt spid="75"/>
                                        </p:tgtEl>
                                        <p:attrNameLst>
                                          <p:attrName>ppt_y</p:attrName>
                                        </p:attrNameLst>
                                      </p:cBhvr>
                                      <p:tavLst>
                                        <p:tav tm="0">
                                          <p:val>
                                            <p:strVal val="#ppt_y+.1"/>
                                          </p:val>
                                        </p:tav>
                                        <p:tav tm="100000">
                                          <p:val>
                                            <p:strVal val="#ppt_y"/>
                                          </p:val>
                                        </p:tav>
                                      </p:tavLst>
                                    </p:anim>
                                  </p:childTnLst>
                                </p:cTn>
                              </p:par>
                              <p:par>
                                <p:cTn id="244" presetID="42" presetClass="entr" presetSubtype="0" fill="hold" grpId="0" nodeType="withEffect">
                                  <p:stCondLst>
                                    <p:cond delay="0"/>
                                  </p:stCondLst>
                                  <p:childTnLst>
                                    <p:set>
                                      <p:cBhvr>
                                        <p:cTn id="245" dur="1" fill="hold">
                                          <p:stCondLst>
                                            <p:cond delay="0"/>
                                          </p:stCondLst>
                                        </p:cTn>
                                        <p:tgtEl>
                                          <p:spTgt spid="64"/>
                                        </p:tgtEl>
                                        <p:attrNameLst>
                                          <p:attrName>style.visibility</p:attrName>
                                        </p:attrNameLst>
                                      </p:cBhvr>
                                      <p:to>
                                        <p:strVal val="visible"/>
                                      </p:to>
                                    </p:set>
                                    <p:animEffect transition="in" filter="fade">
                                      <p:cBhvr>
                                        <p:cTn id="246" dur="1000"/>
                                        <p:tgtEl>
                                          <p:spTgt spid="64"/>
                                        </p:tgtEl>
                                      </p:cBhvr>
                                    </p:animEffect>
                                    <p:anim calcmode="lin" valueType="num">
                                      <p:cBhvr>
                                        <p:cTn id="247" dur="1000" fill="hold"/>
                                        <p:tgtEl>
                                          <p:spTgt spid="64"/>
                                        </p:tgtEl>
                                        <p:attrNameLst>
                                          <p:attrName>ppt_x</p:attrName>
                                        </p:attrNameLst>
                                      </p:cBhvr>
                                      <p:tavLst>
                                        <p:tav tm="0">
                                          <p:val>
                                            <p:strVal val="#ppt_x"/>
                                          </p:val>
                                        </p:tav>
                                        <p:tav tm="100000">
                                          <p:val>
                                            <p:strVal val="#ppt_x"/>
                                          </p:val>
                                        </p:tav>
                                      </p:tavLst>
                                    </p:anim>
                                    <p:anim calcmode="lin" valueType="num">
                                      <p:cBhvr>
                                        <p:cTn id="248"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39" grpId="0" animBg="1"/>
      <p:bldP spid="40" grpId="0"/>
      <p:bldP spid="41" grpId="0" animBg="1"/>
      <p:bldP spid="42" grpId="0"/>
      <p:bldP spid="43" grpId="0" animBg="1"/>
      <p:bldP spid="44" grpId="0"/>
      <p:bldP spid="46" grpId="0" animBg="1"/>
      <p:bldP spid="49" grpId="0"/>
      <p:bldP spid="51" grpId="0" animBg="1"/>
      <p:bldP spid="52" grpId="0"/>
      <p:bldP spid="53" grpId="0" animBg="1"/>
      <p:bldP spid="55" grpId="0"/>
      <p:bldP spid="56" grpId="0" animBg="1"/>
      <p:bldP spid="58" grpId="0"/>
      <p:bldP spid="61" grpId="0" animBg="1"/>
      <p:bldP spid="63" grpId="0"/>
      <p:bldP spid="72" grpId="0" animBg="1"/>
      <p:bldP spid="73" grpId="0"/>
      <p:bldP spid="74" grpId="0" animBg="1"/>
      <p:bldP spid="76" grpId="0"/>
      <p:bldP spid="77" grpId="0" animBg="1"/>
      <p:bldP spid="79" grpId="0" animBg="1"/>
      <p:bldP spid="80" grpId="0"/>
      <p:bldP spid="81" grpId="0" animBg="1"/>
      <p:bldP spid="82" grpId="0"/>
      <p:bldP spid="83" grpId="0" animBg="1"/>
      <p:bldP spid="84" grpId="0"/>
      <p:bldP spid="85" grpId="0" animBg="1"/>
      <p:bldP spid="86" grpId="0" animBg="1"/>
      <p:bldP spid="87" grpId="0"/>
      <p:bldP spid="88" grpId="0"/>
      <p:bldP spid="96" grpId="0"/>
      <p:bldP spid="98" grpId="0"/>
      <p:bldP spid="99" grpId="0" animBg="1"/>
      <p:bldP spid="100" grpId="0" animBg="1"/>
      <p:bldP spid="101" grpId="0"/>
      <p:bldP spid="59" grpId="0" animBg="1"/>
      <p:bldP spid="60" grpId="0"/>
      <p:bldP spid="64" grpId="0" animBg="1"/>
      <p:bldP spid="68" grpId="0" animBg="1"/>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14</a:t>
            </a:fld>
            <a:endParaRPr lang="fr-FR" dirty="0"/>
          </a:p>
        </p:txBody>
      </p:sp>
      <p:sp>
        <p:nvSpPr>
          <p:cNvPr id="6" name="Espace réservé du texte 5"/>
          <p:cNvSpPr>
            <a:spLocks noGrp="1"/>
          </p:cNvSpPr>
          <p:nvPr>
            <p:ph type="body" sz="quarter" idx="13"/>
          </p:nvPr>
        </p:nvSpPr>
        <p:spPr>
          <a:xfrm>
            <a:off x="1707776" y="1425388"/>
            <a:ext cx="6750424" cy="3874827"/>
          </a:xfrm>
        </p:spPr>
        <p:txBody>
          <a:bodyPr>
            <a:normAutofit/>
          </a:bodyPr>
          <a:lstStyle/>
          <a:p>
            <a:pPr marL="355600" indent="0">
              <a:buNone/>
            </a:pPr>
            <a:endParaRPr lang="bg-BG" b="0" dirty="0" smtClean="0">
              <a:latin typeface="Century Gothic" panose="020B0502020202020204" pitchFamily="34" charset="0"/>
            </a:endParaRPr>
          </a:p>
          <a:p>
            <a:pPr marL="355600" indent="0">
              <a:buNone/>
            </a:pPr>
            <a:endParaRPr lang="bg-BG" b="0" dirty="0">
              <a:latin typeface="Century Gothic" panose="020B0502020202020204" pitchFamily="34" charset="0"/>
            </a:endParaRPr>
          </a:p>
          <a:p>
            <a:pPr marL="355600" indent="0">
              <a:buNone/>
            </a:pPr>
            <a:r>
              <a:rPr lang="bg-BG" sz="3200" b="0" dirty="0" smtClean="0">
                <a:solidFill>
                  <a:srgbClr val="002060"/>
                </a:solidFill>
                <a:latin typeface="Century Gothic" panose="020B0502020202020204" pitchFamily="34" charset="0"/>
              </a:rPr>
              <a:t>Разчитаме на Националния орган !</a:t>
            </a:r>
            <a:endParaRPr lang="fr-FR" sz="3200" b="0" dirty="0">
              <a:solidFill>
                <a:srgbClr val="002060"/>
              </a:solidFill>
              <a:latin typeface="Century Gothic" panose="020B0502020202020204" pitchFamily="34" charset="0"/>
            </a:endParaRPr>
          </a:p>
          <a:p>
            <a:pPr marL="355600" indent="0">
              <a:buNone/>
            </a:pPr>
            <a:endParaRPr lang="en-US" sz="3200" b="0" i="1" dirty="0" smtClean="0">
              <a:solidFill>
                <a:srgbClr val="002060"/>
              </a:solidFill>
              <a:latin typeface="Century Gothic" panose="020B0502020202020204" pitchFamily="34" charset="0"/>
            </a:endParaRPr>
          </a:p>
          <a:p>
            <a:pPr marL="355600" indent="0">
              <a:buNone/>
            </a:pPr>
            <a:endParaRPr lang="en-US" sz="3200" b="0" i="1" dirty="0">
              <a:solidFill>
                <a:srgbClr val="002060"/>
              </a:solidFill>
              <a:latin typeface="Century Gothic" panose="020B0502020202020204" pitchFamily="34" charset="0"/>
            </a:endParaRPr>
          </a:p>
          <a:p>
            <a:pPr marL="355600" indent="0">
              <a:buNone/>
            </a:pPr>
            <a:endParaRPr lang="en-US" sz="3200" b="0" i="1" dirty="0" smtClean="0">
              <a:solidFill>
                <a:srgbClr val="002060"/>
              </a:solidFill>
              <a:latin typeface="Century Gothic" panose="020B0502020202020204" pitchFamily="34" charset="0"/>
            </a:endParaRPr>
          </a:p>
          <a:p>
            <a:pPr marL="355600" indent="0">
              <a:buNone/>
            </a:pPr>
            <a:endParaRPr lang="en-US" sz="3200" b="0" i="1" dirty="0" smtClean="0">
              <a:solidFill>
                <a:srgbClr val="002060"/>
              </a:solidFill>
              <a:latin typeface="Century Gothic" panose="020B0502020202020204" pitchFamily="34" charset="0"/>
            </a:endParaRPr>
          </a:p>
          <a:p>
            <a:pPr marL="355600" indent="0">
              <a:buNone/>
            </a:pPr>
            <a:endParaRPr lang="en-US" sz="3200" b="0" i="1" dirty="0">
              <a:solidFill>
                <a:srgbClr val="002060"/>
              </a:solidFill>
              <a:latin typeface="Century Gothic" panose="020B0502020202020204" pitchFamily="34" charset="0"/>
            </a:endParaRPr>
          </a:p>
          <a:p>
            <a:pPr marL="355600" indent="0">
              <a:buNone/>
            </a:pPr>
            <a:endParaRPr lang="en-US" sz="1500" b="0" i="1" dirty="0" smtClean="0">
              <a:latin typeface="Century Gothic" panose="020B0502020202020204" pitchFamily="34" charset="0"/>
            </a:endParaRPr>
          </a:p>
          <a:p>
            <a:pPr marL="355600" indent="0">
              <a:buNone/>
            </a:pPr>
            <a:endParaRPr lang="en-US" sz="1500" b="0" i="1" dirty="0">
              <a:latin typeface="Century Gothic" panose="020B0502020202020204" pitchFamily="34" charset="0"/>
            </a:endParaRPr>
          </a:p>
        </p:txBody>
      </p:sp>
      <p:sp>
        <p:nvSpPr>
          <p:cNvPr id="7" name="Titre 6"/>
          <p:cNvSpPr>
            <a:spLocks noGrp="1"/>
          </p:cNvSpPr>
          <p:nvPr>
            <p:ph type="title"/>
          </p:nvPr>
        </p:nvSpPr>
        <p:spPr>
          <a:xfrm>
            <a:off x="2647040" y="302516"/>
            <a:ext cx="3231566" cy="984885"/>
          </a:xfrm>
        </p:spPr>
        <p:txBody>
          <a:bodyPr/>
          <a:lstStyle/>
          <a:p>
            <a:r>
              <a:rPr lang="bg-BG" b="0" dirty="0" smtClean="0">
                <a:solidFill>
                  <a:srgbClr val="C4007B"/>
                </a:solidFill>
                <a:latin typeface="Century Gothic" panose="020B0502020202020204" pitchFamily="34" charset="0"/>
              </a:rPr>
              <a:t>Финансови </a:t>
            </a:r>
            <a:r>
              <a:rPr lang="en-US" b="0" dirty="0" smtClean="0">
                <a:solidFill>
                  <a:srgbClr val="C4007B"/>
                </a:solidFill>
                <a:latin typeface="Century Gothic" panose="020B0502020202020204" pitchFamily="34" charset="0"/>
              </a:rPr>
              <a:t> </a:t>
            </a:r>
            <a:r>
              <a:rPr lang="bg-BG" b="0" dirty="0" smtClean="0">
                <a:solidFill>
                  <a:srgbClr val="C4007B"/>
                </a:solidFill>
                <a:latin typeface="Century Gothic" panose="020B0502020202020204" pitchFamily="34" charset="0"/>
              </a:rPr>
              <a:t>  </a:t>
            </a:r>
            <a:br>
              <a:rPr lang="bg-BG" b="0" dirty="0" smtClean="0">
                <a:solidFill>
                  <a:srgbClr val="C4007B"/>
                </a:solidFill>
                <a:latin typeface="Century Gothic" panose="020B0502020202020204" pitchFamily="34" charset="0"/>
              </a:rPr>
            </a:br>
            <a:r>
              <a:rPr lang="bg-BG" b="0" dirty="0">
                <a:solidFill>
                  <a:srgbClr val="C4007B"/>
                </a:solidFill>
                <a:latin typeface="Century Gothic" panose="020B0502020202020204" pitchFamily="34" charset="0"/>
              </a:rPr>
              <a:t> </a:t>
            </a:r>
            <a:r>
              <a:rPr lang="bg-BG" b="0" dirty="0" smtClean="0">
                <a:solidFill>
                  <a:srgbClr val="C4007B"/>
                </a:solidFill>
                <a:latin typeface="Century Gothic" panose="020B0502020202020204" pitchFamily="34" charset="0"/>
              </a:rPr>
              <a:t>условия</a:t>
            </a:r>
            <a:endParaRPr lang="en-US" b="0" dirty="0">
              <a:solidFill>
                <a:schemeClr val="accent2"/>
              </a:solidFill>
              <a:latin typeface="Century Gothic" panose="020B0502020202020204" pitchFamily="34" charset="0"/>
            </a:endParaRPr>
          </a:p>
        </p:txBody>
      </p:sp>
      <p:sp>
        <p:nvSpPr>
          <p:cNvPr id="2" name="AutoShape 4" descr="Povezana slika"/>
          <p:cNvSpPr>
            <a:spLocks noChangeAspect="1" noChangeArrowheads="1"/>
          </p:cNvSpPr>
          <p:nvPr/>
        </p:nvSpPr>
        <p:spPr bwMode="auto">
          <a:xfrm>
            <a:off x="155575" y="-1042988"/>
            <a:ext cx="2857500" cy="21812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269" name="Picture 5"/>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500" y="2141621"/>
            <a:ext cx="1875301" cy="187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Tree>
    <p:extLst>
      <p:ext uri="{BB962C8B-B14F-4D97-AF65-F5344CB8AC3E}">
        <p14:creationId xmlns:p14="http://schemas.microsoft.com/office/powerpoint/2010/main" val="2070168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15</a:t>
            </a:fld>
            <a:endParaRPr lang="fr-FR" dirty="0"/>
          </a:p>
        </p:txBody>
      </p:sp>
      <p:sp>
        <p:nvSpPr>
          <p:cNvPr id="6" name="Espace réservé du texte 5"/>
          <p:cNvSpPr>
            <a:spLocks noGrp="1"/>
          </p:cNvSpPr>
          <p:nvPr>
            <p:ph type="body" sz="quarter" idx="13"/>
          </p:nvPr>
        </p:nvSpPr>
        <p:spPr>
          <a:xfrm>
            <a:off x="1666876" y="1495294"/>
            <a:ext cx="7477124" cy="3956312"/>
          </a:xfrm>
        </p:spPr>
        <p:txBody>
          <a:bodyPr>
            <a:normAutofit/>
          </a:bodyPr>
          <a:lstStyle/>
          <a:p>
            <a:pPr marL="7938" lvl="0" indent="0">
              <a:buNone/>
            </a:pPr>
            <a:endParaRPr lang="en-US" b="0" dirty="0" smtClean="0">
              <a:latin typeface="Century Gothic" panose="020B0502020202020204" pitchFamily="34" charset="0"/>
            </a:endParaRPr>
          </a:p>
          <a:p>
            <a:r>
              <a:rPr lang="bg-BG" b="0" dirty="0" smtClean="0">
                <a:solidFill>
                  <a:srgbClr val="002060"/>
                </a:solidFill>
                <a:latin typeface="Century Gothic" panose="020B0502020202020204" pitchFamily="34" charset="0"/>
              </a:rPr>
              <a:t>За подробна информация – четене </a:t>
            </a:r>
            <a:r>
              <a:rPr lang="bg-BG" dirty="0" smtClean="0">
                <a:solidFill>
                  <a:srgbClr val="002060"/>
                </a:solidFill>
                <a:latin typeface="Century Gothic" panose="020B0502020202020204" pitchFamily="34" charset="0"/>
              </a:rPr>
              <a:t>Наръчника</a:t>
            </a:r>
            <a:endParaRPr lang="en-US" dirty="0">
              <a:solidFill>
                <a:srgbClr val="002060"/>
              </a:solidFill>
              <a:latin typeface="Century Gothic" panose="020B0502020202020204" pitchFamily="34" charset="0"/>
            </a:endParaRPr>
          </a:p>
          <a:p>
            <a:pPr marL="7938" lvl="0" indent="0">
              <a:buNone/>
            </a:pPr>
            <a:endParaRPr lang="en-US" b="0" dirty="0">
              <a:solidFill>
                <a:srgbClr val="002060"/>
              </a:solidFill>
              <a:latin typeface="Century Gothic" panose="020B0502020202020204" pitchFamily="34" charset="0"/>
            </a:endParaRPr>
          </a:p>
          <a:p>
            <a:pPr lvl="0"/>
            <a:r>
              <a:rPr lang="bg-BG" dirty="0" smtClean="0">
                <a:solidFill>
                  <a:srgbClr val="002060"/>
                </a:solidFill>
                <a:latin typeface="Century Gothic" panose="020B0502020202020204" pitchFamily="34" charset="0"/>
              </a:rPr>
              <a:t>Търсачка на партньори</a:t>
            </a:r>
            <a:r>
              <a:rPr lang="en-US" dirty="0" smtClean="0">
                <a:solidFill>
                  <a:srgbClr val="002060"/>
                </a:solidFill>
                <a:latin typeface="Century Gothic" panose="020B0502020202020204" pitchFamily="34" charset="0"/>
              </a:rPr>
              <a:t>: </a:t>
            </a:r>
            <a:r>
              <a:rPr lang="en-GB" b="0" u="sng" dirty="0" smtClean="0">
                <a:solidFill>
                  <a:srgbClr val="002060"/>
                </a:solidFill>
                <a:latin typeface="Century Gothic" pitchFamily="34" charset="0"/>
              </a:rPr>
              <a:t>http</a:t>
            </a:r>
            <a:r>
              <a:rPr lang="en-GB" b="0" u="sng" dirty="0">
                <a:solidFill>
                  <a:srgbClr val="002060"/>
                </a:solidFill>
                <a:latin typeface="Century Gothic" pitchFamily="34" charset="0"/>
              </a:rPr>
              <a:t>://</a:t>
            </a:r>
            <a:r>
              <a:rPr lang="en-GB" b="0" u="sng" dirty="0" smtClean="0">
                <a:solidFill>
                  <a:srgbClr val="002060"/>
                </a:solidFill>
                <a:latin typeface="Century Gothic" pitchFamily="34" charset="0"/>
              </a:rPr>
              <a:t>urbact.eu/partner-search-tool</a:t>
            </a:r>
          </a:p>
          <a:p>
            <a:pPr>
              <a:buFont typeface="Wingdings" panose="05000000000000000000" pitchFamily="2" charset="2"/>
              <a:buChar char="ü"/>
            </a:pPr>
            <a:r>
              <a:rPr lang="bg-BG" sz="1500" b="0" i="1" dirty="0" smtClean="0">
                <a:solidFill>
                  <a:srgbClr val="002060"/>
                </a:solidFill>
                <a:latin typeface="Century Gothic" panose="020B0502020202020204" pitchFamily="34" charset="0"/>
              </a:rPr>
              <a:t>Заявете своята идея</a:t>
            </a:r>
            <a:endParaRPr lang="en-GB" sz="1500" b="0" i="1" dirty="0" smtClean="0">
              <a:solidFill>
                <a:srgbClr val="002060"/>
              </a:solidFill>
              <a:latin typeface="Century Gothic" panose="020B0502020202020204" pitchFamily="34" charset="0"/>
            </a:endParaRPr>
          </a:p>
          <a:p>
            <a:pPr>
              <a:buFont typeface="Wingdings" panose="05000000000000000000" pitchFamily="2" charset="2"/>
              <a:buChar char="ü"/>
            </a:pPr>
            <a:r>
              <a:rPr lang="bg-BG" sz="1500" b="0" i="1" dirty="0" smtClean="0">
                <a:solidFill>
                  <a:srgbClr val="002060"/>
                </a:solidFill>
                <a:latin typeface="Century Gothic" panose="020B0502020202020204" pitchFamily="34" charset="0"/>
              </a:rPr>
              <a:t>Прегледайте тези на другите</a:t>
            </a:r>
            <a:endParaRPr lang="en-GB" sz="1500" b="0" i="1" dirty="0" smtClean="0">
              <a:solidFill>
                <a:srgbClr val="002060"/>
              </a:solidFill>
              <a:latin typeface="Century Gothic" panose="020B0502020202020204" pitchFamily="34" charset="0"/>
            </a:endParaRPr>
          </a:p>
          <a:p>
            <a:pPr>
              <a:buFont typeface="Wingdings" panose="05000000000000000000" pitchFamily="2" charset="2"/>
              <a:buChar char="ü"/>
            </a:pPr>
            <a:r>
              <a:rPr lang="bg-BG" sz="1500" b="0" i="1" dirty="0" smtClean="0">
                <a:solidFill>
                  <a:srgbClr val="002060"/>
                </a:solidFill>
                <a:latin typeface="Century Gothic" panose="020B0502020202020204" pitchFamily="34" charset="0"/>
              </a:rPr>
              <a:t>Изпращате/получавате покани от потенциални партньори</a:t>
            </a:r>
            <a:endParaRPr lang="en-GB" sz="1500" b="0" i="1" dirty="0" smtClean="0">
              <a:solidFill>
                <a:srgbClr val="002060"/>
              </a:solidFill>
              <a:latin typeface="Century Gothic" panose="020B0502020202020204" pitchFamily="34" charset="0"/>
            </a:endParaRPr>
          </a:p>
          <a:p>
            <a:pPr marL="7938" lvl="0" indent="0">
              <a:buNone/>
            </a:pPr>
            <a:endParaRPr lang="fr-FR" b="0" u="sng" dirty="0" smtClean="0">
              <a:solidFill>
                <a:srgbClr val="002060"/>
              </a:solidFill>
              <a:latin typeface="Century Gothic" panose="020B0502020202020204" pitchFamily="34" charset="0"/>
            </a:endParaRPr>
          </a:p>
          <a:p>
            <a:pPr lvl="0"/>
            <a:r>
              <a:rPr lang="bg-BG" dirty="0" smtClean="0">
                <a:solidFill>
                  <a:srgbClr val="002060"/>
                </a:solidFill>
                <a:latin typeface="Century Gothic" panose="020B0502020202020204" pitchFamily="34" charset="0"/>
              </a:rPr>
              <a:t>Национална звена за контакт </a:t>
            </a:r>
            <a:r>
              <a:rPr lang="bg-BG" b="0" dirty="0" smtClean="0">
                <a:solidFill>
                  <a:srgbClr val="002060"/>
                </a:solidFill>
                <a:latin typeface="Century Gothic" panose="020B0502020202020204" pitchFamily="34" charset="0"/>
              </a:rPr>
              <a:t>- също са лица за свръзка</a:t>
            </a:r>
            <a:endParaRPr lang="fr-FR" b="0" dirty="0" smtClean="0">
              <a:solidFill>
                <a:srgbClr val="002060"/>
              </a:solidFill>
              <a:latin typeface="Century Gothic" panose="020B0502020202020204" pitchFamily="34" charset="0"/>
            </a:endParaRPr>
          </a:p>
        </p:txBody>
      </p:sp>
      <p:sp>
        <p:nvSpPr>
          <p:cNvPr id="7" name="Titre 6"/>
          <p:cNvSpPr>
            <a:spLocks noGrp="1"/>
          </p:cNvSpPr>
          <p:nvPr>
            <p:ph type="title"/>
          </p:nvPr>
        </p:nvSpPr>
        <p:spPr>
          <a:xfrm>
            <a:off x="2159000" y="253003"/>
            <a:ext cx="4190116" cy="984885"/>
          </a:xfrm>
        </p:spPr>
        <p:txBody>
          <a:bodyPr/>
          <a:lstStyle/>
          <a:p>
            <a:pPr algn="ctr"/>
            <a:r>
              <a:rPr lang="bg-BG" b="0" dirty="0" smtClean="0">
                <a:solidFill>
                  <a:srgbClr val="C4007B"/>
                </a:solidFill>
                <a:latin typeface="Century Gothic" panose="020B0502020202020204" pitchFamily="34" charset="0"/>
              </a:rPr>
              <a:t>Как да търсим партньори</a:t>
            </a:r>
            <a:r>
              <a:rPr lang="en-US" b="0" dirty="0" smtClean="0">
                <a:solidFill>
                  <a:srgbClr val="C4007B"/>
                </a:solidFill>
                <a:latin typeface="Century Gothic" panose="020B0502020202020204" pitchFamily="34" charset="0"/>
              </a:rPr>
              <a:t>?</a:t>
            </a:r>
            <a:endParaRPr lang="en-US" sz="2000" b="0" dirty="0">
              <a:solidFill>
                <a:schemeClr val="accent2"/>
              </a:solidFill>
              <a:latin typeface="Century Gothic" panose="020B0502020202020204" pitchFamily="34" charset="0"/>
            </a:endParaRPr>
          </a:p>
        </p:txBody>
      </p:sp>
      <p:sp>
        <p:nvSpPr>
          <p:cNvPr id="3" name="AutoShape 6" descr="Povezana slika"/>
          <p:cNvSpPr>
            <a:spLocks noChangeAspect="1" noChangeArrowheads="1"/>
          </p:cNvSpPr>
          <p:nvPr/>
        </p:nvSpPr>
        <p:spPr bwMode="auto">
          <a:xfrm>
            <a:off x="155575" y="-1728788"/>
            <a:ext cx="1933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Povezana slika"/>
          <p:cNvSpPr>
            <a:spLocks noChangeAspect="1" noChangeArrowheads="1"/>
          </p:cNvSpPr>
          <p:nvPr/>
        </p:nvSpPr>
        <p:spPr bwMode="auto">
          <a:xfrm>
            <a:off x="63500" y="-136525"/>
            <a:ext cx="1933575" cy="3609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Povezana slika"/>
          <p:cNvSpPr>
            <a:spLocks noChangeAspect="1" noChangeArrowheads="1"/>
          </p:cNvSpPr>
          <p:nvPr/>
        </p:nvSpPr>
        <p:spPr bwMode="auto">
          <a:xfrm>
            <a:off x="307975" y="-1576388"/>
            <a:ext cx="1933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pic>
        <p:nvPicPr>
          <p:cNvPr id="2050" name="Picture 2" descr="find the clue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08" y="2439169"/>
            <a:ext cx="947153" cy="1771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02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 calcmode="lin" valueType="num">
                                      <p:cBhvr additive="base">
                                        <p:cTn id="1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 calcmode="lin" valueType="num">
                                      <p:cBhvr additive="base">
                                        <p:cTn id="2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16</a:t>
            </a:fld>
            <a:endParaRPr lang="fr-FR" dirty="0"/>
          </a:p>
        </p:txBody>
      </p:sp>
      <p:sp>
        <p:nvSpPr>
          <p:cNvPr id="6" name="Espace réservé du texte 5"/>
          <p:cNvSpPr>
            <a:spLocks noGrp="1"/>
          </p:cNvSpPr>
          <p:nvPr>
            <p:ph type="body" sz="quarter" idx="13"/>
          </p:nvPr>
        </p:nvSpPr>
        <p:spPr>
          <a:xfrm>
            <a:off x="407857" y="1013971"/>
            <a:ext cx="8626475" cy="4760258"/>
          </a:xfrm>
        </p:spPr>
        <p:txBody>
          <a:bodyPr>
            <a:normAutofit fontScale="92500" lnSpcReduction="10000"/>
          </a:bodyPr>
          <a:lstStyle/>
          <a:p>
            <a:pPr marL="7938" lvl="0" indent="0">
              <a:buNone/>
            </a:pPr>
            <a:endParaRPr lang="en-US" b="0" dirty="0" smtClean="0">
              <a:latin typeface="Century Gothic" panose="020B0502020202020204" pitchFamily="34" charset="0"/>
            </a:endParaRPr>
          </a:p>
          <a:p>
            <a:r>
              <a:rPr lang="bg-BG" b="0" dirty="0" smtClean="0">
                <a:solidFill>
                  <a:srgbClr val="002060"/>
                </a:solidFill>
                <a:latin typeface="Palatino Linotype" panose="02040502050505030304" pitchFamily="18" charset="0"/>
              </a:rPr>
              <a:t>Община може да е водещ партньор само в едно предложение</a:t>
            </a:r>
            <a:endParaRPr lang="en-US" b="0" u="sng" dirty="0" smtClean="0">
              <a:solidFill>
                <a:srgbClr val="002060"/>
              </a:solidFill>
              <a:latin typeface="Palatino Linotype" panose="02040502050505030304" pitchFamily="18" charset="0"/>
            </a:endParaRPr>
          </a:p>
          <a:p>
            <a:pPr marL="7938" indent="0">
              <a:buNone/>
            </a:pPr>
            <a:endParaRPr lang="en-US" sz="1100" b="0" dirty="0" smtClean="0">
              <a:solidFill>
                <a:srgbClr val="002060"/>
              </a:solidFill>
              <a:latin typeface="Palatino Linotype" panose="02040502050505030304" pitchFamily="18" charset="0"/>
            </a:endParaRPr>
          </a:p>
          <a:p>
            <a:pPr lvl="0"/>
            <a:r>
              <a:rPr lang="bg-BG" b="0" dirty="0">
                <a:solidFill>
                  <a:srgbClr val="002060"/>
                </a:solidFill>
                <a:latin typeface="Palatino Linotype" panose="02040502050505030304" pitchFamily="18" charset="0"/>
              </a:rPr>
              <a:t>Един бенефициер не може да бъде партньор в повече от 2 одобрени проекта по поканата</a:t>
            </a:r>
            <a:r>
              <a:rPr lang="bg-BG" b="0" dirty="0" smtClean="0">
                <a:solidFill>
                  <a:srgbClr val="002060"/>
                </a:solidFill>
                <a:latin typeface="Palatino Linotype" panose="02040502050505030304" pitchFamily="18" charset="0"/>
              </a:rPr>
              <a:t>;</a:t>
            </a:r>
            <a:endParaRPr lang="en-GB" b="0" dirty="0" smtClean="0">
              <a:solidFill>
                <a:srgbClr val="002060"/>
              </a:solidFill>
              <a:latin typeface="Palatino Linotype" panose="02040502050505030304" pitchFamily="18" charset="0"/>
            </a:endParaRPr>
          </a:p>
          <a:p>
            <a:r>
              <a:rPr lang="bg-BG" b="0" dirty="0">
                <a:solidFill>
                  <a:srgbClr val="002060"/>
                </a:solidFill>
                <a:latin typeface="Palatino Linotype" panose="02040502050505030304" pitchFamily="18" charset="0"/>
              </a:rPr>
              <a:t>Важно изискване по поканата е да се спазва географската балансираност</a:t>
            </a:r>
            <a:r>
              <a:rPr lang="bg-BG" b="0" i="1" dirty="0">
                <a:solidFill>
                  <a:srgbClr val="002060"/>
                </a:solidFill>
                <a:latin typeface="Palatino Linotype" panose="02040502050505030304" pitchFamily="18" charset="0"/>
              </a:rPr>
              <a:t> на общините от по-слабо развити и по-силно развити региони на ЕС:</a:t>
            </a:r>
            <a:r>
              <a:rPr lang="bg-BG" b="0" dirty="0">
                <a:solidFill>
                  <a:srgbClr val="002060"/>
                </a:solidFill>
                <a:latin typeface="Palatino Linotype" panose="02040502050505030304" pitchFamily="18" charset="0"/>
              </a:rPr>
              <a:t> </a:t>
            </a:r>
          </a:p>
          <a:p>
            <a:pPr lvl="0"/>
            <a:r>
              <a:rPr lang="bg-BG" b="0" i="1" dirty="0">
                <a:solidFill>
                  <a:srgbClr val="002060"/>
                </a:solidFill>
                <a:latin typeface="Palatino Linotype" panose="02040502050505030304" pitchFamily="18" charset="0"/>
              </a:rPr>
              <a:t>най-малко 3 общини от по-слабо развити региони трябва да участват в проектно предложение, когато общият брой на общините – партньори е 7;</a:t>
            </a:r>
          </a:p>
          <a:p>
            <a:pPr lvl="0"/>
            <a:r>
              <a:rPr lang="bg-BG" b="0" i="1" dirty="0">
                <a:solidFill>
                  <a:srgbClr val="002060"/>
                </a:solidFill>
                <a:latin typeface="Palatino Linotype" panose="02040502050505030304" pitchFamily="18" charset="0"/>
              </a:rPr>
              <a:t>най-малко 4 общини от по-слабо развити региони е необходимо да участват в проектно предложение, когато общият брой на партньорите е 8 или 9;</a:t>
            </a:r>
          </a:p>
          <a:p>
            <a:pPr lvl="0"/>
            <a:r>
              <a:rPr lang="bg-BG" b="0" i="1" dirty="0">
                <a:solidFill>
                  <a:srgbClr val="002060"/>
                </a:solidFill>
                <a:latin typeface="Palatino Linotype" panose="02040502050505030304" pitchFamily="18" charset="0"/>
              </a:rPr>
              <a:t>най-малко 5 общини от по-слабо развити региони следва да участват в проектно предложение, когато общият брой на партньорите е 10. </a:t>
            </a:r>
          </a:p>
          <a:p>
            <a:pPr marL="7938" indent="0">
              <a:buNone/>
            </a:pPr>
            <a:endParaRPr lang="en-US" sz="1200" b="0" dirty="0">
              <a:solidFill>
                <a:srgbClr val="002060"/>
              </a:solidFill>
              <a:latin typeface="Palatino Linotype" panose="02040502050505030304" pitchFamily="18" charset="0"/>
            </a:endParaRPr>
          </a:p>
          <a:p>
            <a:r>
              <a:rPr lang="bg-BG" b="0" dirty="0" smtClean="0">
                <a:solidFill>
                  <a:srgbClr val="002060"/>
                </a:solidFill>
                <a:latin typeface="Palatino Linotype" panose="02040502050505030304" pitchFamily="18" charset="0"/>
              </a:rPr>
              <a:t>Предложния с общини, неучаствали досега в мрежи по УРБАКТ получават бонус при оценката</a:t>
            </a:r>
            <a:endParaRPr lang="en-US" b="0" dirty="0" smtClean="0">
              <a:solidFill>
                <a:srgbClr val="002060"/>
              </a:solidFill>
              <a:latin typeface="Palatino Linotype" panose="02040502050505030304" pitchFamily="18" charset="0"/>
            </a:endParaRPr>
          </a:p>
          <a:p>
            <a:pPr marL="7938" indent="0">
              <a:buNone/>
            </a:pPr>
            <a:endParaRPr lang="en-US" sz="1900" b="0" dirty="0" smtClean="0">
              <a:latin typeface="Century Gothic" panose="020B0502020202020204" pitchFamily="34" charset="0"/>
            </a:endParaRPr>
          </a:p>
          <a:p>
            <a:pPr marL="7938" indent="0">
              <a:buNone/>
            </a:pPr>
            <a:endParaRPr lang="en-US" dirty="0">
              <a:solidFill>
                <a:schemeClr val="bg1"/>
              </a:solidFill>
              <a:latin typeface="Century Gothic" panose="020B0502020202020204" pitchFamily="34" charset="0"/>
            </a:endParaRPr>
          </a:p>
        </p:txBody>
      </p:sp>
      <p:sp>
        <p:nvSpPr>
          <p:cNvPr id="7" name="Titre 6"/>
          <p:cNvSpPr>
            <a:spLocks noGrp="1"/>
          </p:cNvSpPr>
          <p:nvPr>
            <p:ph type="title"/>
          </p:nvPr>
        </p:nvSpPr>
        <p:spPr>
          <a:xfrm>
            <a:off x="2159000" y="573995"/>
            <a:ext cx="4190116" cy="492443"/>
          </a:xfrm>
        </p:spPr>
        <p:txBody>
          <a:bodyPr/>
          <a:lstStyle/>
          <a:p>
            <a:pPr algn="ctr"/>
            <a:r>
              <a:rPr lang="bg-BG" b="0" dirty="0" smtClean="0">
                <a:solidFill>
                  <a:srgbClr val="C4007B"/>
                </a:solidFill>
                <a:latin typeface="Century Gothic" panose="020B0502020202020204" pitchFamily="34" charset="0"/>
              </a:rPr>
              <a:t>Ограничения</a:t>
            </a:r>
            <a:r>
              <a:rPr lang="en-US" b="0" dirty="0" smtClean="0">
                <a:solidFill>
                  <a:srgbClr val="C4007B"/>
                </a:solidFill>
                <a:latin typeface="Century Gothic" panose="020B0502020202020204" pitchFamily="34" charset="0"/>
              </a:rPr>
              <a:t>…</a:t>
            </a:r>
            <a:endParaRPr lang="en-US" sz="2000" b="0" dirty="0">
              <a:solidFill>
                <a:schemeClr val="accent2"/>
              </a:solidFill>
              <a:latin typeface="Century Gothic" panose="020B0502020202020204" pitchFamily="34" charset="0"/>
            </a:endParaRPr>
          </a:p>
        </p:txBody>
      </p:sp>
      <p:sp>
        <p:nvSpPr>
          <p:cNvPr id="3" name="AutoShape 6" descr="Povezana slika"/>
          <p:cNvSpPr>
            <a:spLocks noChangeAspect="1" noChangeArrowheads="1"/>
          </p:cNvSpPr>
          <p:nvPr/>
        </p:nvSpPr>
        <p:spPr bwMode="auto">
          <a:xfrm>
            <a:off x="155575" y="-1728788"/>
            <a:ext cx="1933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Povezana slika"/>
          <p:cNvSpPr>
            <a:spLocks noChangeAspect="1" noChangeArrowheads="1"/>
          </p:cNvSpPr>
          <p:nvPr/>
        </p:nvSpPr>
        <p:spPr bwMode="auto">
          <a:xfrm>
            <a:off x="63500" y="-136525"/>
            <a:ext cx="1933575" cy="3609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Povezana slika"/>
          <p:cNvSpPr>
            <a:spLocks noChangeAspect="1" noChangeArrowheads="1"/>
          </p:cNvSpPr>
          <p:nvPr/>
        </p:nvSpPr>
        <p:spPr bwMode="auto">
          <a:xfrm>
            <a:off x="307975" y="-1576388"/>
            <a:ext cx="1933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pic>
        <p:nvPicPr>
          <p:cNvPr id="1026" name="Picture 2" descr="Kid Detective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211" y="195343"/>
            <a:ext cx="1087121" cy="1621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99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animEffect transition="in" filter="fade">
                                      <p:cBhvr>
                                        <p:cTn id="13" dur="1000"/>
                                        <p:tgtEl>
                                          <p:spTgt spid="6">
                                            <p:txEl>
                                              <p:pRg st="9" end="9"/>
                                            </p:txEl>
                                          </p:spTgt>
                                        </p:tgtEl>
                                      </p:cBhvr>
                                    </p:animEffect>
                                    <p:anim calcmode="lin" valueType="num">
                                      <p:cBhvr>
                                        <p:cTn id="14"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17</a:t>
            </a:fld>
            <a:endParaRPr lang="fr-FR" dirty="0"/>
          </a:p>
        </p:txBody>
      </p:sp>
      <p:sp>
        <p:nvSpPr>
          <p:cNvPr id="6" name="Espace réservé du texte 5"/>
          <p:cNvSpPr>
            <a:spLocks noGrp="1"/>
          </p:cNvSpPr>
          <p:nvPr>
            <p:ph type="body" sz="quarter" idx="13"/>
          </p:nvPr>
        </p:nvSpPr>
        <p:spPr>
          <a:xfrm>
            <a:off x="1833601" y="1539576"/>
            <a:ext cx="6910349" cy="3956312"/>
          </a:xfrm>
        </p:spPr>
        <p:txBody>
          <a:bodyPr>
            <a:normAutofit/>
          </a:bodyPr>
          <a:lstStyle/>
          <a:p>
            <a:pPr marL="7938" lvl="0" indent="0">
              <a:buNone/>
            </a:pPr>
            <a:endParaRPr lang="fr-FR" b="0" dirty="0">
              <a:latin typeface="Century Gothic" panose="020B0502020202020204" pitchFamily="34" charset="0"/>
            </a:endParaRPr>
          </a:p>
          <a:p>
            <a:pPr marL="7938" lvl="0" indent="0">
              <a:buNone/>
            </a:pPr>
            <a:endParaRPr lang="en-US" b="0" dirty="0" smtClean="0">
              <a:latin typeface="Century Gothic" panose="020B0502020202020204" pitchFamily="34" charset="0"/>
            </a:endParaRPr>
          </a:p>
          <a:p>
            <a:r>
              <a:rPr lang="bg-BG" b="0" dirty="0" smtClean="0">
                <a:solidFill>
                  <a:srgbClr val="002060"/>
                </a:solidFill>
                <a:latin typeface="Century Gothic" panose="020B0502020202020204" pitchFamily="34" charset="0"/>
              </a:rPr>
              <a:t>УРБАКТ предлага база данни с 230 водещи експерти   </a:t>
            </a:r>
            <a:r>
              <a:rPr lang="bg-BG" b="0" dirty="0" smtClean="0">
                <a:noFill/>
              </a:rPr>
              <a:t>http://urbact.eu/experts-li</a:t>
            </a:r>
            <a:endParaRPr lang="bg-BG" b="0" dirty="0" smtClean="0">
              <a:noFill/>
              <a:latin typeface="Century Gothic" panose="020B0502020202020204" pitchFamily="34" charset="0"/>
            </a:endParaRPr>
          </a:p>
          <a:p>
            <a:pPr marL="7938" indent="0">
              <a:buNone/>
            </a:pPr>
            <a:endParaRPr lang="en-US" b="0" dirty="0">
              <a:solidFill>
                <a:schemeClr val="bg1"/>
              </a:solidFill>
              <a:latin typeface="Century Gothic" panose="020B0502020202020204" pitchFamily="34" charset="0"/>
            </a:endParaRPr>
          </a:p>
          <a:p>
            <a:r>
              <a:rPr lang="bg-BG" b="0" dirty="0">
                <a:solidFill>
                  <a:srgbClr val="002060"/>
                </a:solidFill>
                <a:latin typeface="Century Gothic" panose="020B0502020202020204" pitchFamily="34" charset="0"/>
              </a:rPr>
              <a:t>Те може да ви помогнат на всеки етап</a:t>
            </a:r>
            <a:endParaRPr lang="en-US" b="0" dirty="0">
              <a:solidFill>
                <a:srgbClr val="002060"/>
              </a:solidFill>
              <a:latin typeface="Century Gothic" panose="020B0502020202020204" pitchFamily="34" charset="0"/>
            </a:endParaRPr>
          </a:p>
          <a:p>
            <a:pPr marL="7938" lvl="0" indent="0">
              <a:buNone/>
            </a:pPr>
            <a:endParaRPr lang="bg-BG" b="0" dirty="0">
              <a:solidFill>
                <a:srgbClr val="002060"/>
              </a:solidFill>
              <a:latin typeface="Century Gothic" panose="020B0502020202020204" pitchFamily="34" charset="0"/>
            </a:endParaRPr>
          </a:p>
          <a:p>
            <a:pPr lvl="0"/>
            <a:r>
              <a:rPr lang="bg-BG" b="0" dirty="0">
                <a:solidFill>
                  <a:srgbClr val="002060"/>
                </a:solidFill>
                <a:latin typeface="Century Gothic" panose="020B0502020202020204" pitchFamily="34" charset="0"/>
              </a:rPr>
              <a:t>Искането за подкрепа от тях се залага в онлайн търсачката на партньори</a:t>
            </a:r>
          </a:p>
          <a:p>
            <a:pPr marL="7938" lvl="0" indent="0">
              <a:buNone/>
            </a:pPr>
            <a:endParaRPr lang="fr-FR" b="0" u="sng" dirty="0" smtClean="0">
              <a:solidFill>
                <a:schemeClr val="accent2"/>
              </a:solidFill>
              <a:latin typeface="Century Gothic" panose="020B0502020202020204" pitchFamily="34" charset="0"/>
            </a:endParaRPr>
          </a:p>
          <a:p>
            <a:pPr marL="7938" lvl="0" indent="0">
              <a:buNone/>
            </a:pPr>
            <a:endParaRPr lang="en-US" b="0" dirty="0" smtClean="0">
              <a:solidFill>
                <a:schemeClr val="accent2"/>
              </a:solidFill>
              <a:latin typeface="Century Gothic" panose="020B0502020202020204" pitchFamily="34" charset="0"/>
            </a:endParaRPr>
          </a:p>
        </p:txBody>
      </p:sp>
      <p:sp>
        <p:nvSpPr>
          <p:cNvPr id="7" name="Titre 6"/>
          <p:cNvSpPr>
            <a:spLocks noGrp="1"/>
          </p:cNvSpPr>
          <p:nvPr>
            <p:ph type="title"/>
          </p:nvPr>
        </p:nvSpPr>
        <p:spPr>
          <a:xfrm>
            <a:off x="2159000" y="348254"/>
            <a:ext cx="4190116" cy="984885"/>
          </a:xfrm>
        </p:spPr>
        <p:txBody>
          <a:bodyPr/>
          <a:lstStyle/>
          <a:p>
            <a:pPr algn="ctr"/>
            <a:r>
              <a:rPr lang="bg-BG" b="0" dirty="0" smtClean="0">
                <a:solidFill>
                  <a:srgbClr val="C4007B"/>
                </a:solidFill>
                <a:latin typeface="Century Gothic" panose="020B0502020202020204" pitchFamily="34" charset="0"/>
              </a:rPr>
              <a:t>Водещи експерти</a:t>
            </a:r>
            <a:r>
              <a:rPr lang="en-US" b="0" dirty="0" smtClean="0">
                <a:solidFill>
                  <a:srgbClr val="C4007B"/>
                </a:solidFill>
                <a:latin typeface="Century Gothic" panose="020B0502020202020204" pitchFamily="34" charset="0"/>
              </a:rPr>
              <a:t>? </a:t>
            </a:r>
            <a:endParaRPr lang="en-US" sz="2000" b="0" dirty="0">
              <a:solidFill>
                <a:schemeClr val="accent2"/>
              </a:solidFill>
              <a:latin typeface="Century Gothic" panose="020B0502020202020204" pitchFamily="34" charset="0"/>
            </a:endParaRPr>
          </a:p>
        </p:txBody>
      </p:sp>
      <p:sp>
        <p:nvSpPr>
          <p:cNvPr id="3" name="AutoShape 6" descr="Povezana slika"/>
          <p:cNvSpPr>
            <a:spLocks noChangeAspect="1" noChangeArrowheads="1"/>
          </p:cNvSpPr>
          <p:nvPr/>
        </p:nvSpPr>
        <p:spPr bwMode="auto">
          <a:xfrm>
            <a:off x="155575" y="-1728788"/>
            <a:ext cx="1933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Povezana slika"/>
          <p:cNvSpPr>
            <a:spLocks noChangeAspect="1" noChangeArrowheads="1"/>
          </p:cNvSpPr>
          <p:nvPr/>
        </p:nvSpPr>
        <p:spPr bwMode="auto">
          <a:xfrm>
            <a:off x="63500" y="-136525"/>
            <a:ext cx="1933575" cy="3609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Povezana slika"/>
          <p:cNvSpPr>
            <a:spLocks noChangeAspect="1" noChangeArrowheads="1"/>
          </p:cNvSpPr>
          <p:nvPr/>
        </p:nvSpPr>
        <p:spPr bwMode="auto">
          <a:xfrm>
            <a:off x="307975" y="-1576388"/>
            <a:ext cx="1933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pic>
        <p:nvPicPr>
          <p:cNvPr id="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19349"/>
            <a:ext cx="1770101"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65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18</a:t>
            </a:fld>
            <a:endParaRPr lang="fr-FR" dirty="0"/>
          </a:p>
        </p:txBody>
      </p:sp>
      <p:sp>
        <p:nvSpPr>
          <p:cNvPr id="6" name="Espace réservé du texte 5"/>
          <p:cNvSpPr>
            <a:spLocks noGrp="1"/>
          </p:cNvSpPr>
          <p:nvPr>
            <p:ph type="body" sz="quarter" idx="13"/>
          </p:nvPr>
        </p:nvSpPr>
        <p:spPr>
          <a:xfrm>
            <a:off x="512400" y="1107202"/>
            <a:ext cx="8364900" cy="4943973"/>
          </a:xfrm>
        </p:spPr>
        <p:txBody>
          <a:bodyPr>
            <a:normAutofit fontScale="25000" lnSpcReduction="20000"/>
          </a:bodyPr>
          <a:lstStyle/>
          <a:p>
            <a:pPr marL="7938" lvl="0" indent="0">
              <a:buNone/>
            </a:pPr>
            <a:endParaRPr lang="fr-FR" sz="8000" b="0" dirty="0">
              <a:latin typeface="Century Gothic" panose="020B0502020202020204" pitchFamily="34" charset="0"/>
            </a:endParaRPr>
          </a:p>
          <a:p>
            <a:r>
              <a:rPr lang="en-US" sz="8000" b="0" dirty="0" smtClean="0">
                <a:solidFill>
                  <a:srgbClr val="002060"/>
                </a:solidFill>
                <a:latin typeface="Palatino Linotype" panose="02040502050505030304" pitchFamily="18" charset="0"/>
              </a:rPr>
              <a:t> </a:t>
            </a:r>
            <a:r>
              <a:rPr lang="bg-BG" sz="8000" b="0" dirty="0" smtClean="0">
                <a:solidFill>
                  <a:srgbClr val="002060"/>
                </a:solidFill>
                <a:latin typeface="Palatino Linotype" panose="02040502050505030304" pitchFamily="18" charset="0"/>
              </a:rPr>
              <a:t>Фаза </a:t>
            </a:r>
            <a:r>
              <a:rPr lang="en-US" sz="8000" b="0" dirty="0" smtClean="0">
                <a:solidFill>
                  <a:srgbClr val="002060"/>
                </a:solidFill>
                <a:latin typeface="Palatino Linotype" panose="02040502050505030304" pitchFamily="18" charset="0"/>
              </a:rPr>
              <a:t>1 </a:t>
            </a:r>
            <a:r>
              <a:rPr lang="en-US" sz="8000" b="0" dirty="0">
                <a:solidFill>
                  <a:srgbClr val="002060"/>
                </a:solidFill>
                <a:latin typeface="Palatino Linotype" panose="02040502050505030304" pitchFamily="18" charset="0"/>
              </a:rPr>
              <a:t>– </a:t>
            </a:r>
            <a:r>
              <a:rPr lang="en-US" sz="8000" b="0" dirty="0" smtClean="0">
                <a:solidFill>
                  <a:srgbClr val="002060"/>
                </a:solidFill>
                <a:latin typeface="Palatino Linotype" panose="02040502050505030304" pitchFamily="18" charset="0"/>
              </a:rPr>
              <a:t>(40 </a:t>
            </a:r>
            <a:r>
              <a:rPr lang="bg-BG" sz="8000" b="0" dirty="0" smtClean="0">
                <a:solidFill>
                  <a:srgbClr val="002060"/>
                </a:solidFill>
                <a:latin typeface="Palatino Linotype" panose="02040502050505030304" pitchFamily="18" charset="0"/>
              </a:rPr>
              <a:t>работни дни</a:t>
            </a:r>
            <a:r>
              <a:rPr lang="en-US" sz="8000" b="0" dirty="0" smtClean="0">
                <a:solidFill>
                  <a:srgbClr val="002060"/>
                </a:solidFill>
                <a:latin typeface="Palatino Linotype" panose="02040502050505030304" pitchFamily="18" charset="0"/>
              </a:rPr>
              <a:t>)</a:t>
            </a:r>
            <a:endParaRPr lang="en-US" sz="8000" b="0" dirty="0">
              <a:solidFill>
                <a:srgbClr val="002060"/>
              </a:solidFill>
              <a:latin typeface="Palatino Linotype" panose="02040502050505030304" pitchFamily="18" charset="0"/>
            </a:endParaRPr>
          </a:p>
          <a:p>
            <a:pPr marL="7938" indent="0">
              <a:buFontTx/>
              <a:buNone/>
            </a:pPr>
            <a:r>
              <a:rPr lang="bg-BG" sz="8000" b="0" dirty="0" smtClean="0">
                <a:solidFill>
                  <a:srgbClr val="002060"/>
                </a:solidFill>
                <a:latin typeface="Palatino Linotype" panose="02040502050505030304" pitchFamily="18" charset="0"/>
              </a:rPr>
              <a:t>Подкрепа за стиковане на мрежата </a:t>
            </a:r>
            <a:r>
              <a:rPr lang="fr-FR" sz="8000" b="0" dirty="0" smtClean="0">
                <a:solidFill>
                  <a:srgbClr val="002060"/>
                </a:solidFill>
                <a:latin typeface="Palatino Linotype" panose="02040502050505030304" pitchFamily="18" charset="0"/>
              </a:rPr>
              <a:t>(</a:t>
            </a:r>
            <a:r>
              <a:rPr lang="bg-BG" sz="8000" b="0" dirty="0" smtClean="0">
                <a:solidFill>
                  <a:srgbClr val="002060"/>
                </a:solidFill>
                <a:latin typeface="Palatino Linotype" panose="02040502050505030304" pitchFamily="18" charset="0"/>
              </a:rPr>
              <a:t>най-вече за базовото проучване</a:t>
            </a:r>
            <a:r>
              <a:rPr lang="fr-FR" sz="8000" b="0" dirty="0" smtClean="0">
                <a:solidFill>
                  <a:srgbClr val="002060"/>
                </a:solidFill>
                <a:latin typeface="Palatino Linotype" panose="02040502050505030304" pitchFamily="18" charset="0"/>
              </a:rPr>
              <a:t>)</a:t>
            </a:r>
            <a:endParaRPr lang="en-US" sz="8000" b="0" dirty="0">
              <a:solidFill>
                <a:srgbClr val="002060"/>
              </a:solidFill>
              <a:latin typeface="Palatino Linotype" panose="02040502050505030304" pitchFamily="18" charset="0"/>
            </a:endParaRPr>
          </a:p>
          <a:p>
            <a:pPr>
              <a:buFont typeface="Wingdings" panose="05000000000000000000" pitchFamily="2" charset="2"/>
              <a:buChar char="Ø"/>
            </a:pPr>
            <a:r>
              <a:rPr lang="bg-BG" sz="8000" b="0" dirty="0" smtClean="0">
                <a:solidFill>
                  <a:srgbClr val="002060"/>
                </a:solidFill>
                <a:latin typeface="Palatino Linotype" panose="02040502050505030304" pitchFamily="18" charset="0"/>
              </a:rPr>
              <a:t>Мрежата трябва да предложи поне 3 експерти</a:t>
            </a:r>
            <a:endParaRPr lang="en-US" sz="8000" b="0" dirty="0">
              <a:solidFill>
                <a:srgbClr val="002060"/>
              </a:solidFill>
              <a:latin typeface="Palatino Linotype" panose="02040502050505030304" pitchFamily="18" charset="0"/>
            </a:endParaRPr>
          </a:p>
          <a:p>
            <a:pPr marL="7938" indent="0">
              <a:buFontTx/>
              <a:buNone/>
            </a:pPr>
            <a:r>
              <a:rPr lang="en-US" sz="8000" b="0" dirty="0">
                <a:solidFill>
                  <a:srgbClr val="002060"/>
                </a:solidFill>
                <a:latin typeface="Palatino Linotype" panose="02040502050505030304" pitchFamily="18" charset="0"/>
              </a:rPr>
              <a:t>       &gt; </a:t>
            </a:r>
            <a:r>
              <a:rPr lang="bg-BG" sz="8000" b="0" dirty="0" smtClean="0">
                <a:solidFill>
                  <a:srgbClr val="002060"/>
                </a:solidFill>
                <a:latin typeface="Palatino Linotype" panose="02040502050505030304" pitchFamily="18" charset="0"/>
              </a:rPr>
              <a:t>Поне една жена</a:t>
            </a:r>
            <a:r>
              <a:rPr lang="en-US" sz="8000" b="0" dirty="0" smtClean="0">
                <a:solidFill>
                  <a:srgbClr val="002060"/>
                </a:solidFill>
                <a:latin typeface="Palatino Linotype" panose="02040502050505030304" pitchFamily="18" charset="0"/>
              </a:rPr>
              <a:t>!</a:t>
            </a:r>
            <a:endParaRPr lang="en-US" sz="8000" b="0" dirty="0">
              <a:solidFill>
                <a:srgbClr val="002060"/>
              </a:solidFill>
              <a:latin typeface="Palatino Linotype" panose="02040502050505030304" pitchFamily="18" charset="0"/>
            </a:endParaRPr>
          </a:p>
          <a:p>
            <a:pPr marL="7938" indent="0">
              <a:buFontTx/>
              <a:buNone/>
            </a:pPr>
            <a:r>
              <a:rPr lang="en-US" sz="8000" b="0" dirty="0">
                <a:solidFill>
                  <a:srgbClr val="002060"/>
                </a:solidFill>
                <a:latin typeface="Palatino Linotype" panose="02040502050505030304" pitchFamily="18" charset="0"/>
              </a:rPr>
              <a:t>       &gt; </a:t>
            </a:r>
            <a:r>
              <a:rPr lang="bg-BG" sz="8000" b="0" dirty="0" smtClean="0">
                <a:solidFill>
                  <a:srgbClr val="002060"/>
                </a:solidFill>
                <a:latin typeface="Palatino Linotype" panose="02040502050505030304" pitchFamily="18" charset="0"/>
              </a:rPr>
              <a:t>Експертите подписват заявление за интерес</a:t>
            </a:r>
            <a:r>
              <a:rPr lang="en-US" sz="8000" b="0" dirty="0" smtClean="0">
                <a:solidFill>
                  <a:srgbClr val="002060"/>
                </a:solidFill>
                <a:latin typeface="Palatino Linotype" panose="02040502050505030304" pitchFamily="18" charset="0"/>
              </a:rPr>
              <a:t>. </a:t>
            </a:r>
            <a:endParaRPr lang="fr-FR" sz="8000" b="0" dirty="0">
              <a:solidFill>
                <a:srgbClr val="002060"/>
              </a:solidFill>
              <a:latin typeface="Palatino Linotype" panose="02040502050505030304" pitchFamily="18" charset="0"/>
            </a:endParaRPr>
          </a:p>
          <a:p>
            <a:pPr>
              <a:buFont typeface="Wingdings" panose="05000000000000000000" pitchFamily="2" charset="2"/>
              <a:buChar char="Ø"/>
            </a:pPr>
            <a:r>
              <a:rPr lang="bg-BG" sz="8000" b="0" dirty="0" smtClean="0">
                <a:solidFill>
                  <a:srgbClr val="002060"/>
                </a:solidFill>
                <a:latin typeface="Palatino Linotype" panose="02040502050505030304" pitchFamily="18" charset="0"/>
              </a:rPr>
              <a:t>Комисията по оценка препоръчва „правилния“ експерт за фаза 1</a:t>
            </a:r>
            <a:endParaRPr lang="en-US" sz="8000" b="0" dirty="0">
              <a:solidFill>
                <a:srgbClr val="002060"/>
              </a:solidFill>
              <a:latin typeface="Palatino Linotype" panose="02040502050505030304" pitchFamily="18" charset="0"/>
            </a:endParaRPr>
          </a:p>
          <a:p>
            <a:pPr marL="7938" indent="0">
              <a:buFontTx/>
              <a:buNone/>
            </a:pPr>
            <a:r>
              <a:rPr lang="en-US" sz="8000" b="0" dirty="0">
                <a:solidFill>
                  <a:srgbClr val="002060"/>
                </a:solidFill>
                <a:latin typeface="Palatino Linotype" panose="02040502050505030304" pitchFamily="18" charset="0"/>
              </a:rPr>
              <a:t>     </a:t>
            </a:r>
            <a:endParaRPr lang="en-US" sz="8000" b="0" i="1" dirty="0" smtClean="0">
              <a:solidFill>
                <a:srgbClr val="002060"/>
              </a:solidFill>
              <a:latin typeface="Palatino Linotype" panose="02040502050505030304" pitchFamily="18" charset="0"/>
            </a:endParaRPr>
          </a:p>
          <a:p>
            <a:r>
              <a:rPr lang="en-US" sz="8000" b="0" dirty="0" smtClean="0">
                <a:solidFill>
                  <a:srgbClr val="002060"/>
                </a:solidFill>
                <a:latin typeface="Palatino Linotype" panose="02040502050505030304" pitchFamily="18" charset="0"/>
              </a:rPr>
              <a:t> </a:t>
            </a:r>
            <a:r>
              <a:rPr lang="bg-BG" sz="8000" b="0" dirty="0" smtClean="0">
                <a:solidFill>
                  <a:srgbClr val="002060"/>
                </a:solidFill>
                <a:latin typeface="Palatino Linotype" panose="02040502050505030304" pitchFamily="18" charset="0"/>
              </a:rPr>
              <a:t>Фаза</a:t>
            </a:r>
            <a:r>
              <a:rPr lang="en-US" sz="8000" b="0" dirty="0" smtClean="0">
                <a:solidFill>
                  <a:srgbClr val="002060"/>
                </a:solidFill>
                <a:latin typeface="Palatino Linotype" panose="02040502050505030304" pitchFamily="18" charset="0"/>
              </a:rPr>
              <a:t> 2 – </a:t>
            </a:r>
            <a:r>
              <a:rPr lang="bg-BG" sz="8000" b="0" dirty="0" smtClean="0">
                <a:solidFill>
                  <a:srgbClr val="002060"/>
                </a:solidFill>
                <a:latin typeface="Palatino Linotype" panose="02040502050505030304" pitchFamily="18" charset="0"/>
              </a:rPr>
              <a:t>Водещият експерт и допълнителни експерти </a:t>
            </a:r>
            <a:r>
              <a:rPr lang="en-US" sz="8000" b="0" dirty="0" smtClean="0">
                <a:solidFill>
                  <a:srgbClr val="002060"/>
                </a:solidFill>
                <a:latin typeface="Palatino Linotype" panose="02040502050505030304" pitchFamily="18" charset="0"/>
              </a:rPr>
              <a:t>(130 </a:t>
            </a:r>
            <a:r>
              <a:rPr lang="bg-BG" sz="8000" b="0" dirty="0" smtClean="0">
                <a:solidFill>
                  <a:srgbClr val="002060"/>
                </a:solidFill>
                <a:latin typeface="Palatino Linotype" panose="02040502050505030304" pitchFamily="18" charset="0"/>
              </a:rPr>
              <a:t>дни</a:t>
            </a:r>
            <a:r>
              <a:rPr lang="en-US" sz="8000" b="0" dirty="0" smtClean="0">
                <a:solidFill>
                  <a:srgbClr val="002060"/>
                </a:solidFill>
                <a:latin typeface="Palatino Linotype" panose="02040502050505030304" pitchFamily="18" charset="0"/>
              </a:rPr>
              <a:t>):</a:t>
            </a:r>
            <a:endParaRPr lang="bg-BG" sz="8000" b="0" dirty="0" smtClean="0">
              <a:solidFill>
                <a:srgbClr val="002060"/>
              </a:solidFill>
              <a:latin typeface="Palatino Linotype" panose="02040502050505030304" pitchFamily="18" charset="0"/>
            </a:endParaRPr>
          </a:p>
          <a:p>
            <a:pPr marL="7938" indent="0">
              <a:buNone/>
            </a:pPr>
            <a:endParaRPr lang="en-US" sz="8000" b="0" dirty="0" smtClean="0">
              <a:solidFill>
                <a:srgbClr val="002060"/>
              </a:solidFill>
              <a:latin typeface="Palatino Linotype" panose="02040502050505030304" pitchFamily="18" charset="0"/>
            </a:endParaRPr>
          </a:p>
          <a:p>
            <a:pPr>
              <a:buFont typeface="Wingdings" panose="05000000000000000000" pitchFamily="2" charset="2"/>
              <a:buChar char="Ø"/>
            </a:pPr>
            <a:r>
              <a:rPr lang="bg-BG" sz="8000" b="0" dirty="0" smtClean="0">
                <a:solidFill>
                  <a:srgbClr val="002060"/>
                </a:solidFill>
                <a:latin typeface="Palatino Linotype" panose="02040502050505030304" pitchFamily="18" charset="0"/>
              </a:rPr>
              <a:t>Водещият експерт може да продължи и във фаза 2, ако партньорите са доволни</a:t>
            </a:r>
          </a:p>
          <a:p>
            <a:pPr>
              <a:buFont typeface="Wingdings" panose="05000000000000000000" pitchFamily="2" charset="2"/>
              <a:buChar char="Ø"/>
            </a:pPr>
            <a:endParaRPr lang="en-US" sz="4800" b="0" dirty="0">
              <a:solidFill>
                <a:srgbClr val="002060"/>
              </a:solidFill>
              <a:latin typeface="Palatino Linotype" panose="02040502050505030304" pitchFamily="18" charset="0"/>
            </a:endParaRPr>
          </a:p>
          <a:p>
            <a:pPr>
              <a:buFont typeface="Wingdings" panose="05000000000000000000" pitchFamily="2" charset="2"/>
              <a:buChar char="Ø"/>
            </a:pPr>
            <a:r>
              <a:rPr lang="bg-BG" sz="8000" b="0" dirty="0" smtClean="0">
                <a:solidFill>
                  <a:srgbClr val="002060"/>
                </a:solidFill>
                <a:latin typeface="Palatino Linotype" panose="02040502050505030304" pitchFamily="18" charset="0"/>
              </a:rPr>
              <a:t>Всички мрежи във фаза 2  може да наемат и допълнителни експерти</a:t>
            </a:r>
            <a:endParaRPr lang="en-US" sz="8000" b="0" dirty="0">
              <a:solidFill>
                <a:srgbClr val="002060"/>
              </a:solidFill>
              <a:latin typeface="Palatino Linotype" panose="02040502050505030304" pitchFamily="18" charset="0"/>
            </a:endParaRPr>
          </a:p>
          <a:p>
            <a:pPr marL="7938" lvl="0" indent="0">
              <a:buNone/>
            </a:pPr>
            <a:endParaRPr lang="en-US" b="0" dirty="0" smtClean="0">
              <a:solidFill>
                <a:schemeClr val="accent2"/>
              </a:solidFill>
              <a:latin typeface="Century Gothic" panose="020B0502020202020204" pitchFamily="34" charset="0"/>
            </a:endParaRPr>
          </a:p>
        </p:txBody>
      </p:sp>
      <p:sp>
        <p:nvSpPr>
          <p:cNvPr id="7" name="Titre 6"/>
          <p:cNvSpPr>
            <a:spLocks noGrp="1"/>
          </p:cNvSpPr>
          <p:nvPr>
            <p:ph type="title"/>
          </p:nvPr>
        </p:nvSpPr>
        <p:spPr>
          <a:xfrm>
            <a:off x="2181225" y="439437"/>
            <a:ext cx="4744010" cy="493120"/>
          </a:xfrm>
        </p:spPr>
        <p:txBody>
          <a:bodyPr/>
          <a:lstStyle/>
          <a:p>
            <a:pPr algn="ctr"/>
            <a:r>
              <a:rPr lang="bg-BG" b="0" dirty="0" smtClean="0">
                <a:solidFill>
                  <a:srgbClr val="C4007B"/>
                </a:solidFill>
                <a:latin typeface="Century Gothic" panose="020B0502020202020204" pitchFamily="34" charset="0"/>
              </a:rPr>
              <a:t>Водещият експерт</a:t>
            </a:r>
            <a:r>
              <a:rPr lang="en-US" b="0" dirty="0" smtClean="0">
                <a:solidFill>
                  <a:srgbClr val="C4007B"/>
                </a:solidFill>
                <a:latin typeface="Century Gothic" panose="020B0502020202020204" pitchFamily="34" charset="0"/>
              </a:rPr>
              <a:t>… </a:t>
            </a:r>
            <a:endParaRPr lang="en-US" sz="2000" b="0" dirty="0">
              <a:solidFill>
                <a:schemeClr val="accent2"/>
              </a:solidFill>
              <a:latin typeface="Century Gothic" panose="020B0502020202020204" pitchFamily="34" charset="0"/>
            </a:endParaRPr>
          </a:p>
        </p:txBody>
      </p:sp>
      <p:sp>
        <p:nvSpPr>
          <p:cNvPr id="3" name="AutoShape 6" descr="Povezana slika"/>
          <p:cNvSpPr>
            <a:spLocks noChangeAspect="1" noChangeArrowheads="1"/>
          </p:cNvSpPr>
          <p:nvPr/>
        </p:nvSpPr>
        <p:spPr bwMode="auto">
          <a:xfrm>
            <a:off x="155575" y="-1728788"/>
            <a:ext cx="1933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Povezana slika"/>
          <p:cNvSpPr>
            <a:spLocks noChangeAspect="1" noChangeArrowheads="1"/>
          </p:cNvSpPr>
          <p:nvPr/>
        </p:nvSpPr>
        <p:spPr bwMode="auto">
          <a:xfrm>
            <a:off x="63500" y="-136525"/>
            <a:ext cx="1933575" cy="3609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10" descr="Povezana slika"/>
          <p:cNvSpPr>
            <a:spLocks noChangeAspect="1" noChangeArrowheads="1"/>
          </p:cNvSpPr>
          <p:nvPr/>
        </p:nvSpPr>
        <p:spPr bwMode="auto">
          <a:xfrm>
            <a:off x="307975" y="-1576388"/>
            <a:ext cx="1933575" cy="36099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Tree>
    <p:extLst>
      <p:ext uri="{BB962C8B-B14F-4D97-AF65-F5344CB8AC3E}">
        <p14:creationId xmlns:p14="http://schemas.microsoft.com/office/powerpoint/2010/main" val="154993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anim calcmode="lin" valueType="num">
                                      <p:cBhvr additive="base">
                                        <p:cTn id="1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 calcmode="lin" valueType="num">
                                      <p:cBhvr additive="base">
                                        <p:cTn id="2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 calcmode="lin" valueType="num">
                                      <p:cBhvr additive="base">
                                        <p:cTn id="3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 calcmode="lin" valueType="num">
                                      <p:cBhvr additive="base">
                                        <p:cTn id="3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 calcmode="lin" valueType="num">
                                      <p:cBhvr additive="base">
                                        <p:cTn id="43"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 calcmode="lin" valueType="num">
                                      <p:cBhvr additive="base">
                                        <p:cTn id="47"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19</a:t>
            </a:fld>
            <a:endParaRPr lang="fr-FR" dirty="0"/>
          </a:p>
        </p:txBody>
      </p:sp>
      <p:sp>
        <p:nvSpPr>
          <p:cNvPr id="6" name="Espace réservé du texte 5"/>
          <p:cNvSpPr>
            <a:spLocks noGrp="1"/>
          </p:cNvSpPr>
          <p:nvPr>
            <p:ph type="body" sz="quarter" idx="13"/>
          </p:nvPr>
        </p:nvSpPr>
        <p:spPr>
          <a:xfrm>
            <a:off x="1955180" y="2095386"/>
            <a:ext cx="6550645" cy="2974155"/>
          </a:xfrm>
        </p:spPr>
        <p:txBody>
          <a:bodyPr>
            <a:normAutofit/>
          </a:bodyPr>
          <a:lstStyle/>
          <a:p>
            <a:r>
              <a:rPr lang="bg-BG" b="0" dirty="0" smtClean="0">
                <a:solidFill>
                  <a:srgbClr val="002060"/>
                </a:solidFill>
                <a:latin typeface="Century Gothic" panose="020B0502020202020204" pitchFamily="34" charset="0"/>
              </a:rPr>
              <a:t>Основните реквизити на формуляра за кандидатстване и критериите за оценка са разписани в </a:t>
            </a:r>
            <a:r>
              <a:rPr lang="bg-BG" dirty="0" smtClean="0">
                <a:solidFill>
                  <a:srgbClr val="002060"/>
                </a:solidFill>
                <a:latin typeface="Century Gothic" panose="020B0502020202020204" pitchFamily="34" charset="0"/>
              </a:rPr>
              <a:t>Заданието за поканата</a:t>
            </a:r>
            <a:endParaRPr lang="bg-BG" b="0" dirty="0" smtClean="0">
              <a:solidFill>
                <a:schemeClr val="tx1">
                  <a:lumMod val="50000"/>
                  <a:lumOff val="50000"/>
                </a:schemeClr>
              </a:solidFill>
              <a:latin typeface="Century Gothic" panose="020B0502020202020204" pitchFamily="34" charset="0"/>
            </a:endParaRPr>
          </a:p>
          <a:p>
            <a:pPr marL="7938" indent="0">
              <a:buNone/>
            </a:pPr>
            <a:endParaRPr lang="en-US" b="0" dirty="0" smtClean="0">
              <a:solidFill>
                <a:schemeClr val="tx1">
                  <a:lumMod val="50000"/>
                  <a:lumOff val="50000"/>
                </a:schemeClr>
              </a:solidFill>
              <a:latin typeface="Century Gothic" panose="020B0502020202020204" pitchFamily="34" charset="0"/>
            </a:endParaRPr>
          </a:p>
          <a:p>
            <a:r>
              <a:rPr lang="bg-BG" b="0" dirty="0">
                <a:solidFill>
                  <a:srgbClr val="002060"/>
                </a:solidFill>
                <a:latin typeface="Century Gothic" panose="020B0502020202020204" pitchFamily="34" charset="0"/>
              </a:rPr>
              <a:t>В </a:t>
            </a:r>
            <a:r>
              <a:rPr lang="bg-BG" dirty="0">
                <a:solidFill>
                  <a:srgbClr val="002060"/>
                </a:solidFill>
                <a:latin typeface="Century Gothic" panose="020B0502020202020204" pitchFamily="34" charset="0"/>
              </a:rPr>
              <a:t>Наръчника</a:t>
            </a:r>
            <a:r>
              <a:rPr lang="bg-BG" b="0" dirty="0">
                <a:solidFill>
                  <a:srgbClr val="002060"/>
                </a:solidFill>
                <a:latin typeface="Century Gothic" panose="020B0502020202020204" pitchFamily="34" charset="0"/>
              </a:rPr>
              <a:t> има </a:t>
            </a:r>
            <a:r>
              <a:rPr lang="bg-BG" b="0" dirty="0" smtClean="0">
                <a:solidFill>
                  <a:srgbClr val="002060"/>
                </a:solidFill>
                <a:latin typeface="Century Gothic" panose="020B0502020202020204" pitchFamily="34" charset="0"/>
              </a:rPr>
              <a:t>подробни указания </a:t>
            </a:r>
            <a:r>
              <a:rPr lang="bg-BG" b="0" dirty="0">
                <a:solidFill>
                  <a:srgbClr val="002060"/>
                </a:solidFill>
                <a:latin typeface="Century Gothic" panose="020B0502020202020204" pitchFamily="34" charset="0"/>
              </a:rPr>
              <a:t>за изготвяне на успешно предложение</a:t>
            </a:r>
            <a:endParaRPr lang="en-GB" b="0" dirty="0">
              <a:solidFill>
                <a:srgbClr val="002060"/>
              </a:solidFill>
              <a:latin typeface="Century Gothic" panose="020B0502020202020204" pitchFamily="34" charset="0"/>
            </a:endParaRPr>
          </a:p>
          <a:p>
            <a:pPr marL="7938" indent="0">
              <a:buNone/>
            </a:pPr>
            <a:endParaRPr lang="en-GB" b="0" i="1" dirty="0" smtClean="0">
              <a:solidFill>
                <a:srgbClr val="35B3B8"/>
              </a:solidFill>
              <a:latin typeface="Century Gothic" panose="020B0502020202020204" pitchFamily="34" charset="0"/>
            </a:endParaRPr>
          </a:p>
          <a:p>
            <a:pPr>
              <a:buFont typeface="Wingdings"/>
              <a:buChar char="Ø"/>
            </a:pPr>
            <a:endParaRPr lang="en-US" b="0" i="1" dirty="0">
              <a:solidFill>
                <a:srgbClr val="35B3B8"/>
              </a:solidFill>
              <a:latin typeface="Century Gothic" panose="020B0502020202020204" pitchFamily="34" charset="0"/>
            </a:endParaRPr>
          </a:p>
          <a:p>
            <a:endParaRPr lang="en-US" b="0" dirty="0">
              <a:solidFill>
                <a:schemeClr val="tx1">
                  <a:lumMod val="50000"/>
                  <a:lumOff val="50000"/>
                </a:schemeClr>
              </a:solidFill>
              <a:latin typeface="Century Gothic" panose="020B0502020202020204" pitchFamily="34" charset="0"/>
            </a:endParaRPr>
          </a:p>
        </p:txBody>
      </p:sp>
      <p:sp>
        <p:nvSpPr>
          <p:cNvPr id="7" name="Titre 6"/>
          <p:cNvSpPr>
            <a:spLocks noGrp="1"/>
          </p:cNvSpPr>
          <p:nvPr>
            <p:ph type="title"/>
          </p:nvPr>
        </p:nvSpPr>
        <p:spPr>
          <a:xfrm>
            <a:off x="2543688" y="244056"/>
            <a:ext cx="3399912" cy="984885"/>
          </a:xfrm>
        </p:spPr>
        <p:txBody>
          <a:bodyPr/>
          <a:lstStyle/>
          <a:p>
            <a:pPr algn="ctr"/>
            <a:r>
              <a:rPr lang="bg-BG" b="0" dirty="0" smtClean="0">
                <a:solidFill>
                  <a:srgbClr val="C4007B"/>
                </a:solidFill>
                <a:latin typeface="Century Gothic" panose="020B0502020202020204" pitchFamily="34" charset="0"/>
              </a:rPr>
              <a:t>Подготовка на предложение</a:t>
            </a:r>
            <a:r>
              <a:rPr lang="en-GB" b="0" dirty="0" smtClean="0">
                <a:solidFill>
                  <a:srgbClr val="C4007B"/>
                </a:solidFill>
                <a:latin typeface="Century Gothic" panose="020B0502020202020204" pitchFamily="34" charset="0"/>
              </a:rPr>
              <a:t>?</a:t>
            </a:r>
            <a:endParaRPr lang="en-GB" b="0" dirty="0">
              <a:solidFill>
                <a:schemeClr val="accent2"/>
              </a:solidFill>
              <a:latin typeface="Century Gothic" panose="020B0502020202020204" pitchFamily="34" charset="0"/>
            </a:endParaRPr>
          </a:p>
        </p:txBody>
      </p:sp>
      <p:sp>
        <p:nvSpPr>
          <p:cNvPr id="9"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00" y="2562225"/>
            <a:ext cx="1243013"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98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17695" y="3435244"/>
            <a:ext cx="3987210" cy="1723549"/>
          </a:xfrm>
        </p:spPr>
        <p:txBody>
          <a:bodyPr/>
          <a:lstStyle/>
          <a:p>
            <a:pPr algn="ctr"/>
            <a:r>
              <a:rPr lang="bg-BG" sz="2800" b="0" dirty="0" smtClean="0"/>
              <a:t>Покана за мрежи за планиране</a:t>
            </a:r>
            <a:r>
              <a:rPr lang="en-GB" sz="2800" b="0" dirty="0" smtClean="0"/>
              <a:t/>
            </a:r>
            <a:br>
              <a:rPr lang="en-GB" sz="2800" b="0" dirty="0" smtClean="0"/>
            </a:br>
            <a:r>
              <a:rPr lang="en-GB" sz="2800" b="0" dirty="0" smtClean="0"/>
              <a:t/>
            </a:r>
            <a:br>
              <a:rPr lang="en-GB" sz="2800" b="0" dirty="0" smtClean="0"/>
            </a:br>
            <a:r>
              <a:rPr lang="en-GB" sz="1400" b="0" dirty="0" smtClean="0"/>
              <a:t/>
            </a:r>
            <a:br>
              <a:rPr lang="en-GB" sz="1400" b="0" dirty="0" smtClean="0"/>
            </a:br>
            <a:r>
              <a:rPr lang="en-GB" sz="1400" b="0" dirty="0" smtClean="0"/>
              <a:t>07 </a:t>
            </a:r>
            <a:r>
              <a:rPr lang="bg-BG" sz="1400" b="0" dirty="0" smtClean="0"/>
              <a:t>януари</a:t>
            </a:r>
            <a:r>
              <a:rPr lang="en-GB" sz="1400" b="0" dirty="0" smtClean="0"/>
              <a:t> – 17 </a:t>
            </a:r>
            <a:r>
              <a:rPr lang="bg-BG" sz="1400" b="0" dirty="0" smtClean="0"/>
              <a:t>април</a:t>
            </a:r>
            <a:r>
              <a:rPr lang="en-GB" sz="1400" b="0" dirty="0" smtClean="0"/>
              <a:t> 2019</a:t>
            </a:r>
            <a:endParaRPr lang="en-GB" sz="1400" b="0" dirty="0"/>
          </a:p>
        </p:txBody>
      </p:sp>
    </p:spTree>
    <p:extLst>
      <p:ext uri="{BB962C8B-B14F-4D97-AF65-F5344CB8AC3E}">
        <p14:creationId xmlns:p14="http://schemas.microsoft.com/office/powerpoint/2010/main" val="1850448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20</a:t>
            </a:fld>
            <a:endParaRPr lang="fr-FR" dirty="0"/>
          </a:p>
        </p:txBody>
      </p:sp>
      <p:sp>
        <p:nvSpPr>
          <p:cNvPr id="6" name="Espace réservé du texte 5"/>
          <p:cNvSpPr>
            <a:spLocks noGrp="1"/>
          </p:cNvSpPr>
          <p:nvPr>
            <p:ph type="body" sz="quarter" idx="13"/>
          </p:nvPr>
        </p:nvSpPr>
        <p:spPr>
          <a:xfrm>
            <a:off x="1133476" y="1140671"/>
            <a:ext cx="7831522" cy="4896865"/>
          </a:xfrm>
        </p:spPr>
        <p:txBody>
          <a:bodyPr>
            <a:normAutofit/>
          </a:bodyPr>
          <a:lstStyle/>
          <a:p>
            <a:pPr marL="7938" indent="0">
              <a:buNone/>
            </a:pPr>
            <a:endParaRPr lang="en-GB" b="0" dirty="0" smtClean="0">
              <a:latin typeface="Century Gothic" panose="020B0502020202020204" pitchFamily="34" charset="0"/>
            </a:endParaRPr>
          </a:p>
          <a:p>
            <a:pPr marL="7938" indent="0">
              <a:buNone/>
            </a:pPr>
            <a:endParaRPr lang="fr-FR" dirty="0">
              <a:latin typeface="Century Gothic" panose="020B0502020202020204" pitchFamily="34" charset="0"/>
            </a:endParaRPr>
          </a:p>
          <a:p>
            <a:pPr lvl="0" algn="just"/>
            <a:r>
              <a:rPr lang="bg-BG" b="0" dirty="0" smtClean="0">
                <a:solidFill>
                  <a:srgbClr val="002060"/>
                </a:solidFill>
                <a:latin typeface="Palatino Linotype" panose="02040502050505030304" pitchFamily="18" charset="0"/>
              </a:rPr>
              <a:t>Кандидатстването е чрез нарочна онлайн система </a:t>
            </a:r>
            <a:r>
              <a:rPr lang="en-GB" b="0" dirty="0" err="1" smtClean="0">
                <a:solidFill>
                  <a:srgbClr val="002060"/>
                </a:solidFill>
                <a:latin typeface="Palatino Linotype" panose="02040502050505030304" pitchFamily="18" charset="0"/>
              </a:rPr>
              <a:t>Synergie</a:t>
            </a:r>
            <a:r>
              <a:rPr lang="en-GB" b="0" dirty="0" smtClean="0">
                <a:solidFill>
                  <a:srgbClr val="002060"/>
                </a:solidFill>
                <a:latin typeface="Palatino Linotype" panose="02040502050505030304" pitchFamily="18" charset="0"/>
              </a:rPr>
              <a:t>  -CTE </a:t>
            </a:r>
            <a:r>
              <a:rPr lang="bg-BG" b="0" dirty="0" smtClean="0">
                <a:solidFill>
                  <a:srgbClr val="002060"/>
                </a:solidFill>
                <a:latin typeface="Palatino Linotype" panose="02040502050505030304" pitchFamily="18" charset="0"/>
              </a:rPr>
              <a:t>(работния език е английски)</a:t>
            </a:r>
            <a:r>
              <a:rPr lang="en-GB" b="0" dirty="0" smtClean="0">
                <a:solidFill>
                  <a:srgbClr val="002060"/>
                </a:solidFill>
                <a:latin typeface="Palatino Linotype" panose="02040502050505030304" pitchFamily="18" charset="0"/>
              </a:rPr>
              <a:t>. </a:t>
            </a:r>
            <a:r>
              <a:rPr lang="bg-BG" b="0" dirty="0" smtClean="0">
                <a:solidFill>
                  <a:srgbClr val="002060"/>
                </a:solidFill>
                <a:latin typeface="Palatino Linotype" panose="02040502050505030304" pitchFamily="18" charset="0"/>
              </a:rPr>
              <a:t>Само предложения, подадени през системата, ще бъдат приети за разглеждане и оценка</a:t>
            </a:r>
            <a:r>
              <a:rPr lang="en-GB" b="0" dirty="0" smtClean="0">
                <a:solidFill>
                  <a:srgbClr val="002060"/>
                </a:solidFill>
                <a:latin typeface="Palatino Linotype" panose="02040502050505030304" pitchFamily="18" charset="0"/>
              </a:rPr>
              <a:t>.</a:t>
            </a:r>
            <a:endParaRPr lang="fr-FR" b="0" dirty="0">
              <a:solidFill>
                <a:srgbClr val="002060"/>
              </a:solidFill>
              <a:latin typeface="Palatino Linotype" panose="02040502050505030304" pitchFamily="18" charset="0"/>
            </a:endParaRPr>
          </a:p>
          <a:p>
            <a:pPr marL="7938" indent="0">
              <a:buNone/>
            </a:pPr>
            <a:endParaRPr lang="en-US" sz="1600" b="0" dirty="0">
              <a:latin typeface="Century Gothic" panose="020B0502020202020204" pitchFamily="34" charset="0"/>
            </a:endParaRPr>
          </a:p>
          <a:p>
            <a:pPr marL="7938" indent="0" algn="ctr">
              <a:buNone/>
            </a:pPr>
            <a:r>
              <a:rPr lang="bg-BG" sz="1600" dirty="0" smtClean="0">
                <a:solidFill>
                  <a:srgbClr val="002060"/>
                </a:solidFill>
                <a:latin typeface="Century Gothic" panose="020B0502020202020204" pitchFamily="34" charset="0"/>
              </a:rPr>
              <a:t>Краен срок за кандидатстване за фаза 1</a:t>
            </a:r>
            <a:r>
              <a:rPr lang="bg-BG" sz="1600" b="0" dirty="0" smtClean="0">
                <a:solidFill>
                  <a:srgbClr val="002060"/>
                </a:solidFill>
                <a:latin typeface="Century Gothic" panose="020B0502020202020204" pitchFamily="34" charset="0"/>
              </a:rPr>
              <a:t>-</a:t>
            </a:r>
            <a:r>
              <a:rPr lang="bg-BG" sz="1600" b="0" dirty="0">
                <a:solidFill>
                  <a:srgbClr val="002060"/>
                </a:solidFill>
                <a:latin typeface="Century Gothic" panose="020B0502020202020204" pitchFamily="34" charset="0"/>
              </a:rPr>
              <a:t> </a:t>
            </a:r>
            <a:r>
              <a:rPr lang="en-US" sz="1600" b="0" u="sng" dirty="0" smtClean="0">
                <a:solidFill>
                  <a:srgbClr val="002060"/>
                </a:solidFill>
                <a:latin typeface="Century Gothic" panose="020B0502020202020204" pitchFamily="34" charset="0"/>
              </a:rPr>
              <a:t>17 </a:t>
            </a:r>
            <a:r>
              <a:rPr lang="bg-BG" sz="1600" b="0" u="sng" dirty="0" smtClean="0">
                <a:solidFill>
                  <a:srgbClr val="002060"/>
                </a:solidFill>
                <a:latin typeface="Century Gothic" panose="020B0502020202020204" pitchFamily="34" charset="0"/>
              </a:rPr>
              <a:t>април</a:t>
            </a:r>
            <a:r>
              <a:rPr lang="en-US" sz="1600" b="0" u="sng" dirty="0" smtClean="0">
                <a:solidFill>
                  <a:srgbClr val="002060"/>
                </a:solidFill>
                <a:latin typeface="Century Gothic" panose="020B0502020202020204" pitchFamily="34" charset="0"/>
              </a:rPr>
              <a:t> 2019, </a:t>
            </a:r>
            <a:r>
              <a:rPr lang="en-US" sz="1600" b="0" u="sng" dirty="0">
                <a:solidFill>
                  <a:srgbClr val="002060"/>
                </a:solidFill>
                <a:latin typeface="Century Gothic" panose="020B0502020202020204" pitchFamily="34" charset="0"/>
              </a:rPr>
              <a:t>15.00 </a:t>
            </a:r>
            <a:r>
              <a:rPr lang="bg-BG" sz="1600" b="0" u="sng" dirty="0" smtClean="0">
                <a:solidFill>
                  <a:srgbClr val="002060"/>
                </a:solidFill>
                <a:latin typeface="Century Gothic" panose="020B0502020202020204" pitchFamily="34" charset="0"/>
              </a:rPr>
              <a:t>Централно европейско време</a:t>
            </a:r>
            <a:r>
              <a:rPr lang="en-US" sz="1600" b="0" dirty="0" smtClean="0">
                <a:solidFill>
                  <a:srgbClr val="002060"/>
                </a:solidFill>
                <a:latin typeface="Century Gothic" panose="020B0502020202020204" pitchFamily="34" charset="0"/>
              </a:rPr>
              <a:t>.</a:t>
            </a:r>
          </a:p>
          <a:p>
            <a:pPr marL="7938" indent="0" algn="ctr">
              <a:buNone/>
            </a:pPr>
            <a:endParaRPr lang="en-US" b="0" dirty="0" smtClean="0">
              <a:solidFill>
                <a:srgbClr val="C4007B"/>
              </a:solidFill>
              <a:latin typeface="Century Gothic" panose="020B0502020202020204" pitchFamily="34" charset="0"/>
            </a:endParaRPr>
          </a:p>
          <a:p>
            <a:pPr marL="7938" indent="0">
              <a:buNone/>
            </a:pPr>
            <a:endParaRPr lang="fr-FR" dirty="0">
              <a:latin typeface="Century Gothic" panose="020B0502020202020204" pitchFamily="34" charset="0"/>
            </a:endParaRPr>
          </a:p>
          <a:p>
            <a:pPr marL="7938" indent="0" algn="ctr">
              <a:buNone/>
            </a:pPr>
            <a:r>
              <a:rPr lang="bg-BG" b="0" dirty="0">
                <a:solidFill>
                  <a:srgbClr val="002060"/>
                </a:solidFill>
                <a:latin typeface="Palatino Linotype" panose="02040502050505030304" pitchFamily="18" charset="0"/>
              </a:rPr>
              <a:t>Пакетът </a:t>
            </a:r>
            <a:r>
              <a:rPr lang="bg-BG" b="0" dirty="0" smtClean="0">
                <a:solidFill>
                  <a:srgbClr val="002060"/>
                </a:solidFill>
                <a:latin typeface="Palatino Linotype" panose="02040502050505030304" pitchFamily="18" charset="0"/>
              </a:rPr>
              <a:t>с придружаващите документи </a:t>
            </a:r>
            <a:r>
              <a:rPr lang="bg-BG" b="0" dirty="0">
                <a:solidFill>
                  <a:srgbClr val="002060"/>
                </a:solidFill>
                <a:latin typeface="Palatino Linotype" panose="02040502050505030304" pitchFamily="18" charset="0"/>
              </a:rPr>
              <a:t>за </a:t>
            </a:r>
            <a:r>
              <a:rPr lang="bg-BG" b="0" dirty="0" smtClean="0">
                <a:solidFill>
                  <a:srgbClr val="002060"/>
                </a:solidFill>
                <a:latin typeface="Palatino Linotype" panose="02040502050505030304" pitchFamily="18" charset="0"/>
              </a:rPr>
              <a:t>кандидатстване следва </a:t>
            </a:r>
            <a:r>
              <a:rPr lang="bg-BG" b="0" dirty="0">
                <a:solidFill>
                  <a:srgbClr val="002060"/>
                </a:solidFill>
                <a:latin typeface="Palatino Linotype" panose="02040502050505030304" pitchFamily="18" charset="0"/>
              </a:rPr>
              <a:t>да се изпрати и на адрес: </a:t>
            </a:r>
            <a:r>
              <a:rPr lang="en-GB" b="0" dirty="0">
                <a:solidFill>
                  <a:srgbClr val="002060"/>
                </a:solidFill>
                <a:latin typeface="Palatino Linotype" panose="02040502050505030304" pitchFamily="18" charset="0"/>
              </a:rPr>
              <a:t>APN@urbact.eu </a:t>
            </a:r>
            <a:r>
              <a:rPr lang="bg-BG" b="0" dirty="0">
                <a:solidFill>
                  <a:srgbClr val="002060"/>
                </a:solidFill>
                <a:latin typeface="Palatino Linotype" panose="02040502050505030304" pitchFamily="18" charset="0"/>
              </a:rPr>
              <a:t>не по-късно от </a:t>
            </a:r>
            <a:r>
              <a:rPr lang="en-US" sz="1600" b="0" u="sng" dirty="0">
                <a:solidFill>
                  <a:srgbClr val="002060"/>
                </a:solidFill>
                <a:latin typeface="Century Gothic" panose="020B0502020202020204" pitchFamily="34" charset="0"/>
              </a:rPr>
              <a:t>17 </a:t>
            </a:r>
            <a:r>
              <a:rPr lang="bg-BG" sz="1600" b="0" u="sng" dirty="0">
                <a:solidFill>
                  <a:srgbClr val="002060"/>
                </a:solidFill>
                <a:latin typeface="Century Gothic" panose="020B0502020202020204" pitchFamily="34" charset="0"/>
              </a:rPr>
              <a:t>април</a:t>
            </a:r>
            <a:r>
              <a:rPr lang="en-US" sz="1600" b="0" u="sng" dirty="0">
                <a:solidFill>
                  <a:srgbClr val="002060"/>
                </a:solidFill>
                <a:latin typeface="Century Gothic" panose="020B0502020202020204" pitchFamily="34" charset="0"/>
              </a:rPr>
              <a:t> 2019, 15.00 </a:t>
            </a:r>
            <a:r>
              <a:rPr lang="bg-BG" sz="1600" b="0" u="sng" dirty="0">
                <a:solidFill>
                  <a:srgbClr val="002060"/>
                </a:solidFill>
                <a:latin typeface="Century Gothic" panose="020B0502020202020204" pitchFamily="34" charset="0"/>
              </a:rPr>
              <a:t>Централно европейско време</a:t>
            </a:r>
            <a:r>
              <a:rPr lang="en-US" sz="1600" b="0" dirty="0">
                <a:solidFill>
                  <a:srgbClr val="002060"/>
                </a:solidFill>
                <a:latin typeface="Century Gothic" panose="020B0502020202020204" pitchFamily="34" charset="0"/>
              </a:rPr>
              <a:t>.</a:t>
            </a:r>
          </a:p>
          <a:p>
            <a:pPr marL="7938" indent="0" algn="ctr">
              <a:buNone/>
            </a:pPr>
            <a:endParaRPr lang="en-US" sz="1600" b="0" dirty="0">
              <a:solidFill>
                <a:srgbClr val="C4007B"/>
              </a:solidFill>
              <a:latin typeface="Century Gothic" panose="020B0502020202020204" pitchFamily="34" charset="0"/>
            </a:endParaRPr>
          </a:p>
          <a:p>
            <a:pPr marL="7938" indent="0" algn="ctr">
              <a:buNone/>
            </a:pPr>
            <a:endParaRPr lang="en-US" b="0" dirty="0" smtClean="0">
              <a:solidFill>
                <a:srgbClr val="C4007B"/>
              </a:solidFill>
              <a:latin typeface="Century Gothic" panose="020B0502020202020204" pitchFamily="34" charset="0"/>
            </a:endParaRPr>
          </a:p>
          <a:p>
            <a:pPr marL="7938" indent="0" algn="ctr">
              <a:buNone/>
            </a:pPr>
            <a:endParaRPr lang="en-US" b="0" dirty="0" smtClean="0">
              <a:solidFill>
                <a:srgbClr val="C4007B"/>
              </a:solidFill>
              <a:latin typeface="Century Gothic" panose="020B0502020202020204" pitchFamily="34" charset="0"/>
            </a:endParaRPr>
          </a:p>
          <a:p>
            <a:pPr marL="7938" indent="0" algn="ctr">
              <a:buNone/>
            </a:pPr>
            <a:endParaRPr lang="en-US" b="0" dirty="0">
              <a:solidFill>
                <a:srgbClr val="C4007B"/>
              </a:solidFill>
              <a:latin typeface="Century Gothic" panose="020B0502020202020204" pitchFamily="34" charset="0"/>
            </a:endParaRPr>
          </a:p>
          <a:p>
            <a:pPr marL="7938" indent="0" algn="ctr">
              <a:buNone/>
            </a:pPr>
            <a:endParaRPr lang="en-US" b="0" dirty="0">
              <a:latin typeface="Century Gothic" panose="020B0502020202020204" pitchFamily="34" charset="0"/>
            </a:endParaRPr>
          </a:p>
          <a:p>
            <a:pPr marL="7938" indent="0">
              <a:buNone/>
            </a:pPr>
            <a:endParaRPr lang="en-US" sz="1900" b="0" dirty="0" smtClean="0">
              <a:latin typeface="Century Gothic" panose="020B0502020202020204" pitchFamily="34" charset="0"/>
            </a:endParaRPr>
          </a:p>
          <a:p>
            <a:pPr marL="7938" indent="0">
              <a:buNone/>
            </a:pPr>
            <a:endParaRPr lang="en-US" sz="1900" b="0" dirty="0">
              <a:latin typeface="Century Gothic" panose="020B0502020202020204" pitchFamily="34" charset="0"/>
            </a:endParaRPr>
          </a:p>
        </p:txBody>
      </p:sp>
      <p:sp>
        <p:nvSpPr>
          <p:cNvPr id="7" name="Titre 6"/>
          <p:cNvSpPr>
            <a:spLocks noGrp="1"/>
          </p:cNvSpPr>
          <p:nvPr>
            <p:ph type="title"/>
          </p:nvPr>
        </p:nvSpPr>
        <p:spPr>
          <a:xfrm>
            <a:off x="3006004" y="282387"/>
            <a:ext cx="3878890" cy="953535"/>
          </a:xfrm>
        </p:spPr>
        <p:txBody>
          <a:bodyPr/>
          <a:lstStyle/>
          <a:p>
            <a:r>
              <a:rPr lang="bg-BG" b="0" dirty="0" smtClean="0">
                <a:solidFill>
                  <a:srgbClr val="C4007B"/>
                </a:solidFill>
                <a:latin typeface="Century Gothic" panose="020B0502020202020204" pitchFamily="34" charset="0"/>
              </a:rPr>
              <a:t>Подаване </a:t>
            </a:r>
            <a:r>
              <a:rPr lang="bg-BG" b="0" dirty="0">
                <a:solidFill>
                  <a:schemeClr val="accent2"/>
                </a:solidFill>
                <a:latin typeface="Century Gothic" panose="020B0502020202020204" pitchFamily="34" charset="0"/>
              </a:rPr>
              <a:t> </a:t>
            </a:r>
            <a:r>
              <a:rPr lang="bg-BG" b="0" dirty="0" smtClean="0">
                <a:solidFill>
                  <a:schemeClr val="accent2"/>
                </a:solidFill>
                <a:latin typeface="Century Gothic" panose="020B0502020202020204" pitchFamily="34" charset="0"/>
              </a:rPr>
              <a:t/>
            </a:r>
            <a:br>
              <a:rPr lang="bg-BG" b="0" dirty="0" smtClean="0">
                <a:solidFill>
                  <a:schemeClr val="accent2"/>
                </a:solidFill>
                <a:latin typeface="Century Gothic" panose="020B0502020202020204" pitchFamily="34" charset="0"/>
              </a:rPr>
            </a:br>
            <a:r>
              <a:rPr lang="bg-BG" b="0" dirty="0" smtClean="0">
                <a:solidFill>
                  <a:schemeClr val="accent2"/>
                </a:solidFill>
                <a:latin typeface="Century Gothic" panose="020B0502020202020204" pitchFamily="34" charset="0"/>
              </a:rPr>
              <a:t>на предложение</a:t>
            </a:r>
            <a:endParaRPr lang="en-GB" b="0" dirty="0">
              <a:solidFill>
                <a:schemeClr val="accent2"/>
              </a:solidFill>
              <a:latin typeface="Century Gothic" panose="020B0502020202020204" pitchFamily="34" charset="0"/>
            </a:endParaRPr>
          </a:p>
        </p:txBody>
      </p:sp>
      <p:pic>
        <p:nvPicPr>
          <p:cNvPr id="9" name="Picture 4" descr="Rezultat iskanja slik za submission icon"/>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48931" y="2277187"/>
            <a:ext cx="784691" cy="94712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3522" t="10268" r="11945" b="21073"/>
          <a:stretch/>
        </p:blipFill>
        <p:spPr bwMode="auto">
          <a:xfrm>
            <a:off x="208619" y="5017708"/>
            <a:ext cx="903413" cy="89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Tree>
    <p:extLst>
      <p:ext uri="{BB962C8B-B14F-4D97-AF65-F5344CB8AC3E}">
        <p14:creationId xmlns:p14="http://schemas.microsoft.com/office/powerpoint/2010/main" val="181434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fade">
                                      <p:cBhvr>
                                        <p:cTn id="18" dur="1000"/>
                                        <p:tgtEl>
                                          <p:spTgt spid="6">
                                            <p:txEl>
                                              <p:pRg st="4" end="4"/>
                                            </p:txEl>
                                          </p:spTgt>
                                        </p:tgtEl>
                                      </p:cBhvr>
                                    </p:animEffect>
                                    <p:anim calcmode="lin" valueType="num">
                                      <p:cBhvr>
                                        <p:cTn id="1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0"/>
                                        </p:tgtEl>
                                        <p:attrNameLst>
                                          <p:attrName>style.visibility</p:attrName>
                                        </p:attrNameLst>
                                      </p:cBhvr>
                                      <p:to>
                                        <p:strVal val="visible"/>
                                      </p:to>
                                    </p:set>
                                    <p:anim calcmode="lin" valueType="num">
                                      <p:cBhvr additive="base">
                                        <p:cTn id="25" dur="500" fill="hold"/>
                                        <p:tgtEl>
                                          <p:spTgt spid="7170"/>
                                        </p:tgtEl>
                                        <p:attrNameLst>
                                          <p:attrName>ppt_x</p:attrName>
                                        </p:attrNameLst>
                                      </p:cBhvr>
                                      <p:tavLst>
                                        <p:tav tm="0">
                                          <p:val>
                                            <p:strVal val="#ppt_x"/>
                                          </p:val>
                                        </p:tav>
                                        <p:tav tm="100000">
                                          <p:val>
                                            <p:strVal val="#ppt_x"/>
                                          </p:val>
                                        </p:tav>
                                      </p:tavLst>
                                    </p:anim>
                                    <p:anim calcmode="lin" valueType="num">
                                      <p:cBhvr additive="base">
                                        <p:cTn id="2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21</a:t>
            </a:fld>
            <a:endParaRPr lang="fr-FR" dirty="0"/>
          </a:p>
        </p:txBody>
      </p:sp>
      <p:sp>
        <p:nvSpPr>
          <p:cNvPr id="6" name="Espace réservé du texte 5"/>
          <p:cNvSpPr>
            <a:spLocks noGrp="1"/>
          </p:cNvSpPr>
          <p:nvPr>
            <p:ph type="body" sz="quarter" idx="13"/>
          </p:nvPr>
        </p:nvSpPr>
        <p:spPr>
          <a:xfrm>
            <a:off x="1955180" y="2095386"/>
            <a:ext cx="6905041" cy="3327952"/>
          </a:xfrm>
        </p:spPr>
        <p:txBody>
          <a:bodyPr>
            <a:normAutofit/>
          </a:bodyPr>
          <a:lstStyle/>
          <a:p>
            <a:r>
              <a:rPr lang="bg-BG" b="0" dirty="0" smtClean="0">
                <a:solidFill>
                  <a:srgbClr val="002060"/>
                </a:solidFill>
                <a:latin typeface="Century Gothic" panose="020B0502020202020204" pitchFamily="34" charset="0"/>
              </a:rPr>
              <a:t>Оценката ще се извърши от комисия външни оценители по дадените в заданието критерии</a:t>
            </a:r>
            <a:endParaRPr lang="en-US" b="0" dirty="0" smtClean="0">
              <a:solidFill>
                <a:srgbClr val="002060"/>
              </a:solidFill>
              <a:latin typeface="Century Gothic" panose="020B0502020202020204" pitchFamily="34" charset="0"/>
            </a:endParaRPr>
          </a:p>
          <a:p>
            <a:pPr marL="7938" indent="0">
              <a:buNone/>
            </a:pPr>
            <a:endParaRPr lang="en-US" sz="1400" b="0" dirty="0">
              <a:solidFill>
                <a:srgbClr val="002060"/>
              </a:solidFill>
              <a:latin typeface="Century Gothic" panose="020B0502020202020204" pitchFamily="34" charset="0"/>
            </a:endParaRPr>
          </a:p>
          <a:p>
            <a:r>
              <a:rPr lang="bg-BG" b="0" dirty="0" smtClean="0">
                <a:solidFill>
                  <a:srgbClr val="002060"/>
                </a:solidFill>
                <a:latin typeface="Century Gothic" panose="020B0502020202020204" pitchFamily="34" charset="0"/>
              </a:rPr>
              <a:t>Одобрение на мрежите на фаза 1 от Комитета по наблюдение на </a:t>
            </a:r>
            <a:r>
              <a:rPr lang="en-US" b="0" dirty="0" smtClean="0">
                <a:solidFill>
                  <a:srgbClr val="002060"/>
                </a:solidFill>
                <a:latin typeface="Century Gothic" panose="020B0502020202020204" pitchFamily="34" charset="0"/>
              </a:rPr>
              <a:t>26 </a:t>
            </a:r>
            <a:r>
              <a:rPr lang="bg-BG" b="0" dirty="0" smtClean="0">
                <a:solidFill>
                  <a:srgbClr val="002060"/>
                </a:solidFill>
                <a:latin typeface="Century Gothic" panose="020B0502020202020204" pitchFamily="34" charset="0"/>
              </a:rPr>
              <a:t>юни</a:t>
            </a:r>
            <a:r>
              <a:rPr lang="en-US" b="0" dirty="0" smtClean="0">
                <a:solidFill>
                  <a:srgbClr val="002060"/>
                </a:solidFill>
                <a:latin typeface="Century Gothic" panose="020B0502020202020204" pitchFamily="34" charset="0"/>
              </a:rPr>
              <a:t> 2019</a:t>
            </a:r>
            <a:r>
              <a:rPr lang="bg-BG" b="0" dirty="0" smtClean="0">
                <a:solidFill>
                  <a:srgbClr val="002060"/>
                </a:solidFill>
                <a:latin typeface="Century Gothic" panose="020B0502020202020204" pitchFamily="34" charset="0"/>
              </a:rPr>
              <a:t> г. </a:t>
            </a:r>
            <a:endParaRPr lang="en-US" b="0" dirty="0" smtClean="0">
              <a:solidFill>
                <a:srgbClr val="002060"/>
              </a:solidFill>
              <a:latin typeface="Century Gothic" panose="020B0502020202020204" pitchFamily="34" charset="0"/>
            </a:endParaRPr>
          </a:p>
          <a:p>
            <a:pPr marL="7938" indent="0">
              <a:buNone/>
            </a:pPr>
            <a:endParaRPr lang="en-US" b="0" dirty="0" smtClean="0">
              <a:solidFill>
                <a:srgbClr val="002060"/>
              </a:solidFill>
              <a:latin typeface="Century Gothic" panose="020B0502020202020204" pitchFamily="34" charset="0"/>
            </a:endParaRPr>
          </a:p>
          <a:p>
            <a:pPr marL="7938" indent="0">
              <a:buNone/>
            </a:pPr>
            <a:r>
              <a:rPr lang="en-US" b="0" dirty="0" smtClean="0">
                <a:solidFill>
                  <a:srgbClr val="002060"/>
                </a:solidFill>
                <a:latin typeface="Century Gothic" panose="020B0502020202020204" pitchFamily="34" charset="0"/>
              </a:rPr>
              <a:t>&gt; </a:t>
            </a:r>
            <a:r>
              <a:rPr lang="bg-BG" b="0" dirty="0" smtClean="0">
                <a:solidFill>
                  <a:srgbClr val="002060"/>
                </a:solidFill>
                <a:latin typeface="Century Gothic" panose="020B0502020202020204" pitchFamily="34" charset="0"/>
              </a:rPr>
              <a:t>Старт на фаза 1 -</a:t>
            </a:r>
            <a:r>
              <a:rPr lang="en-US" b="0" dirty="0" smtClean="0">
                <a:solidFill>
                  <a:srgbClr val="002060"/>
                </a:solidFill>
                <a:latin typeface="Century Gothic" panose="020B0502020202020204" pitchFamily="34" charset="0"/>
              </a:rPr>
              <a:t> 2 </a:t>
            </a:r>
            <a:r>
              <a:rPr lang="bg-BG" b="0" dirty="0" smtClean="0">
                <a:solidFill>
                  <a:srgbClr val="002060"/>
                </a:solidFill>
                <a:latin typeface="Century Gothic" panose="020B0502020202020204" pitchFamily="34" charset="0"/>
              </a:rPr>
              <a:t>септември </a:t>
            </a:r>
            <a:r>
              <a:rPr lang="en-US" b="0" dirty="0" smtClean="0">
                <a:solidFill>
                  <a:srgbClr val="002060"/>
                </a:solidFill>
                <a:latin typeface="Century Gothic" panose="020B0502020202020204" pitchFamily="34" charset="0"/>
              </a:rPr>
              <a:t>2019</a:t>
            </a:r>
            <a:r>
              <a:rPr lang="bg-BG" b="0" dirty="0" smtClean="0">
                <a:solidFill>
                  <a:srgbClr val="002060"/>
                </a:solidFill>
                <a:latin typeface="Century Gothic" panose="020B0502020202020204" pitchFamily="34" charset="0"/>
              </a:rPr>
              <a:t> г. </a:t>
            </a:r>
            <a:endParaRPr lang="en-US" b="0" dirty="0" smtClean="0">
              <a:solidFill>
                <a:srgbClr val="002060"/>
              </a:solidFill>
              <a:latin typeface="Century Gothic" panose="020B0502020202020204" pitchFamily="34" charset="0"/>
            </a:endParaRPr>
          </a:p>
          <a:p>
            <a:pPr marL="7938" indent="0">
              <a:buNone/>
            </a:pPr>
            <a:endParaRPr lang="en-US" b="0" dirty="0">
              <a:solidFill>
                <a:schemeClr val="tx1">
                  <a:lumMod val="50000"/>
                  <a:lumOff val="50000"/>
                </a:schemeClr>
              </a:solidFill>
              <a:latin typeface="Century Gothic" panose="020B0502020202020204" pitchFamily="34" charset="0"/>
            </a:endParaRPr>
          </a:p>
        </p:txBody>
      </p:sp>
      <p:sp>
        <p:nvSpPr>
          <p:cNvPr id="7" name="Titre 6"/>
          <p:cNvSpPr>
            <a:spLocks noGrp="1"/>
          </p:cNvSpPr>
          <p:nvPr>
            <p:ph type="title"/>
          </p:nvPr>
        </p:nvSpPr>
        <p:spPr>
          <a:xfrm>
            <a:off x="2750812" y="-241406"/>
            <a:ext cx="3690329" cy="1599560"/>
          </a:xfrm>
        </p:spPr>
        <p:txBody>
          <a:bodyPr/>
          <a:lstStyle/>
          <a:p>
            <a:pPr algn="ctr"/>
            <a:r>
              <a:rPr lang="bg-BG" b="0" dirty="0" smtClean="0">
                <a:solidFill>
                  <a:srgbClr val="C4007B"/>
                </a:solidFill>
                <a:latin typeface="Century Gothic" panose="020B0502020202020204" pitchFamily="34" charset="0"/>
              </a:rPr>
              <a:t>Оценка на </a:t>
            </a:r>
            <a:r>
              <a:rPr lang="en-GB" b="0" dirty="0" smtClean="0">
                <a:solidFill>
                  <a:srgbClr val="C4007B"/>
                </a:solidFill>
                <a:latin typeface="Century Gothic" panose="020B0502020202020204" pitchFamily="34" charset="0"/>
              </a:rPr>
              <a:t> </a:t>
            </a:r>
            <a:br>
              <a:rPr lang="en-GB" b="0" dirty="0" smtClean="0">
                <a:solidFill>
                  <a:srgbClr val="C4007B"/>
                </a:solidFill>
                <a:latin typeface="Century Gothic" panose="020B0502020202020204" pitchFamily="34" charset="0"/>
              </a:rPr>
            </a:br>
            <a:r>
              <a:rPr lang="bg-BG" b="0" dirty="0" smtClean="0">
                <a:solidFill>
                  <a:schemeClr val="accent2"/>
                </a:solidFill>
                <a:latin typeface="Century Gothic" panose="020B0502020202020204" pitchFamily="34" charset="0"/>
              </a:rPr>
              <a:t>предложенията</a:t>
            </a:r>
            <a:r>
              <a:rPr lang="en-GB" b="0" dirty="0" smtClean="0">
                <a:solidFill>
                  <a:schemeClr val="accent2"/>
                </a:solidFill>
                <a:latin typeface="Century Gothic" panose="020B0502020202020204" pitchFamily="34" charset="0"/>
              </a:rPr>
              <a:t> </a:t>
            </a:r>
            <a:endParaRPr lang="en-GB" b="0" dirty="0">
              <a:solidFill>
                <a:schemeClr val="accent2"/>
              </a:solidFill>
              <a:latin typeface="Century Gothic" panose="020B0502020202020204" pitchFamily="34" charset="0"/>
            </a:endParaRPr>
          </a:p>
        </p:txBody>
      </p:sp>
      <p:pic>
        <p:nvPicPr>
          <p:cNvPr id="16394" name="Picture 10"/>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23732" t="14518" r="10000" b="12741"/>
          <a:stretch/>
        </p:blipFill>
        <p:spPr bwMode="auto">
          <a:xfrm>
            <a:off x="281170" y="2406401"/>
            <a:ext cx="1452380" cy="1594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Tree>
    <p:extLst>
      <p:ext uri="{BB962C8B-B14F-4D97-AF65-F5344CB8AC3E}">
        <p14:creationId xmlns:p14="http://schemas.microsoft.com/office/powerpoint/2010/main" val="276128296"/>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22</a:t>
            </a:fld>
            <a:endParaRPr lang="fr-FR" dirty="0"/>
          </a:p>
        </p:txBody>
      </p:sp>
      <p:sp>
        <p:nvSpPr>
          <p:cNvPr id="6" name="Espace réservé du texte 5"/>
          <p:cNvSpPr>
            <a:spLocks noGrp="1"/>
          </p:cNvSpPr>
          <p:nvPr>
            <p:ph type="body" sz="quarter" idx="13"/>
          </p:nvPr>
        </p:nvSpPr>
        <p:spPr>
          <a:xfrm>
            <a:off x="285749" y="1495427"/>
            <a:ext cx="3771901" cy="4714874"/>
          </a:xfrm>
        </p:spPr>
        <p:txBody>
          <a:bodyPr>
            <a:noAutofit/>
          </a:bodyPr>
          <a:lstStyle/>
          <a:p>
            <a:r>
              <a:rPr lang="bg-BG" dirty="0" smtClean="0">
                <a:solidFill>
                  <a:srgbClr val="002060"/>
                </a:solidFill>
                <a:latin typeface="Cambria Math" panose="02040503050406030204" pitchFamily="18" charset="0"/>
                <a:ea typeface="Cambria Math" panose="02040503050406030204" pitchFamily="18" charset="0"/>
              </a:rPr>
              <a:t>Документи:</a:t>
            </a:r>
            <a:endParaRPr lang="en-US" dirty="0" smtClean="0">
              <a:solidFill>
                <a:srgbClr val="002060"/>
              </a:solidFill>
              <a:latin typeface="Cambria Math" panose="02040503050406030204" pitchFamily="18" charset="0"/>
              <a:ea typeface="Cambria Math" panose="02040503050406030204" pitchFamily="18" charset="0"/>
            </a:endParaRPr>
          </a:p>
          <a:p>
            <a:pPr marL="361950" indent="-180975">
              <a:buFont typeface="Wingdings" panose="05000000000000000000" pitchFamily="2" charset="2"/>
              <a:buChar char="ü"/>
            </a:pPr>
            <a:r>
              <a:rPr lang="bg-BG" b="0" dirty="0" smtClean="0">
                <a:solidFill>
                  <a:srgbClr val="002060"/>
                </a:solidFill>
                <a:latin typeface="Cambria Math" panose="02040503050406030204" pitchFamily="18" charset="0"/>
                <a:ea typeface="Cambria Math" panose="02040503050406030204" pitchFamily="18" charset="0"/>
              </a:rPr>
              <a:t>Наръчник за фаза 1</a:t>
            </a:r>
          </a:p>
          <a:p>
            <a:pPr marL="361950" indent="-180975">
              <a:buFont typeface="Wingdings" panose="05000000000000000000" pitchFamily="2" charset="2"/>
              <a:buChar char="ü"/>
            </a:pPr>
            <a:r>
              <a:rPr lang="bg-BG" b="0" dirty="0" smtClean="0">
                <a:solidFill>
                  <a:srgbClr val="002060"/>
                </a:solidFill>
                <a:latin typeface="Cambria Math" panose="02040503050406030204" pitchFamily="18" charset="0"/>
                <a:ea typeface="Cambria Math" panose="02040503050406030204" pitchFamily="18" charset="0"/>
              </a:rPr>
              <a:t>Задание по поканата</a:t>
            </a:r>
            <a:endParaRPr lang="en-US" b="0" dirty="0" smtClean="0">
              <a:solidFill>
                <a:srgbClr val="002060"/>
              </a:solidFill>
              <a:latin typeface="Cambria Math" panose="02040503050406030204" pitchFamily="18" charset="0"/>
              <a:ea typeface="Cambria Math" panose="02040503050406030204" pitchFamily="18" charset="0"/>
            </a:endParaRPr>
          </a:p>
          <a:p>
            <a:pPr marL="361950" indent="-180975">
              <a:buFont typeface="Wingdings" panose="05000000000000000000" pitchFamily="2" charset="2"/>
              <a:buChar char="ü"/>
            </a:pPr>
            <a:r>
              <a:rPr lang="bg-BG" b="0" dirty="0" smtClean="0">
                <a:solidFill>
                  <a:srgbClr val="002060"/>
                </a:solidFill>
                <a:latin typeface="Cambria Math" panose="02040503050406030204" pitchFamily="18" charset="0"/>
                <a:ea typeface="Cambria Math" panose="02040503050406030204" pitchFamily="18" charset="0"/>
              </a:rPr>
              <a:t>Програмен наръчник на УРБАКТ</a:t>
            </a:r>
            <a:endParaRPr lang="en-US" dirty="0" smtClean="0">
              <a:solidFill>
                <a:srgbClr val="002060"/>
              </a:solidFill>
              <a:latin typeface="Cambria Math" panose="02040503050406030204" pitchFamily="18" charset="0"/>
              <a:ea typeface="Cambria Math" panose="02040503050406030204" pitchFamily="18" charset="0"/>
            </a:endParaRPr>
          </a:p>
          <a:p>
            <a:pPr marL="7938" indent="0">
              <a:buNone/>
            </a:pPr>
            <a:endParaRPr lang="en-US" dirty="0">
              <a:solidFill>
                <a:srgbClr val="002060"/>
              </a:solidFill>
              <a:latin typeface="Cambria Math" panose="02040503050406030204" pitchFamily="18" charset="0"/>
              <a:ea typeface="Cambria Math" panose="02040503050406030204" pitchFamily="18" charset="0"/>
            </a:endParaRPr>
          </a:p>
          <a:p>
            <a:r>
              <a:rPr lang="bg-BG" dirty="0" smtClean="0">
                <a:solidFill>
                  <a:srgbClr val="002060"/>
                </a:solidFill>
                <a:latin typeface="Cambria Math" panose="02040503050406030204" pitchFamily="18" charset="0"/>
                <a:ea typeface="Cambria Math" panose="02040503050406030204" pitchFamily="18" charset="0"/>
              </a:rPr>
              <a:t>Секретариат на УРБАКТ</a:t>
            </a:r>
            <a:endParaRPr lang="en-US" dirty="0">
              <a:solidFill>
                <a:srgbClr val="002060"/>
              </a:solidFill>
              <a:latin typeface="Cambria Math" panose="02040503050406030204" pitchFamily="18" charset="0"/>
              <a:ea typeface="Cambria Math" panose="02040503050406030204" pitchFamily="18" charset="0"/>
            </a:endParaRPr>
          </a:p>
          <a:p>
            <a:pPr marL="0" lvl="1" indent="-255587"/>
            <a:r>
              <a:rPr lang="bg-BG" b="0" dirty="0" smtClean="0">
                <a:solidFill>
                  <a:srgbClr val="002060"/>
                </a:solidFill>
                <a:latin typeface="Cambria Math" panose="02040503050406030204" pitchFamily="18" charset="0"/>
                <a:ea typeface="Cambria Math" panose="02040503050406030204" pitchFamily="18" charset="0"/>
              </a:rPr>
              <a:t>     Всякакви въпроси</a:t>
            </a:r>
            <a:r>
              <a:rPr lang="en-US" b="0" dirty="0" smtClean="0">
                <a:solidFill>
                  <a:srgbClr val="002060"/>
                </a:solidFill>
                <a:latin typeface="Cambria Math" panose="02040503050406030204" pitchFamily="18" charset="0"/>
                <a:ea typeface="Cambria Math" panose="02040503050406030204" pitchFamily="18" charset="0"/>
              </a:rPr>
              <a:t>: </a:t>
            </a:r>
            <a:r>
              <a:rPr lang="bg-BG" b="0" dirty="0" smtClean="0">
                <a:solidFill>
                  <a:srgbClr val="002060"/>
                </a:solidFill>
                <a:latin typeface="Cambria Math" panose="02040503050406030204" pitchFamily="18" charset="0"/>
                <a:ea typeface="Cambria Math" panose="02040503050406030204" pitchFamily="18" charset="0"/>
              </a:rPr>
              <a:t>    	</a:t>
            </a:r>
            <a:r>
              <a:rPr lang="en-US" u="sng" dirty="0" smtClean="0">
                <a:solidFill>
                  <a:srgbClr val="002060"/>
                </a:solidFill>
                <a:latin typeface="Cambria Math" panose="02040503050406030204" pitchFamily="18" charset="0"/>
                <a:ea typeface="Cambria Math" panose="02040503050406030204" pitchFamily="18" charset="0"/>
              </a:rPr>
              <a:t>apn@urbact.eu</a:t>
            </a:r>
          </a:p>
          <a:p>
            <a:pPr marL="0" lvl="1" indent="-255587" algn="ctr"/>
            <a:endParaRPr lang="en-US" dirty="0" smtClean="0">
              <a:solidFill>
                <a:srgbClr val="002060"/>
              </a:solidFill>
              <a:latin typeface="Cambria Math" panose="02040503050406030204" pitchFamily="18" charset="0"/>
              <a:ea typeface="Cambria Math" panose="02040503050406030204" pitchFamily="18" charset="0"/>
            </a:endParaRPr>
          </a:p>
        </p:txBody>
      </p:sp>
      <p:sp>
        <p:nvSpPr>
          <p:cNvPr id="7" name="Titre 6"/>
          <p:cNvSpPr>
            <a:spLocks noGrp="1"/>
          </p:cNvSpPr>
          <p:nvPr>
            <p:ph type="title"/>
          </p:nvPr>
        </p:nvSpPr>
        <p:spPr>
          <a:xfrm>
            <a:off x="2143125" y="220662"/>
            <a:ext cx="4267200" cy="861774"/>
          </a:xfrm>
        </p:spPr>
        <p:txBody>
          <a:bodyPr/>
          <a:lstStyle/>
          <a:p>
            <a:pPr algn="ctr"/>
            <a:r>
              <a:rPr lang="bg-BG" sz="2800" b="0" dirty="0" smtClean="0">
                <a:solidFill>
                  <a:srgbClr val="C4007B"/>
                </a:solidFill>
                <a:latin typeface="Century Gothic" panose="020B0502020202020204" pitchFamily="34" charset="0"/>
              </a:rPr>
              <a:t>Източници на информация</a:t>
            </a:r>
            <a:endParaRPr lang="en-GB" sz="2800" b="0" dirty="0">
              <a:solidFill>
                <a:srgbClr val="35B3B8"/>
              </a:solidFill>
              <a:latin typeface="Century Gothic" panose="020B0502020202020204" pitchFamily="34" charset="0"/>
            </a:endParaRPr>
          </a:p>
        </p:txBody>
      </p:sp>
      <p:sp>
        <p:nvSpPr>
          <p:cNvPr id="10"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
        <p:nvSpPr>
          <p:cNvPr id="11" name="Espace réservé du texte 5"/>
          <p:cNvSpPr txBox="1">
            <a:spLocks/>
          </p:cNvSpPr>
          <p:nvPr/>
        </p:nvSpPr>
        <p:spPr>
          <a:xfrm>
            <a:off x="5429251" y="1261797"/>
            <a:ext cx="3390900" cy="4815153"/>
          </a:xfrm>
          <a:prstGeom prst="rect">
            <a:avLst/>
          </a:prstGeom>
        </p:spPr>
        <p:txBody>
          <a:bodyPr vert="horz" lIns="0" tIns="0" rIns="0" bIns="0" numCol="1" spcCol="180000" rtlCol="0">
            <a:noAutofit/>
          </a:bodyPr>
          <a:lstStyle>
            <a:lvl1pPr marL="271463" indent="-263525" algn="l" defTabSz="457200" rtl="0" eaLnBrk="1" fontAlgn="base" hangingPunct="1">
              <a:spcBef>
                <a:spcPct val="20000"/>
              </a:spcBef>
              <a:spcAft>
                <a:spcPct val="0"/>
              </a:spcAft>
              <a:buSzPct val="80000"/>
              <a:buFontTx/>
              <a:buBlip>
                <a:blip r:embed="rId3"/>
              </a:buBlip>
              <a:tabLst/>
              <a:defRPr sz="2000" b="1" i="0" kern="1200" baseline="0">
                <a:solidFill>
                  <a:srgbClr val="878375"/>
                </a:solidFill>
                <a:latin typeface="Arial" charset="0"/>
                <a:ea typeface="Arial" charset="0"/>
                <a:cs typeface="Arial" charset="0"/>
              </a:defRPr>
            </a:lvl1pPr>
            <a:lvl2pPr marL="7938" indent="0" algn="l" defTabSz="457200" rtl="0" eaLnBrk="1" fontAlgn="base" hangingPunct="1">
              <a:spcBef>
                <a:spcPct val="20000"/>
              </a:spcBef>
              <a:spcAft>
                <a:spcPct val="0"/>
              </a:spcAft>
              <a:buFont typeface="Arial" charset="0"/>
              <a:buNone/>
              <a:tabLst/>
              <a:defRPr sz="2000" b="1" i="0" kern="1200">
                <a:solidFill>
                  <a:srgbClr val="878375"/>
                </a:solidFill>
                <a:latin typeface="Arial" charset="0"/>
                <a:ea typeface="Arial" charset="0"/>
                <a:cs typeface="Arial" charset="0"/>
              </a:defRPr>
            </a:lvl2pPr>
            <a:lvl3pPr marL="534988" indent="-223838" algn="l" defTabSz="457200" rtl="0" eaLnBrk="1" fontAlgn="base" hangingPunct="1">
              <a:spcBef>
                <a:spcPct val="20000"/>
              </a:spcBef>
              <a:spcAft>
                <a:spcPct val="0"/>
              </a:spcAft>
              <a:buFont typeface="AppleSymbols" charset="0"/>
              <a:buChar char="⎼"/>
              <a:tabLst/>
              <a:defRPr sz="1600" b="0" i="0" kern="1200">
                <a:solidFill>
                  <a:schemeClr val="tx1"/>
                </a:solidFill>
                <a:latin typeface="Arial" charset="0"/>
                <a:ea typeface="Arial" charset="0"/>
                <a:cs typeface="Arial" charset="0"/>
              </a:defRPr>
            </a:lvl3pPr>
            <a:lvl4pPr marL="582612" indent="0" algn="l" defTabSz="457200" rtl="0" eaLnBrk="1" fontAlgn="base" hangingPunct="1">
              <a:spcBef>
                <a:spcPct val="20000"/>
              </a:spcBef>
              <a:spcAft>
                <a:spcPct val="0"/>
              </a:spcAft>
              <a:buClr>
                <a:srgbClr val="F08B27"/>
              </a:buClr>
              <a:buFont typeface="Helvetica" charset="0"/>
              <a:buNone/>
              <a:tabLst/>
              <a:defRPr sz="1200" b="1" i="0" kern="1200">
                <a:solidFill>
                  <a:schemeClr val="tx1"/>
                </a:solidFill>
                <a:latin typeface="Arial" charset="0"/>
                <a:ea typeface="Arial" charset="0"/>
                <a:cs typeface="Arial" charset="0"/>
              </a:defRPr>
            </a:lvl4pPr>
            <a:lvl5pPr marL="717550" indent="-134938" algn="l" defTabSz="457200" rtl="0" eaLnBrk="1" fontAlgn="base" hangingPunct="1">
              <a:spcBef>
                <a:spcPct val="20000"/>
              </a:spcBef>
              <a:spcAft>
                <a:spcPct val="0"/>
              </a:spcAft>
              <a:buClr>
                <a:srgbClr val="96BD0D"/>
              </a:buClr>
              <a:buFont typeface="Helvetica" charset="0"/>
              <a:buChar char="●"/>
              <a:tabLst/>
              <a:defRPr sz="12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938" indent="0">
              <a:buFontTx/>
              <a:buNone/>
            </a:pPr>
            <a:endParaRPr lang="en-US" sz="1200" dirty="0" smtClean="0">
              <a:latin typeface="Century Gothic" panose="020B0502020202020204" pitchFamily="34" charset="0"/>
            </a:endParaRPr>
          </a:p>
          <a:p>
            <a:r>
              <a:rPr lang="bg-BG" dirty="0" smtClean="0">
                <a:solidFill>
                  <a:srgbClr val="002060"/>
                </a:solidFill>
                <a:latin typeface="Cambria" panose="02040503050406030204" pitchFamily="18" charset="0"/>
              </a:rPr>
              <a:t>Търсачка на партньори</a:t>
            </a:r>
            <a:endParaRPr lang="en-US" dirty="0" smtClean="0">
              <a:solidFill>
                <a:srgbClr val="002060"/>
              </a:solidFill>
              <a:latin typeface="Cambria" panose="02040503050406030204" pitchFamily="18" charset="0"/>
            </a:endParaRPr>
          </a:p>
          <a:p>
            <a:pPr marL="7938" indent="0">
              <a:buFontTx/>
              <a:buNone/>
            </a:pPr>
            <a:r>
              <a:rPr lang="en-GB" b="0" u="sng" dirty="0" smtClean="0">
                <a:solidFill>
                  <a:srgbClr val="002060"/>
                </a:solidFill>
                <a:latin typeface="Cambria" panose="02040503050406030204" pitchFamily="18" charset="0"/>
              </a:rPr>
              <a:t>http://urbact.eu/partner-search-tool</a:t>
            </a:r>
            <a:endParaRPr lang="en-US" dirty="0" smtClean="0">
              <a:solidFill>
                <a:srgbClr val="002060"/>
              </a:solidFill>
              <a:latin typeface="Cambria" panose="02040503050406030204" pitchFamily="18" charset="0"/>
            </a:endParaRPr>
          </a:p>
          <a:p>
            <a:pPr marL="7938" indent="0">
              <a:buFontTx/>
              <a:buNone/>
            </a:pPr>
            <a:endParaRPr lang="en-US" dirty="0" smtClean="0">
              <a:solidFill>
                <a:srgbClr val="002060"/>
              </a:solidFill>
              <a:latin typeface="Cambria" panose="02040503050406030204" pitchFamily="18" charset="0"/>
            </a:endParaRPr>
          </a:p>
          <a:p>
            <a:r>
              <a:rPr lang="bg-BG" dirty="0" smtClean="0">
                <a:solidFill>
                  <a:srgbClr val="002060"/>
                </a:solidFill>
                <a:latin typeface="Cambria" panose="02040503050406030204" pitchFamily="18" charset="0"/>
              </a:rPr>
              <a:t>Уебсайт – програмен на звеното за контакт</a:t>
            </a:r>
            <a:endParaRPr lang="en-US" dirty="0" smtClean="0">
              <a:solidFill>
                <a:srgbClr val="002060"/>
              </a:solidFill>
              <a:latin typeface="Cambria" panose="02040503050406030204" pitchFamily="18" charset="0"/>
            </a:endParaRPr>
          </a:p>
          <a:p>
            <a:pPr marL="36000">
              <a:lnSpc>
                <a:spcPct val="120000"/>
              </a:lnSpc>
              <a:spcBef>
                <a:spcPts val="0"/>
              </a:spcBef>
              <a:spcAft>
                <a:spcPts val="600"/>
              </a:spcAft>
              <a:buFont typeface="Courier New" panose="02070309020205020404" pitchFamily="49" charset="0"/>
              <a:buChar char="o"/>
            </a:pPr>
            <a:r>
              <a:rPr lang="en-US" b="0" dirty="0">
                <a:solidFill>
                  <a:srgbClr val="002060"/>
                </a:solidFill>
                <a:latin typeface="Cambria" panose="02040503050406030204" pitchFamily="18" charset="0"/>
              </a:rPr>
              <a:t>urbact.eu/</a:t>
            </a:r>
            <a:r>
              <a:rPr lang="en-US" b="0" dirty="0" err="1">
                <a:solidFill>
                  <a:srgbClr val="002060"/>
                </a:solidFill>
                <a:latin typeface="Cambria" panose="02040503050406030204" pitchFamily="18" charset="0"/>
              </a:rPr>
              <a:t>urbact</a:t>
            </a:r>
            <a:r>
              <a:rPr lang="en-US" b="0" dirty="0">
                <a:solidFill>
                  <a:srgbClr val="002060"/>
                </a:solidFill>
                <a:latin typeface="Cambria" panose="02040503050406030204" pitchFamily="18" charset="0"/>
              </a:rPr>
              <a:t>-last-call-action-planning-networks-now-open</a:t>
            </a:r>
          </a:p>
          <a:p>
            <a:pPr marL="36000">
              <a:lnSpc>
                <a:spcPct val="120000"/>
              </a:lnSpc>
              <a:spcBef>
                <a:spcPts val="0"/>
              </a:spcBef>
              <a:spcAft>
                <a:spcPts val="600"/>
              </a:spcAft>
              <a:buFont typeface="Courier New" panose="02070309020205020404" pitchFamily="49" charset="0"/>
              <a:buChar char="o"/>
            </a:pPr>
            <a:r>
              <a:rPr lang="en-US" b="0" dirty="0" smtClean="0">
                <a:solidFill>
                  <a:srgbClr val="002060"/>
                </a:solidFill>
                <a:latin typeface="Cambria" panose="02040503050406030204" pitchFamily="18" charset="0"/>
              </a:rPr>
              <a:t>http</a:t>
            </a:r>
            <a:r>
              <a:rPr lang="en-US" b="0" dirty="0">
                <a:solidFill>
                  <a:srgbClr val="002060"/>
                </a:solidFill>
                <a:latin typeface="Cambria" panose="02040503050406030204" pitchFamily="18" charset="0"/>
              </a:rPr>
              <a:t>://urbact.eu/urbact-in-bulgaria</a:t>
            </a:r>
            <a:endParaRPr lang="en-US" b="0" dirty="0" smtClean="0">
              <a:solidFill>
                <a:srgbClr val="002060"/>
              </a:solidFill>
              <a:latin typeface="Cambria" panose="02040503050406030204" pitchFamily="18" charset="0"/>
            </a:endParaRPr>
          </a:p>
          <a:p>
            <a:pPr marL="7938" indent="0">
              <a:buFontTx/>
              <a:buNone/>
            </a:pPr>
            <a:endParaRPr lang="en-US" dirty="0">
              <a:solidFill>
                <a:srgbClr val="002060"/>
              </a:solidFill>
              <a:latin typeface="Cambria" panose="02040503050406030204" pitchFamily="18" charset="0"/>
            </a:endParaRPr>
          </a:p>
        </p:txBody>
      </p:sp>
      <p:cxnSp>
        <p:nvCxnSpPr>
          <p:cNvPr id="4" name="Connecteur droit 3"/>
          <p:cNvCxnSpPr/>
          <p:nvPr/>
        </p:nvCxnSpPr>
        <p:spPr>
          <a:xfrm>
            <a:off x="4552950" y="1257302"/>
            <a:ext cx="0" cy="4819648"/>
          </a:xfrm>
          <a:prstGeom prst="line">
            <a:avLst/>
          </a:prstGeom>
          <a:ln>
            <a:solidFill>
              <a:schemeClr val="tx1">
                <a:lumMod val="50000"/>
                <a:lumOff val="50000"/>
                <a:alpha val="44000"/>
              </a:schemeClr>
            </a:solidFill>
          </a:ln>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07631" y="2475963"/>
            <a:ext cx="1290638" cy="129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530" y="6338160"/>
            <a:ext cx="2238113" cy="338554"/>
          </a:xfrm>
          <a:prstGeom prst="rect">
            <a:avLst/>
          </a:prstGeom>
        </p:spPr>
        <p:txBody>
          <a:bodyPr wrap="none">
            <a:spAutoFit/>
          </a:bodyPr>
          <a:lstStyle/>
          <a:p>
            <a:pPr marL="0" lvl="1" indent="-255587"/>
            <a:r>
              <a:rPr lang="en-US" sz="1600" dirty="0">
                <a:solidFill>
                  <a:srgbClr val="FFFFFF"/>
                </a:solidFill>
                <a:latin typeface="Century Gothic" panose="020B0502020202020204" pitchFamily="34" charset="0"/>
                <a:hlinkClick r:id="rId6"/>
              </a:rPr>
              <a:t>http://urbact.eu/faq</a:t>
            </a:r>
            <a:endParaRPr lang="en-US" sz="1600" dirty="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34449926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9D7EC0D4-C4D4-784B-B144-181491B88AD4}" type="slidenum">
              <a:rPr lang="fr-FR" smtClean="0"/>
              <a:pPr/>
              <a:t>23</a:t>
            </a:fld>
            <a:endParaRPr lang="fr-FR" dirty="0"/>
          </a:p>
        </p:txBody>
      </p:sp>
      <p:sp>
        <p:nvSpPr>
          <p:cNvPr id="4" name="Espace réservé du texte 3"/>
          <p:cNvSpPr>
            <a:spLocks noGrp="1"/>
          </p:cNvSpPr>
          <p:nvPr>
            <p:ph type="body" sz="quarter" idx="10"/>
          </p:nvPr>
        </p:nvSpPr>
        <p:spPr>
          <a:xfrm>
            <a:off x="3910956" y="5309195"/>
            <a:ext cx="2059067" cy="723119"/>
          </a:xfrm>
        </p:spPr>
        <p:txBody>
          <a:bodyPr/>
          <a:lstStyle/>
          <a:p>
            <a:r>
              <a:rPr lang="bg-BG" dirty="0" smtClean="0"/>
              <a:t>Въпроси ?</a:t>
            </a:r>
            <a:r>
              <a:rPr lang="en-GB" dirty="0" smtClean="0"/>
              <a:t>…</a:t>
            </a:r>
            <a:endParaRPr lang="en-GB"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630" y="1229140"/>
            <a:ext cx="3050234" cy="277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solidFill>
                  <a:schemeClr val="tx1">
                    <a:lumMod val="50000"/>
                    <a:lumOff val="50000"/>
                  </a:schemeClr>
                </a:solidFill>
              </a:rPr>
              <a:t>Call for Action Planning networks 2019</a:t>
            </a:r>
          </a:p>
          <a:p>
            <a:endParaRPr lang="fr-FR" b="0" dirty="0">
              <a:solidFill>
                <a:schemeClr val="tx1">
                  <a:lumMod val="50000"/>
                  <a:lumOff val="50000"/>
                </a:schemeClr>
              </a:solidFill>
            </a:endParaRPr>
          </a:p>
        </p:txBody>
      </p:sp>
    </p:spTree>
    <p:extLst>
      <p:ext uri="{BB962C8B-B14F-4D97-AF65-F5344CB8AC3E}">
        <p14:creationId xmlns:p14="http://schemas.microsoft.com/office/powerpoint/2010/main" val="420479455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3</a:t>
            </a:fld>
            <a:endParaRPr lang="fr-FR" dirty="0"/>
          </a:p>
        </p:txBody>
      </p:sp>
      <p:sp>
        <p:nvSpPr>
          <p:cNvPr id="6" name="Espace réservé du texte 5"/>
          <p:cNvSpPr>
            <a:spLocks noGrp="1"/>
          </p:cNvSpPr>
          <p:nvPr>
            <p:ph type="body" sz="quarter" idx="13"/>
          </p:nvPr>
        </p:nvSpPr>
        <p:spPr>
          <a:xfrm>
            <a:off x="888027" y="2049964"/>
            <a:ext cx="7934399" cy="3615053"/>
          </a:xfrm>
        </p:spPr>
        <p:txBody>
          <a:bodyPr>
            <a:normAutofit/>
          </a:bodyPr>
          <a:lstStyle/>
          <a:p>
            <a:r>
              <a:rPr lang="bg-BG" dirty="0" smtClean="0">
                <a:solidFill>
                  <a:srgbClr val="002060"/>
                </a:solidFill>
                <a:latin typeface="Century Gothic" panose="020B0502020202020204" pitchFamily="34" charset="0"/>
              </a:rPr>
              <a:t>Основна цел</a:t>
            </a:r>
            <a:r>
              <a:rPr lang="en-US" dirty="0" smtClean="0">
                <a:solidFill>
                  <a:srgbClr val="002060"/>
                </a:solidFill>
                <a:latin typeface="Century Gothic" panose="020B0502020202020204" pitchFamily="34" charset="0"/>
              </a:rPr>
              <a:t>: </a:t>
            </a:r>
            <a:r>
              <a:rPr lang="bg-BG" b="0" dirty="0" smtClean="0">
                <a:solidFill>
                  <a:srgbClr val="002060"/>
                </a:solidFill>
                <a:latin typeface="Century Gothic" panose="020B0502020202020204" pitchFamily="34" charset="0"/>
              </a:rPr>
              <a:t>Насърчаване на устойчивото развитие на градовете и общините в Европа</a:t>
            </a:r>
            <a:endParaRPr lang="en-US" b="0" dirty="0" smtClean="0">
              <a:solidFill>
                <a:srgbClr val="002060"/>
              </a:solidFill>
              <a:latin typeface="Century Gothic" panose="020B0502020202020204" pitchFamily="34" charset="0"/>
            </a:endParaRPr>
          </a:p>
          <a:p>
            <a:pPr marL="7938" indent="0">
              <a:buNone/>
            </a:pPr>
            <a:endParaRPr lang="en-US" sz="1000" b="0" dirty="0" smtClean="0">
              <a:solidFill>
                <a:srgbClr val="002060"/>
              </a:solidFill>
              <a:latin typeface="Century Gothic" panose="020B0502020202020204" pitchFamily="34" charset="0"/>
            </a:endParaRPr>
          </a:p>
          <a:p>
            <a:r>
              <a:rPr lang="bg-BG" dirty="0" smtClean="0">
                <a:solidFill>
                  <a:srgbClr val="002060"/>
                </a:solidFill>
                <a:latin typeface="Century Gothic" panose="020B0502020202020204" pitchFamily="34" charset="0"/>
              </a:rPr>
              <a:t>Целева група</a:t>
            </a:r>
            <a:r>
              <a:rPr lang="en-US" dirty="0" smtClean="0">
                <a:solidFill>
                  <a:srgbClr val="002060"/>
                </a:solidFill>
                <a:latin typeface="Century Gothic" panose="020B0502020202020204" pitchFamily="34" charset="0"/>
              </a:rPr>
              <a:t>: </a:t>
            </a:r>
            <a:r>
              <a:rPr lang="bg-BG" b="0" dirty="0" smtClean="0">
                <a:solidFill>
                  <a:srgbClr val="002060"/>
                </a:solidFill>
                <a:latin typeface="Century Gothic" panose="020B0502020202020204" pitchFamily="34" charset="0"/>
              </a:rPr>
              <a:t>експертите от общините</a:t>
            </a:r>
            <a:endParaRPr lang="en-US" b="0" dirty="0" smtClean="0">
              <a:solidFill>
                <a:srgbClr val="002060"/>
              </a:solidFill>
              <a:latin typeface="Century Gothic" panose="020B0502020202020204" pitchFamily="34" charset="0"/>
            </a:endParaRPr>
          </a:p>
          <a:p>
            <a:endParaRPr lang="en-US" b="0" dirty="0" smtClean="0">
              <a:latin typeface="Century Gothic" panose="020B0502020202020204" pitchFamily="34" charset="0"/>
            </a:endParaRPr>
          </a:p>
          <a:p>
            <a:pPr marL="7938" indent="0">
              <a:buNone/>
            </a:pPr>
            <a:endParaRPr lang="en-US" b="0" dirty="0">
              <a:latin typeface="Century Gothic" panose="020B0502020202020204" pitchFamily="34" charset="0"/>
            </a:endParaRPr>
          </a:p>
        </p:txBody>
      </p:sp>
      <p:sp>
        <p:nvSpPr>
          <p:cNvPr id="7" name="Titre 6"/>
          <p:cNvSpPr>
            <a:spLocks noGrp="1"/>
          </p:cNvSpPr>
          <p:nvPr>
            <p:ph type="title"/>
          </p:nvPr>
        </p:nvSpPr>
        <p:spPr>
          <a:xfrm>
            <a:off x="369630" y="322179"/>
            <a:ext cx="9231569" cy="1354217"/>
          </a:xfrm>
        </p:spPr>
        <p:txBody>
          <a:bodyPr/>
          <a:lstStyle/>
          <a:p>
            <a:pPr algn="ctr"/>
            <a:r>
              <a:rPr lang="bg-BG" b="0" dirty="0" smtClean="0">
                <a:solidFill>
                  <a:srgbClr val="C4007B"/>
                </a:solidFill>
                <a:latin typeface="Century Gothic" panose="020B0502020202020204" pitchFamily="34" charset="0"/>
              </a:rPr>
              <a:t>УРБАКТ</a:t>
            </a:r>
            <a:r>
              <a:rPr lang="en-GB" b="0" dirty="0" smtClean="0">
                <a:solidFill>
                  <a:srgbClr val="C4007B"/>
                </a:solidFill>
                <a:latin typeface="Century Gothic" panose="020B0502020202020204" pitchFamily="34" charset="0"/>
              </a:rPr>
              <a:t> </a:t>
            </a:r>
            <a:br>
              <a:rPr lang="en-GB" b="0" dirty="0" smtClean="0">
                <a:solidFill>
                  <a:srgbClr val="C4007B"/>
                </a:solidFill>
                <a:latin typeface="Century Gothic" panose="020B0502020202020204" pitchFamily="34" charset="0"/>
              </a:rPr>
            </a:br>
            <a:r>
              <a:rPr lang="bg-BG" sz="2400" b="0" dirty="0" smtClean="0">
                <a:solidFill>
                  <a:srgbClr val="C4007B"/>
                </a:solidFill>
                <a:latin typeface="Century Gothic" panose="020B0502020202020204" pitchFamily="34" charset="0"/>
              </a:rPr>
              <a:t>- платформа на европейски общини</a:t>
            </a:r>
            <a:r>
              <a:rPr lang="en-GB" sz="2400" b="0" dirty="0" smtClean="0">
                <a:solidFill>
                  <a:srgbClr val="C4007B"/>
                </a:solidFill>
                <a:latin typeface="Century Gothic" panose="020B0502020202020204" pitchFamily="34" charset="0"/>
              </a:rPr>
              <a:t/>
            </a:r>
            <a:br>
              <a:rPr lang="en-GB" sz="2400" b="0" dirty="0" smtClean="0">
                <a:solidFill>
                  <a:srgbClr val="C4007B"/>
                </a:solidFill>
                <a:latin typeface="Century Gothic" panose="020B0502020202020204" pitchFamily="34" charset="0"/>
              </a:rPr>
            </a:br>
            <a:r>
              <a:rPr lang="bg-BG" sz="1600" dirty="0" smtClean="0">
                <a:solidFill>
                  <a:schemeClr val="accent2"/>
                </a:solidFill>
                <a:latin typeface="Century Gothic" panose="020B0502020202020204" pitchFamily="34" charset="0"/>
              </a:rPr>
              <a:t>или програма за европейско териториално сътрудничество, </a:t>
            </a:r>
            <a:r>
              <a:rPr lang="en-GB" sz="1600" dirty="0" smtClean="0">
                <a:solidFill>
                  <a:schemeClr val="accent2"/>
                </a:solidFill>
                <a:latin typeface="Century Gothic" panose="020B0502020202020204" pitchFamily="34" charset="0"/>
              </a:rPr>
              <a:t> </a:t>
            </a:r>
            <a:r>
              <a:rPr lang="en-GB" sz="2000" dirty="0" smtClean="0">
                <a:solidFill>
                  <a:schemeClr val="accent2"/>
                </a:solidFill>
                <a:latin typeface="Century Gothic" panose="020B0502020202020204" pitchFamily="34" charset="0"/>
              </a:rPr>
              <a:t/>
            </a:r>
            <a:br>
              <a:rPr lang="en-GB" sz="2000" dirty="0" smtClean="0">
                <a:solidFill>
                  <a:schemeClr val="accent2"/>
                </a:solidFill>
                <a:latin typeface="Century Gothic" panose="020B0502020202020204" pitchFamily="34" charset="0"/>
              </a:rPr>
            </a:br>
            <a:r>
              <a:rPr lang="bg-BG" sz="1600" b="0" dirty="0" smtClean="0">
                <a:solidFill>
                  <a:schemeClr val="accent2"/>
                </a:solidFill>
                <a:latin typeface="Century Gothic" panose="020B0502020202020204" pitchFamily="34" charset="0"/>
              </a:rPr>
              <a:t>съфинансирана от ЕФРР и държавите-членки</a:t>
            </a:r>
            <a:endParaRPr lang="en-GB" sz="1600" b="0" dirty="0">
              <a:solidFill>
                <a:schemeClr val="accent2"/>
              </a:solidFill>
              <a:latin typeface="Century Gothic" panose="020B0502020202020204" pitchFamily="34" charset="0"/>
            </a:endParaRPr>
          </a:p>
        </p:txBody>
      </p:sp>
      <p:sp>
        <p:nvSpPr>
          <p:cNvPr id="9" name="Espace réservé du pied de page 3"/>
          <p:cNvSpPr>
            <a:spLocks noGrp="1"/>
          </p:cNvSpPr>
          <p:nvPr>
            <p:ph type="ftr" sz="quarter" idx="3"/>
          </p:nvPr>
        </p:nvSpPr>
        <p:spPr>
          <a:xfrm>
            <a:off x="360000" y="6480000"/>
            <a:ext cx="3086100" cy="201738"/>
          </a:xfrm>
        </p:spPr>
        <p:txBody>
          <a:bodyPr/>
          <a:lstStyle/>
          <a:p>
            <a:r>
              <a:rPr lang="fr-FR" b="0" dirty="0" smtClean="0"/>
              <a:t>Call for Action Planning networks 2019</a:t>
            </a:r>
            <a:endParaRPr lang="fr-FR" b="0" dirty="0"/>
          </a:p>
          <a:p>
            <a:endParaRPr lang="fr-FR" b="0" dirty="0"/>
          </a:p>
        </p:txBody>
      </p:sp>
      <p:sp>
        <p:nvSpPr>
          <p:cNvPr id="2" name="ZoneTexte 1"/>
          <p:cNvSpPr txBox="1"/>
          <p:nvPr/>
        </p:nvSpPr>
        <p:spPr>
          <a:xfrm>
            <a:off x="170979" y="4341038"/>
            <a:ext cx="1121226" cy="646331"/>
          </a:xfrm>
          <a:prstGeom prst="rect">
            <a:avLst/>
          </a:prstGeom>
          <a:noFill/>
        </p:spPr>
        <p:txBody>
          <a:bodyPr wrap="square" rtlCol="0">
            <a:spAutoFit/>
          </a:bodyPr>
          <a:lstStyle/>
          <a:p>
            <a:pPr marL="7938" indent="0" algn="ctr">
              <a:buNone/>
            </a:pPr>
            <a:r>
              <a:rPr lang="bg-BG" b="1" dirty="0" smtClean="0">
                <a:solidFill>
                  <a:schemeClr val="accent3"/>
                </a:solidFill>
                <a:latin typeface="Century Gothic" panose="020B0502020202020204" pitchFamily="34" charset="0"/>
              </a:rPr>
              <a:t>От </a:t>
            </a:r>
            <a:r>
              <a:rPr lang="en-US" b="1" dirty="0" smtClean="0">
                <a:solidFill>
                  <a:schemeClr val="accent3"/>
                </a:solidFill>
                <a:latin typeface="Century Gothic" panose="020B0502020202020204" pitchFamily="34" charset="0"/>
              </a:rPr>
              <a:t> </a:t>
            </a:r>
          </a:p>
          <a:p>
            <a:pPr marL="7938" indent="0" algn="ctr">
              <a:buNone/>
            </a:pPr>
            <a:r>
              <a:rPr lang="en-US" b="1" dirty="0" smtClean="0">
                <a:solidFill>
                  <a:schemeClr val="accent3"/>
                </a:solidFill>
                <a:latin typeface="Century Gothic" panose="020B0502020202020204" pitchFamily="34" charset="0"/>
              </a:rPr>
              <a:t>2002</a:t>
            </a:r>
            <a:r>
              <a:rPr lang="bg-BG" b="1" dirty="0" smtClean="0">
                <a:solidFill>
                  <a:schemeClr val="accent3"/>
                </a:solidFill>
                <a:latin typeface="Century Gothic" panose="020B0502020202020204" pitchFamily="34" charset="0"/>
              </a:rPr>
              <a:t> г.</a:t>
            </a:r>
            <a:endParaRPr lang="en-US" b="1" dirty="0">
              <a:solidFill>
                <a:schemeClr val="accent3"/>
              </a:solidFill>
              <a:latin typeface="Century Gothic" panose="020B0502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881" y="3867931"/>
            <a:ext cx="2227216" cy="1670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7123489" y="4395737"/>
            <a:ext cx="1328056" cy="646331"/>
          </a:xfrm>
          <a:prstGeom prst="rect">
            <a:avLst/>
          </a:prstGeom>
          <a:noFill/>
        </p:spPr>
        <p:txBody>
          <a:bodyPr wrap="square" rtlCol="0">
            <a:spAutoFit/>
          </a:bodyPr>
          <a:lstStyle/>
          <a:p>
            <a:pPr marL="7938" indent="0" algn="ctr">
              <a:buNone/>
            </a:pPr>
            <a:r>
              <a:rPr lang="en-US" b="1" dirty="0" smtClean="0">
                <a:solidFill>
                  <a:schemeClr val="accent3"/>
                </a:solidFill>
                <a:latin typeface="Century Gothic" panose="020B0502020202020204" pitchFamily="34" charset="0"/>
              </a:rPr>
              <a:t>139</a:t>
            </a:r>
          </a:p>
          <a:p>
            <a:pPr marL="7938" indent="0" algn="ctr">
              <a:buNone/>
            </a:pPr>
            <a:r>
              <a:rPr lang="bg-BG" b="1" dirty="0" smtClean="0">
                <a:solidFill>
                  <a:schemeClr val="accent3"/>
                </a:solidFill>
                <a:latin typeface="Century Gothic" panose="020B0502020202020204" pitchFamily="34" charset="0"/>
              </a:rPr>
              <a:t>мрежи</a:t>
            </a:r>
            <a:endParaRPr lang="en-US" b="1" dirty="0">
              <a:solidFill>
                <a:schemeClr val="accent3"/>
              </a:solidFill>
              <a:latin typeface="Century Gothic" panose="020B0502020202020204" pitchFamily="34" charset="0"/>
            </a:endParaRPr>
          </a:p>
        </p:txBody>
      </p:sp>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798" t="8355" r="32807" b="15822"/>
          <a:stretch/>
        </p:blipFill>
        <p:spPr bwMode="auto">
          <a:xfrm>
            <a:off x="4855226" y="3605925"/>
            <a:ext cx="1897382" cy="2225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45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4</a:t>
            </a:fld>
            <a:endParaRPr lang="fr-FR" dirty="0"/>
          </a:p>
        </p:txBody>
      </p:sp>
      <p:sp>
        <p:nvSpPr>
          <p:cNvPr id="6" name="Espace réservé du texte 5"/>
          <p:cNvSpPr>
            <a:spLocks noGrp="1"/>
          </p:cNvSpPr>
          <p:nvPr>
            <p:ph type="body" sz="quarter" idx="13"/>
          </p:nvPr>
        </p:nvSpPr>
        <p:spPr>
          <a:xfrm>
            <a:off x="564776" y="1668110"/>
            <a:ext cx="8101429" cy="2085956"/>
          </a:xfrm>
        </p:spPr>
        <p:txBody>
          <a:bodyPr>
            <a:noAutofit/>
          </a:bodyPr>
          <a:lstStyle/>
          <a:p>
            <a:pPr>
              <a:spcBef>
                <a:spcPts val="0"/>
              </a:spcBef>
            </a:pPr>
            <a:r>
              <a:rPr lang="bg-BG" sz="1800" dirty="0" smtClean="0">
                <a:solidFill>
                  <a:srgbClr val="002060"/>
                </a:solidFill>
                <a:latin typeface="Palatino Linotype" panose="02040502050505030304" pitchFamily="18" charset="0"/>
              </a:rPr>
              <a:t>Интегриран подход </a:t>
            </a:r>
            <a:r>
              <a:rPr lang="en-US" sz="1800" dirty="0" smtClean="0">
                <a:solidFill>
                  <a:srgbClr val="002060"/>
                </a:solidFill>
                <a:latin typeface="Palatino Linotype" panose="02040502050505030304" pitchFamily="18" charset="0"/>
              </a:rPr>
              <a:t>&gt;  </a:t>
            </a:r>
            <a:r>
              <a:rPr lang="bg-BG" sz="1800" dirty="0" smtClean="0">
                <a:solidFill>
                  <a:srgbClr val="002060"/>
                </a:solidFill>
                <a:latin typeface="Palatino Linotype" panose="02040502050505030304" pitchFamily="18" charset="0"/>
              </a:rPr>
              <a:t>съчетаване на различни тематични области и нива на управление</a:t>
            </a:r>
            <a:endParaRPr lang="en-US" sz="1800" dirty="0">
              <a:solidFill>
                <a:srgbClr val="002060"/>
              </a:solidFill>
              <a:latin typeface="Palatino Linotype" panose="02040502050505030304" pitchFamily="18" charset="0"/>
            </a:endParaRPr>
          </a:p>
          <a:p>
            <a:pPr>
              <a:spcBef>
                <a:spcPts val="0"/>
              </a:spcBef>
            </a:pPr>
            <a:endParaRPr lang="en-US" sz="1800" dirty="0">
              <a:solidFill>
                <a:srgbClr val="002060"/>
              </a:solidFill>
              <a:latin typeface="Palatino Linotype" panose="02040502050505030304" pitchFamily="18" charset="0"/>
            </a:endParaRPr>
          </a:p>
          <a:p>
            <a:pPr>
              <a:spcBef>
                <a:spcPts val="0"/>
              </a:spcBef>
            </a:pPr>
            <a:r>
              <a:rPr lang="bg-BG" sz="1800" dirty="0" smtClean="0">
                <a:solidFill>
                  <a:srgbClr val="002060"/>
                </a:solidFill>
                <a:latin typeface="Palatino Linotype" panose="02040502050505030304" pitchFamily="18" charset="0"/>
              </a:rPr>
              <a:t>Партньорство </a:t>
            </a:r>
            <a:r>
              <a:rPr lang="en-US" sz="1800" dirty="0" smtClean="0">
                <a:solidFill>
                  <a:srgbClr val="002060"/>
                </a:solidFill>
                <a:latin typeface="Palatino Linotype" panose="02040502050505030304" pitchFamily="18" charset="0"/>
              </a:rPr>
              <a:t>&gt; </a:t>
            </a:r>
            <a:r>
              <a:rPr lang="bg-BG" sz="1800" dirty="0" smtClean="0">
                <a:solidFill>
                  <a:srgbClr val="002060"/>
                </a:solidFill>
                <a:latin typeface="Palatino Linotype" panose="02040502050505030304" pitchFamily="18" charset="0"/>
              </a:rPr>
              <a:t>ангажиране на всички местни заинтересовани страни </a:t>
            </a:r>
            <a:endParaRPr lang="en-US" sz="1800" dirty="0" smtClean="0">
              <a:solidFill>
                <a:srgbClr val="002060"/>
              </a:solidFill>
              <a:latin typeface="Palatino Linotype" panose="02040502050505030304" pitchFamily="18" charset="0"/>
            </a:endParaRPr>
          </a:p>
          <a:p>
            <a:pPr marL="7938" indent="0">
              <a:spcBef>
                <a:spcPts val="0"/>
              </a:spcBef>
              <a:buNone/>
            </a:pPr>
            <a:endParaRPr lang="en-US" sz="1800" dirty="0">
              <a:solidFill>
                <a:srgbClr val="002060"/>
              </a:solidFill>
              <a:latin typeface="Palatino Linotype" panose="02040502050505030304" pitchFamily="18" charset="0"/>
            </a:endParaRPr>
          </a:p>
          <a:p>
            <a:pPr>
              <a:spcBef>
                <a:spcPts val="0"/>
              </a:spcBef>
            </a:pPr>
            <a:r>
              <a:rPr lang="bg-BG" sz="1800" dirty="0" smtClean="0">
                <a:solidFill>
                  <a:srgbClr val="002060"/>
                </a:solidFill>
                <a:latin typeface="Palatino Linotype" panose="02040502050505030304" pitchFamily="18" charset="0"/>
              </a:rPr>
              <a:t>Международен обмен </a:t>
            </a:r>
            <a:r>
              <a:rPr lang="en-US" sz="1800" dirty="0" smtClean="0">
                <a:solidFill>
                  <a:srgbClr val="002060"/>
                </a:solidFill>
                <a:latin typeface="Palatino Linotype" panose="02040502050505030304" pitchFamily="18" charset="0"/>
              </a:rPr>
              <a:t>&gt; </a:t>
            </a:r>
            <a:r>
              <a:rPr lang="bg-BG" sz="1800" dirty="0" smtClean="0">
                <a:solidFill>
                  <a:srgbClr val="002060"/>
                </a:solidFill>
                <a:latin typeface="Palatino Linotype" panose="02040502050505030304" pitchFamily="18" charset="0"/>
              </a:rPr>
              <a:t>нови знания</a:t>
            </a:r>
            <a:endParaRPr lang="en-US" sz="1800" dirty="0" smtClean="0">
              <a:solidFill>
                <a:srgbClr val="002060"/>
              </a:solidFill>
              <a:latin typeface="Palatino Linotype" panose="02040502050505030304" pitchFamily="18" charset="0"/>
            </a:endParaRPr>
          </a:p>
          <a:p>
            <a:pPr marL="7938" indent="0">
              <a:spcBef>
                <a:spcPts val="0"/>
              </a:spcBef>
              <a:buNone/>
            </a:pPr>
            <a:endParaRPr lang="en-US" sz="1800" dirty="0" smtClean="0">
              <a:solidFill>
                <a:srgbClr val="002060"/>
              </a:solidFill>
              <a:latin typeface="Palatino Linotype" panose="02040502050505030304" pitchFamily="18" charset="0"/>
            </a:endParaRPr>
          </a:p>
          <a:p>
            <a:pPr>
              <a:spcBef>
                <a:spcPts val="0"/>
              </a:spcBef>
            </a:pPr>
            <a:r>
              <a:rPr lang="bg-BG" sz="1800" dirty="0" smtClean="0">
                <a:solidFill>
                  <a:srgbClr val="002060"/>
                </a:solidFill>
                <a:latin typeface="Palatino Linotype" panose="02040502050505030304" pitchFamily="18" charset="0"/>
              </a:rPr>
              <a:t>Експертен опит</a:t>
            </a:r>
            <a:r>
              <a:rPr lang="en-US" sz="1800" dirty="0" smtClean="0">
                <a:solidFill>
                  <a:srgbClr val="002060"/>
                </a:solidFill>
                <a:latin typeface="Palatino Linotype" panose="02040502050505030304" pitchFamily="18" charset="0"/>
              </a:rPr>
              <a:t> &gt; </a:t>
            </a:r>
            <a:r>
              <a:rPr lang="bg-BG" sz="1800" dirty="0" smtClean="0">
                <a:solidFill>
                  <a:srgbClr val="002060"/>
                </a:solidFill>
                <a:latin typeface="Palatino Linotype" panose="02040502050505030304" pitchFamily="18" charset="0"/>
              </a:rPr>
              <a:t>достъп до висококачествена експертиза чрез мрежите </a:t>
            </a:r>
            <a:endParaRPr lang="en-US" sz="1800" dirty="0" smtClean="0">
              <a:solidFill>
                <a:srgbClr val="002060"/>
              </a:solidFill>
              <a:latin typeface="Palatino Linotype" panose="02040502050505030304" pitchFamily="18" charset="0"/>
            </a:endParaRPr>
          </a:p>
        </p:txBody>
      </p:sp>
      <p:pic>
        <p:nvPicPr>
          <p:cNvPr id="10" name="Image 9"/>
          <p:cNvPicPr/>
          <p:nvPr/>
        </p:nvPicPr>
        <p:blipFill>
          <a:blip r:embed="rId3"/>
          <a:stretch>
            <a:fillRect/>
          </a:stretch>
        </p:blipFill>
        <p:spPr>
          <a:xfrm>
            <a:off x="4466385" y="4522411"/>
            <a:ext cx="2388099" cy="1596467"/>
          </a:xfrm>
          <a:prstGeom prst="rect">
            <a:avLst/>
          </a:prstGeom>
        </p:spPr>
      </p:pic>
      <p:sp>
        <p:nvSpPr>
          <p:cNvPr id="12" name="Espace réservé du pied de page 3"/>
          <p:cNvSpPr>
            <a:spLocks noGrp="1"/>
          </p:cNvSpPr>
          <p:nvPr>
            <p:ph type="ftr" sz="quarter" idx="3"/>
          </p:nvPr>
        </p:nvSpPr>
        <p:spPr>
          <a:xfrm>
            <a:off x="360000" y="6480000"/>
            <a:ext cx="3086100" cy="201738"/>
          </a:xfrm>
        </p:spPr>
        <p:txBody>
          <a:bodyPr/>
          <a:lstStyle/>
          <a:p>
            <a:r>
              <a:rPr lang="fr-FR" b="0" dirty="0" smtClean="0"/>
              <a:t>Call for Action Planning networks 2019</a:t>
            </a:r>
            <a:endParaRPr lang="fr-FR" b="0" dirty="0"/>
          </a:p>
          <a:p>
            <a:endParaRPr lang="fr-FR" b="0" dirty="0"/>
          </a:p>
        </p:txBody>
      </p:sp>
      <p:sp>
        <p:nvSpPr>
          <p:cNvPr id="13" name="Titre 6"/>
          <p:cNvSpPr txBox="1">
            <a:spLocks/>
          </p:cNvSpPr>
          <p:nvPr/>
        </p:nvSpPr>
        <p:spPr>
          <a:xfrm>
            <a:off x="346771" y="662817"/>
            <a:ext cx="7794172" cy="800219"/>
          </a:xfrm>
          <a:prstGeom prst="rect">
            <a:avLst/>
          </a:prstGeom>
        </p:spPr>
        <p:txBody>
          <a:bodyPr vert="horz" wrap="square" lIns="288000" tIns="0" rIns="0" bIns="0" rtlCol="0" anchor="b" anchorCtr="0">
            <a:spAutoFit/>
          </a:bodyPr>
          <a:lstStyle>
            <a:lvl1pPr algn="l" defTabSz="457200" rtl="0" eaLnBrk="1" fontAlgn="base" hangingPunct="1">
              <a:spcBef>
                <a:spcPct val="0"/>
              </a:spcBef>
              <a:spcAft>
                <a:spcPct val="0"/>
              </a:spcAft>
              <a:defRPr sz="3200" b="1" kern="1200">
                <a:solidFill>
                  <a:srgbClr val="F08B27"/>
                </a:solidFill>
                <a:latin typeface="Century Gothic" charset="0"/>
                <a:ea typeface="Century Gothic" charset="0"/>
                <a:cs typeface="Century Gothic" charset="0"/>
              </a:defRPr>
            </a:lvl1pPr>
            <a:lvl2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2pPr>
            <a:lvl3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3pPr>
            <a:lvl4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4pPr>
            <a:lvl5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5pPr>
            <a:lvl6pPr marL="457200" algn="ctr" defTabSz="457200" rtl="0" eaLnBrk="1" fontAlgn="base" hangingPunct="1">
              <a:spcBef>
                <a:spcPct val="0"/>
              </a:spcBef>
              <a:spcAft>
                <a:spcPct val="0"/>
              </a:spcAft>
              <a:defRPr sz="9600">
                <a:solidFill>
                  <a:srgbClr val="FFFFFF"/>
                </a:solidFill>
                <a:latin typeface="DIN-LightAlternate" charset="0"/>
                <a:ea typeface="ＭＳ Ｐゴシック" charset="0"/>
              </a:defRPr>
            </a:lvl6pPr>
            <a:lvl7pPr marL="914400" algn="ctr" defTabSz="457200" rtl="0" eaLnBrk="1" fontAlgn="base" hangingPunct="1">
              <a:spcBef>
                <a:spcPct val="0"/>
              </a:spcBef>
              <a:spcAft>
                <a:spcPct val="0"/>
              </a:spcAft>
              <a:defRPr sz="9600">
                <a:solidFill>
                  <a:srgbClr val="FFFFFF"/>
                </a:solidFill>
                <a:latin typeface="DIN-LightAlternate" charset="0"/>
                <a:ea typeface="ＭＳ Ｐゴシック" charset="0"/>
              </a:defRPr>
            </a:lvl7pPr>
            <a:lvl8pPr marL="1371600" algn="ctr" defTabSz="457200" rtl="0" eaLnBrk="1" fontAlgn="base" hangingPunct="1">
              <a:spcBef>
                <a:spcPct val="0"/>
              </a:spcBef>
              <a:spcAft>
                <a:spcPct val="0"/>
              </a:spcAft>
              <a:defRPr sz="9600">
                <a:solidFill>
                  <a:srgbClr val="FFFFFF"/>
                </a:solidFill>
                <a:latin typeface="DIN-LightAlternate" charset="0"/>
                <a:ea typeface="ＭＳ Ｐゴシック" charset="0"/>
              </a:defRPr>
            </a:lvl8pPr>
            <a:lvl9pPr marL="1828800" algn="ctr" defTabSz="457200" rtl="0" eaLnBrk="1" fontAlgn="base" hangingPunct="1">
              <a:spcBef>
                <a:spcPct val="0"/>
              </a:spcBef>
              <a:spcAft>
                <a:spcPct val="0"/>
              </a:spcAft>
              <a:defRPr sz="9600">
                <a:solidFill>
                  <a:srgbClr val="FFFFFF"/>
                </a:solidFill>
                <a:latin typeface="DIN-LightAlternate" charset="0"/>
                <a:ea typeface="ＭＳ Ｐゴシック" charset="0"/>
              </a:defRPr>
            </a:lvl9pPr>
          </a:lstStyle>
          <a:p>
            <a:pPr algn="ctr"/>
            <a:r>
              <a:rPr lang="bg-BG" sz="2800" b="0" dirty="0" smtClean="0">
                <a:solidFill>
                  <a:srgbClr val="C4007B"/>
                </a:solidFill>
                <a:latin typeface="Century Gothic" panose="020B0502020202020204" pitchFamily="34" charset="0"/>
              </a:rPr>
              <a:t>           Планиране на решения </a:t>
            </a:r>
          </a:p>
          <a:p>
            <a:pPr algn="ctr"/>
            <a:r>
              <a:rPr lang="bg-BG" sz="2400" b="0" dirty="0" smtClean="0">
                <a:solidFill>
                  <a:schemeClr val="accent2"/>
                </a:solidFill>
                <a:latin typeface="Century Gothic" panose="020B0502020202020204" pitchFamily="34" charset="0"/>
              </a:rPr>
              <a:t>по метода на УРБАКТ</a:t>
            </a:r>
            <a:endParaRPr lang="en-GB" sz="2400" b="0" dirty="0">
              <a:solidFill>
                <a:schemeClr val="accent2"/>
              </a:solidFill>
              <a:latin typeface="Century Gothic" panose="020B0502020202020204" pitchFamily="34"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759" t="21462" r="29271" b="17729"/>
          <a:stretch/>
        </p:blipFill>
        <p:spPr bwMode="auto">
          <a:xfrm>
            <a:off x="115118" y="4565144"/>
            <a:ext cx="1981698" cy="1522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7597" t="23458" r="23300" b="18453"/>
          <a:stretch/>
        </p:blipFill>
        <p:spPr bwMode="auto">
          <a:xfrm>
            <a:off x="2222925" y="4596676"/>
            <a:ext cx="2124699" cy="1523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4337"/>
          <a:stretch/>
        </p:blipFill>
        <p:spPr bwMode="auto">
          <a:xfrm>
            <a:off x="6963288" y="4495780"/>
            <a:ext cx="2071046" cy="16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059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5</a:t>
            </a:fld>
            <a:endParaRPr lang="fr-FR" dirty="0"/>
          </a:p>
        </p:txBody>
      </p:sp>
      <p:sp>
        <p:nvSpPr>
          <p:cNvPr id="7" name="Titre 6"/>
          <p:cNvSpPr>
            <a:spLocks noGrp="1"/>
          </p:cNvSpPr>
          <p:nvPr>
            <p:ph type="title"/>
          </p:nvPr>
        </p:nvSpPr>
        <p:spPr>
          <a:xfrm>
            <a:off x="2528567" y="150754"/>
            <a:ext cx="3531955" cy="984885"/>
          </a:xfrm>
        </p:spPr>
        <p:txBody>
          <a:bodyPr/>
          <a:lstStyle/>
          <a:p>
            <a:pPr algn="ctr"/>
            <a:r>
              <a:rPr lang="en-US" b="0" dirty="0">
                <a:solidFill>
                  <a:srgbClr val="C4007B"/>
                </a:solidFill>
                <a:latin typeface="Century Gothic" panose="020B0502020202020204" pitchFamily="34" charset="0"/>
              </a:rPr>
              <a:t>3 </a:t>
            </a:r>
            <a:r>
              <a:rPr lang="bg-BG" b="0" dirty="0" smtClean="0">
                <a:solidFill>
                  <a:srgbClr val="C4007B"/>
                </a:solidFill>
                <a:latin typeface="Century Gothic" panose="020B0502020202020204" pitchFamily="34" charset="0"/>
              </a:rPr>
              <a:t>основни дейности</a:t>
            </a:r>
            <a:endParaRPr lang="en-US" b="0" dirty="0">
              <a:solidFill>
                <a:schemeClr val="accent3"/>
              </a:solidFill>
              <a:latin typeface="Century Gothic" panose="020B0502020202020204" pitchFamily="34" charset="0"/>
            </a:endParaRPr>
          </a:p>
        </p:txBody>
      </p:sp>
      <p:sp>
        <p:nvSpPr>
          <p:cNvPr id="8" name="Rectangle 7"/>
          <p:cNvSpPr/>
          <p:nvPr/>
        </p:nvSpPr>
        <p:spPr bwMode="auto">
          <a:xfrm>
            <a:off x="524317" y="1331259"/>
            <a:ext cx="2491851" cy="4455572"/>
          </a:xfrm>
          <a:prstGeom prst="rect">
            <a:avLst/>
          </a:prstGeom>
          <a:noFill/>
          <a:ln>
            <a:noFill/>
            <a:headEnd type="none" w="med" len="med"/>
            <a:tailEnd type="none" w="med" len="med"/>
          </a:ln>
          <a:effectLst>
            <a:glow rad="139700">
              <a:schemeClr val="accent2">
                <a:satMod val="175000"/>
                <a:alpha val="40000"/>
              </a:schemeClr>
            </a:glow>
            <a:softEdge rad="63500"/>
          </a:effectLst>
          <a:extLst/>
        </p:spPr>
        <p:style>
          <a:lnRef idx="2">
            <a:schemeClr val="accent6">
              <a:shade val="50000"/>
            </a:schemeClr>
          </a:lnRef>
          <a:fillRef idx="1">
            <a:schemeClr val="accent6"/>
          </a:fillRef>
          <a:effectRef idx="0">
            <a:schemeClr val="accent6"/>
          </a:effectRef>
          <a:fontRef idx="minor">
            <a:schemeClr val="lt1"/>
          </a:fontRef>
        </p:style>
        <p:txBody>
          <a:bodyPr/>
          <a:lstStyle/>
          <a:p>
            <a:pPr algn="ctr" eaLnBrk="0" hangingPunct="0">
              <a:defRPr/>
            </a:pPr>
            <a:r>
              <a:rPr lang="bg-BG" b="1" dirty="0" smtClean="0">
                <a:solidFill>
                  <a:schemeClr val="bg1">
                    <a:lumMod val="75000"/>
                  </a:schemeClr>
                </a:solidFill>
                <a:latin typeface="Cambria" panose="02040503050406030204" pitchFamily="18" charset="0"/>
              </a:rPr>
              <a:t>Международни мрежи</a:t>
            </a:r>
            <a:endParaRPr lang="fr-FR" b="1" dirty="0" smtClean="0">
              <a:solidFill>
                <a:schemeClr val="bg1">
                  <a:lumMod val="75000"/>
                </a:schemeClr>
              </a:solidFill>
              <a:latin typeface="Cambria" panose="02040503050406030204" pitchFamily="18" charset="0"/>
            </a:endParaRPr>
          </a:p>
          <a:p>
            <a:pPr algn="ctr" eaLnBrk="0" hangingPunct="0">
              <a:defRPr/>
            </a:pPr>
            <a:endParaRPr lang="fr-FR" sz="1400" b="1" dirty="0">
              <a:solidFill>
                <a:srgbClr val="35B3B8"/>
              </a:solidFill>
              <a:latin typeface="Century Gothic" panose="020B0502020202020204" pitchFamily="34" charset="0"/>
            </a:endParaRPr>
          </a:p>
          <a:p>
            <a:pPr algn="ctr" eaLnBrk="0" hangingPunct="0">
              <a:defRPr/>
            </a:pPr>
            <a:endParaRPr lang="fr-FR" sz="1400" b="1" dirty="0" smtClean="0">
              <a:solidFill>
                <a:srgbClr val="35B3B8"/>
              </a:solidFill>
              <a:latin typeface="Century Gothic" panose="020B0502020202020204" pitchFamily="34" charset="0"/>
            </a:endParaRPr>
          </a:p>
          <a:p>
            <a:pPr algn="ctr" eaLnBrk="0" hangingPunct="0">
              <a:defRPr/>
            </a:pPr>
            <a:endParaRPr lang="fr-FR" sz="1400" b="1" dirty="0">
              <a:solidFill>
                <a:srgbClr val="35B3B8"/>
              </a:solidFill>
              <a:latin typeface="Century Gothic" panose="020B0502020202020204" pitchFamily="34" charset="0"/>
            </a:endParaRPr>
          </a:p>
          <a:p>
            <a:pPr algn="ctr" eaLnBrk="0" hangingPunct="0">
              <a:defRPr/>
            </a:pPr>
            <a:endParaRPr lang="fr-FR" sz="1400" b="1" dirty="0" smtClean="0">
              <a:solidFill>
                <a:srgbClr val="35B3B8"/>
              </a:solidFill>
              <a:latin typeface="Century Gothic" panose="020B0502020202020204" pitchFamily="34" charset="0"/>
            </a:endParaRPr>
          </a:p>
          <a:p>
            <a:pPr algn="ctr" eaLnBrk="0" hangingPunct="0">
              <a:defRPr/>
            </a:pPr>
            <a:endParaRPr lang="fr-FR" sz="1400" b="1" dirty="0">
              <a:solidFill>
                <a:srgbClr val="35B3B8"/>
              </a:solidFill>
              <a:latin typeface="Century Gothic" panose="020B0502020202020204" pitchFamily="34" charset="0"/>
            </a:endParaRPr>
          </a:p>
          <a:p>
            <a:pPr algn="ctr" eaLnBrk="0" hangingPunct="0">
              <a:defRPr/>
            </a:pPr>
            <a:endParaRPr lang="fr-FR" sz="1400" b="1" dirty="0" smtClean="0">
              <a:solidFill>
                <a:srgbClr val="35B3B8"/>
              </a:solidFill>
              <a:latin typeface="Century Gothic" panose="020B0502020202020204" pitchFamily="34" charset="0"/>
            </a:endParaRPr>
          </a:p>
          <a:p>
            <a:pPr algn="ctr" eaLnBrk="0" hangingPunct="0">
              <a:defRPr/>
            </a:pPr>
            <a:endParaRPr lang="fr-FR" sz="1400" b="1" dirty="0">
              <a:solidFill>
                <a:srgbClr val="35B3B8"/>
              </a:solidFill>
              <a:latin typeface="Century Gothic" panose="020B0502020202020204" pitchFamily="34" charset="0"/>
            </a:endParaRPr>
          </a:p>
          <a:p>
            <a:pPr algn="ctr" eaLnBrk="0" hangingPunct="0">
              <a:defRPr/>
            </a:pPr>
            <a:endParaRPr lang="fr-FR" sz="1400" b="1" dirty="0" smtClean="0">
              <a:solidFill>
                <a:srgbClr val="35B3B8"/>
              </a:solidFill>
              <a:latin typeface="Century Gothic" panose="020B0502020202020204" pitchFamily="34" charset="0"/>
            </a:endParaRPr>
          </a:p>
          <a:p>
            <a:pPr algn="ctr" eaLnBrk="0" hangingPunct="0">
              <a:defRPr/>
            </a:pPr>
            <a:endParaRPr lang="fr-FR" sz="1400" dirty="0">
              <a:solidFill>
                <a:srgbClr val="000066"/>
              </a:solidFill>
              <a:latin typeface="Century Gothic" panose="020B0502020202020204" pitchFamily="34" charset="0"/>
            </a:endParaRPr>
          </a:p>
          <a:p>
            <a:pPr algn="ctr" eaLnBrk="0" hangingPunct="0">
              <a:spcBef>
                <a:spcPts val="500"/>
              </a:spcBef>
              <a:buClr>
                <a:srgbClr val="000000"/>
              </a:buClr>
              <a:buSzPct val="100000"/>
              <a:buFont typeface="Times New Roman" pitchFamily="18" charset="0"/>
              <a:buNone/>
              <a:defRPr/>
            </a:pPr>
            <a:endParaRPr lang="en-GB" altLang="fr-FR" sz="1400" dirty="0" smtClean="0">
              <a:solidFill>
                <a:srgbClr val="878375"/>
              </a:solidFill>
              <a:latin typeface="Century Gothic" panose="020B0502020202020204" pitchFamily="34" charset="0"/>
            </a:endParaRPr>
          </a:p>
          <a:p>
            <a:pPr algn="ctr" eaLnBrk="0" hangingPunct="0">
              <a:spcBef>
                <a:spcPts val="500"/>
              </a:spcBef>
              <a:buClr>
                <a:srgbClr val="000000"/>
              </a:buClr>
              <a:buSzPct val="100000"/>
              <a:buFont typeface="Times New Roman" pitchFamily="18" charset="0"/>
              <a:buNone/>
              <a:defRPr/>
            </a:pPr>
            <a:r>
              <a:rPr lang="bg-BG" altLang="fr-FR" sz="1400" dirty="0" smtClean="0">
                <a:solidFill>
                  <a:srgbClr val="002060"/>
                </a:solidFill>
                <a:latin typeface="Century Gothic" panose="020B0502020202020204" pitchFamily="34" charset="0"/>
              </a:rPr>
              <a:t>Обмен и обучение </a:t>
            </a:r>
            <a:r>
              <a:rPr lang="en-GB" altLang="fr-FR" sz="1400" dirty="0" smtClean="0">
                <a:solidFill>
                  <a:srgbClr val="002060"/>
                </a:solidFill>
                <a:latin typeface="Century Gothic" panose="020B0502020202020204" pitchFamily="34" charset="0"/>
              </a:rPr>
              <a:t>-  </a:t>
            </a:r>
            <a:r>
              <a:rPr lang="bg-BG" altLang="fr-FR" sz="1400" dirty="0" smtClean="0">
                <a:solidFill>
                  <a:srgbClr val="002060"/>
                </a:solidFill>
                <a:latin typeface="Century Gothic" panose="020B0502020202020204" pitchFamily="34" charset="0"/>
              </a:rPr>
              <a:t>споделяне на опит, проблеми, решения</a:t>
            </a:r>
            <a:r>
              <a:rPr lang="en-GB" altLang="fr-FR" sz="1400" dirty="0" smtClean="0">
                <a:solidFill>
                  <a:srgbClr val="002060"/>
                </a:solidFill>
                <a:latin typeface="Century Gothic" panose="020B0502020202020204" pitchFamily="34" charset="0"/>
              </a:rPr>
              <a:t>,</a:t>
            </a:r>
            <a:r>
              <a:rPr lang="bg-BG" altLang="fr-FR" sz="1400" dirty="0" smtClean="0">
                <a:solidFill>
                  <a:srgbClr val="002060"/>
                </a:solidFill>
                <a:latin typeface="Century Gothic" panose="020B0502020202020204" pitchFamily="34" charset="0"/>
              </a:rPr>
              <a:t> идентифициране на добри практики по планиране и прилагане на общински политики</a:t>
            </a:r>
            <a:endParaRPr lang="fr-FR" sz="1400" dirty="0">
              <a:solidFill>
                <a:srgbClr val="002060"/>
              </a:solidFill>
              <a:latin typeface="Century Gothic" panose="020B0502020202020204" pitchFamily="34" charset="0"/>
            </a:endParaRPr>
          </a:p>
          <a:p>
            <a:pPr algn="ctr" eaLnBrk="0" hangingPunct="0">
              <a:defRPr/>
            </a:pPr>
            <a:endParaRPr lang="fr-FR" sz="1400" dirty="0">
              <a:solidFill>
                <a:srgbClr val="000066"/>
              </a:solidFill>
              <a:latin typeface="Century Gothic" panose="020B0502020202020204" pitchFamily="34" charset="0"/>
            </a:endParaRPr>
          </a:p>
          <a:p>
            <a:pPr algn="ctr" eaLnBrk="0" hangingPunct="0">
              <a:defRPr/>
            </a:pPr>
            <a:endParaRPr lang="fr-FR" sz="1400" dirty="0">
              <a:solidFill>
                <a:srgbClr val="000066"/>
              </a:solidFill>
              <a:latin typeface="Century Gothic" panose="020B0502020202020204" pitchFamily="34" charset="0"/>
            </a:endParaRPr>
          </a:p>
        </p:txBody>
      </p:sp>
      <p:sp>
        <p:nvSpPr>
          <p:cNvPr id="9" name="Rectangle 8"/>
          <p:cNvSpPr/>
          <p:nvPr/>
        </p:nvSpPr>
        <p:spPr bwMode="auto">
          <a:xfrm>
            <a:off x="3382380" y="1331259"/>
            <a:ext cx="2428893" cy="4612341"/>
          </a:xfrm>
          <a:prstGeom prst="rect">
            <a:avLst/>
          </a:prstGeom>
          <a:noFill/>
          <a:ln>
            <a:noFill/>
            <a:headEnd type="none" w="med" len="med"/>
            <a:tailEnd type="none" w="med" len="med"/>
          </a:ln>
          <a:effectLst>
            <a:glow rad="139700">
              <a:schemeClr val="accent2">
                <a:satMod val="175000"/>
                <a:alpha val="40000"/>
              </a:schemeClr>
            </a:glow>
            <a:softEdge rad="63500"/>
          </a:effectLst>
          <a:extLst/>
        </p:spPr>
        <p:style>
          <a:lnRef idx="2">
            <a:schemeClr val="accent6">
              <a:shade val="50000"/>
            </a:schemeClr>
          </a:lnRef>
          <a:fillRef idx="1">
            <a:schemeClr val="accent6"/>
          </a:fillRef>
          <a:effectRef idx="0">
            <a:schemeClr val="accent6"/>
          </a:effectRef>
          <a:fontRef idx="minor">
            <a:schemeClr val="lt1"/>
          </a:fontRef>
        </p:style>
        <p:txBody>
          <a:bodyPr/>
          <a:lstStyle/>
          <a:p>
            <a:pPr algn="ctr" eaLnBrk="0" fontAlgn="auto" hangingPunct="0">
              <a:spcBef>
                <a:spcPts val="0"/>
              </a:spcBef>
              <a:spcAft>
                <a:spcPts val="0"/>
              </a:spcAft>
              <a:defRPr/>
            </a:pPr>
            <a:r>
              <a:rPr lang="bg-BG" b="1" dirty="0" smtClean="0">
                <a:solidFill>
                  <a:srgbClr val="35B3B8"/>
                </a:solidFill>
                <a:latin typeface="Cambria" panose="02040503050406030204" pitchFamily="18" charset="0"/>
              </a:rPr>
              <a:t>Укрепване на капаци</a:t>
            </a:r>
            <a:r>
              <a:rPr lang="bg-BG" b="1" dirty="0">
                <a:solidFill>
                  <a:srgbClr val="35B3B8"/>
                </a:solidFill>
                <a:latin typeface="Cambria" panose="02040503050406030204" pitchFamily="18" charset="0"/>
              </a:rPr>
              <a:t>т</a:t>
            </a:r>
            <a:r>
              <a:rPr lang="bg-BG" b="1" dirty="0" smtClean="0">
                <a:solidFill>
                  <a:srgbClr val="35B3B8"/>
                </a:solidFill>
                <a:latin typeface="Cambria" panose="02040503050406030204" pitchFamily="18" charset="0"/>
              </a:rPr>
              <a:t>ета</a:t>
            </a:r>
            <a:endParaRPr lang="fr-FR" b="1" dirty="0" smtClean="0">
              <a:solidFill>
                <a:srgbClr val="35B3B8"/>
              </a:solidFill>
              <a:latin typeface="Cambria" panose="02040503050406030204" pitchFamily="18" charset="0"/>
            </a:endParaRPr>
          </a:p>
          <a:p>
            <a:pPr algn="ctr" eaLnBrk="0" fontAlgn="auto" hangingPunct="0">
              <a:spcBef>
                <a:spcPts val="0"/>
              </a:spcBef>
              <a:spcAft>
                <a:spcPts val="0"/>
              </a:spcAft>
              <a:defRPr/>
            </a:pPr>
            <a:endParaRPr lang="fr-FR" sz="1400" b="1" dirty="0">
              <a:solidFill>
                <a:srgbClr val="96BD0D"/>
              </a:solidFill>
              <a:latin typeface="Century Gothic" panose="020B0502020202020204" pitchFamily="34" charset="0"/>
            </a:endParaRPr>
          </a:p>
          <a:p>
            <a:pPr algn="ctr" eaLnBrk="0" fontAlgn="auto" hangingPunct="0">
              <a:spcBef>
                <a:spcPts val="0"/>
              </a:spcBef>
              <a:spcAft>
                <a:spcPts val="0"/>
              </a:spcAft>
              <a:defRPr/>
            </a:pPr>
            <a:endParaRPr lang="fr-FR" sz="1400" b="1" dirty="0" smtClean="0">
              <a:solidFill>
                <a:srgbClr val="96BD0D"/>
              </a:solidFill>
              <a:latin typeface="Century Gothic" panose="020B0502020202020204" pitchFamily="34" charset="0"/>
            </a:endParaRPr>
          </a:p>
          <a:p>
            <a:pPr algn="ctr" eaLnBrk="0" fontAlgn="auto" hangingPunct="0">
              <a:spcBef>
                <a:spcPts val="0"/>
              </a:spcBef>
              <a:spcAft>
                <a:spcPts val="0"/>
              </a:spcAft>
              <a:defRPr/>
            </a:pPr>
            <a:endParaRPr lang="fr-FR" sz="1400" b="1" dirty="0">
              <a:solidFill>
                <a:srgbClr val="96BD0D"/>
              </a:solidFill>
              <a:latin typeface="Century Gothic" panose="020B0502020202020204" pitchFamily="34" charset="0"/>
            </a:endParaRPr>
          </a:p>
          <a:p>
            <a:pPr algn="ctr" eaLnBrk="0" fontAlgn="auto" hangingPunct="0">
              <a:spcBef>
                <a:spcPts val="0"/>
              </a:spcBef>
              <a:spcAft>
                <a:spcPts val="0"/>
              </a:spcAft>
              <a:defRPr/>
            </a:pPr>
            <a:endParaRPr lang="fr-FR" sz="1400" b="1" dirty="0" smtClean="0">
              <a:solidFill>
                <a:srgbClr val="96BD0D"/>
              </a:solidFill>
              <a:latin typeface="Century Gothic" panose="020B0502020202020204" pitchFamily="34" charset="0"/>
            </a:endParaRPr>
          </a:p>
          <a:p>
            <a:pPr algn="ctr" eaLnBrk="0" fontAlgn="auto" hangingPunct="0">
              <a:spcBef>
                <a:spcPts val="0"/>
              </a:spcBef>
              <a:spcAft>
                <a:spcPts val="0"/>
              </a:spcAft>
              <a:defRPr/>
            </a:pPr>
            <a:endParaRPr lang="fr-FR" sz="1400" b="1" dirty="0">
              <a:solidFill>
                <a:srgbClr val="96BD0D"/>
              </a:solidFill>
              <a:latin typeface="Century Gothic" panose="020B0502020202020204" pitchFamily="34" charset="0"/>
            </a:endParaRPr>
          </a:p>
          <a:p>
            <a:pPr algn="ctr" eaLnBrk="0" fontAlgn="auto" hangingPunct="0">
              <a:spcBef>
                <a:spcPts val="0"/>
              </a:spcBef>
              <a:spcAft>
                <a:spcPts val="0"/>
              </a:spcAft>
              <a:defRPr/>
            </a:pPr>
            <a:endParaRPr lang="fr-FR" sz="1400" b="1" dirty="0" smtClean="0">
              <a:solidFill>
                <a:srgbClr val="96BD0D"/>
              </a:solidFill>
              <a:latin typeface="Century Gothic" panose="020B0502020202020204" pitchFamily="34" charset="0"/>
            </a:endParaRPr>
          </a:p>
          <a:p>
            <a:pPr algn="ctr" eaLnBrk="0" fontAlgn="auto" hangingPunct="0">
              <a:spcBef>
                <a:spcPts val="0"/>
              </a:spcBef>
              <a:spcAft>
                <a:spcPts val="0"/>
              </a:spcAft>
              <a:defRPr/>
            </a:pPr>
            <a:endParaRPr lang="fr-FR" sz="1400" b="1" dirty="0">
              <a:solidFill>
                <a:srgbClr val="96BD0D"/>
              </a:solidFill>
              <a:latin typeface="Century Gothic" panose="020B0502020202020204" pitchFamily="34" charset="0"/>
            </a:endParaRPr>
          </a:p>
          <a:p>
            <a:pPr algn="ctr" eaLnBrk="0" fontAlgn="auto" hangingPunct="0">
              <a:spcBef>
                <a:spcPts val="0"/>
              </a:spcBef>
              <a:spcAft>
                <a:spcPts val="0"/>
              </a:spcAft>
              <a:defRPr/>
            </a:pPr>
            <a:endParaRPr lang="fr-FR" sz="1400" b="1" dirty="0" smtClean="0">
              <a:solidFill>
                <a:srgbClr val="96BD0D"/>
              </a:solidFill>
              <a:latin typeface="Century Gothic" panose="020B0502020202020204" pitchFamily="34" charset="0"/>
            </a:endParaRPr>
          </a:p>
          <a:p>
            <a:pPr algn="ctr" eaLnBrk="0" fontAlgn="auto" hangingPunct="0">
              <a:spcBef>
                <a:spcPts val="0"/>
              </a:spcBef>
              <a:spcAft>
                <a:spcPts val="0"/>
              </a:spcAft>
              <a:defRPr/>
            </a:pPr>
            <a:endParaRPr lang="fr-FR" sz="1400" dirty="0">
              <a:solidFill>
                <a:schemeClr val="bg1"/>
              </a:solidFill>
              <a:latin typeface="Century Gothic" panose="020B0502020202020204" pitchFamily="34" charset="0"/>
            </a:endParaRPr>
          </a:p>
          <a:p>
            <a:pPr algn="ctr" eaLnBrk="0" fontAlgn="auto" hangingPunct="0">
              <a:spcBef>
                <a:spcPts val="500"/>
              </a:spcBef>
              <a:spcAft>
                <a:spcPts val="0"/>
              </a:spcAft>
              <a:buClr>
                <a:srgbClr val="000000"/>
              </a:buClr>
              <a:buSzPct val="100000"/>
              <a:buFont typeface="Times New Roman" pitchFamily="18" charset="0"/>
              <a:buNone/>
              <a:defRPr/>
            </a:pPr>
            <a:endParaRPr lang="en-US" altLang="fr-FR" sz="1400" dirty="0" smtClean="0">
              <a:solidFill>
                <a:srgbClr val="878375"/>
              </a:solidFill>
              <a:latin typeface="Century Gothic" panose="020B0502020202020204" pitchFamily="34" charset="0"/>
            </a:endParaRPr>
          </a:p>
          <a:p>
            <a:pPr algn="ctr" eaLnBrk="0" fontAlgn="auto" hangingPunct="0">
              <a:spcBef>
                <a:spcPts val="500"/>
              </a:spcBef>
              <a:spcAft>
                <a:spcPts val="0"/>
              </a:spcAft>
              <a:buClr>
                <a:srgbClr val="000000"/>
              </a:buClr>
              <a:buSzPct val="100000"/>
              <a:buFont typeface="Times New Roman" pitchFamily="18" charset="0"/>
              <a:buNone/>
              <a:defRPr/>
            </a:pPr>
            <a:r>
              <a:rPr lang="bg-BG" altLang="fr-FR" sz="1400" dirty="0" smtClean="0">
                <a:solidFill>
                  <a:srgbClr val="002060"/>
                </a:solidFill>
                <a:latin typeface="Century Gothic" panose="020B0502020202020204" pitchFamily="34" charset="0"/>
              </a:rPr>
              <a:t>Развитие на способностите за разработване на интегрирани и партньорски решения/подходи</a:t>
            </a:r>
            <a:endParaRPr lang="fr-FR" sz="1400" dirty="0">
              <a:solidFill>
                <a:srgbClr val="878375"/>
              </a:solidFill>
              <a:latin typeface="Century Gothic" panose="020B0502020202020204" pitchFamily="34" charset="0"/>
            </a:endParaRPr>
          </a:p>
        </p:txBody>
      </p:sp>
      <p:sp>
        <p:nvSpPr>
          <p:cNvPr id="10" name="Rectangle 9"/>
          <p:cNvSpPr/>
          <p:nvPr/>
        </p:nvSpPr>
        <p:spPr bwMode="auto">
          <a:xfrm>
            <a:off x="6177485" y="1331259"/>
            <a:ext cx="2428892" cy="4612341"/>
          </a:xfrm>
          <a:prstGeom prst="rect">
            <a:avLst/>
          </a:prstGeom>
          <a:noFill/>
          <a:ln>
            <a:noFill/>
            <a:headEnd type="none" w="med" len="med"/>
            <a:tailEnd type="none" w="med" len="med"/>
          </a:ln>
          <a:effectLst>
            <a:glow rad="139700">
              <a:schemeClr val="accent2">
                <a:satMod val="175000"/>
                <a:alpha val="40000"/>
              </a:schemeClr>
            </a:glow>
            <a:softEdge rad="63500"/>
          </a:effectLst>
          <a:extLst/>
        </p:spPr>
        <p:style>
          <a:lnRef idx="2">
            <a:schemeClr val="accent6">
              <a:shade val="50000"/>
            </a:schemeClr>
          </a:lnRef>
          <a:fillRef idx="1">
            <a:schemeClr val="accent6"/>
          </a:fillRef>
          <a:effectRef idx="0">
            <a:schemeClr val="accent6"/>
          </a:effectRef>
          <a:fontRef idx="minor">
            <a:schemeClr val="lt1"/>
          </a:fontRef>
        </p:style>
        <p:txBody>
          <a:bodyPr/>
          <a:lstStyle/>
          <a:p>
            <a:pPr algn="ctr" eaLnBrk="0" fontAlgn="auto" hangingPunct="0">
              <a:spcBef>
                <a:spcPts val="0"/>
              </a:spcBef>
              <a:spcAft>
                <a:spcPts val="0"/>
              </a:spcAft>
              <a:defRPr/>
            </a:pPr>
            <a:r>
              <a:rPr lang="bg-BG" b="1" dirty="0" smtClean="0">
                <a:solidFill>
                  <a:srgbClr val="96BD0D"/>
                </a:solidFill>
                <a:latin typeface="Cambria" panose="02040503050406030204" pitchFamily="18" charset="0"/>
              </a:rPr>
              <a:t>Разпространения на знания </a:t>
            </a:r>
            <a:endParaRPr lang="fr-FR" b="1" dirty="0">
              <a:solidFill>
                <a:srgbClr val="96BD0D"/>
              </a:solidFill>
              <a:latin typeface="Cambria" panose="02040503050406030204" pitchFamily="18" charset="0"/>
            </a:endParaRPr>
          </a:p>
          <a:p>
            <a:pPr algn="ctr" eaLnBrk="0" fontAlgn="auto" hangingPunct="0">
              <a:spcBef>
                <a:spcPts val="0"/>
              </a:spcBef>
              <a:spcAft>
                <a:spcPts val="0"/>
              </a:spcAft>
              <a:defRPr/>
            </a:pPr>
            <a:endParaRPr lang="fr-FR" sz="1400" b="1" dirty="0">
              <a:solidFill>
                <a:srgbClr val="F08B27"/>
              </a:solidFill>
              <a:latin typeface="Century Gothic" panose="020B0502020202020204" pitchFamily="34" charset="0"/>
            </a:endParaRPr>
          </a:p>
          <a:p>
            <a:pPr algn="ctr" eaLnBrk="0" fontAlgn="auto" hangingPunct="0">
              <a:spcBef>
                <a:spcPts val="0"/>
              </a:spcBef>
              <a:spcAft>
                <a:spcPts val="0"/>
              </a:spcAft>
              <a:defRPr/>
            </a:pPr>
            <a:endParaRPr lang="fr-FR" sz="1400" b="1" dirty="0" smtClean="0">
              <a:solidFill>
                <a:srgbClr val="F08B27"/>
              </a:solidFill>
              <a:latin typeface="Century Gothic" panose="020B0502020202020204" pitchFamily="34" charset="0"/>
            </a:endParaRPr>
          </a:p>
          <a:p>
            <a:pPr algn="ctr" eaLnBrk="0" fontAlgn="auto" hangingPunct="0">
              <a:spcBef>
                <a:spcPts val="0"/>
              </a:spcBef>
              <a:spcAft>
                <a:spcPts val="0"/>
              </a:spcAft>
              <a:defRPr/>
            </a:pPr>
            <a:endParaRPr lang="fr-FR" sz="1400" b="1" dirty="0">
              <a:solidFill>
                <a:srgbClr val="F08B27"/>
              </a:solidFill>
              <a:latin typeface="Century Gothic" panose="020B0502020202020204" pitchFamily="34" charset="0"/>
            </a:endParaRPr>
          </a:p>
          <a:p>
            <a:pPr algn="ctr" eaLnBrk="0" fontAlgn="auto" hangingPunct="0">
              <a:spcBef>
                <a:spcPts val="0"/>
              </a:spcBef>
              <a:spcAft>
                <a:spcPts val="0"/>
              </a:spcAft>
              <a:defRPr/>
            </a:pPr>
            <a:endParaRPr lang="fr-FR" sz="1400" b="1" dirty="0" smtClean="0">
              <a:solidFill>
                <a:srgbClr val="F08B27"/>
              </a:solidFill>
              <a:latin typeface="Century Gothic" panose="020B0502020202020204" pitchFamily="34" charset="0"/>
            </a:endParaRPr>
          </a:p>
          <a:p>
            <a:pPr algn="ctr" eaLnBrk="0" fontAlgn="auto" hangingPunct="0">
              <a:spcBef>
                <a:spcPts val="0"/>
              </a:spcBef>
              <a:spcAft>
                <a:spcPts val="0"/>
              </a:spcAft>
              <a:defRPr/>
            </a:pPr>
            <a:endParaRPr lang="fr-FR" sz="1400" b="1" dirty="0">
              <a:solidFill>
                <a:srgbClr val="F08B27"/>
              </a:solidFill>
              <a:latin typeface="Century Gothic" panose="020B0502020202020204" pitchFamily="34" charset="0"/>
            </a:endParaRPr>
          </a:p>
          <a:p>
            <a:pPr algn="ctr" eaLnBrk="0" fontAlgn="auto" hangingPunct="0">
              <a:spcBef>
                <a:spcPts val="0"/>
              </a:spcBef>
              <a:spcAft>
                <a:spcPts val="0"/>
              </a:spcAft>
              <a:defRPr/>
            </a:pPr>
            <a:endParaRPr lang="fr-FR" sz="1400" b="1" dirty="0" smtClean="0">
              <a:solidFill>
                <a:srgbClr val="F08B27"/>
              </a:solidFill>
              <a:latin typeface="Century Gothic" panose="020B0502020202020204" pitchFamily="34" charset="0"/>
            </a:endParaRPr>
          </a:p>
          <a:p>
            <a:pPr algn="ctr" eaLnBrk="0" fontAlgn="auto" hangingPunct="0">
              <a:spcBef>
                <a:spcPts val="0"/>
              </a:spcBef>
              <a:spcAft>
                <a:spcPts val="0"/>
              </a:spcAft>
              <a:defRPr/>
            </a:pPr>
            <a:endParaRPr lang="fr-FR" sz="1400" b="1" dirty="0">
              <a:solidFill>
                <a:srgbClr val="F08B27"/>
              </a:solidFill>
              <a:latin typeface="Century Gothic" panose="020B0502020202020204" pitchFamily="34" charset="0"/>
            </a:endParaRPr>
          </a:p>
          <a:p>
            <a:pPr algn="ctr" eaLnBrk="0" fontAlgn="auto" hangingPunct="0">
              <a:spcBef>
                <a:spcPts val="0"/>
              </a:spcBef>
              <a:spcAft>
                <a:spcPts val="0"/>
              </a:spcAft>
              <a:defRPr/>
            </a:pPr>
            <a:endParaRPr lang="fr-FR" sz="1400" b="1" dirty="0" smtClean="0">
              <a:solidFill>
                <a:srgbClr val="F08B27"/>
              </a:solidFill>
              <a:latin typeface="Century Gothic" panose="020B0502020202020204" pitchFamily="34" charset="0"/>
            </a:endParaRPr>
          </a:p>
          <a:p>
            <a:pPr algn="ctr" eaLnBrk="0" fontAlgn="auto" hangingPunct="0">
              <a:spcBef>
                <a:spcPts val="0"/>
              </a:spcBef>
              <a:spcAft>
                <a:spcPts val="0"/>
              </a:spcAft>
              <a:defRPr/>
            </a:pPr>
            <a:endParaRPr lang="fr-FR" sz="1400" b="1" dirty="0" smtClean="0">
              <a:solidFill>
                <a:srgbClr val="F08B27"/>
              </a:solidFill>
              <a:latin typeface="Century Gothic" panose="020B0502020202020204" pitchFamily="34" charset="0"/>
            </a:endParaRPr>
          </a:p>
          <a:p>
            <a:pPr algn="ctr" eaLnBrk="0" fontAlgn="auto" hangingPunct="0">
              <a:spcBef>
                <a:spcPts val="500"/>
              </a:spcBef>
              <a:spcAft>
                <a:spcPts val="0"/>
              </a:spcAft>
              <a:buClr>
                <a:srgbClr val="000000"/>
              </a:buClr>
              <a:buSzPct val="100000"/>
              <a:buFont typeface="Times New Roman" pitchFamily="18" charset="0"/>
              <a:buNone/>
              <a:defRPr/>
            </a:pPr>
            <a:endParaRPr lang="en-US" altLang="fr-FR" sz="1400" dirty="0" smtClean="0">
              <a:solidFill>
                <a:srgbClr val="878375"/>
              </a:solidFill>
              <a:latin typeface="Century Gothic" panose="020B0502020202020204" pitchFamily="34" charset="0"/>
            </a:endParaRPr>
          </a:p>
          <a:p>
            <a:pPr algn="ctr" eaLnBrk="0" fontAlgn="auto" hangingPunct="0">
              <a:spcBef>
                <a:spcPts val="500"/>
              </a:spcBef>
              <a:spcAft>
                <a:spcPts val="0"/>
              </a:spcAft>
              <a:buClr>
                <a:srgbClr val="000000"/>
              </a:buClr>
              <a:buSzPct val="100000"/>
              <a:buFont typeface="Times New Roman" pitchFamily="18" charset="0"/>
              <a:buNone/>
              <a:defRPr/>
            </a:pPr>
            <a:r>
              <a:rPr lang="bg-BG" altLang="fr-FR" sz="1400" dirty="0" smtClean="0">
                <a:solidFill>
                  <a:srgbClr val="002060"/>
                </a:solidFill>
                <a:latin typeface="Century Gothic" panose="020B0502020202020204" pitchFamily="34" charset="0"/>
              </a:rPr>
              <a:t>Разпространение на знания, добри практики и политики сред професионалната общности и сред гражданското общество</a:t>
            </a:r>
            <a:endParaRPr lang="fr-FR" sz="1400" dirty="0">
              <a:solidFill>
                <a:srgbClr val="002060"/>
              </a:solidFill>
              <a:latin typeface="Century Gothic" panose="020B0502020202020204" pitchFamily="34" charset="0"/>
            </a:endParaRPr>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798" y="2272394"/>
            <a:ext cx="2356943" cy="17677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7485" y="2307224"/>
            <a:ext cx="2331525" cy="17486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20" y="2291458"/>
            <a:ext cx="2352546" cy="17644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Tree>
    <p:extLst>
      <p:ext uri="{BB962C8B-B14F-4D97-AF65-F5344CB8AC3E}">
        <p14:creationId xmlns:p14="http://schemas.microsoft.com/office/powerpoint/2010/main" val="141949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315" y="1351045"/>
            <a:ext cx="8511988" cy="1754326"/>
          </a:xfrm>
        </p:spPr>
        <p:txBody>
          <a:bodyPr/>
          <a:lstStyle/>
          <a:p>
            <a:pPr algn="ctr"/>
            <a:r>
              <a:rPr lang="bg-BG" sz="1800" b="0" dirty="0" smtClean="0">
                <a:solidFill>
                  <a:schemeClr val="tx1"/>
                </a:solidFill>
              </a:rPr>
              <a:t>След успеха на първата покана Управляващият орган взе решение за</a:t>
            </a:r>
            <a:r>
              <a:rPr lang="en-US" sz="1800" b="0" dirty="0" smtClean="0">
                <a:solidFill>
                  <a:schemeClr val="tx1"/>
                </a:solidFill>
              </a:rPr>
              <a:t/>
            </a:r>
            <a:br>
              <a:rPr lang="en-US" sz="1800" b="0" dirty="0" smtClean="0">
                <a:solidFill>
                  <a:schemeClr val="tx1"/>
                </a:solidFill>
              </a:rPr>
            </a:br>
            <a:r>
              <a:rPr lang="bg-BG" b="0" dirty="0" smtClean="0">
                <a:solidFill>
                  <a:srgbClr val="35B3B8"/>
                </a:solidFill>
              </a:rPr>
              <a:t>2ра покана </a:t>
            </a:r>
            <a:r>
              <a:rPr lang="en-US" b="0" dirty="0" smtClean="0">
                <a:solidFill>
                  <a:srgbClr val="35B3B8"/>
                </a:solidFill>
              </a:rPr>
              <a:t/>
            </a:r>
            <a:br>
              <a:rPr lang="en-US" b="0" dirty="0" smtClean="0">
                <a:solidFill>
                  <a:srgbClr val="35B3B8"/>
                </a:solidFill>
              </a:rPr>
            </a:br>
            <a:r>
              <a:rPr lang="bg-BG" b="0" dirty="0" smtClean="0">
                <a:solidFill>
                  <a:srgbClr val="C4007B"/>
                </a:solidFill>
              </a:rPr>
              <a:t>за финансиране на нови 23 мрежи за съвместно планиране</a:t>
            </a:r>
            <a:endParaRPr lang="en-GB" b="0" dirty="0">
              <a:solidFill>
                <a:srgbClr val="C4007B"/>
              </a:solidFill>
            </a:endParaRPr>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6</a:t>
            </a:fld>
            <a:endParaRPr lang="fr-FR"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494" y="134266"/>
            <a:ext cx="916364" cy="117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017225" y="5377791"/>
            <a:ext cx="6655437" cy="769441"/>
          </a:xfrm>
          <a:prstGeom prst="rect">
            <a:avLst/>
          </a:prstGeom>
        </p:spPr>
        <p:txBody>
          <a:bodyPr wrap="square">
            <a:spAutoFit/>
          </a:bodyPr>
          <a:lstStyle/>
          <a:p>
            <a:pPr marL="7938" indent="0">
              <a:buNone/>
            </a:pPr>
            <a:r>
              <a:rPr lang="en-US" sz="1100" i="1" dirty="0" smtClean="0">
                <a:solidFill>
                  <a:schemeClr val="tx1">
                    <a:lumMod val="50000"/>
                    <a:lumOff val="50000"/>
                  </a:schemeClr>
                </a:solidFill>
                <a:latin typeface="Century Gothic" panose="020B0502020202020204" pitchFamily="34" charset="0"/>
              </a:rPr>
              <a:t>You can learn more about the results from first round of Action Planning networks here: </a:t>
            </a:r>
          </a:p>
          <a:p>
            <a:pPr marL="293688" indent="-285750">
              <a:buFont typeface="Arial" panose="020B0604020202020204" pitchFamily="34" charset="0"/>
              <a:buChar char="•"/>
            </a:pPr>
            <a:r>
              <a:rPr lang="en-US" sz="1100" i="1" dirty="0" smtClean="0">
                <a:solidFill>
                  <a:srgbClr val="35B3B8"/>
                </a:solidFill>
                <a:latin typeface="Century Gothic" panose="020B0502020202020204" pitchFamily="34" charset="0"/>
              </a:rPr>
              <a:t>‘Cities in Action Stories of Change’ publication </a:t>
            </a:r>
            <a:r>
              <a:rPr lang="en-US" sz="1100" i="1" dirty="0" smtClean="0">
                <a:solidFill>
                  <a:srgbClr val="35B3B8"/>
                </a:solidFill>
                <a:latin typeface="Century Gothic" panose="020B0502020202020204" pitchFamily="34" charset="0"/>
                <a:hlinkClick r:id="rId4"/>
              </a:rPr>
              <a:t>(LINK)</a:t>
            </a:r>
            <a:endParaRPr lang="en-US" sz="1100" i="1" dirty="0" smtClean="0">
              <a:solidFill>
                <a:srgbClr val="35B3B8"/>
              </a:solidFill>
              <a:latin typeface="Century Gothic" panose="020B0502020202020204" pitchFamily="34" charset="0"/>
            </a:endParaRPr>
          </a:p>
          <a:p>
            <a:pPr marL="293688" indent="-285750">
              <a:buFont typeface="Arial" panose="020B0604020202020204" pitchFamily="34" charset="0"/>
              <a:buChar char="•"/>
            </a:pPr>
            <a:r>
              <a:rPr lang="en-US" sz="1100" i="1" dirty="0">
                <a:solidFill>
                  <a:srgbClr val="35B3B8"/>
                </a:solidFill>
                <a:latin typeface="Century Gothic" panose="020B0502020202020204" pitchFamily="34" charset="0"/>
              </a:rPr>
              <a:t>W</a:t>
            </a:r>
            <a:r>
              <a:rPr lang="en-US" sz="1100" i="1" dirty="0" smtClean="0">
                <a:solidFill>
                  <a:srgbClr val="35B3B8"/>
                </a:solidFill>
                <a:latin typeface="Century Gothic" panose="020B0502020202020204" pitchFamily="34" charset="0"/>
              </a:rPr>
              <a:t>ebpages of networks</a:t>
            </a:r>
            <a:r>
              <a:rPr lang="en-US" sz="1100" i="1" dirty="0" smtClean="0">
                <a:solidFill>
                  <a:srgbClr val="35B3B8"/>
                </a:solidFill>
                <a:latin typeface="Century Gothic" panose="020B0502020202020204" pitchFamily="34" charset="0"/>
                <a:hlinkClick r:id="rId5"/>
              </a:rPr>
              <a:t> </a:t>
            </a:r>
            <a:r>
              <a:rPr lang="en-US" sz="1100" i="1" dirty="0" smtClean="0">
                <a:solidFill>
                  <a:srgbClr val="35B3B8"/>
                </a:solidFill>
                <a:latin typeface="Century Gothic" panose="020B0502020202020204" pitchFamily="34" charset="0"/>
              </a:rPr>
              <a:t> </a:t>
            </a:r>
            <a:r>
              <a:rPr lang="en-US" sz="1100" i="1" dirty="0" smtClean="0">
                <a:solidFill>
                  <a:srgbClr val="35B3B8"/>
                </a:solidFill>
                <a:latin typeface="Century Gothic" panose="020B0502020202020204" pitchFamily="34" charset="0"/>
                <a:hlinkClick r:id="rId6"/>
              </a:rPr>
              <a:t>(LINK)</a:t>
            </a:r>
            <a:endParaRPr lang="en-US" sz="1100" i="1" dirty="0" smtClean="0">
              <a:solidFill>
                <a:srgbClr val="35B3B8"/>
              </a:solidFill>
              <a:latin typeface="Century Gothic" panose="020B0502020202020204" pitchFamily="34" charset="0"/>
            </a:endParaRPr>
          </a:p>
          <a:p>
            <a:pPr marL="293688" indent="-285750">
              <a:buFont typeface="Arial" panose="020B0604020202020204" pitchFamily="34" charset="0"/>
              <a:buChar char="•"/>
            </a:pPr>
            <a:r>
              <a:rPr lang="en-US" sz="1100" i="1" dirty="0" smtClean="0">
                <a:solidFill>
                  <a:srgbClr val="35B3B8"/>
                </a:solidFill>
                <a:latin typeface="Century Gothic" panose="020B0502020202020204" pitchFamily="34" charset="0"/>
              </a:rPr>
              <a:t>Articles on the URBACT website and blog (</a:t>
            </a:r>
            <a:r>
              <a:rPr lang="en-US" sz="1100" i="1" dirty="0" smtClean="0">
                <a:solidFill>
                  <a:srgbClr val="35B3B8"/>
                </a:solidFill>
                <a:latin typeface="Century Gothic" panose="020B0502020202020204" pitchFamily="34" charset="0"/>
                <a:hlinkClick r:id="rId7"/>
              </a:rPr>
              <a:t>LINK 1</a:t>
            </a:r>
            <a:r>
              <a:rPr lang="en-US" sz="1100" i="1" dirty="0" smtClean="0">
                <a:solidFill>
                  <a:srgbClr val="35B3B8"/>
                </a:solidFill>
                <a:latin typeface="Century Gothic" panose="020B0502020202020204" pitchFamily="34" charset="0"/>
              </a:rPr>
              <a:t>, </a:t>
            </a:r>
            <a:r>
              <a:rPr lang="en-US" sz="1100" i="1" dirty="0" smtClean="0">
                <a:solidFill>
                  <a:srgbClr val="35B3B8"/>
                </a:solidFill>
                <a:latin typeface="Century Gothic" panose="020B0502020202020204" pitchFamily="34" charset="0"/>
                <a:hlinkClick r:id="rId8"/>
              </a:rPr>
              <a:t>LINK 2</a:t>
            </a:r>
            <a:r>
              <a:rPr lang="en-US" sz="1100" i="1" dirty="0" smtClean="0">
                <a:solidFill>
                  <a:srgbClr val="35B3B8"/>
                </a:solidFill>
                <a:latin typeface="Century Gothic" panose="020B0502020202020204" pitchFamily="34" charset="0"/>
              </a:rPr>
              <a:t>)</a:t>
            </a:r>
            <a:endParaRPr lang="fr-FR" sz="1100" i="1" dirty="0">
              <a:solidFill>
                <a:srgbClr val="35B3B8"/>
              </a:solidFill>
              <a:latin typeface="Century Gothic" panose="020B0502020202020204" pitchFamily="34" charset="0"/>
            </a:endParaRPr>
          </a:p>
        </p:txBody>
      </p:sp>
      <p:sp>
        <p:nvSpPr>
          <p:cNvPr id="8"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pic>
        <p:nvPicPr>
          <p:cNvPr id="2050" name="Picture 2">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1957" y="3105371"/>
            <a:ext cx="6260705" cy="1781934"/>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1835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58" y="2680141"/>
            <a:ext cx="1448731" cy="144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texte 2"/>
          <p:cNvSpPr>
            <a:spLocks noGrp="1"/>
          </p:cNvSpPr>
          <p:nvPr>
            <p:ph type="body" sz="quarter" idx="13"/>
          </p:nvPr>
        </p:nvSpPr>
        <p:spPr>
          <a:xfrm>
            <a:off x="1277471" y="2234547"/>
            <a:ext cx="7561729" cy="3693290"/>
          </a:xfrm>
        </p:spPr>
        <p:txBody>
          <a:bodyPr>
            <a:normAutofit/>
          </a:bodyPr>
          <a:lstStyle/>
          <a:p>
            <a:pPr lvl="0" eaLnBrk="0" fontAlgn="auto" hangingPunct="0">
              <a:spcBef>
                <a:spcPts val="500"/>
              </a:spcBef>
              <a:spcAft>
                <a:spcPts val="0"/>
              </a:spcAft>
              <a:buClr>
                <a:srgbClr val="000000"/>
              </a:buClr>
              <a:buSzPct val="100000"/>
              <a:buFont typeface="Wingdings" panose="05000000000000000000" pitchFamily="2" charset="2"/>
              <a:buChar char="Ø"/>
              <a:defRPr/>
            </a:pPr>
            <a:r>
              <a:rPr lang="bg-BG" sz="1800" b="0" dirty="0">
                <a:solidFill>
                  <a:srgbClr val="002060"/>
                </a:solidFill>
                <a:latin typeface="Palatino Linotype" panose="02040502050505030304" pitchFamily="18" charset="0"/>
                <a:ea typeface="+mn-ea"/>
                <a:cs typeface="+mn-cs"/>
              </a:rPr>
              <a:t>Трябва да решат важен местен проблем чрез интегриран план за действие</a:t>
            </a:r>
            <a:endParaRPr lang="en-GB" sz="1800" b="0" dirty="0">
              <a:solidFill>
                <a:srgbClr val="002060"/>
              </a:solidFill>
              <a:latin typeface="Palatino Linotype" panose="02040502050505030304" pitchFamily="18" charset="0"/>
              <a:ea typeface="+mn-ea"/>
              <a:cs typeface="+mn-cs"/>
            </a:endParaRPr>
          </a:p>
          <a:p>
            <a:pPr eaLnBrk="0" fontAlgn="auto" hangingPunct="0">
              <a:spcBef>
                <a:spcPts val="500"/>
              </a:spcBef>
              <a:spcAft>
                <a:spcPts val="0"/>
              </a:spcAft>
              <a:buClr>
                <a:srgbClr val="000000"/>
              </a:buClr>
              <a:buSzPct val="100000"/>
              <a:buFont typeface="Wingdings" panose="05000000000000000000" pitchFamily="2" charset="2"/>
              <a:buChar char="Ø"/>
              <a:defRPr/>
            </a:pPr>
            <a:endParaRPr lang="en-GB" sz="1800" b="0" dirty="0">
              <a:solidFill>
                <a:srgbClr val="002060"/>
              </a:solidFill>
              <a:latin typeface="Palatino Linotype" panose="02040502050505030304" pitchFamily="18" charset="0"/>
              <a:ea typeface="+mn-ea"/>
              <a:cs typeface="+mn-cs"/>
            </a:endParaRPr>
          </a:p>
          <a:p>
            <a:pPr lvl="0" eaLnBrk="0" fontAlgn="auto" hangingPunct="0">
              <a:spcBef>
                <a:spcPts val="500"/>
              </a:spcBef>
              <a:spcAft>
                <a:spcPts val="0"/>
              </a:spcAft>
              <a:buClr>
                <a:srgbClr val="000000"/>
              </a:buClr>
              <a:buSzPct val="100000"/>
              <a:buFont typeface="Wingdings" panose="05000000000000000000" pitchFamily="2" charset="2"/>
              <a:buChar char="Ø"/>
              <a:defRPr/>
            </a:pPr>
            <a:r>
              <a:rPr lang="bg-BG" sz="1800" b="0" dirty="0" smtClean="0">
                <a:solidFill>
                  <a:srgbClr val="002060"/>
                </a:solidFill>
                <a:latin typeface="Palatino Linotype" panose="02040502050505030304" pitchFamily="18" charset="0"/>
                <a:ea typeface="+mn-ea"/>
                <a:cs typeface="+mn-cs"/>
              </a:rPr>
              <a:t>Желаят подобряване на местните политики чрез обмен на опит и знания с други европейски градове/общини</a:t>
            </a:r>
          </a:p>
          <a:p>
            <a:pPr marL="7938" lvl="0" indent="0" eaLnBrk="0" fontAlgn="auto" hangingPunct="0">
              <a:spcBef>
                <a:spcPts val="500"/>
              </a:spcBef>
              <a:spcAft>
                <a:spcPts val="0"/>
              </a:spcAft>
              <a:buClr>
                <a:srgbClr val="000000"/>
              </a:buClr>
              <a:buSzPct val="100000"/>
              <a:buNone/>
              <a:defRPr/>
            </a:pPr>
            <a:endParaRPr lang="en-GB" sz="1800" b="0" dirty="0">
              <a:solidFill>
                <a:srgbClr val="002060"/>
              </a:solidFill>
              <a:latin typeface="Palatino Linotype" panose="02040502050505030304" pitchFamily="18" charset="0"/>
              <a:ea typeface="+mn-ea"/>
              <a:cs typeface="+mn-cs"/>
            </a:endParaRPr>
          </a:p>
          <a:p>
            <a:pPr lvl="0" eaLnBrk="0" fontAlgn="auto" hangingPunct="0">
              <a:spcBef>
                <a:spcPts val="500"/>
              </a:spcBef>
              <a:spcAft>
                <a:spcPts val="0"/>
              </a:spcAft>
              <a:buClr>
                <a:srgbClr val="000000"/>
              </a:buClr>
              <a:buSzPct val="100000"/>
              <a:buFont typeface="Wingdings" panose="05000000000000000000" pitchFamily="2" charset="2"/>
              <a:buChar char="Ø"/>
              <a:defRPr/>
            </a:pPr>
            <a:r>
              <a:rPr lang="bg-BG" sz="1800" b="0" dirty="0" smtClean="0">
                <a:solidFill>
                  <a:srgbClr val="002060"/>
                </a:solidFill>
                <a:latin typeface="Palatino Linotype" panose="02040502050505030304" pitchFamily="18" charset="0"/>
                <a:ea typeface="+mn-ea"/>
                <a:cs typeface="+mn-cs"/>
              </a:rPr>
              <a:t>Искат да ангажират основните заинтересовани страни и да насърчат партньорството в планирането и прилагането на местните политики</a:t>
            </a:r>
            <a:endParaRPr lang="en-GB" sz="1800" b="0" dirty="0">
              <a:solidFill>
                <a:srgbClr val="002060"/>
              </a:solidFill>
              <a:latin typeface="Palatino Linotype" panose="02040502050505030304" pitchFamily="18" charset="0"/>
              <a:ea typeface="+mn-ea"/>
              <a:cs typeface="+mn-cs"/>
            </a:endParaRPr>
          </a:p>
        </p:txBody>
      </p:sp>
      <p:sp>
        <p:nvSpPr>
          <p:cNvPr id="5" name="Espace réservé du numéro de diapositive 4"/>
          <p:cNvSpPr>
            <a:spLocks noGrp="1"/>
          </p:cNvSpPr>
          <p:nvPr>
            <p:ph type="sldNum" sz="quarter" idx="4"/>
          </p:nvPr>
        </p:nvSpPr>
        <p:spPr/>
        <p:txBody>
          <a:bodyPr/>
          <a:lstStyle/>
          <a:p>
            <a:fld id="{9D7EC0D4-C4D4-784B-B144-181491B88AD4}" type="slidenum">
              <a:rPr lang="fr-FR" smtClean="0"/>
              <a:pPr/>
              <a:t>7</a:t>
            </a:fld>
            <a:endParaRPr lang="fr-FR" dirty="0"/>
          </a:p>
        </p:txBody>
      </p:sp>
      <p:sp>
        <p:nvSpPr>
          <p:cNvPr id="2" name="Rectangle 1"/>
          <p:cNvSpPr/>
          <p:nvPr/>
        </p:nvSpPr>
        <p:spPr>
          <a:xfrm>
            <a:off x="2037283" y="881248"/>
            <a:ext cx="5261377" cy="1077218"/>
          </a:xfrm>
          <a:prstGeom prst="rect">
            <a:avLst/>
          </a:prstGeom>
        </p:spPr>
        <p:txBody>
          <a:bodyPr wrap="none">
            <a:spAutoFit/>
          </a:bodyPr>
          <a:lstStyle/>
          <a:p>
            <a:pPr algn="ctr"/>
            <a:r>
              <a:rPr lang="bg-BG" sz="3200" dirty="0" smtClean="0">
                <a:solidFill>
                  <a:srgbClr val="C4007B"/>
                </a:solidFill>
                <a:latin typeface="Century Gothic" panose="020B0502020202020204" pitchFamily="34" charset="0"/>
              </a:rPr>
              <a:t>Мрежата за планиране </a:t>
            </a:r>
            <a:endParaRPr lang="en-GB" sz="3200" dirty="0" smtClean="0">
              <a:solidFill>
                <a:srgbClr val="C4007B"/>
              </a:solidFill>
              <a:latin typeface="Century Gothic" panose="020B0502020202020204" pitchFamily="34" charset="0"/>
            </a:endParaRPr>
          </a:p>
          <a:p>
            <a:pPr algn="ctr"/>
            <a:r>
              <a:rPr lang="bg-BG" sz="3200" dirty="0" smtClean="0">
                <a:solidFill>
                  <a:schemeClr val="accent2"/>
                </a:solidFill>
                <a:latin typeface="Century Gothic" panose="020B0502020202020204" pitchFamily="34" charset="0"/>
              </a:rPr>
              <a:t>е за общини</a:t>
            </a:r>
            <a:r>
              <a:rPr lang="en-GB" sz="3200" dirty="0" smtClean="0">
                <a:solidFill>
                  <a:schemeClr val="accent2"/>
                </a:solidFill>
                <a:latin typeface="Century Gothic" panose="020B0502020202020204" pitchFamily="34" charset="0"/>
              </a:rPr>
              <a:t>…</a:t>
            </a:r>
            <a:endParaRPr lang="en-GB" sz="2400" dirty="0">
              <a:solidFill>
                <a:schemeClr val="accent2"/>
              </a:solidFill>
            </a:endParaRPr>
          </a:p>
        </p:txBody>
      </p:sp>
      <p:sp>
        <p:nvSpPr>
          <p:cNvPr id="7" name="Espace réservé du pied de page 3"/>
          <p:cNvSpPr>
            <a:spLocks noGrp="1"/>
          </p:cNvSpPr>
          <p:nvPr>
            <p:ph type="ftr" sz="quarter" idx="3"/>
          </p:nvPr>
        </p:nvSpPr>
        <p:spPr>
          <a:xfrm>
            <a:off x="360000" y="6480000"/>
            <a:ext cx="3086100" cy="201738"/>
          </a:xfrm>
        </p:spPr>
        <p:txBody>
          <a:bodyPr/>
          <a:lstStyle/>
          <a:p>
            <a:r>
              <a:rPr lang="fr-FR" b="0" dirty="0" smtClean="0"/>
              <a:t>Call for Transfer Networks - 2017</a:t>
            </a:r>
            <a:endParaRPr lang="fr-FR" b="0" dirty="0"/>
          </a:p>
          <a:p>
            <a:endParaRPr lang="fr-FR" b="0" dirty="0"/>
          </a:p>
        </p:txBody>
      </p:sp>
    </p:spTree>
    <p:extLst>
      <p:ext uri="{BB962C8B-B14F-4D97-AF65-F5344CB8AC3E}">
        <p14:creationId xmlns:p14="http://schemas.microsoft.com/office/powerpoint/2010/main" val="2095356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
          </p:nvPr>
        </p:nvSpPr>
        <p:spPr/>
        <p:txBody>
          <a:bodyPr/>
          <a:lstStyle/>
          <a:p>
            <a:fld id="{9D7EC0D4-C4D4-784B-B144-181491B88AD4}" type="slidenum">
              <a:rPr lang="fr-FR" smtClean="0"/>
              <a:pPr/>
              <a:t>8</a:t>
            </a:fld>
            <a:endParaRPr lang="fr-FR" dirty="0"/>
          </a:p>
        </p:txBody>
      </p:sp>
      <p:sp>
        <p:nvSpPr>
          <p:cNvPr id="7" name="Titre 6"/>
          <p:cNvSpPr>
            <a:spLocks noGrp="1"/>
          </p:cNvSpPr>
          <p:nvPr>
            <p:ph type="title"/>
          </p:nvPr>
        </p:nvSpPr>
        <p:spPr>
          <a:xfrm>
            <a:off x="2149595" y="296961"/>
            <a:ext cx="4315887" cy="984885"/>
          </a:xfrm>
        </p:spPr>
        <p:txBody>
          <a:bodyPr/>
          <a:lstStyle/>
          <a:p>
            <a:pPr algn="ctr"/>
            <a:r>
              <a:rPr lang="bg-BG" b="0" dirty="0" smtClean="0">
                <a:solidFill>
                  <a:srgbClr val="C4007B"/>
                </a:solidFill>
                <a:latin typeface="Century Gothic" panose="020B0502020202020204" pitchFamily="34" charset="0"/>
              </a:rPr>
              <a:t>Какво предлага УРБАКТ</a:t>
            </a:r>
            <a:r>
              <a:rPr lang="en-GB" b="0" dirty="0" smtClean="0">
                <a:solidFill>
                  <a:srgbClr val="C4007B"/>
                </a:solidFill>
                <a:latin typeface="Century Gothic" panose="020B0502020202020204" pitchFamily="34" charset="0"/>
              </a:rPr>
              <a:t>?</a:t>
            </a:r>
            <a:endParaRPr lang="en-GB" sz="2400" b="0" dirty="0">
              <a:solidFill>
                <a:schemeClr val="accent2"/>
              </a:solidFill>
              <a:latin typeface="Century Gothic" panose="020B0502020202020204" pitchFamily="34" charset="0"/>
            </a:endParaRPr>
          </a:p>
        </p:txBody>
      </p:sp>
      <p:sp>
        <p:nvSpPr>
          <p:cNvPr id="9" name="Espace réservé du pied de page 3"/>
          <p:cNvSpPr>
            <a:spLocks noGrp="1"/>
          </p:cNvSpPr>
          <p:nvPr>
            <p:ph type="ftr" sz="quarter" idx="3"/>
          </p:nvPr>
        </p:nvSpPr>
        <p:spPr>
          <a:xfrm>
            <a:off x="265404" y="6401170"/>
            <a:ext cx="3086100" cy="201738"/>
          </a:xfrm>
        </p:spPr>
        <p:txBody>
          <a:bodyPr/>
          <a:lstStyle/>
          <a:p>
            <a:r>
              <a:rPr lang="fr-FR" b="0" dirty="0" smtClean="0"/>
              <a:t>Call for Action Planning networks 2019</a:t>
            </a:r>
            <a:endParaRPr lang="fr-FR" b="0" dirty="0"/>
          </a:p>
          <a:p>
            <a:endParaRPr lang="fr-FR" b="0" dirty="0"/>
          </a:p>
        </p:txBody>
      </p:sp>
      <p:pic>
        <p:nvPicPr>
          <p:cNvPr id="12" name="Picture 12" descr="Rezultat iskanja slik za idea exchange icon"/>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038" y="1591041"/>
            <a:ext cx="571143" cy="5711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Povezana slika"/>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9038" y="4240642"/>
            <a:ext cx="564726" cy="4087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3368" y="5048224"/>
            <a:ext cx="576063" cy="57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descr="Povezana slika"/>
          <p:cNvPicPr>
            <a:picLocks noChangeAspect="1" noChangeArrowheads="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val="0"/>
              </a:ext>
            </a:extLst>
          </a:blip>
          <a:srcRect l="8413" t="23686" r="10167" b="31875"/>
          <a:stretch/>
        </p:blipFill>
        <p:spPr bwMode="auto">
          <a:xfrm>
            <a:off x="55282" y="2453207"/>
            <a:ext cx="929949" cy="54771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Rezultat iskanja slik za resources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4" name="Picture 6"/>
          <p:cNvPicPr>
            <a:picLocks noChangeAspect="1" noChangeArrowheads="1"/>
          </p:cNvPicPr>
          <p:nvPr/>
        </p:nvPicPr>
        <p:blipFill rotWithShape="1">
          <a:blip r:embed="rId7">
            <a:duotone>
              <a:schemeClr val="bg2">
                <a:shade val="45000"/>
                <a:satMod val="135000"/>
              </a:schemeClr>
              <a:prstClr val="white"/>
            </a:duotone>
            <a:extLst>
              <a:ext uri="{28A0092B-C50C-407E-A947-70E740481C1C}">
                <a14:useLocalDpi xmlns:a14="http://schemas.microsoft.com/office/drawing/2010/main" val="0"/>
              </a:ext>
            </a:extLst>
          </a:blip>
          <a:srcRect l="10494" t="8656" r="11728" b="17239"/>
          <a:stretch/>
        </p:blipFill>
        <p:spPr bwMode="auto">
          <a:xfrm>
            <a:off x="125918" y="3126278"/>
            <a:ext cx="810965" cy="833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571336" y="1690805"/>
            <a:ext cx="4479476" cy="353943"/>
          </a:xfrm>
          <a:prstGeom prst="rect">
            <a:avLst/>
          </a:prstGeom>
          <a:noFill/>
        </p:spPr>
        <p:txBody>
          <a:bodyPr wrap="square" rtlCol="0">
            <a:spAutoFit/>
          </a:bodyPr>
          <a:lstStyle/>
          <a:p>
            <a:pPr marL="7938" lvl="0">
              <a:spcBef>
                <a:spcPct val="20000"/>
              </a:spcBef>
              <a:buSzPct val="80000"/>
            </a:pPr>
            <a:r>
              <a:rPr lang="bg-BG" sz="1700" dirty="0" smtClean="0">
                <a:solidFill>
                  <a:schemeClr val="accent1">
                    <a:lumMod val="50000"/>
                  </a:schemeClr>
                </a:solidFill>
                <a:latin typeface="Century Gothic" panose="020B0502020202020204" pitchFamily="34" charset="0"/>
                <a:cs typeface="Arial" charset="0"/>
              </a:rPr>
              <a:t>Споделяне на опит между общините</a:t>
            </a:r>
            <a:endParaRPr lang="en-GB" sz="1700" dirty="0">
              <a:solidFill>
                <a:schemeClr val="accent1">
                  <a:lumMod val="50000"/>
                </a:schemeClr>
              </a:solidFill>
              <a:latin typeface="Century Gothic" panose="020B0502020202020204" pitchFamily="34" charset="0"/>
              <a:cs typeface="Arial" charset="0"/>
            </a:endParaRPr>
          </a:p>
        </p:txBody>
      </p:sp>
      <p:sp>
        <p:nvSpPr>
          <p:cNvPr id="27" name="ZoneTexte 26"/>
          <p:cNvSpPr txBox="1"/>
          <p:nvPr/>
        </p:nvSpPr>
        <p:spPr>
          <a:xfrm>
            <a:off x="1571336" y="2413922"/>
            <a:ext cx="6191008" cy="615553"/>
          </a:xfrm>
          <a:prstGeom prst="rect">
            <a:avLst/>
          </a:prstGeom>
          <a:noFill/>
        </p:spPr>
        <p:txBody>
          <a:bodyPr wrap="square" rtlCol="0">
            <a:spAutoFit/>
          </a:bodyPr>
          <a:lstStyle/>
          <a:p>
            <a:pPr marL="7938" lvl="0">
              <a:spcBef>
                <a:spcPct val="20000"/>
              </a:spcBef>
              <a:buSzPct val="80000"/>
            </a:pPr>
            <a:r>
              <a:rPr lang="bg-BG" sz="1700" dirty="0" smtClean="0">
                <a:solidFill>
                  <a:schemeClr val="accent1">
                    <a:lumMod val="50000"/>
                  </a:schemeClr>
                </a:solidFill>
                <a:latin typeface="Century Gothic" panose="020B0502020202020204" pitchFamily="34" charset="0"/>
                <a:cs typeface="Arial" charset="0"/>
              </a:rPr>
              <a:t>Планиране и прилагане на малки пилотни решения/дейности на местно ниво </a:t>
            </a:r>
            <a:r>
              <a:rPr lang="en-GB" sz="1700" dirty="0" smtClean="0">
                <a:solidFill>
                  <a:schemeClr val="accent1">
                    <a:lumMod val="50000"/>
                  </a:schemeClr>
                </a:solidFill>
                <a:latin typeface="Century Gothic" panose="020B0502020202020204" pitchFamily="34" charset="0"/>
                <a:cs typeface="Arial" charset="0"/>
              </a:rPr>
              <a:t>*</a:t>
            </a:r>
          </a:p>
        </p:txBody>
      </p:sp>
      <p:sp>
        <p:nvSpPr>
          <p:cNvPr id="28" name="ZoneTexte 27"/>
          <p:cNvSpPr txBox="1"/>
          <p:nvPr/>
        </p:nvSpPr>
        <p:spPr>
          <a:xfrm>
            <a:off x="1574522" y="3306786"/>
            <a:ext cx="5581407" cy="353943"/>
          </a:xfrm>
          <a:prstGeom prst="rect">
            <a:avLst/>
          </a:prstGeom>
          <a:noFill/>
        </p:spPr>
        <p:txBody>
          <a:bodyPr wrap="square" rtlCol="0">
            <a:spAutoFit/>
          </a:bodyPr>
          <a:lstStyle/>
          <a:p>
            <a:pPr marL="7938" lvl="0">
              <a:spcBef>
                <a:spcPct val="20000"/>
              </a:spcBef>
              <a:buSzPct val="80000"/>
            </a:pPr>
            <a:r>
              <a:rPr lang="bg-BG" sz="1700" dirty="0" smtClean="0">
                <a:solidFill>
                  <a:schemeClr val="accent1">
                    <a:lumMod val="50000"/>
                  </a:schemeClr>
                </a:solidFill>
                <a:latin typeface="Century Gothic" panose="020B0502020202020204" pitchFamily="34" charset="0"/>
                <a:cs typeface="Arial" charset="0"/>
              </a:rPr>
              <a:t>Развитие на управленския капацитет </a:t>
            </a:r>
            <a:endParaRPr lang="en-GB" sz="1700" dirty="0">
              <a:solidFill>
                <a:schemeClr val="accent1">
                  <a:lumMod val="50000"/>
                </a:schemeClr>
              </a:solidFill>
              <a:latin typeface="Century Gothic" panose="020B0502020202020204" pitchFamily="34" charset="0"/>
              <a:cs typeface="Arial" charset="0"/>
            </a:endParaRPr>
          </a:p>
        </p:txBody>
      </p:sp>
      <p:sp>
        <p:nvSpPr>
          <p:cNvPr id="29" name="ZoneTexte 28"/>
          <p:cNvSpPr txBox="1"/>
          <p:nvPr/>
        </p:nvSpPr>
        <p:spPr>
          <a:xfrm>
            <a:off x="1644944" y="3938744"/>
            <a:ext cx="5008956" cy="615553"/>
          </a:xfrm>
          <a:prstGeom prst="rect">
            <a:avLst/>
          </a:prstGeom>
          <a:noFill/>
        </p:spPr>
        <p:txBody>
          <a:bodyPr wrap="square" rtlCol="0">
            <a:spAutoFit/>
          </a:bodyPr>
          <a:lstStyle/>
          <a:p>
            <a:pPr marL="7938" lvl="0">
              <a:spcBef>
                <a:spcPct val="20000"/>
              </a:spcBef>
              <a:buSzPct val="80000"/>
            </a:pPr>
            <a:r>
              <a:rPr lang="bg-BG" sz="1700" dirty="0" smtClean="0">
                <a:solidFill>
                  <a:schemeClr val="accent1">
                    <a:lumMod val="50000"/>
                  </a:schemeClr>
                </a:solidFill>
                <a:latin typeface="Century Gothic" panose="020B0502020202020204" pitchFamily="34" charset="0"/>
                <a:cs typeface="Arial" charset="0"/>
              </a:rPr>
              <a:t>Достъп до финансов ресурс за обучение и обмяна на опит</a:t>
            </a:r>
            <a:endParaRPr lang="en-GB" sz="1700" dirty="0">
              <a:solidFill>
                <a:schemeClr val="accent1">
                  <a:lumMod val="50000"/>
                </a:schemeClr>
              </a:solidFill>
              <a:latin typeface="Century Gothic" panose="020B0502020202020204" pitchFamily="34" charset="0"/>
              <a:cs typeface="Arial" charset="0"/>
            </a:endParaRPr>
          </a:p>
        </p:txBody>
      </p:sp>
      <p:sp>
        <p:nvSpPr>
          <p:cNvPr id="30" name="ZoneTexte 29"/>
          <p:cNvSpPr txBox="1"/>
          <p:nvPr/>
        </p:nvSpPr>
        <p:spPr>
          <a:xfrm>
            <a:off x="1644944" y="4852110"/>
            <a:ext cx="6044957" cy="667875"/>
          </a:xfrm>
          <a:prstGeom prst="rect">
            <a:avLst/>
          </a:prstGeom>
          <a:noFill/>
        </p:spPr>
        <p:txBody>
          <a:bodyPr wrap="square" rtlCol="0">
            <a:spAutoFit/>
          </a:bodyPr>
          <a:lstStyle/>
          <a:p>
            <a:pPr marL="7938" lvl="0">
              <a:spcBef>
                <a:spcPct val="20000"/>
              </a:spcBef>
              <a:buSzPct val="80000"/>
            </a:pPr>
            <a:r>
              <a:rPr lang="bg-BG" sz="1700" dirty="0" smtClean="0">
                <a:solidFill>
                  <a:schemeClr val="accent1">
                    <a:lumMod val="50000"/>
                  </a:schemeClr>
                </a:solidFill>
                <a:latin typeface="Century Gothic" panose="020B0502020202020204" pitchFamily="34" charset="0"/>
                <a:cs typeface="Arial" charset="0"/>
              </a:rPr>
              <a:t>Използване на програмните експерти </a:t>
            </a:r>
          </a:p>
          <a:p>
            <a:pPr marL="7938" lvl="0">
              <a:spcBef>
                <a:spcPct val="20000"/>
              </a:spcBef>
              <a:buSzPct val="80000"/>
            </a:pPr>
            <a:r>
              <a:rPr lang="bg-BG" sz="1700" dirty="0" smtClean="0">
                <a:solidFill>
                  <a:schemeClr val="accent1">
                    <a:lumMod val="50000"/>
                  </a:schemeClr>
                </a:solidFill>
                <a:latin typeface="Century Gothic" panose="020B0502020202020204" pitchFamily="34" charset="0"/>
                <a:cs typeface="Arial" charset="0"/>
              </a:rPr>
              <a:t>на УРБАКТ</a:t>
            </a:r>
            <a:endParaRPr lang="en-GB" sz="1700" dirty="0">
              <a:solidFill>
                <a:schemeClr val="accent1">
                  <a:lumMod val="50000"/>
                </a:schemeClr>
              </a:solidFill>
              <a:latin typeface="Century Gothic" panose="020B0502020202020204" pitchFamily="34" charset="0"/>
              <a:cs typeface="Arial" charset="0"/>
            </a:endParaRPr>
          </a:p>
        </p:txBody>
      </p:sp>
    </p:spTree>
    <p:extLst>
      <p:ext uri="{BB962C8B-B14F-4D97-AF65-F5344CB8AC3E}">
        <p14:creationId xmlns:p14="http://schemas.microsoft.com/office/powerpoint/2010/main" val="91968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 calcmode="lin" valueType="num">
                                      <p:cBhvr additive="base">
                                        <p:cTn id="27" dur="500" fill="hold"/>
                                        <p:tgtEl>
                                          <p:spTgt spid="2054"/>
                                        </p:tgtEl>
                                        <p:attrNameLst>
                                          <p:attrName>ppt_x</p:attrName>
                                        </p:attrNameLst>
                                      </p:cBhvr>
                                      <p:tavLst>
                                        <p:tav tm="0">
                                          <p:val>
                                            <p:strVal val="#ppt_x"/>
                                          </p:val>
                                        </p:tav>
                                        <p:tav tm="100000">
                                          <p:val>
                                            <p:strVal val="#ppt_x"/>
                                          </p:val>
                                        </p:tav>
                                      </p:tavLst>
                                    </p:anim>
                                    <p:anim calcmode="lin" valueType="num">
                                      <p:cBhvr additive="base">
                                        <p:cTn id="28" dur="500" fill="hold"/>
                                        <p:tgtEl>
                                          <p:spTgt spid="205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2187625" y="116266"/>
            <a:ext cx="4869711" cy="984885"/>
          </a:xfrm>
        </p:spPr>
        <p:txBody>
          <a:bodyPr/>
          <a:lstStyle/>
          <a:p>
            <a:r>
              <a:rPr lang="bg-BG" b="0" dirty="0" smtClean="0">
                <a:solidFill>
                  <a:srgbClr val="C4007B"/>
                </a:solidFill>
                <a:latin typeface="Century Gothic" panose="020B0502020202020204" pitchFamily="34" charset="0"/>
              </a:rPr>
              <a:t>Пътешествие в две фази</a:t>
            </a:r>
            <a:endParaRPr lang="en-GB" b="0" dirty="0">
              <a:solidFill>
                <a:schemeClr val="accent2"/>
              </a:solidFill>
              <a:latin typeface="Century Gothic" panose="020B0502020202020204" pitchFamily="34" charset="0"/>
            </a:endParaRPr>
          </a:p>
        </p:txBody>
      </p:sp>
      <p:pic>
        <p:nvPicPr>
          <p:cNvPr id="10"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47649" y="1257143"/>
            <a:ext cx="8749665" cy="4857908"/>
          </a:xfrm>
          <a:prstGeom prst="rect">
            <a:avLst/>
          </a:prstGeom>
          <a:noFill/>
          <a:ln>
            <a:noFill/>
          </a:ln>
          <a:effectLst/>
          <a:extLst/>
        </p:spPr>
      </p:pic>
      <p:sp>
        <p:nvSpPr>
          <p:cNvPr id="11" name="Espace réservé du pied de page 3"/>
          <p:cNvSpPr txBox="1">
            <a:spLocks/>
          </p:cNvSpPr>
          <p:nvPr/>
        </p:nvSpPr>
        <p:spPr>
          <a:xfrm>
            <a:off x="512400" y="6472380"/>
            <a:ext cx="3086100" cy="201738"/>
          </a:xfrm>
          <a:prstGeom prst="rect">
            <a:avLst/>
          </a:prstGeom>
        </p:spPr>
        <p:txBody>
          <a:bodyPr lIns="0" tIns="0" rIns="0" bIns="0"/>
          <a:lstStyle>
            <a:defPPr>
              <a:defRPr lang="fr-FR"/>
            </a:defPPr>
            <a:lvl1pPr algn="l" defTabSz="457200" rtl="0" fontAlgn="base">
              <a:spcBef>
                <a:spcPct val="0"/>
              </a:spcBef>
              <a:spcAft>
                <a:spcPct val="0"/>
              </a:spcAft>
              <a:defRPr sz="1200" b="1" i="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b="0" dirty="0" smtClean="0"/>
              <a:t>Call for Action Planning networks 2019</a:t>
            </a:r>
          </a:p>
          <a:p>
            <a:endParaRPr lang="fr-FR" b="0" dirty="0"/>
          </a:p>
        </p:txBody>
      </p:sp>
      <p:sp>
        <p:nvSpPr>
          <p:cNvPr id="3" name="Rectangle 2"/>
          <p:cNvSpPr/>
          <p:nvPr/>
        </p:nvSpPr>
        <p:spPr>
          <a:xfrm>
            <a:off x="247649" y="2554013"/>
            <a:ext cx="1486558" cy="3545272"/>
          </a:xfrm>
          <a:prstGeom prst="rect">
            <a:avLst/>
          </a:prstGeom>
          <a:noFill/>
          <a:ln w="3175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734206" y="2554013"/>
            <a:ext cx="1864293" cy="3545272"/>
          </a:xfrm>
          <a:prstGeom prst="rect">
            <a:avLst/>
          </a:prstGeom>
          <a:noFill/>
          <a:ln w="3175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598500" y="2554013"/>
            <a:ext cx="5391161" cy="3545272"/>
          </a:xfrm>
          <a:prstGeom prst="rect">
            <a:avLst/>
          </a:prstGeom>
          <a:noFill/>
          <a:ln w="31750">
            <a:solidFill>
              <a:schemeClr val="accent3"/>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96366" y="3180775"/>
            <a:ext cx="748655" cy="748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rot="317966">
            <a:off x="7775746" y="5197071"/>
            <a:ext cx="719577" cy="461665"/>
          </a:xfrm>
          <a:prstGeom prst="rect">
            <a:avLst/>
          </a:prstGeom>
          <a:solidFill>
            <a:schemeClr val="tx2">
              <a:alpha val="82000"/>
            </a:schemeClr>
          </a:solidFill>
          <a:effectLst>
            <a:softEdge rad="31750"/>
          </a:effectLst>
        </p:spPr>
        <p:txBody>
          <a:bodyPr wrap="square" rtlCol="0">
            <a:spAutoFit/>
          </a:bodyPr>
          <a:lstStyle/>
          <a:p>
            <a:pPr algn="ctr"/>
            <a:r>
              <a:rPr lang="en-US" sz="800" dirty="0" smtClean="0">
                <a:latin typeface="Century Gothic" panose="020B0502020202020204" pitchFamily="34" charset="0"/>
              </a:rPr>
              <a:t>Integrated </a:t>
            </a:r>
          </a:p>
          <a:p>
            <a:pPr algn="ctr"/>
            <a:r>
              <a:rPr lang="en-US" sz="800" dirty="0" smtClean="0">
                <a:latin typeface="Century Gothic" panose="020B0502020202020204" pitchFamily="34" charset="0"/>
              </a:rPr>
              <a:t>Action </a:t>
            </a:r>
          </a:p>
          <a:p>
            <a:pPr algn="ctr"/>
            <a:r>
              <a:rPr lang="en-US" sz="800" dirty="0" smtClean="0">
                <a:latin typeface="Century Gothic" panose="020B0502020202020204" pitchFamily="34" charset="0"/>
              </a:rPr>
              <a:t>Plans</a:t>
            </a:r>
            <a:endParaRPr lang="en-US" sz="800" dirty="0">
              <a:latin typeface="Century Gothic" panose="020B0502020202020204" pitchFamily="34" charset="0"/>
            </a:endParaRPr>
          </a:p>
        </p:txBody>
      </p:sp>
    </p:spTree>
    <p:extLst>
      <p:ext uri="{BB962C8B-B14F-4D97-AF65-F5344CB8AC3E}">
        <p14:creationId xmlns:p14="http://schemas.microsoft.com/office/powerpoint/2010/main" val="2445215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Effect transition="in" filter="wipe(down)">
                                      <p:cBhvr>
                                        <p:cTn id="22" dur="580">
                                          <p:stCondLst>
                                            <p:cond delay="0"/>
                                          </p:stCondLst>
                                        </p:cTn>
                                        <p:tgtEl>
                                          <p:spTgt spid="6146"/>
                                        </p:tgtEl>
                                      </p:cBhvr>
                                    </p:animEffect>
                                    <p:anim calcmode="lin" valueType="num">
                                      <p:cBhvr>
                                        <p:cTn id="23"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8" dur="26">
                                          <p:stCondLst>
                                            <p:cond delay="650"/>
                                          </p:stCondLst>
                                        </p:cTn>
                                        <p:tgtEl>
                                          <p:spTgt spid="6146"/>
                                        </p:tgtEl>
                                      </p:cBhvr>
                                      <p:to x="100000" y="60000"/>
                                    </p:animScale>
                                    <p:animScale>
                                      <p:cBhvr>
                                        <p:cTn id="29" dur="166" decel="50000">
                                          <p:stCondLst>
                                            <p:cond delay="676"/>
                                          </p:stCondLst>
                                        </p:cTn>
                                        <p:tgtEl>
                                          <p:spTgt spid="6146"/>
                                        </p:tgtEl>
                                      </p:cBhvr>
                                      <p:to x="100000" y="100000"/>
                                    </p:animScale>
                                    <p:animScale>
                                      <p:cBhvr>
                                        <p:cTn id="30" dur="26">
                                          <p:stCondLst>
                                            <p:cond delay="1312"/>
                                          </p:stCondLst>
                                        </p:cTn>
                                        <p:tgtEl>
                                          <p:spTgt spid="6146"/>
                                        </p:tgtEl>
                                      </p:cBhvr>
                                      <p:to x="100000" y="80000"/>
                                    </p:animScale>
                                    <p:animScale>
                                      <p:cBhvr>
                                        <p:cTn id="31" dur="166" decel="50000">
                                          <p:stCondLst>
                                            <p:cond delay="1338"/>
                                          </p:stCondLst>
                                        </p:cTn>
                                        <p:tgtEl>
                                          <p:spTgt spid="6146"/>
                                        </p:tgtEl>
                                      </p:cBhvr>
                                      <p:to x="100000" y="100000"/>
                                    </p:animScale>
                                    <p:animScale>
                                      <p:cBhvr>
                                        <p:cTn id="32" dur="26">
                                          <p:stCondLst>
                                            <p:cond delay="1642"/>
                                          </p:stCondLst>
                                        </p:cTn>
                                        <p:tgtEl>
                                          <p:spTgt spid="6146"/>
                                        </p:tgtEl>
                                      </p:cBhvr>
                                      <p:to x="100000" y="90000"/>
                                    </p:animScale>
                                    <p:animScale>
                                      <p:cBhvr>
                                        <p:cTn id="33" dur="166" decel="50000">
                                          <p:stCondLst>
                                            <p:cond delay="1668"/>
                                          </p:stCondLst>
                                        </p:cTn>
                                        <p:tgtEl>
                                          <p:spTgt spid="6146"/>
                                        </p:tgtEl>
                                      </p:cBhvr>
                                      <p:to x="100000" y="100000"/>
                                    </p:animScale>
                                    <p:animScale>
                                      <p:cBhvr>
                                        <p:cTn id="34" dur="26">
                                          <p:stCondLst>
                                            <p:cond delay="1808"/>
                                          </p:stCondLst>
                                        </p:cTn>
                                        <p:tgtEl>
                                          <p:spTgt spid="6146"/>
                                        </p:tgtEl>
                                      </p:cBhvr>
                                      <p:to x="100000" y="95000"/>
                                    </p:animScale>
                                    <p:animScale>
                                      <p:cBhvr>
                                        <p:cTn id="35"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theme/theme1.xml><?xml version="1.0" encoding="utf-8"?>
<a:theme xmlns:a="http://schemas.openxmlformats.org/drawingml/2006/main" name="URBACT-GeneralPresentation-161028">
  <a:themeElements>
    <a:clrScheme name="URBACT 2">
      <a:dk1>
        <a:srgbClr val="000000"/>
      </a:dk1>
      <a:lt1>
        <a:srgbClr val="E4843B"/>
      </a:lt1>
      <a:dk2>
        <a:srgbClr val="ECAA48"/>
      </a:dk2>
      <a:lt2>
        <a:srgbClr val="FACE39"/>
      </a:lt2>
      <a:accent1>
        <a:srgbClr val="216CA2"/>
      </a:accent1>
      <a:accent2>
        <a:srgbClr val="35B2B8"/>
      </a:accent2>
      <a:accent3>
        <a:srgbClr val="AE1E75"/>
      </a:accent3>
      <a:accent4>
        <a:srgbClr val="84B63F"/>
      </a:accent4>
      <a:accent5>
        <a:srgbClr val="1B9782"/>
      </a:accent5>
      <a:accent6>
        <a:srgbClr val="7E6A9B"/>
      </a:accent6>
      <a:hlink>
        <a:srgbClr val="CFD1CC"/>
      </a:hlink>
      <a:folHlink>
        <a:srgbClr val="868274"/>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RBACT-PwpT-GeneralPresentation" id="{ADE52F00-850E-7E42-B7E2-56F7EAB0F34A}" vid="{C3CE40BD-2744-7A4C-A826-9B10038D92C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URBACT-GeneralPresentation-161028</Template>
  <TotalTime>2106</TotalTime>
  <Words>2181</Words>
  <Application>Microsoft Office PowerPoint</Application>
  <PresentationFormat>Custom</PresentationFormat>
  <Paragraphs>365</Paragraphs>
  <Slides>23</Slides>
  <Notes>23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ＭＳ Ｐゴシック</vt:lpstr>
      <vt:lpstr>AppleSymbols</vt:lpstr>
      <vt:lpstr>Arial</vt:lpstr>
      <vt:lpstr>Calibri</vt:lpstr>
      <vt:lpstr>Cambria</vt:lpstr>
      <vt:lpstr>Cambria Math</vt:lpstr>
      <vt:lpstr>Century Gothic</vt:lpstr>
      <vt:lpstr>Courier New</vt:lpstr>
      <vt:lpstr>DIN-LightAlternate</vt:lpstr>
      <vt:lpstr>Helvetica</vt:lpstr>
      <vt:lpstr>MS Minngs</vt:lpstr>
      <vt:lpstr>Palatino Linotype</vt:lpstr>
      <vt:lpstr>Times New Roman</vt:lpstr>
      <vt:lpstr>Wingdings</vt:lpstr>
      <vt:lpstr>URBACT-GeneralPresentation-161028</vt:lpstr>
      <vt:lpstr>PowerPoint Presentation</vt:lpstr>
      <vt:lpstr>Покана за мрежи за планиране   07 януари – 17 април 2019</vt:lpstr>
      <vt:lpstr>УРБАКТ  - платформа на европейски общини или програма за европейско териториално сътрудничество,   съфинансирана от ЕФРР и държавите-членки</vt:lpstr>
      <vt:lpstr>PowerPoint Presentation</vt:lpstr>
      <vt:lpstr>3 основни дейности</vt:lpstr>
      <vt:lpstr>След успеха на първата покана Управляващият орган взе решение за 2ра покана  за финансиране на нови 23 мрежи за съвместно планиране</vt:lpstr>
      <vt:lpstr>PowerPoint Presentation</vt:lpstr>
      <vt:lpstr>Какво предлага УРБАКТ?</vt:lpstr>
      <vt:lpstr>Пътешествие в две фази</vt:lpstr>
      <vt:lpstr>Допустими разходи ?</vt:lpstr>
      <vt:lpstr>Допустими партньори ?</vt:lpstr>
      <vt:lpstr>Мрежата състав</vt:lpstr>
      <vt:lpstr>Процес на обмяна на опит</vt:lpstr>
      <vt:lpstr>Финансови      условия</vt:lpstr>
      <vt:lpstr>Как да търсим партньори?</vt:lpstr>
      <vt:lpstr>Ограничения…</vt:lpstr>
      <vt:lpstr>Водещи експерти? </vt:lpstr>
      <vt:lpstr>Водещият експерт… </vt:lpstr>
      <vt:lpstr>Подготовка на предложение?</vt:lpstr>
      <vt:lpstr>Подаване   на предложение</vt:lpstr>
      <vt:lpstr>Оценка на   предложенията </vt:lpstr>
      <vt:lpstr>Източници на информация</vt:lpstr>
      <vt:lpstr>PowerPoint Presentation</vt:lpstr>
    </vt:vector>
  </TitlesOfParts>
  <Company>Datar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Kristijan RADOJCIC</dc:creator>
  <cp:lastModifiedBy>s.petkov</cp:lastModifiedBy>
  <cp:revision>404</cp:revision>
  <cp:lastPrinted>2019-01-08T12:54:41Z</cp:lastPrinted>
  <dcterms:created xsi:type="dcterms:W3CDTF">2016-12-02T13:50:28Z</dcterms:created>
  <dcterms:modified xsi:type="dcterms:W3CDTF">2019-01-30T09:46:26Z</dcterms:modified>
</cp:coreProperties>
</file>