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notesMasterIdLst>
    <p:notesMasterId r:id="rId17"/>
  </p:notesMasterIdLst>
  <p:sldIdLst>
    <p:sldId id="259" r:id="rId2"/>
    <p:sldId id="260" r:id="rId3"/>
    <p:sldId id="264" r:id="rId4"/>
    <p:sldId id="262" r:id="rId5"/>
    <p:sldId id="304" r:id="rId6"/>
    <p:sldId id="298" r:id="rId7"/>
    <p:sldId id="280" r:id="rId8"/>
    <p:sldId id="269" r:id="rId9"/>
    <p:sldId id="308" r:id="rId10"/>
    <p:sldId id="302" r:id="rId11"/>
    <p:sldId id="303" r:id="rId12"/>
    <p:sldId id="306" r:id="rId13"/>
    <p:sldId id="272" r:id="rId14"/>
    <p:sldId id="307" r:id="rId15"/>
    <p:sldId id="263" r:id="rId16"/>
  </p:sldIdLst>
  <p:sldSz cx="9144000" cy="6840538"/>
  <p:notesSz cx="6858000" cy="9144000"/>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75"/>
    <a:srgbClr val="F08B27"/>
    <a:srgbClr val="C4007B"/>
    <a:srgbClr val="35B3B8"/>
    <a:srgbClr val="96BD0D"/>
    <a:srgbClr val="878375"/>
    <a:srgbClr val="FBCF39"/>
    <a:srgbClr val="FFFFFF"/>
    <a:srgbClr val="9073AC"/>
    <a:srgbClr val="727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5"/>
    <p:restoredTop sz="99855" autoAdjust="0"/>
  </p:normalViewPr>
  <p:slideViewPr>
    <p:cSldViewPr snapToGrid="0" snapToObjects="1" showGuides="1">
      <p:cViewPr>
        <p:scale>
          <a:sx n="90" d="100"/>
          <a:sy n="90" d="100"/>
        </p:scale>
        <p:origin x="-1404" y="-144"/>
      </p:cViewPr>
      <p:guideLst>
        <p:guide orient="horz" pos="21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6FD8D-4A12-4627-AD0D-85D2B21481AE}" type="datetimeFigureOut">
              <a:rPr lang="en-GB" smtClean="0"/>
              <a:t>03/11/2017</a:t>
            </a:fld>
            <a:endParaRPr lang="en-GB"/>
          </a:p>
        </p:txBody>
      </p:sp>
      <p:sp>
        <p:nvSpPr>
          <p:cNvPr id="4" name="Espace réservé de l'image des diapositives 3"/>
          <p:cNvSpPr>
            <a:spLocks noGrp="1" noRot="1" noChangeAspect="1"/>
          </p:cNvSpPr>
          <p:nvPr>
            <p:ph type="sldImg" idx="2"/>
          </p:nvPr>
        </p:nvSpPr>
        <p:spPr>
          <a:xfrm>
            <a:off x="1138238" y="685800"/>
            <a:ext cx="45815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8B859-111D-47F7-BBEC-F653417A8972}" type="slidenum">
              <a:rPr lang="en-GB" smtClean="0"/>
              <a:t>‹#›</a:t>
            </a:fld>
            <a:endParaRPr lang="en-GB"/>
          </a:p>
        </p:txBody>
      </p:sp>
    </p:spTree>
    <p:extLst>
      <p:ext uri="{BB962C8B-B14F-4D97-AF65-F5344CB8AC3E}">
        <p14:creationId xmlns:p14="http://schemas.microsoft.com/office/powerpoint/2010/main" val="223166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TN@urbact.e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Across Europe and increasingly on a global scale, cities face comparable problems. For more than a decade URBACT has invested in city networks designed to tackle shared challenges using the URBACT method. Now URBACT Programme is launching its first call for a new type of network, based on the transfer of good practice. These new networks acknowledge the huge potential for cities to collaborate and share effective solutions across Europe and beyond. This principle is important. It makes it clear that URBACT’s end goal is not the gathering of good practices, but their effective transfer across Europe’s cities.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3</a:t>
            </a:fld>
            <a:endParaRPr lang="en-GB"/>
          </a:p>
        </p:txBody>
      </p:sp>
    </p:spTree>
    <p:extLst>
      <p:ext uri="{BB962C8B-B14F-4D97-AF65-F5344CB8AC3E}">
        <p14:creationId xmlns:p14="http://schemas.microsoft.com/office/powerpoint/2010/main" val="99053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We are a Good Practice City and we do not want to share our good practice in the framework of Transfer Network call. What should we do?</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contact the URBACT Secretariat (</a:t>
            </a:r>
            <a:r>
              <a:rPr lang="en-US" sz="1200" u="sng" kern="1200" dirty="0" smtClean="0">
                <a:solidFill>
                  <a:schemeClr val="tx1"/>
                </a:solidFill>
                <a:effectLst/>
                <a:latin typeface="+mn-lt"/>
                <a:ea typeface="+mn-ea"/>
                <a:cs typeface="+mn-cs"/>
                <a:hlinkClick r:id="rId3"/>
              </a:rPr>
              <a:t>TN@urbact.eu</a:t>
            </a:r>
            <a:r>
              <a:rPr lang="en-US" sz="1200" kern="1200" dirty="0" smtClean="0">
                <a:solidFill>
                  <a:schemeClr val="tx1"/>
                </a:solidFill>
                <a:effectLst/>
                <a:latin typeface="+mn-lt"/>
                <a:ea typeface="+mn-ea"/>
                <a:cs typeface="+mn-cs"/>
              </a:rPr>
              <a:t>) which will upon your request make an indication on your online Good Practice Profile that you are not accepting any expressions of interest by potential Transfer Cities in relation to the call for Transfer Networks.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are a Good Practice City ready to submit the Transfer Network proposal for Phase 1 but we are still receiving expressions of interest from cities wanting to transfer our good practice. What should we do?</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contact the URBACT Secretariat (</a:t>
            </a:r>
            <a:r>
              <a:rPr lang="en-US" sz="1200" u="sng" kern="1200" dirty="0" smtClean="0">
                <a:solidFill>
                  <a:schemeClr val="tx1"/>
                </a:solidFill>
                <a:effectLst/>
                <a:latin typeface="+mn-lt"/>
                <a:ea typeface="+mn-ea"/>
                <a:cs typeface="+mn-cs"/>
                <a:hlinkClick r:id="rId3"/>
              </a:rPr>
              <a:t>TN@urbact.eu</a:t>
            </a:r>
            <a:r>
              <a:rPr lang="en-US" sz="1200" kern="1200" dirty="0" smtClean="0">
                <a:solidFill>
                  <a:schemeClr val="tx1"/>
                </a:solidFill>
                <a:effectLst/>
                <a:latin typeface="+mn-lt"/>
                <a:ea typeface="+mn-ea"/>
                <a:cs typeface="+mn-cs"/>
              </a:rPr>
              <a:t>) which will upon your request make an indication at your online Good Practice Profile that you are not looking for potential Transfer Cities anymore.</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are interested in transferring one of the 97 URBACT good practices. How do we know which URBACT Good Practice City is committed to transfer their good practice in the framework of Transfer Network?</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97 URBACT Good Practices are eligible good practices for the Transfer Network call. Each Good Practice profile has an indication whether the Good Practice City is interested or not in potential Transfer Cities.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13</a:t>
            </a:fld>
            <a:endParaRPr lang="en-GB"/>
          </a:p>
        </p:txBody>
      </p:sp>
    </p:spTree>
    <p:extLst>
      <p:ext uri="{BB962C8B-B14F-4D97-AF65-F5344CB8AC3E}">
        <p14:creationId xmlns:p14="http://schemas.microsoft.com/office/powerpoint/2010/main" val="363548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14</a:t>
            </a:fld>
            <a:endParaRPr lang="en-GB"/>
          </a:p>
        </p:txBody>
      </p:sp>
    </p:spTree>
    <p:extLst>
      <p:ext uri="{BB962C8B-B14F-4D97-AF65-F5344CB8AC3E}">
        <p14:creationId xmlns:p14="http://schemas.microsoft.com/office/powerpoint/2010/main" val="307902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Good Practice </a:t>
            </a:r>
            <a:r>
              <a:rPr lang="fr-FR" dirty="0" err="1" smtClean="0"/>
              <a:t>Cities</a:t>
            </a:r>
            <a:r>
              <a:rPr lang="fr-FR" dirty="0" smtClean="0"/>
              <a:t> </a:t>
            </a:r>
            <a:r>
              <a:rPr lang="fr-FR" dirty="0" err="1" smtClean="0"/>
              <a:t>will</a:t>
            </a:r>
            <a:r>
              <a:rPr lang="fr-FR" baseline="0" dirty="0" smtClean="0"/>
              <a:t> </a:t>
            </a:r>
            <a:r>
              <a:rPr lang="fr-FR" baseline="0" dirty="0" err="1" smtClean="0"/>
              <a:t>be</a:t>
            </a:r>
            <a:r>
              <a:rPr lang="fr-FR" baseline="0" dirty="0" smtClean="0"/>
              <a:t> </a:t>
            </a:r>
            <a:r>
              <a:rPr lang="fr-FR" baseline="0" dirty="0" err="1" smtClean="0"/>
              <a:t>also</a:t>
            </a:r>
            <a:r>
              <a:rPr lang="fr-FR" baseline="0" dirty="0" smtClean="0"/>
              <a:t> Lead </a:t>
            </a:r>
            <a:r>
              <a:rPr lang="fr-FR" baseline="0" dirty="0" err="1" smtClean="0"/>
              <a:t>Partners</a:t>
            </a:r>
            <a:r>
              <a:rPr lang="fr-FR" baseline="0" dirty="0" smtClean="0"/>
              <a:t> of Transfer Networks</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4</a:t>
            </a:fld>
            <a:endParaRPr lang="en-GB"/>
          </a:p>
        </p:txBody>
      </p:sp>
    </p:spTree>
    <p:extLst>
      <p:ext uri="{BB962C8B-B14F-4D97-AF65-F5344CB8AC3E}">
        <p14:creationId xmlns:p14="http://schemas.microsoft.com/office/powerpoint/2010/main" val="1632982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For</a:t>
            </a:r>
            <a:r>
              <a:rPr lang="en-GB" sz="1200" b="1" kern="1200" baseline="0" dirty="0" smtClean="0">
                <a:solidFill>
                  <a:schemeClr val="tx1"/>
                </a:solidFill>
                <a:effectLst/>
                <a:latin typeface="+mn-lt"/>
                <a:ea typeface="+mn-ea"/>
                <a:cs typeface="+mn-cs"/>
              </a:rPr>
              <a:t> Good practice city the o</a:t>
            </a:r>
            <a:r>
              <a:rPr lang="en-GB" sz="1200" b="1" kern="1200" dirty="0" smtClean="0">
                <a:solidFill>
                  <a:schemeClr val="tx1"/>
                </a:solidFill>
                <a:effectLst/>
                <a:latin typeface="+mn-lt"/>
                <a:ea typeface="+mn-ea"/>
                <a:cs typeface="+mn-cs"/>
              </a:rPr>
              <a:t>pportunity to share the experience within the framework of a Transfer Network means the following:</a:t>
            </a:r>
            <a:endParaRPr lang="fr-FR"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opportunity to </a:t>
            </a:r>
            <a:r>
              <a:rPr lang="en-GB" sz="1200" u="sng" kern="1200" dirty="0" smtClean="0">
                <a:solidFill>
                  <a:schemeClr val="tx1"/>
                </a:solidFill>
                <a:effectLst/>
                <a:latin typeface="+mn-lt"/>
                <a:ea typeface="+mn-ea"/>
                <a:cs typeface="+mn-cs"/>
              </a:rPr>
              <a:t>lead and mentor</a:t>
            </a:r>
            <a:r>
              <a:rPr lang="en-GB" sz="1200" kern="1200" dirty="0" smtClean="0">
                <a:solidFill>
                  <a:schemeClr val="tx1"/>
                </a:solidFill>
                <a:effectLst/>
                <a:latin typeface="+mn-lt"/>
                <a:ea typeface="+mn-ea"/>
                <a:cs typeface="+mn-cs"/>
              </a:rPr>
              <a:t> the process of understanding, adapting and reusing the good practice. </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u="sng" kern="1200" dirty="0" smtClean="0">
                <a:solidFill>
                  <a:schemeClr val="tx1"/>
                </a:solidFill>
                <a:effectLst/>
                <a:latin typeface="+mn-lt"/>
                <a:ea typeface="+mn-ea"/>
                <a:cs typeface="+mn-cs"/>
              </a:rPr>
              <a:t>Refining and improving</a:t>
            </a:r>
            <a:r>
              <a:rPr lang="en-GB" sz="1200" kern="1200" dirty="0" smtClean="0">
                <a:solidFill>
                  <a:schemeClr val="tx1"/>
                </a:solidFill>
                <a:effectLst/>
                <a:latin typeface="+mn-lt"/>
                <a:ea typeface="+mn-ea"/>
                <a:cs typeface="+mn-cs"/>
              </a:rPr>
              <a:t> its own methodology through peer reviews and with the support of an URBACT expert.</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learning captured with other partners could lead to a </a:t>
            </a:r>
            <a:r>
              <a:rPr lang="en-GB" sz="1200" u="sng" kern="1200" dirty="0" smtClean="0">
                <a:solidFill>
                  <a:schemeClr val="tx1"/>
                </a:solidFill>
                <a:effectLst/>
                <a:latin typeface="+mn-lt"/>
                <a:ea typeface="+mn-ea"/>
                <a:cs typeface="+mn-cs"/>
              </a:rPr>
              <a:t>wider recognition</a:t>
            </a:r>
            <a:r>
              <a:rPr lang="en-GB" sz="1200" kern="1200" dirty="0" smtClean="0">
                <a:solidFill>
                  <a:schemeClr val="tx1"/>
                </a:solidFill>
                <a:effectLst/>
                <a:latin typeface="+mn-lt"/>
                <a:ea typeface="+mn-ea"/>
                <a:cs typeface="+mn-cs"/>
              </a:rPr>
              <a:t> of the potential for reuse of the good practice across Europe and beyond, therefore increasing the </a:t>
            </a:r>
            <a:r>
              <a:rPr lang="en-GB" sz="1200" u="sng" kern="1200" dirty="0" smtClean="0">
                <a:solidFill>
                  <a:schemeClr val="tx1"/>
                </a:solidFill>
                <a:effectLst/>
                <a:latin typeface="+mn-lt"/>
                <a:ea typeface="+mn-ea"/>
                <a:cs typeface="+mn-cs"/>
              </a:rPr>
              <a:t>visibility of the city</a:t>
            </a:r>
            <a:r>
              <a:rPr lang="en-GB" sz="1200" kern="1200" dirty="0" smtClean="0">
                <a:solidFill>
                  <a:schemeClr val="tx1"/>
                </a:solidFill>
                <a:effectLst/>
                <a:latin typeface="+mn-lt"/>
                <a:ea typeface="+mn-ea"/>
                <a:cs typeface="+mn-cs"/>
              </a:rPr>
              <a:t> in the arena of urban practitioners and among URBACT partners (European Commission, Urban Innovative Action, European Investment Bank, UN Habitat, etc.).</a:t>
            </a:r>
            <a:endParaRPr lang="fr-FR" sz="1200" kern="1200" dirty="0" smtClean="0">
              <a:solidFill>
                <a:schemeClr val="tx1"/>
              </a:solidFill>
              <a:effectLst/>
              <a:latin typeface="+mn-lt"/>
              <a:ea typeface="+mn-ea"/>
              <a:cs typeface="+mn-cs"/>
            </a:endParaRPr>
          </a:p>
          <a:p>
            <a:endParaRPr lang="fr-FR" dirty="0" smtClean="0"/>
          </a:p>
          <a:p>
            <a:r>
              <a:rPr lang="fr-FR" b="1" i="1" dirty="0" err="1" smtClean="0"/>
              <a:t>Please</a:t>
            </a:r>
            <a:r>
              <a:rPr lang="fr-FR" b="1" i="1" dirty="0" smtClean="0"/>
              <a:t> </a:t>
            </a:r>
            <a:r>
              <a:rPr lang="fr-FR" b="1" i="1" dirty="0" err="1" smtClean="0"/>
              <a:t>refer</a:t>
            </a:r>
            <a:r>
              <a:rPr lang="fr-FR" b="1" i="1" dirty="0" smtClean="0"/>
              <a:t> to the GUIDE Section 1 for more information</a:t>
            </a:r>
            <a:endParaRPr lang="fr-FR" b="1" i="1"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5</a:t>
            </a:fld>
            <a:endParaRPr lang="en-GB"/>
          </a:p>
        </p:txBody>
      </p:sp>
    </p:spTree>
    <p:extLst>
      <p:ext uri="{BB962C8B-B14F-4D97-AF65-F5344CB8AC3E}">
        <p14:creationId xmlns:p14="http://schemas.microsoft.com/office/powerpoint/2010/main" val="30597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err="1" smtClean="0"/>
              <a:t>Emphasize</a:t>
            </a:r>
            <a:r>
              <a:rPr lang="fr-FR" dirty="0" smtClean="0"/>
              <a:t> Phase 1 – </a:t>
            </a:r>
            <a:r>
              <a:rPr lang="fr-FR" dirty="0" err="1" smtClean="0"/>
              <a:t>development</a:t>
            </a:r>
            <a:r>
              <a:rPr lang="fr-FR" dirty="0" smtClean="0"/>
              <a:t> – </a:t>
            </a:r>
            <a:r>
              <a:rPr lang="fr-FR" dirty="0" err="1" smtClean="0"/>
              <a:t>assessing</a:t>
            </a:r>
            <a:r>
              <a:rPr lang="fr-FR" dirty="0" smtClean="0"/>
              <a:t> </a:t>
            </a:r>
            <a:r>
              <a:rPr lang="fr-FR" dirty="0" err="1" smtClean="0"/>
              <a:t>transfer</a:t>
            </a:r>
            <a:r>
              <a:rPr lang="fr-FR" dirty="0" smtClean="0"/>
              <a:t> </a:t>
            </a:r>
            <a:r>
              <a:rPr lang="fr-FR" dirty="0" err="1" smtClean="0"/>
              <a:t>potential</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Guide For </a:t>
            </a:r>
            <a:r>
              <a:rPr lang="fr-FR" baseline="0" dirty="0" err="1" smtClean="0"/>
              <a:t>Partnership</a:t>
            </a:r>
            <a:r>
              <a:rPr lang="fr-FR" baseline="0" dirty="0" smtClean="0"/>
              <a:t> </a:t>
            </a:r>
            <a:r>
              <a:rPr lang="fr-FR" baseline="0" dirty="0" err="1" smtClean="0"/>
              <a:t>enlargement</a:t>
            </a:r>
            <a:r>
              <a:rPr lang="fr-FR" baseline="0" dirty="0" smtClean="0"/>
              <a:t> and the </a:t>
            </a:r>
            <a:r>
              <a:rPr lang="fr-FR" baseline="0" dirty="0" err="1" smtClean="0"/>
              <a:t>Transferability</a:t>
            </a:r>
            <a:r>
              <a:rPr lang="fr-FR" baseline="0" dirty="0" smtClean="0"/>
              <a:t> </a:t>
            </a:r>
            <a:r>
              <a:rPr lang="fr-FR" baseline="0" dirty="0" err="1" smtClean="0"/>
              <a:t>Study</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available</a:t>
            </a:r>
            <a:r>
              <a:rPr lang="fr-FR" baseline="0" dirty="0" smtClean="0"/>
              <a:t> for </a:t>
            </a:r>
            <a:r>
              <a:rPr lang="fr-FR" baseline="0" dirty="0" err="1" smtClean="0"/>
              <a:t>approved</a:t>
            </a:r>
            <a:r>
              <a:rPr lang="fr-FR" baseline="0" dirty="0" smtClean="0"/>
              <a:t> Transfer Networks in Phase 1</a:t>
            </a:r>
          </a:p>
          <a:p>
            <a:endParaRPr lang="fr-FR" dirty="0" smtClean="0"/>
          </a:p>
          <a:p>
            <a:pPr marL="171450" indent="-171450">
              <a:buFont typeface="Arial" panose="020B0604020202020204" pitchFamily="34" charset="0"/>
              <a:buChar char="•"/>
            </a:pPr>
            <a:r>
              <a:rPr lang="fr-FR" dirty="0" smtClean="0"/>
              <a:t>Phase 2 </a:t>
            </a:r>
            <a:r>
              <a:rPr lang="fr-FR" dirty="0" err="1" smtClean="0"/>
              <a:t>expected</a:t>
            </a:r>
            <a:r>
              <a:rPr lang="fr-FR" dirty="0" smtClean="0"/>
              <a:t> </a:t>
            </a:r>
            <a:r>
              <a:rPr lang="fr-FR" dirty="0" err="1" smtClean="0"/>
              <a:t>results</a:t>
            </a:r>
            <a:r>
              <a:rPr lang="fr-FR" dirty="0" smtClean="0"/>
              <a:t> at local </a:t>
            </a:r>
            <a:r>
              <a:rPr lang="fr-FR" dirty="0" err="1" smtClean="0"/>
              <a:t>level</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Guide For The Transfer Plans and Transfer Guide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available</a:t>
            </a:r>
            <a:r>
              <a:rPr lang="fr-FR" baseline="0" dirty="0" smtClean="0"/>
              <a:t> </a:t>
            </a:r>
            <a:r>
              <a:rPr lang="fr-FR" baseline="0" dirty="0" err="1" smtClean="0"/>
              <a:t>during</a:t>
            </a:r>
            <a:r>
              <a:rPr lang="fr-FR" baseline="0" dirty="0" smtClean="0"/>
              <a:t> phase 1 for </a:t>
            </a:r>
            <a:r>
              <a:rPr lang="fr-FR" baseline="0" dirty="0" err="1" smtClean="0"/>
              <a:t>approved</a:t>
            </a:r>
            <a:r>
              <a:rPr lang="fr-FR" baseline="0" dirty="0" smtClean="0"/>
              <a:t> Transfer Networks</a:t>
            </a:r>
            <a:endParaRPr lang="fr-FR" dirty="0" smtClean="0"/>
          </a:p>
          <a:p>
            <a:pPr lvl="0"/>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How many Transfer Networks are expected to be financed in phase 1, and how many of these are expected to be financed in phase 2?</a:t>
            </a:r>
            <a:endParaRPr lang="fr-FR"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Up to 25 Transfer Network will be approved for Phase 1.</a:t>
            </a:r>
            <a:r>
              <a:rPr lang="en-US" sz="1200" kern="1200" dirty="0" smtClean="0">
                <a:solidFill>
                  <a:schemeClr val="tx1"/>
                </a:solidFill>
                <a:effectLst/>
                <a:latin typeface="+mn-lt"/>
                <a:ea typeface="+mn-ea"/>
                <a:cs typeface="+mn-cs"/>
              </a:rPr>
              <a:t> Hopefully all Transfer Networks approved for Phase 1 shall continue to Phase 2 (depending on the quality of Phase 2 application).</a:t>
            </a:r>
            <a:endParaRPr lang="fr-FR" sz="1200" kern="1200" dirty="0" smtClean="0">
              <a:solidFill>
                <a:schemeClr val="tx1"/>
              </a:solidFill>
              <a:effectLst/>
              <a:latin typeface="+mn-lt"/>
              <a:ea typeface="+mn-ea"/>
              <a:cs typeface="+mn-cs"/>
            </a:endParaRP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6</a:t>
            </a:fld>
            <a:endParaRPr lang="en-GB"/>
          </a:p>
        </p:txBody>
      </p:sp>
    </p:spTree>
    <p:extLst>
      <p:ext uri="{BB962C8B-B14F-4D97-AF65-F5344CB8AC3E}">
        <p14:creationId xmlns:p14="http://schemas.microsoft.com/office/powerpoint/2010/main" val="335454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7</a:t>
            </a:fld>
            <a:endParaRPr lang="en-GB"/>
          </a:p>
        </p:txBody>
      </p:sp>
    </p:spTree>
    <p:extLst>
      <p:ext uri="{BB962C8B-B14F-4D97-AF65-F5344CB8AC3E}">
        <p14:creationId xmlns:p14="http://schemas.microsoft.com/office/powerpoint/2010/main" val="206472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In how many proposals can a city apply in the call for Transfer Networks as partner?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can indeed be involved in only 1 approved Transfer Network as Transfer City (transferring the good practice). Good Practice City (sharing the good practice) can be involved in another Transfer Network as a Transfer City.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 how many Transfer Network proposals can one be proposed?</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can be proposed in the initial partnership as a Transfer City in more than one Network proposals for Phase 1, however, we strongly discourage the commitment in several Network proposals due to high risk and eligibility problems multiple commitments could cause after the approval (High number of Transfer Networks approved (up to 25), small initial partnership with only 2 Transfer Cities).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Practice Cities are advised to check the commitment of possible Transfer Cities in other Network proposals and it is up to the Good Practice City to assess the risk by proposing the initial partnership with candidate Transfer Cities committed in several Network proposals.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Transfer Cities are suggested to </a:t>
            </a:r>
            <a:r>
              <a:rPr lang="en-US" sz="1200" kern="1200" dirty="0" err="1" smtClean="0">
                <a:solidFill>
                  <a:schemeClr val="tx1"/>
                </a:solidFill>
                <a:effectLst/>
                <a:latin typeface="+mn-lt"/>
                <a:ea typeface="+mn-ea"/>
                <a:cs typeface="+mn-cs"/>
              </a:rPr>
              <a:t>minimalise</a:t>
            </a:r>
            <a:r>
              <a:rPr lang="en-US" sz="1200" kern="1200" dirty="0" smtClean="0">
                <a:solidFill>
                  <a:schemeClr val="tx1"/>
                </a:solidFill>
                <a:effectLst/>
                <a:latin typeface="+mn-lt"/>
                <a:ea typeface="+mn-ea"/>
                <a:cs typeface="+mn-cs"/>
              </a:rPr>
              <a:t> the commitments in several network proposals and rather commit to join the complete partnership for Phase 2 (All approved Networks for Phase 1 will need to enlarge their partnership with at least 2 Transfer Cities to be proposed for Phase 2).</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8</a:t>
            </a:fld>
            <a:endParaRPr lang="en-GB"/>
          </a:p>
        </p:txBody>
      </p:sp>
    </p:spTree>
    <p:extLst>
      <p:ext uri="{BB962C8B-B14F-4D97-AF65-F5344CB8AC3E}">
        <p14:creationId xmlns:p14="http://schemas.microsoft.com/office/powerpoint/2010/main" val="390045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How will the Good Practice Cities select the Transfer Cities to proposed in partnership for Phase 1?</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selection of Transfer City candidates to be proposed in the initial partnership for Phase 1 will be based on the judgement of Good Practice Cities. The Guide to Transfer Networks provides the recommendations for setting up the partnership for Phase 1.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also suggested that Good Practice Cities already make the shortlist of suitable Transfer City candidates that can join the Network during Phase 1 when network will be enlarging their partnerships from 3 to up to 8 partners including the Good Practice City).</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9</a:t>
            </a:fld>
            <a:endParaRPr lang="en-GB"/>
          </a:p>
        </p:txBody>
      </p:sp>
    </p:spTree>
    <p:extLst>
      <p:ext uri="{BB962C8B-B14F-4D97-AF65-F5344CB8AC3E}">
        <p14:creationId xmlns:p14="http://schemas.microsoft.com/office/powerpoint/2010/main" val="362281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Does the budget for Transfer Network covers also costs of good practice adaptation in Transfer Cities?</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budget for Transfer Networks covers exchange and learning activities in relation to the transfer of good practice as well as the expertise support for the effective adaptation or improvement of the good practice.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10</a:t>
            </a:fld>
            <a:endParaRPr lang="en-GB"/>
          </a:p>
        </p:txBody>
      </p:sp>
    </p:spTree>
    <p:extLst>
      <p:ext uri="{BB962C8B-B14F-4D97-AF65-F5344CB8AC3E}">
        <p14:creationId xmlns:p14="http://schemas.microsoft.com/office/powerpoint/2010/main" val="9005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call for URBACT III pool</a:t>
            </a:r>
            <a:r>
              <a:rPr lang="fr-FR" baseline="0" dirty="0" smtClean="0"/>
              <a:t> of </a:t>
            </a:r>
            <a:r>
              <a:rPr lang="fr-FR" baseline="0" dirty="0" err="1" smtClean="0"/>
              <a:t>validated</a:t>
            </a:r>
            <a:r>
              <a:rPr lang="fr-FR" baseline="0" dirty="0" smtClean="0"/>
              <a:t> experts </a:t>
            </a:r>
            <a:r>
              <a:rPr lang="fr-FR" baseline="0" dirty="0" err="1" smtClean="0"/>
              <a:t>is</a:t>
            </a:r>
            <a:r>
              <a:rPr lang="fr-FR" baseline="0" dirty="0" smtClean="0"/>
              <a:t> open on a constant basis.</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11</a:t>
            </a:fld>
            <a:endParaRPr lang="en-GB"/>
          </a:p>
        </p:txBody>
      </p:sp>
    </p:spTree>
    <p:extLst>
      <p:ext uri="{BB962C8B-B14F-4D97-AF65-F5344CB8AC3E}">
        <p14:creationId xmlns:p14="http://schemas.microsoft.com/office/powerpoint/2010/main" val="2563640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Cover-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3999" cy="6812462"/>
          </a:xfrm>
          <a:prstGeom prst="rect">
            <a:avLst/>
          </a:prstGeom>
        </p:spPr>
      </p:pic>
    </p:spTree>
    <p:extLst>
      <p:ext uri="{BB962C8B-B14F-4D97-AF65-F5344CB8AC3E}">
        <p14:creationId xmlns:p14="http://schemas.microsoft.com/office/powerpoint/2010/main" val="17524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Image+legen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6119997" y="3710045"/>
            <a:ext cx="1944000" cy="2139950"/>
          </a:xfrm>
        </p:spPr>
        <p:txBody>
          <a:bodyPr lIns="108000" anchor="b" anchorCtr="0">
            <a:normAutofit/>
          </a:bodyPr>
          <a:lstStyle>
            <a:lvl1pPr marL="7938" indent="0">
              <a:buFont typeface="Arial" charset="0"/>
              <a:buNone/>
              <a:defRPr sz="1200" b="1" i="0">
                <a:solidFill>
                  <a:srgbClr val="F08B27"/>
                </a:solidFill>
                <a:latin typeface="Arial" charset="0"/>
                <a:ea typeface="Arial" charset="0"/>
                <a:cs typeface="Arial" charset="0"/>
              </a:defRPr>
            </a:lvl1pPr>
            <a:lvl2pPr marL="7938" indent="0">
              <a:buFont typeface="Arial" charset="0"/>
              <a:buNone/>
              <a:defRPr sz="1200" b="0">
                <a:solidFill>
                  <a:srgbClr val="F08B27"/>
                </a:solidFill>
              </a:defRPr>
            </a:lvl2pPr>
            <a:lvl3pPr marL="222250" indent="-214313">
              <a:buFont typeface="Cambria" charset="0"/>
              <a:buChar char="⎼"/>
              <a:tabLst/>
              <a:defRPr sz="1200">
                <a:solidFill>
                  <a:srgbClr val="F08B27"/>
                </a:solidFill>
              </a:defRPr>
            </a:lvl3pPr>
            <a:lvl4pPr marL="222250" indent="0">
              <a:buFont typeface="Arial" charset="0"/>
              <a:buNone/>
              <a:tabLst/>
              <a:defRPr sz="1200">
                <a:solidFill>
                  <a:srgbClr val="F08B27"/>
                </a:solidFill>
              </a:defRPr>
            </a:lvl4pPr>
            <a:lvl5pPr marL="222250" indent="0">
              <a:buNone/>
              <a:tabLst/>
              <a:defRPr sz="1200">
                <a:solidFill>
                  <a:srgbClr val="F08B27"/>
                </a:solidFill>
              </a:defRPr>
            </a:lvl5pPr>
          </a:lstStyle>
          <a:p>
            <a:pPr lvl="0"/>
            <a:r>
              <a:rPr lang="fr-FR" smtClean="0"/>
              <a:t>Modifiez les styles du texte du masque</a:t>
            </a:r>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noChangeAspect="1"/>
          </p:cNvSpPr>
          <p:nvPr>
            <p:ph type="pic" sz="quarter" idx="14"/>
          </p:nvPr>
        </p:nvSpPr>
        <p:spPr>
          <a:xfrm>
            <a:off x="719997" y="1799995"/>
            <a:ext cx="5400000" cy="405000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325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Cover-2">
    <p:bg>
      <p:bgPr>
        <a:solidFill>
          <a:srgbClr val="FFFFFF"/>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a:extLst>
              <a:ext uri="{28A0092B-C50C-407E-A947-70E740481C1C}">
                <a14:useLocalDpi xmlns:a14="http://schemas.microsoft.com/office/drawing/2010/main" val="0"/>
              </a:ext>
            </a:extLst>
          </a:blip>
          <a:srcRect t="1922" b="40857"/>
          <a:stretch/>
        </p:blipFill>
        <p:spPr>
          <a:xfrm flipH="1">
            <a:off x="0" y="2743895"/>
            <a:ext cx="9144000" cy="349200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85" y="5075538"/>
            <a:ext cx="1814799" cy="1633319"/>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85" y="346457"/>
            <a:ext cx="2653103" cy="1049207"/>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5788" y="125548"/>
            <a:ext cx="2999875" cy="981777"/>
          </a:xfrm>
          <a:prstGeom prst="rect">
            <a:avLst/>
          </a:prstGeom>
        </p:spPr>
      </p:pic>
      <p:grpSp>
        <p:nvGrpSpPr>
          <p:cNvPr id="5" name="Grouper 4"/>
          <p:cNvGrpSpPr/>
          <p:nvPr userDrawn="1"/>
        </p:nvGrpSpPr>
        <p:grpSpPr>
          <a:xfrm>
            <a:off x="4443320" y="1175173"/>
            <a:ext cx="4620787" cy="5091726"/>
            <a:chOff x="4443320" y="1175173"/>
            <a:chExt cx="4620787" cy="5091726"/>
          </a:xfrm>
        </p:grpSpPr>
        <p:sp>
          <p:nvSpPr>
            <p:cNvPr id="3" name="Pentagone 2"/>
            <p:cNvSpPr/>
            <p:nvPr userDrawn="1"/>
          </p:nvSpPr>
          <p:spPr>
            <a:xfrm rot="1595350">
              <a:off x="4443320" y="1873255"/>
              <a:ext cx="4620787" cy="4393644"/>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tagone 3"/>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orme libre 5"/>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40129" y="2804755"/>
            <a:ext cx="390506" cy="380230"/>
          </a:xfrm>
          <a:prstGeom prst="rect">
            <a:avLst/>
          </a:prstGeom>
        </p:spPr>
      </p:pic>
      <p:sp>
        <p:nvSpPr>
          <p:cNvPr id="12" name="Titre 11"/>
          <p:cNvSpPr>
            <a:spLocks noGrp="1"/>
          </p:cNvSpPr>
          <p:nvPr userDrawn="1">
            <p:ph type="title"/>
          </p:nvPr>
        </p:nvSpPr>
        <p:spPr>
          <a:xfrm>
            <a:off x="5342021" y="3368841"/>
            <a:ext cx="2810275" cy="738664"/>
          </a:xfrm>
        </p:spPr>
        <p:txBody>
          <a:bodyPr anchor="t" anchorCtr="0"/>
          <a:lstStyle>
            <a:lvl1pPr>
              <a:defRPr sz="2400" cap="all" baseline="0">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154796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Chapter-1">
    <p:spTree>
      <p:nvGrpSpPr>
        <p:cNvPr id="1" name=""/>
        <p:cNvGrpSpPr/>
        <p:nvPr/>
      </p:nvGrpSpPr>
      <p:grpSpPr>
        <a:xfrm>
          <a:off x="0" y="0"/>
          <a:ext cx="0" cy="0"/>
          <a:chOff x="0" y="0"/>
          <a:chExt cx="0" cy="0"/>
        </a:xfrm>
      </p:grpSpPr>
      <p:sp>
        <p:nvSpPr>
          <p:cNvPr id="9" name="Rectangle 8"/>
          <p:cNvSpPr/>
          <p:nvPr userDrawn="1"/>
        </p:nvSpPr>
        <p:spPr>
          <a:xfrm>
            <a:off x="0" y="2835275"/>
            <a:ext cx="9144000" cy="3402965"/>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3492000" y="3146886"/>
            <a:ext cx="5679440" cy="492443"/>
          </a:xfrm>
        </p:spPr>
        <p:txBody>
          <a:bodyPr wrap="square" lIns="0" tIns="0" rIns="0" bIns="0">
            <a:spAutoFit/>
          </a:bodyPr>
          <a:lstStyle>
            <a:lvl1pPr>
              <a:defRPr sz="3200" b="1" i="0">
                <a:solidFill>
                  <a:srgbClr val="FFFFFF"/>
                </a:solidFill>
                <a:latin typeface="Century Gothic" charset="0"/>
                <a:ea typeface="Century Gothic" charset="0"/>
                <a:cs typeface="Century Gothic" charset="0"/>
              </a:defRPr>
            </a:lvl1pPr>
          </a:lstStyle>
          <a:p>
            <a:r>
              <a:rPr lang="fr-FR" smtClean="0"/>
              <a:t>Modifiez le style du titre</a:t>
            </a:r>
            <a:endParaRPr lang="fr-FR" dirty="0"/>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smtClean="0">
                <a:solidFill>
                  <a:srgbClr val="878375"/>
                </a:solidFill>
              </a:rPr>
              <a:t>28 octobre 2016</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a:t>
            </a:fld>
            <a:endParaRPr lang="fr-FR" dirty="0"/>
          </a:p>
        </p:txBody>
      </p:sp>
      <p:sp>
        <p:nvSpPr>
          <p:cNvPr id="15" name="Espace réservé du texte 11"/>
          <p:cNvSpPr>
            <a:spLocks noGrp="1"/>
          </p:cNvSpPr>
          <p:nvPr>
            <p:ph type="body" sz="quarter" idx="10"/>
          </p:nvPr>
        </p:nvSpPr>
        <p:spPr>
          <a:xfrm>
            <a:off x="3492000" y="3638550"/>
            <a:ext cx="5679440" cy="1847850"/>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13"/>
          <p:cNvSpPr>
            <a:spLocks noGrp="1"/>
          </p:cNvSpPr>
          <p:nvPr>
            <p:ph type="body" sz="quarter" idx="11"/>
          </p:nvPr>
        </p:nvSpPr>
        <p:spPr>
          <a:xfrm>
            <a:off x="3492000" y="2368746"/>
            <a:ext cx="3901439" cy="517964"/>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grpSp>
        <p:nvGrpSpPr>
          <p:cNvPr id="17" name="Grouper 16"/>
          <p:cNvGrpSpPr/>
          <p:nvPr userDrawn="1"/>
        </p:nvGrpSpPr>
        <p:grpSpPr>
          <a:xfrm>
            <a:off x="392382" y="1482936"/>
            <a:ext cx="2843367" cy="2807547"/>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3185954"/>
      </p:ext>
    </p:extLst>
  </p:cSld>
  <p:clrMapOvr>
    <a:masterClrMapping/>
  </p:clrMapOvr>
  <p:extLst>
    <p:ext uri="{DCECCB84-F9BA-43D5-87BE-67443E8EF086}">
      <p15:sldGuideLst xmlns:p15="http://schemas.microsoft.com/office/powerpoint/2012/main" xmlns="">
        <p15:guide id="1" orient="horz" pos="2155"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Chapter-2">
    <p:spTree>
      <p:nvGrpSpPr>
        <p:cNvPr id="1" name=""/>
        <p:cNvGrpSpPr/>
        <p:nvPr/>
      </p:nvGrpSpPr>
      <p:grpSpPr>
        <a:xfrm>
          <a:off x="0" y="0"/>
          <a:ext cx="0" cy="0"/>
          <a:chOff x="0" y="0"/>
          <a:chExt cx="0" cy="0"/>
        </a:xfrm>
      </p:grpSpPr>
      <p:sp>
        <p:nvSpPr>
          <p:cNvPr id="9" name="Rectangle 8"/>
          <p:cNvSpPr/>
          <p:nvPr userDrawn="1"/>
        </p:nvSpPr>
        <p:spPr>
          <a:xfrm>
            <a:off x="0" y="4893228"/>
            <a:ext cx="9144000" cy="1345012"/>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err="1" smtClean="0">
                <a:solidFill>
                  <a:srgbClr val="878375"/>
                </a:solidFill>
              </a:rPr>
              <a:t>September</a:t>
            </a:r>
            <a:r>
              <a:rPr lang="fr-FR" dirty="0" smtClean="0">
                <a:solidFill>
                  <a:srgbClr val="878375"/>
                </a:solidFill>
              </a:rPr>
              <a:t> 2017</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a:t>
            </a:fld>
            <a:endParaRPr lang="fr-FR" dirty="0"/>
          </a:p>
        </p:txBody>
      </p:sp>
      <p:sp>
        <p:nvSpPr>
          <p:cNvPr id="13"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
        <p:nvSpPr>
          <p:cNvPr id="15" name="Espace réservé du texte 11"/>
          <p:cNvSpPr>
            <a:spLocks noGrp="1"/>
          </p:cNvSpPr>
          <p:nvPr>
            <p:ph type="body" sz="quarter" idx="10"/>
          </p:nvPr>
        </p:nvSpPr>
        <p:spPr>
          <a:xfrm>
            <a:off x="3492000" y="4992688"/>
            <a:ext cx="4948559" cy="1245552"/>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p:txBody>
      </p:sp>
      <p:sp>
        <p:nvSpPr>
          <p:cNvPr id="16" name="Espace réservé du texte 13"/>
          <p:cNvSpPr>
            <a:spLocks noGrp="1"/>
          </p:cNvSpPr>
          <p:nvPr>
            <p:ph type="body" sz="quarter" idx="11"/>
          </p:nvPr>
        </p:nvSpPr>
        <p:spPr>
          <a:xfrm>
            <a:off x="3492000" y="4517868"/>
            <a:ext cx="3901439" cy="375360"/>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p:txBody>
      </p:sp>
      <p:grpSp>
        <p:nvGrpSpPr>
          <p:cNvPr id="17" name="Grouper 16"/>
          <p:cNvGrpSpPr/>
          <p:nvPr userDrawn="1"/>
        </p:nvGrpSpPr>
        <p:grpSpPr>
          <a:xfrm>
            <a:off x="959058" y="4038771"/>
            <a:ext cx="1546445" cy="1526963"/>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7707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55">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ContentText-1col">
    <p:spTree>
      <p:nvGrpSpPr>
        <p:cNvPr id="1" name=""/>
        <p:cNvGrpSpPr/>
        <p:nvPr/>
      </p:nvGrpSpPr>
      <p:grpSpPr>
        <a:xfrm>
          <a:off x="0" y="0"/>
          <a:ext cx="0" cy="0"/>
          <a:chOff x="0" y="0"/>
          <a:chExt cx="0" cy="0"/>
        </a:xfrm>
      </p:grpSpPr>
      <p:sp>
        <p:nvSpPr>
          <p:cNvPr id="2" name="Titre 1"/>
          <p:cNvSpPr>
            <a:spLocks noGrp="1"/>
          </p:cNvSpPr>
          <p:nvPr>
            <p:ph type="title"/>
          </p:nvPr>
        </p:nvSpPr>
        <p:spPr>
          <a:xfrm>
            <a:off x="720004" y="1800000"/>
            <a:ext cx="7704000" cy="492443"/>
          </a:xfrm>
        </p:spPr>
        <p:txBody>
          <a:body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292443"/>
            <a:ext cx="7699327" cy="3186677"/>
          </a:xfrm>
        </p:spPr>
        <p:txBody>
          <a:bodyPr numCol="1" spcCol="180000"/>
          <a:lstStyle>
            <a:lvl1pPr>
              <a:defRPr b="1" i="0">
                <a:latin typeface="Arial" charset="0"/>
                <a:ea typeface="Arial" charset="0"/>
                <a:cs typeface="Arial" charset="0"/>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6"/>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9"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1"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5" name="Pentagone 14"/>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37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ContentText-2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4572666"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2" name="Espace réservé du texte 3"/>
          <p:cNvSpPr>
            <a:spLocks noGrp="1"/>
          </p:cNvSpPr>
          <p:nvPr>
            <p:ph type="body" sz="quarter" idx="18"/>
          </p:nvPr>
        </p:nvSpPr>
        <p:spPr>
          <a:xfrm>
            <a:off x="4824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8343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ContentText-3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5" name="Espace réservé du texte 3"/>
          <p:cNvSpPr>
            <a:spLocks noGrp="1"/>
          </p:cNvSpPr>
          <p:nvPr>
            <p:ph type="body" sz="quarter" idx="18"/>
          </p:nvPr>
        </p:nvSpPr>
        <p:spPr>
          <a:xfrm>
            <a:off x="3402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3"/>
          <p:cNvSpPr>
            <a:spLocks noGrp="1"/>
          </p:cNvSpPr>
          <p:nvPr>
            <p:ph type="body" sz="quarter" idx="19"/>
          </p:nvPr>
        </p:nvSpPr>
        <p:spPr>
          <a:xfrm>
            <a:off x="6084000" y="1800000"/>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3231000" y="1799999"/>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a:off x="5913000"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85982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ContentText+Fram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quarter" idx="17"/>
          </p:nvPr>
        </p:nvSpPr>
        <p:spPr>
          <a:xfrm>
            <a:off x="5544000" y="1800000"/>
            <a:ext cx="2880000" cy="2157102"/>
          </a:xfrm>
          <a:ln w="31750">
            <a:solidFill>
              <a:srgbClr val="878375"/>
            </a:solidFill>
          </a:ln>
        </p:spPr>
        <p:txBody>
          <a:bodyPr lIns="108000" tIns="108000" rIns="10800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493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ContentText+imag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p:cNvSpPr>
          <p:nvPr>
            <p:ph type="pic" sz="quarter" idx="14"/>
          </p:nvPr>
        </p:nvSpPr>
        <p:spPr>
          <a:xfrm>
            <a:off x="5597525" y="1800000"/>
            <a:ext cx="3546475" cy="4164293"/>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3705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4616" y="2548469"/>
            <a:ext cx="6900734" cy="492443"/>
          </a:xfrm>
          <a:prstGeom prst="rect">
            <a:avLst/>
          </a:prstGeom>
        </p:spPr>
        <p:txBody>
          <a:bodyPr vert="horz" wrap="square" lIns="288000" tIns="0" rIns="0" bIns="0" rtlCol="0" anchor="b" anchorCtr="0">
            <a:spAutoFit/>
          </a:bodyPr>
          <a:lstStyle/>
          <a:p>
            <a:r>
              <a:rPr lang="fr-FR" dirty="0" smtClean="0"/>
              <a:t>Cliquez et modifiez le titre</a:t>
            </a:r>
            <a:endParaRPr lang="fr-FR" dirty="0"/>
          </a:p>
        </p:txBody>
      </p:sp>
      <p:sp>
        <p:nvSpPr>
          <p:cNvPr id="6" name="Espace réservé du texte 5"/>
          <p:cNvSpPr>
            <a:spLocks noGrp="1"/>
          </p:cNvSpPr>
          <p:nvPr>
            <p:ph type="body" idx="1"/>
          </p:nvPr>
        </p:nvSpPr>
        <p:spPr>
          <a:xfrm>
            <a:off x="1614616" y="3072712"/>
            <a:ext cx="6900734" cy="3030857"/>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1"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589" y="359263"/>
            <a:ext cx="1733885" cy="685689"/>
          </a:xfrm>
          <a:prstGeom prst="rect">
            <a:avLst/>
          </a:prstGeom>
        </p:spPr>
      </p:pic>
      <p:pic>
        <p:nvPicPr>
          <p:cNvPr id="17" name="Imag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2955" y="-2676"/>
            <a:ext cx="3905071" cy="1278023"/>
          </a:xfrm>
          <a:prstGeom prst="rect">
            <a:avLst/>
          </a:prstGeom>
        </p:spPr>
      </p:pic>
    </p:spTree>
    <p:extLst>
      <p:ext uri="{BB962C8B-B14F-4D97-AF65-F5344CB8AC3E}">
        <p14:creationId xmlns:p14="http://schemas.microsoft.com/office/powerpoint/2010/main" val="2028781991"/>
      </p:ext>
    </p:extLst>
  </p:cSld>
  <p:clrMap bg1="lt1" tx1="dk1" bg2="lt2" tx2="dk2" accent1="accent1" accent2="accent2" accent3="accent3" accent4="accent4" accent5="accent5" accent6="accent6" hlink="hlink" folHlink="folHlink"/>
  <p:sldLayoutIdLst>
    <p:sldLayoutId id="2147483784" r:id="rId1"/>
    <p:sldLayoutId id="2147483783" r:id="rId2"/>
    <p:sldLayoutId id="2147483799" r:id="rId3"/>
    <p:sldLayoutId id="2147483800" r:id="rId4"/>
    <p:sldLayoutId id="2147483785" r:id="rId5"/>
    <p:sldLayoutId id="2147483801" r:id="rId6"/>
    <p:sldLayoutId id="2147483787" r:id="rId7"/>
    <p:sldLayoutId id="2147483786" r:id="rId8"/>
    <p:sldLayoutId id="2147483802" r:id="rId9"/>
    <p:sldLayoutId id="2147483803" r:id="rId10"/>
  </p:sldLayoutIdLst>
  <p:hf hdr="0" dt="0"/>
  <p:txStyles>
    <p:titleStyle>
      <a:lvl1pPr algn="l" defTabSz="457200" rtl="0" eaLnBrk="1" fontAlgn="base" hangingPunct="1">
        <a:spcBef>
          <a:spcPct val="0"/>
        </a:spcBef>
        <a:spcAft>
          <a:spcPct val="0"/>
        </a:spcAft>
        <a:defRPr sz="3200" b="1" kern="1200">
          <a:solidFill>
            <a:srgbClr val="F08B27"/>
          </a:solidFill>
          <a:latin typeface="Century Gothic" charset="0"/>
          <a:ea typeface="Century Gothic" charset="0"/>
          <a:cs typeface="Century Gothic" charset="0"/>
        </a:defRPr>
      </a:lvl1pPr>
      <a:lvl2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2pPr>
      <a:lvl3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3pPr>
      <a:lvl4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4pPr>
      <a:lvl5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5pPr>
      <a:lvl6pPr marL="457200" algn="ctr" defTabSz="457200" rtl="0" eaLnBrk="1" fontAlgn="base" hangingPunct="1">
        <a:spcBef>
          <a:spcPct val="0"/>
        </a:spcBef>
        <a:spcAft>
          <a:spcPct val="0"/>
        </a:spcAft>
        <a:defRPr sz="9600">
          <a:solidFill>
            <a:srgbClr val="FFFFFF"/>
          </a:solidFill>
          <a:latin typeface="DIN-LightAlternate" charset="0"/>
          <a:ea typeface="ＭＳ Ｐゴシック" charset="0"/>
        </a:defRPr>
      </a:lvl6pPr>
      <a:lvl7pPr marL="914400" algn="ctr" defTabSz="457200" rtl="0" eaLnBrk="1" fontAlgn="base" hangingPunct="1">
        <a:spcBef>
          <a:spcPct val="0"/>
        </a:spcBef>
        <a:spcAft>
          <a:spcPct val="0"/>
        </a:spcAft>
        <a:defRPr sz="9600">
          <a:solidFill>
            <a:srgbClr val="FFFFFF"/>
          </a:solidFill>
          <a:latin typeface="DIN-LightAlternate" charset="0"/>
          <a:ea typeface="ＭＳ Ｐゴシック" charset="0"/>
        </a:defRPr>
      </a:lvl7pPr>
      <a:lvl8pPr marL="1371600" algn="ctr" defTabSz="457200" rtl="0" eaLnBrk="1" fontAlgn="base" hangingPunct="1">
        <a:spcBef>
          <a:spcPct val="0"/>
        </a:spcBef>
        <a:spcAft>
          <a:spcPct val="0"/>
        </a:spcAft>
        <a:defRPr sz="9600">
          <a:solidFill>
            <a:srgbClr val="FFFFFF"/>
          </a:solidFill>
          <a:latin typeface="DIN-LightAlternate" charset="0"/>
          <a:ea typeface="ＭＳ Ｐゴシック" charset="0"/>
        </a:defRPr>
      </a:lvl8pPr>
      <a:lvl9pPr marL="1828800" algn="ctr" defTabSz="457200" rtl="0" eaLnBrk="1" fontAlgn="base" hangingPunct="1">
        <a:spcBef>
          <a:spcPct val="0"/>
        </a:spcBef>
        <a:spcAft>
          <a:spcPct val="0"/>
        </a:spcAft>
        <a:defRPr sz="9600">
          <a:solidFill>
            <a:srgbClr val="FFFFFF"/>
          </a:solidFill>
          <a:latin typeface="DIN-LightAlternate" charset="0"/>
          <a:ea typeface="ＭＳ Ｐゴシック" charset="0"/>
        </a:defRPr>
      </a:lvl9pPr>
    </p:titleStyle>
    <p:bodyStyle>
      <a:lvl1pPr marL="271463" indent="-263525" algn="l" defTabSz="457200" rtl="0" eaLnBrk="1" fontAlgn="base" hangingPunct="1">
        <a:spcBef>
          <a:spcPct val="20000"/>
        </a:spcBef>
        <a:spcAft>
          <a:spcPct val="0"/>
        </a:spcAft>
        <a:buSzPct val="80000"/>
        <a:buFontTx/>
        <a:buBlip>
          <a:blip r:embed="rId14"/>
        </a:buBlip>
        <a:tabLst/>
        <a:defRPr sz="2000" b="1" i="0" kern="1200" baseline="0">
          <a:solidFill>
            <a:srgbClr val="878375"/>
          </a:solidFill>
          <a:latin typeface="Arial" charset="0"/>
          <a:ea typeface="Arial" charset="0"/>
          <a:cs typeface="Arial" charset="0"/>
        </a:defRPr>
      </a:lvl1pPr>
      <a:lvl2pPr marL="7938" indent="0" algn="l" defTabSz="457200" rtl="0" eaLnBrk="1" fontAlgn="base" hangingPunct="1">
        <a:spcBef>
          <a:spcPct val="20000"/>
        </a:spcBef>
        <a:spcAft>
          <a:spcPct val="0"/>
        </a:spcAft>
        <a:buFont typeface="Arial" charset="0"/>
        <a:buNone/>
        <a:tabLst/>
        <a:defRPr sz="2000" b="1" i="0" kern="1200">
          <a:solidFill>
            <a:srgbClr val="878375"/>
          </a:solidFill>
          <a:latin typeface="Arial" charset="0"/>
          <a:ea typeface="Arial" charset="0"/>
          <a:cs typeface="Arial" charset="0"/>
        </a:defRPr>
      </a:lvl2pPr>
      <a:lvl3pPr marL="534988" indent="-223838" algn="l" defTabSz="457200" rtl="0" eaLnBrk="1" fontAlgn="base" hangingPunct="1">
        <a:spcBef>
          <a:spcPct val="20000"/>
        </a:spcBef>
        <a:spcAft>
          <a:spcPct val="0"/>
        </a:spcAft>
        <a:buFont typeface="AppleSymbols" charset="0"/>
        <a:buChar char="⎼"/>
        <a:tabLst/>
        <a:defRPr sz="1600" b="0" i="0" kern="1200">
          <a:solidFill>
            <a:schemeClr val="tx1"/>
          </a:solidFill>
          <a:latin typeface="Arial" charset="0"/>
          <a:ea typeface="Arial" charset="0"/>
          <a:cs typeface="Arial" charset="0"/>
        </a:defRPr>
      </a:lvl3pPr>
      <a:lvl4pPr marL="582612" indent="0" algn="l" defTabSz="457200" rtl="0" eaLnBrk="1" fontAlgn="base" hangingPunct="1">
        <a:spcBef>
          <a:spcPct val="20000"/>
        </a:spcBef>
        <a:spcAft>
          <a:spcPct val="0"/>
        </a:spcAft>
        <a:buClr>
          <a:srgbClr val="F08B27"/>
        </a:buClr>
        <a:buFont typeface="Helvetica" charset="0"/>
        <a:buNone/>
        <a:tabLst/>
        <a:defRPr sz="1200" b="1" i="0" kern="1200">
          <a:solidFill>
            <a:schemeClr val="tx1"/>
          </a:solidFill>
          <a:latin typeface="Arial" charset="0"/>
          <a:ea typeface="Arial" charset="0"/>
          <a:cs typeface="Arial" charset="0"/>
        </a:defRPr>
      </a:lvl4pPr>
      <a:lvl5pPr marL="717550" indent="-134938" algn="l" defTabSz="457200" rtl="0" eaLnBrk="1" fontAlgn="base" hangingPunct="1">
        <a:spcBef>
          <a:spcPct val="20000"/>
        </a:spcBef>
        <a:spcAft>
          <a:spcPct val="0"/>
        </a:spcAft>
        <a:buClr>
          <a:srgbClr val="96BD0D"/>
        </a:buClr>
        <a:buFont typeface="Helvetica" charset="0"/>
        <a:buChar char="●"/>
        <a:tabLst/>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2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10</a:t>
            </a:fld>
            <a:endParaRPr lang="fr-FR" dirty="0"/>
          </a:p>
        </p:txBody>
      </p:sp>
      <p:sp>
        <p:nvSpPr>
          <p:cNvPr id="6" name="Espace réservé du texte 5"/>
          <p:cNvSpPr>
            <a:spLocks noGrp="1"/>
          </p:cNvSpPr>
          <p:nvPr>
            <p:ph type="body" sz="quarter" idx="13"/>
          </p:nvPr>
        </p:nvSpPr>
        <p:spPr>
          <a:xfrm>
            <a:off x="946298" y="1616148"/>
            <a:ext cx="7070651" cy="4306186"/>
          </a:xfrm>
        </p:spPr>
        <p:txBody>
          <a:bodyPr>
            <a:normAutofit fontScale="92500" lnSpcReduction="20000"/>
          </a:bodyPr>
          <a:lstStyle/>
          <a:p>
            <a:r>
              <a:rPr lang="bg-BG" sz="2400" b="0" dirty="0" smtClean="0">
                <a:solidFill>
                  <a:srgbClr val="002060"/>
                </a:solidFill>
                <a:latin typeface="Century Gothic" panose="020B0502020202020204" pitchFamily="34" charset="0"/>
              </a:rPr>
              <a:t>Максималният бюджет за една мрежа ще бъде до 600 000 евро </a:t>
            </a:r>
            <a:r>
              <a:rPr lang="en-US" sz="2400" b="0" dirty="0" smtClean="0">
                <a:solidFill>
                  <a:srgbClr val="002060"/>
                </a:solidFill>
                <a:latin typeface="Century Gothic" panose="020B0502020202020204" pitchFamily="34" charset="0"/>
              </a:rPr>
              <a:t>(</a:t>
            </a:r>
            <a:r>
              <a:rPr lang="bg-BG" sz="2400" b="0" dirty="0" smtClean="0">
                <a:solidFill>
                  <a:srgbClr val="002060"/>
                </a:solidFill>
                <a:latin typeface="Century Gothic" panose="020B0502020202020204" pitchFamily="34" charset="0"/>
              </a:rPr>
              <a:t>фази</a:t>
            </a:r>
            <a:r>
              <a:rPr lang="en-US" sz="2400" b="0" dirty="0" smtClean="0">
                <a:solidFill>
                  <a:srgbClr val="002060"/>
                </a:solidFill>
                <a:latin typeface="Century Gothic" panose="020B0502020202020204" pitchFamily="34" charset="0"/>
              </a:rPr>
              <a:t> </a:t>
            </a:r>
            <a:r>
              <a:rPr lang="en-US" sz="2400" b="0" dirty="0">
                <a:solidFill>
                  <a:srgbClr val="002060"/>
                </a:solidFill>
                <a:latin typeface="Century Gothic" panose="020B0502020202020204" pitchFamily="34" charset="0"/>
              </a:rPr>
              <a:t>1 </a:t>
            </a:r>
            <a:r>
              <a:rPr lang="bg-BG" sz="2400" b="0" dirty="0" smtClean="0">
                <a:solidFill>
                  <a:srgbClr val="002060"/>
                </a:solidFill>
                <a:latin typeface="Century Gothic" panose="020B0502020202020204" pitchFamily="34" charset="0"/>
              </a:rPr>
              <a:t>и</a:t>
            </a:r>
            <a:r>
              <a:rPr lang="en-US" sz="2400" b="0" dirty="0" smtClean="0">
                <a:solidFill>
                  <a:srgbClr val="002060"/>
                </a:solidFill>
                <a:latin typeface="Century Gothic" panose="020B0502020202020204" pitchFamily="34" charset="0"/>
              </a:rPr>
              <a:t> 2)</a:t>
            </a:r>
          </a:p>
          <a:p>
            <a:pPr marL="7938" indent="0">
              <a:buNone/>
            </a:pPr>
            <a:endParaRPr lang="en-US" sz="2400" b="0" dirty="0">
              <a:latin typeface="Century Gothic" panose="020B0502020202020204" pitchFamily="34" charset="0"/>
            </a:endParaRPr>
          </a:p>
          <a:p>
            <a:r>
              <a:rPr lang="bg-BG" sz="2400" b="0" dirty="0" smtClean="0">
                <a:solidFill>
                  <a:srgbClr val="002060"/>
                </a:solidFill>
                <a:latin typeface="Century Gothic" panose="020B0502020202020204" pitchFamily="34" charset="0"/>
              </a:rPr>
              <a:t>Максималния размер на допустимите разходи за фаза 1 е 80 000 евро. </a:t>
            </a:r>
          </a:p>
          <a:p>
            <a:pPr marL="7938" indent="0">
              <a:buNone/>
            </a:pPr>
            <a:endParaRPr lang="en-US" sz="2400" b="0" dirty="0">
              <a:latin typeface="Century Gothic" panose="020B0502020202020204" pitchFamily="34" charset="0"/>
            </a:endParaRPr>
          </a:p>
          <a:p>
            <a:r>
              <a:rPr lang="bg-BG" sz="2500" b="0" dirty="0">
                <a:solidFill>
                  <a:srgbClr val="002060"/>
                </a:solidFill>
                <a:latin typeface="Century Gothic" panose="020B0502020202020204" pitchFamily="34" charset="0"/>
              </a:rPr>
              <a:t>Европейският фонд за регионално развитие (ЕФРР) съфинансира разходите на мрежата при следните %: </a:t>
            </a:r>
          </a:p>
          <a:p>
            <a:pPr marL="7938" indent="0">
              <a:buNone/>
            </a:pPr>
            <a:endParaRPr lang="fr-FR" dirty="0">
              <a:latin typeface="Century Gothic" panose="020B0502020202020204" pitchFamily="34" charset="0"/>
            </a:endParaRPr>
          </a:p>
          <a:p>
            <a:pPr lvl="0">
              <a:buFont typeface="Wingdings" panose="05000000000000000000" pitchFamily="2" charset="2"/>
              <a:buChar char="ü"/>
            </a:pPr>
            <a:r>
              <a:rPr lang="en-US" sz="1500" dirty="0">
                <a:solidFill>
                  <a:srgbClr val="002060"/>
                </a:solidFill>
                <a:latin typeface="Century Gothic" panose="020B0502020202020204" pitchFamily="34" charset="0"/>
              </a:rPr>
              <a:t>70% </a:t>
            </a:r>
            <a:r>
              <a:rPr lang="bg-BG" sz="1500" dirty="0" smtClean="0">
                <a:solidFill>
                  <a:srgbClr val="002060"/>
                </a:solidFill>
                <a:latin typeface="Century Gothic" panose="020B0502020202020204" pitchFamily="34" charset="0"/>
              </a:rPr>
              <a:t>за градове/общини в развитите региони</a:t>
            </a:r>
            <a:endParaRPr lang="fr-FR" sz="1500" dirty="0">
              <a:solidFill>
                <a:srgbClr val="002060"/>
              </a:solidFill>
              <a:latin typeface="Century Gothic" panose="020B0502020202020204" pitchFamily="34" charset="0"/>
            </a:endParaRPr>
          </a:p>
          <a:p>
            <a:pPr lvl="0">
              <a:buFont typeface="Wingdings" panose="05000000000000000000" pitchFamily="2" charset="2"/>
              <a:buChar char="ü"/>
            </a:pPr>
            <a:r>
              <a:rPr lang="en-US" sz="1500" dirty="0">
                <a:solidFill>
                  <a:srgbClr val="002060"/>
                </a:solidFill>
                <a:latin typeface="Century Gothic" panose="020B0502020202020204" pitchFamily="34" charset="0"/>
              </a:rPr>
              <a:t>85</a:t>
            </a:r>
            <a:r>
              <a:rPr lang="en-US" sz="1500" dirty="0" smtClean="0">
                <a:solidFill>
                  <a:srgbClr val="002060"/>
                </a:solidFill>
                <a:latin typeface="Century Gothic" panose="020B0502020202020204" pitchFamily="34" charset="0"/>
              </a:rPr>
              <a:t>%</a:t>
            </a:r>
            <a:r>
              <a:rPr lang="bg-BG" sz="1500" dirty="0" smtClean="0">
                <a:solidFill>
                  <a:srgbClr val="002060"/>
                </a:solidFill>
                <a:latin typeface="Century Gothic" panose="020B0502020202020204" pitchFamily="34" charset="0"/>
              </a:rPr>
              <a:t> за градове/общини в слабо развитите или в регионите в преход</a:t>
            </a:r>
          </a:p>
          <a:p>
            <a:pPr lvl="0">
              <a:buFont typeface="Wingdings" panose="05000000000000000000" pitchFamily="2" charset="2"/>
              <a:buChar char="ü"/>
            </a:pPr>
            <a:r>
              <a:rPr lang="bg-BG" sz="1500" dirty="0" smtClean="0">
                <a:solidFill>
                  <a:srgbClr val="002060"/>
                </a:solidFill>
                <a:latin typeface="Century Gothic" panose="020B0502020202020204" pitchFamily="34" charset="0"/>
              </a:rPr>
              <a:t>Партньори от Швейцария ще се съфинансират до 50% от швейцарските национално власти</a:t>
            </a:r>
          </a:p>
          <a:p>
            <a:pPr lvl="0">
              <a:buFont typeface="Wingdings" panose="05000000000000000000" pitchFamily="2" charset="2"/>
              <a:buChar char="ü"/>
            </a:pPr>
            <a:r>
              <a:rPr lang="bg-BG" sz="1500" dirty="0" smtClean="0">
                <a:solidFill>
                  <a:srgbClr val="002060"/>
                </a:solidFill>
                <a:latin typeface="Century Gothic" panose="020B0502020202020204" pitchFamily="34" charset="0"/>
              </a:rPr>
              <a:t>Партньори от Норвегия може да участват в мрежите на „собствени разноски“. </a:t>
            </a:r>
            <a:endParaRPr lang="fr-FR" sz="1500" dirty="0">
              <a:solidFill>
                <a:srgbClr val="002060"/>
              </a:solidFill>
              <a:latin typeface="Century Gothic" panose="020B0502020202020204" pitchFamily="34" charset="0"/>
            </a:endParaRPr>
          </a:p>
          <a:p>
            <a:pPr marL="7938" indent="0">
              <a:buNone/>
            </a:pPr>
            <a:endParaRPr lang="en-US" sz="1500" i="1" dirty="0" smtClean="0">
              <a:latin typeface="Century Gothic" panose="020B0502020202020204" pitchFamily="34" charset="0"/>
            </a:endParaRPr>
          </a:p>
          <a:p>
            <a:pPr marL="7938" indent="0">
              <a:buNone/>
            </a:pPr>
            <a:endParaRPr lang="en-US" sz="1500" b="0" i="1" dirty="0" smtClean="0">
              <a:latin typeface="Century Gothic" panose="020B0502020202020204" pitchFamily="34" charset="0"/>
            </a:endParaRPr>
          </a:p>
          <a:p>
            <a:pPr marL="7938" indent="0">
              <a:buNone/>
            </a:pPr>
            <a:endParaRPr lang="en-US" sz="1500" b="0" i="1" dirty="0">
              <a:latin typeface="Century Gothic" panose="020B0502020202020204" pitchFamily="34" charset="0"/>
            </a:endParaRPr>
          </a:p>
        </p:txBody>
      </p:sp>
      <p:sp>
        <p:nvSpPr>
          <p:cNvPr id="7" name="Titre 6"/>
          <p:cNvSpPr>
            <a:spLocks noGrp="1"/>
          </p:cNvSpPr>
          <p:nvPr>
            <p:ph type="title"/>
          </p:nvPr>
        </p:nvSpPr>
        <p:spPr>
          <a:xfrm>
            <a:off x="3131134" y="248627"/>
            <a:ext cx="2880160" cy="984885"/>
          </a:xfrm>
        </p:spPr>
        <p:txBody>
          <a:bodyPr/>
          <a:lstStyle/>
          <a:p>
            <a:r>
              <a:rPr lang="bg-BG" b="0" dirty="0" smtClean="0">
                <a:solidFill>
                  <a:srgbClr val="C4007B"/>
                </a:solidFill>
                <a:latin typeface="Century Gothic" panose="020B0502020202020204" pitchFamily="34" charset="0"/>
              </a:rPr>
              <a:t>Финансови условия</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07016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11</a:t>
            </a:fld>
            <a:endParaRPr lang="fr-FR" dirty="0"/>
          </a:p>
        </p:txBody>
      </p:sp>
      <p:sp>
        <p:nvSpPr>
          <p:cNvPr id="6" name="Espace réservé du texte 5"/>
          <p:cNvSpPr>
            <a:spLocks noGrp="1"/>
          </p:cNvSpPr>
          <p:nvPr>
            <p:ph type="body" sz="quarter" idx="13"/>
          </p:nvPr>
        </p:nvSpPr>
        <p:spPr>
          <a:xfrm>
            <a:off x="741611" y="1551353"/>
            <a:ext cx="8008983" cy="4168963"/>
          </a:xfrm>
        </p:spPr>
        <p:txBody>
          <a:bodyPr>
            <a:normAutofit lnSpcReduction="10000"/>
          </a:bodyPr>
          <a:lstStyle/>
          <a:p>
            <a:r>
              <a:rPr lang="bg-BG" b="0" dirty="0" smtClean="0">
                <a:solidFill>
                  <a:srgbClr val="002060"/>
                </a:solidFill>
                <a:latin typeface="Century Gothic" panose="020B0502020202020204" pitchFamily="34" charset="0"/>
              </a:rPr>
              <a:t>Всяка одобрена мрежа ще разполага с допълнителен бюджет от 109 500 евро (146 дни) за външна експертиза по време на целия проект (фази 1 и 2). </a:t>
            </a:r>
          </a:p>
          <a:p>
            <a:pPr marL="7938" indent="0">
              <a:buNone/>
            </a:pPr>
            <a:endParaRPr lang="en-US" b="0" dirty="0">
              <a:solidFill>
                <a:srgbClr val="002060"/>
              </a:solidFill>
              <a:latin typeface="Century Gothic" panose="020B0502020202020204" pitchFamily="34" charset="0"/>
            </a:endParaRPr>
          </a:p>
          <a:p>
            <a:r>
              <a:rPr lang="bg-BG" b="0" dirty="0" smtClean="0">
                <a:solidFill>
                  <a:srgbClr val="002060"/>
                </a:solidFill>
                <a:latin typeface="Century Gothic" panose="020B0502020202020204" pitchFamily="34" charset="0"/>
              </a:rPr>
              <a:t>За фаза 1 средствата ще бъдат ограничени до 19 500 (или 26 дни) </a:t>
            </a:r>
          </a:p>
          <a:p>
            <a:pPr marL="7938" indent="0">
              <a:buNone/>
            </a:pPr>
            <a:endParaRPr lang="en-US" b="0" dirty="0">
              <a:latin typeface="Century Gothic" panose="020B0502020202020204" pitchFamily="34" charset="0"/>
            </a:endParaRPr>
          </a:p>
          <a:p>
            <a:pPr marL="7938" indent="0">
              <a:buNone/>
            </a:pPr>
            <a:r>
              <a:rPr lang="bg-BG" b="0" dirty="0" smtClean="0">
                <a:solidFill>
                  <a:srgbClr val="002060"/>
                </a:solidFill>
                <a:latin typeface="Century Gothic" panose="020B0502020202020204" pitchFamily="34" charset="0"/>
              </a:rPr>
              <a:t>Допустимите външни експерти трябва да се изберат от списъка, на одобрените от Управляващия орган</a:t>
            </a:r>
            <a:r>
              <a:rPr lang="en-US" b="0" dirty="0" smtClean="0">
                <a:solidFill>
                  <a:srgbClr val="002060"/>
                </a:solidFill>
                <a:latin typeface="Century Gothic" panose="020B0502020202020204" pitchFamily="34" charset="0"/>
              </a:rPr>
              <a:t>:</a:t>
            </a:r>
            <a:r>
              <a:rPr lang="bg-BG" b="0" dirty="0" smtClean="0">
                <a:solidFill>
                  <a:srgbClr val="002060"/>
                </a:solidFill>
                <a:latin typeface="Century Gothic" panose="020B0502020202020204" pitchFamily="34" charset="0"/>
              </a:rPr>
              <a:t> </a:t>
            </a:r>
            <a:r>
              <a:rPr lang="en-US" b="0" dirty="0" smtClean="0">
                <a:solidFill>
                  <a:srgbClr val="C00000"/>
                </a:solidFill>
                <a:latin typeface="Century Gothic" panose="020B0502020202020204" pitchFamily="34" charset="0"/>
              </a:rPr>
              <a:t>urbact.eu/experts-list</a:t>
            </a:r>
            <a:endParaRPr lang="en-US" b="0" i="1" u="sng" dirty="0" smtClean="0">
              <a:solidFill>
                <a:srgbClr val="C00000"/>
              </a:solidFill>
              <a:latin typeface="Century Gothic" panose="020B0502020202020204" pitchFamily="34" charset="0"/>
            </a:endParaRPr>
          </a:p>
          <a:p>
            <a:pPr marL="7938" indent="0">
              <a:buNone/>
            </a:pPr>
            <a:endParaRPr lang="en-US" b="0" i="1" u="sng" dirty="0" smtClean="0">
              <a:solidFill>
                <a:schemeClr val="accent2"/>
              </a:solidFill>
              <a:latin typeface="Century Gothic" panose="020B0502020202020204" pitchFamily="34" charset="0"/>
            </a:endParaRPr>
          </a:p>
          <a:p>
            <a:pPr marL="7938" indent="0">
              <a:buNone/>
            </a:pPr>
            <a:r>
              <a:rPr lang="bg-BG" sz="1500" b="0" i="1" dirty="0" smtClean="0">
                <a:solidFill>
                  <a:srgbClr val="C00000"/>
                </a:solidFill>
                <a:latin typeface="Century Gothic" panose="020B0502020202020204" pitchFamily="34" charset="0"/>
              </a:rPr>
              <a:t>Всички партньори ще имат възможност да ползват допълнителна експертна помощ от бюджета на мрежата (перо – външна експертиза). Не задължително от одобрените от УО експерти. </a:t>
            </a:r>
            <a:endParaRPr lang="en-US" sz="1500" b="0" i="1" dirty="0" smtClean="0">
              <a:solidFill>
                <a:srgbClr val="C00000"/>
              </a:solidFill>
              <a:latin typeface="Century Gothic" panose="020B0502020202020204" pitchFamily="34" charset="0"/>
            </a:endParaRPr>
          </a:p>
        </p:txBody>
      </p:sp>
      <p:sp>
        <p:nvSpPr>
          <p:cNvPr id="7" name="Titre 6"/>
          <p:cNvSpPr>
            <a:spLocks noGrp="1"/>
          </p:cNvSpPr>
          <p:nvPr>
            <p:ph type="title"/>
          </p:nvPr>
        </p:nvSpPr>
        <p:spPr>
          <a:xfrm>
            <a:off x="3077559" y="212914"/>
            <a:ext cx="2545080" cy="984885"/>
          </a:xfrm>
        </p:spPr>
        <p:txBody>
          <a:bodyPr/>
          <a:lstStyle/>
          <a:p>
            <a:pPr algn="ctr"/>
            <a:r>
              <a:rPr lang="bg-BG" b="0" dirty="0" smtClean="0">
                <a:solidFill>
                  <a:srgbClr val="C4007B"/>
                </a:solidFill>
                <a:latin typeface="Century Gothic" panose="020B0502020202020204" pitchFamily="34" charset="0"/>
              </a:rPr>
              <a:t>Експертна помощ</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35034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12</a:t>
            </a:fld>
            <a:endParaRPr lang="fr-FR" dirty="0"/>
          </a:p>
        </p:txBody>
      </p:sp>
      <p:sp>
        <p:nvSpPr>
          <p:cNvPr id="6" name="Espace réservé du texte 5"/>
          <p:cNvSpPr>
            <a:spLocks noGrp="1"/>
          </p:cNvSpPr>
          <p:nvPr>
            <p:ph type="body" sz="quarter" idx="13"/>
          </p:nvPr>
        </p:nvSpPr>
        <p:spPr>
          <a:xfrm>
            <a:off x="922372" y="1764004"/>
            <a:ext cx="7541143" cy="4307187"/>
          </a:xfrm>
        </p:spPr>
        <p:txBody>
          <a:bodyPr>
            <a:normAutofit/>
          </a:bodyPr>
          <a:lstStyle/>
          <a:p>
            <a:r>
              <a:rPr lang="bg-BG" dirty="0" smtClean="0">
                <a:solidFill>
                  <a:srgbClr val="002060"/>
                </a:solidFill>
                <a:latin typeface="Century Gothic" panose="020B0502020202020204" pitchFamily="34" charset="0"/>
              </a:rPr>
              <a:t>Фаза</a:t>
            </a:r>
            <a:r>
              <a:rPr lang="en-US" dirty="0" smtClean="0">
                <a:solidFill>
                  <a:srgbClr val="002060"/>
                </a:solidFill>
                <a:latin typeface="Century Gothic" panose="020B0502020202020204" pitchFamily="34" charset="0"/>
              </a:rPr>
              <a:t> </a:t>
            </a:r>
            <a:r>
              <a:rPr lang="en-US" dirty="0" smtClean="0">
                <a:solidFill>
                  <a:srgbClr val="002060"/>
                </a:solidFill>
                <a:latin typeface="Century Gothic" panose="020B0502020202020204" pitchFamily="34" charset="0"/>
              </a:rPr>
              <a:t>1 – </a:t>
            </a:r>
            <a:r>
              <a:rPr lang="bg-BG" dirty="0" smtClean="0">
                <a:solidFill>
                  <a:srgbClr val="002060"/>
                </a:solidFill>
                <a:latin typeface="Century Gothic" panose="020B0502020202020204" pitchFamily="34" charset="0"/>
              </a:rPr>
              <a:t>Мрежови експерти</a:t>
            </a:r>
            <a:r>
              <a:rPr lang="en-US" dirty="0" smtClean="0">
                <a:latin typeface="Century Gothic" panose="020B0502020202020204" pitchFamily="34" charset="0"/>
              </a:rPr>
              <a:t>:</a:t>
            </a:r>
            <a:endParaRPr lang="en-US" dirty="0" smtClean="0">
              <a:latin typeface="Century Gothic" panose="020B0502020202020204" pitchFamily="34" charset="0"/>
            </a:endParaRPr>
          </a:p>
          <a:p>
            <a:pPr>
              <a:buFont typeface="Wingdings" panose="05000000000000000000" pitchFamily="2" charset="2"/>
              <a:buChar char="ü"/>
            </a:pPr>
            <a:r>
              <a:rPr lang="bg-BG" b="0" dirty="0" smtClean="0">
                <a:solidFill>
                  <a:srgbClr val="002060"/>
                </a:solidFill>
                <a:latin typeface="Century Gothic" panose="020B0502020202020204" pitchFamily="34" charset="0"/>
              </a:rPr>
              <a:t>Водещите партньори предлагат 3 експерти</a:t>
            </a:r>
            <a:endParaRPr lang="en-US" b="0" dirty="0" smtClean="0">
              <a:solidFill>
                <a:srgbClr val="002060"/>
              </a:solidFill>
              <a:latin typeface="Century Gothic" panose="020B0502020202020204" pitchFamily="34" charset="0"/>
            </a:endParaRPr>
          </a:p>
          <a:p>
            <a:pPr>
              <a:buFont typeface="Wingdings" panose="05000000000000000000" pitchFamily="2" charset="2"/>
              <a:buChar char="ü"/>
            </a:pPr>
            <a:r>
              <a:rPr lang="bg-BG" b="0" dirty="0">
                <a:solidFill>
                  <a:srgbClr val="002060"/>
                </a:solidFill>
                <a:latin typeface="Century Gothic" panose="020B0502020202020204" pitchFamily="34" charset="0"/>
              </a:rPr>
              <a:t>Може да се предложат одобрени от УО и други експерти</a:t>
            </a:r>
            <a:endParaRPr lang="fr-FR" b="0" dirty="0">
              <a:solidFill>
                <a:srgbClr val="002060"/>
              </a:solidFill>
              <a:latin typeface="Century Gothic" panose="020B0502020202020204" pitchFamily="34" charset="0"/>
            </a:endParaRPr>
          </a:p>
          <a:p>
            <a:pPr>
              <a:buFont typeface="Wingdings" panose="05000000000000000000" pitchFamily="2" charset="2"/>
              <a:buChar char="ü"/>
            </a:pPr>
            <a:r>
              <a:rPr lang="bg-BG" b="0" dirty="0">
                <a:solidFill>
                  <a:srgbClr val="002060"/>
                </a:solidFill>
                <a:latin typeface="Century Gothic" panose="020B0502020202020204" pitchFamily="34" charset="0"/>
              </a:rPr>
              <a:t>Всички екперти, ангажирани  по изпълнявани проекти за мрежи ще се допустими</a:t>
            </a:r>
            <a:endParaRPr lang="en-US" b="0" dirty="0">
              <a:solidFill>
                <a:srgbClr val="002060"/>
              </a:solidFill>
              <a:latin typeface="Century Gothic" panose="020B0502020202020204" pitchFamily="34" charset="0"/>
            </a:endParaRPr>
          </a:p>
          <a:p>
            <a:pPr>
              <a:buFont typeface="Wingdings" panose="05000000000000000000" pitchFamily="2" charset="2"/>
              <a:buChar char="ü"/>
            </a:pPr>
            <a:r>
              <a:rPr lang="bg-BG" b="0" dirty="0" smtClean="0">
                <a:solidFill>
                  <a:srgbClr val="002060"/>
                </a:solidFill>
                <a:latin typeface="Century Gothic" panose="020B0502020202020204" pitchFamily="34" charset="0"/>
              </a:rPr>
              <a:t>Оценителната комисия ще реши относно наемането на правилните експерти по фаза 1</a:t>
            </a:r>
          </a:p>
          <a:p>
            <a:pPr marL="7938" indent="0">
              <a:buNone/>
            </a:pPr>
            <a:endParaRPr lang="en-US" b="0" dirty="0">
              <a:latin typeface="Century Gothic" panose="020B0502020202020204" pitchFamily="34" charset="0"/>
            </a:endParaRPr>
          </a:p>
          <a:p>
            <a:r>
              <a:rPr lang="bg-BG" dirty="0" smtClean="0">
                <a:solidFill>
                  <a:srgbClr val="002060"/>
                </a:solidFill>
                <a:latin typeface="Century Gothic" panose="020B0502020202020204" pitchFamily="34" charset="0"/>
              </a:rPr>
              <a:t>Фаза 2</a:t>
            </a:r>
            <a:r>
              <a:rPr lang="en-US" dirty="0" smtClean="0">
                <a:solidFill>
                  <a:srgbClr val="002060"/>
                </a:solidFill>
                <a:latin typeface="Century Gothic" panose="020B0502020202020204" pitchFamily="34" charset="0"/>
              </a:rPr>
              <a:t>:</a:t>
            </a:r>
            <a:endParaRPr lang="en-US" dirty="0" smtClean="0">
              <a:solidFill>
                <a:srgbClr val="002060"/>
              </a:solidFill>
              <a:latin typeface="Century Gothic" panose="020B0502020202020204" pitchFamily="34" charset="0"/>
            </a:endParaRPr>
          </a:p>
          <a:p>
            <a:pPr>
              <a:buFont typeface="Wingdings" panose="05000000000000000000" pitchFamily="2" charset="2"/>
              <a:buChar char="ü"/>
            </a:pPr>
            <a:r>
              <a:rPr lang="bg-BG" b="0" dirty="0" smtClean="0">
                <a:solidFill>
                  <a:srgbClr val="002060"/>
                </a:solidFill>
                <a:latin typeface="Century Gothic" panose="020B0502020202020204" pitchFamily="34" charset="0"/>
              </a:rPr>
              <a:t>Ако ви одобрят – запазвате експертите;</a:t>
            </a:r>
            <a:endParaRPr lang="en-US" b="0" dirty="0" smtClean="0">
              <a:solidFill>
                <a:srgbClr val="002060"/>
              </a:solidFill>
              <a:latin typeface="Century Gothic" panose="020B0502020202020204" pitchFamily="34" charset="0"/>
            </a:endParaRPr>
          </a:p>
          <a:p>
            <a:pPr>
              <a:buFont typeface="Wingdings" panose="05000000000000000000" pitchFamily="2" charset="2"/>
              <a:buChar char="ü"/>
            </a:pPr>
            <a:r>
              <a:rPr lang="bg-BG" b="0" dirty="0" smtClean="0">
                <a:solidFill>
                  <a:srgbClr val="002060"/>
                </a:solidFill>
                <a:latin typeface="Century Gothic" panose="020B0502020202020204" pitchFamily="34" charset="0"/>
              </a:rPr>
              <a:t>Може и да назначите допълнителни</a:t>
            </a:r>
            <a:endParaRPr lang="en-US" b="0" dirty="0" smtClean="0">
              <a:solidFill>
                <a:srgbClr val="002060"/>
              </a:solidFill>
              <a:latin typeface="Century Gothic" panose="020B0502020202020204" pitchFamily="34" charset="0"/>
            </a:endParaRPr>
          </a:p>
          <a:p>
            <a:pPr marL="7938" indent="0">
              <a:buNone/>
            </a:pPr>
            <a:endParaRPr lang="en-US" sz="1600" b="0" dirty="0" smtClean="0">
              <a:latin typeface="Century Gothic" panose="020B0502020202020204" pitchFamily="34" charset="0"/>
            </a:endParaRPr>
          </a:p>
          <a:p>
            <a:pPr marL="7938" indent="0">
              <a:buNone/>
            </a:pPr>
            <a:endParaRPr lang="en-US" sz="1600" b="0" dirty="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3077559" y="212914"/>
            <a:ext cx="2545080" cy="984885"/>
          </a:xfrm>
        </p:spPr>
        <p:txBody>
          <a:bodyPr/>
          <a:lstStyle/>
          <a:p>
            <a:pPr algn="ctr"/>
            <a:r>
              <a:rPr lang="en-US" b="0" dirty="0" smtClean="0">
                <a:solidFill>
                  <a:srgbClr val="C4007B"/>
                </a:solidFill>
                <a:latin typeface="Century Gothic" panose="020B0502020202020204" pitchFamily="34" charset="0"/>
              </a:rPr>
              <a:t>Expertise </a:t>
            </a:r>
            <a:r>
              <a:rPr lang="en-US" b="0" dirty="0" smtClean="0">
                <a:solidFill>
                  <a:schemeClr val="accent2"/>
                </a:solidFill>
                <a:latin typeface="Century Gothic" panose="020B0502020202020204" pitchFamily="34" charset="0"/>
              </a:rPr>
              <a:t>support</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3665036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13</a:t>
            </a:fld>
            <a:endParaRPr lang="fr-FR" dirty="0"/>
          </a:p>
        </p:txBody>
      </p:sp>
      <p:sp>
        <p:nvSpPr>
          <p:cNvPr id="6" name="Espace réservé du texte 5"/>
          <p:cNvSpPr>
            <a:spLocks noGrp="1"/>
          </p:cNvSpPr>
          <p:nvPr>
            <p:ph type="body" sz="quarter" idx="13"/>
          </p:nvPr>
        </p:nvSpPr>
        <p:spPr>
          <a:xfrm>
            <a:off x="800629" y="1594885"/>
            <a:ext cx="7694785" cy="4316818"/>
          </a:xfrm>
        </p:spPr>
        <p:txBody>
          <a:bodyPr>
            <a:normAutofit fontScale="32500" lnSpcReduction="20000"/>
          </a:bodyPr>
          <a:lstStyle/>
          <a:p>
            <a:pPr marL="7938" indent="0">
              <a:buNone/>
            </a:pPr>
            <a:endParaRPr lang="en-US" dirty="0"/>
          </a:p>
          <a:p>
            <a:r>
              <a:rPr lang="bg-BG" sz="6200" b="0" dirty="0" smtClean="0">
                <a:solidFill>
                  <a:srgbClr val="002060"/>
                </a:solidFill>
                <a:latin typeface="Century Gothic" panose="020B0502020202020204" pitchFamily="34" charset="0"/>
              </a:rPr>
              <a:t>Кандидатите, заинтересовани да се включат в мрежа, да проучат възможностите и да адаптират добра практика (т.е. </a:t>
            </a:r>
            <a:r>
              <a:rPr lang="bg-BG" sz="6200" b="0" dirty="0" smtClean="0">
                <a:solidFill>
                  <a:srgbClr val="002060"/>
                </a:solidFill>
                <a:latin typeface="Century Gothic" panose="020B0502020202020204" pitchFamily="34" charset="0"/>
              </a:rPr>
              <a:t>Общините-партньори) трябва да се свържат с общините/градовете, отличени като добра практика. </a:t>
            </a:r>
            <a:r>
              <a:rPr lang="en-US" sz="6200" b="0" dirty="0">
                <a:latin typeface="Century Gothic" panose="020B0502020202020204" pitchFamily="34" charset="0"/>
              </a:rPr>
              <a:t/>
            </a:r>
            <a:br>
              <a:rPr lang="en-US" sz="6200" b="0" dirty="0">
                <a:latin typeface="Century Gothic" panose="020B0502020202020204" pitchFamily="34" charset="0"/>
              </a:rPr>
            </a:br>
            <a:r>
              <a:rPr lang="en-US" sz="6200" b="0" dirty="0">
                <a:latin typeface="Century Gothic" panose="020B0502020202020204" pitchFamily="34" charset="0"/>
              </a:rPr>
              <a:t> </a:t>
            </a:r>
            <a:endParaRPr lang="en-US" sz="6200" dirty="0">
              <a:latin typeface="Century Gothic" panose="020B0502020202020204" pitchFamily="34" charset="0"/>
            </a:endParaRPr>
          </a:p>
          <a:p>
            <a:r>
              <a:rPr lang="bg-BG" sz="6200" b="0" dirty="0">
                <a:solidFill>
                  <a:srgbClr val="002060"/>
                </a:solidFill>
                <a:latin typeface="Century Gothic" panose="020B0502020202020204" pitchFamily="34" charset="0"/>
              </a:rPr>
              <a:t>Общините/градовете, водещи партньори, изпращат ел.поща до Секретариата на адрес </a:t>
            </a:r>
            <a:r>
              <a:rPr lang="en-US" sz="6200" b="0" dirty="0" smtClean="0">
                <a:solidFill>
                  <a:srgbClr val="002060"/>
                </a:solidFill>
                <a:latin typeface="Century Gothic" panose="020B0502020202020204" pitchFamily="34" charset="0"/>
              </a:rPr>
              <a:t>TN@urbact.eu</a:t>
            </a:r>
            <a:r>
              <a:rPr lang="bg-BG" sz="6200" b="0" dirty="0" smtClean="0">
                <a:solidFill>
                  <a:srgbClr val="002060"/>
                </a:solidFill>
                <a:latin typeface="Century Gothic" panose="020B0502020202020204" pitchFamily="34" charset="0"/>
              </a:rPr>
              <a:t>. Секретариатът създава нарочен електронен формуляр за тях в системата на УРБАКТ:  </a:t>
            </a:r>
            <a:r>
              <a:rPr lang="en-US" sz="6200" b="0" dirty="0" smtClean="0">
                <a:solidFill>
                  <a:srgbClr val="002060"/>
                </a:solidFill>
                <a:latin typeface="Century Gothic" panose="020B0502020202020204" pitchFamily="34" charset="0"/>
              </a:rPr>
              <a:t>SYNERGIE-CTE</a:t>
            </a:r>
            <a:endParaRPr lang="en-US" sz="6200" b="0" dirty="0">
              <a:solidFill>
                <a:srgbClr val="002060"/>
              </a:solidFill>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sz="5000" b="0" dirty="0">
              <a:latin typeface="Century Gothic" panose="020B0502020202020204" pitchFamily="34" charset="0"/>
            </a:endParaRPr>
          </a:p>
          <a:p>
            <a:pPr marL="7938" indent="0" algn="ctr">
              <a:buNone/>
            </a:pPr>
            <a:r>
              <a:rPr lang="bg-BG" sz="7400" dirty="0" smtClean="0">
                <a:solidFill>
                  <a:srgbClr val="C4007B"/>
                </a:solidFill>
                <a:latin typeface="Century Gothic" panose="020B0502020202020204" pitchFamily="34" charset="0"/>
              </a:rPr>
              <a:t>Крайният срок за кандидатстване по фаза 1 е </a:t>
            </a:r>
            <a:r>
              <a:rPr lang="en-US" sz="7400" dirty="0" smtClean="0">
                <a:solidFill>
                  <a:srgbClr val="C4007B"/>
                </a:solidFill>
                <a:latin typeface="Century Gothic" panose="020B0502020202020204" pitchFamily="34" charset="0"/>
              </a:rPr>
              <a:t>10 </a:t>
            </a:r>
            <a:r>
              <a:rPr lang="bg-BG" sz="7400" dirty="0" smtClean="0">
                <a:solidFill>
                  <a:srgbClr val="C4007B"/>
                </a:solidFill>
                <a:latin typeface="Century Gothic" panose="020B0502020202020204" pitchFamily="34" charset="0"/>
              </a:rPr>
              <a:t>януари </a:t>
            </a:r>
            <a:r>
              <a:rPr lang="en-US" sz="7400" dirty="0" smtClean="0">
                <a:solidFill>
                  <a:srgbClr val="C4007B"/>
                </a:solidFill>
                <a:latin typeface="Century Gothic" panose="020B0502020202020204" pitchFamily="34" charset="0"/>
              </a:rPr>
              <a:t>2018</a:t>
            </a:r>
            <a:r>
              <a:rPr lang="bg-BG" sz="7400" dirty="0" smtClean="0">
                <a:solidFill>
                  <a:srgbClr val="C4007B"/>
                </a:solidFill>
                <a:latin typeface="Century Gothic" panose="020B0502020202020204" pitchFamily="34" charset="0"/>
              </a:rPr>
              <a:t> г.</a:t>
            </a:r>
            <a:endParaRPr lang="en-US" sz="7400" dirty="0" smtClean="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3006004" y="-236662"/>
            <a:ext cx="3586182" cy="1491304"/>
          </a:xfrm>
        </p:spPr>
        <p:txBody>
          <a:bodyPr/>
          <a:lstStyle/>
          <a:p>
            <a:r>
              <a:rPr lang="bg-BG" b="0" dirty="0" smtClean="0">
                <a:solidFill>
                  <a:srgbClr val="C4007B"/>
                </a:solidFill>
                <a:latin typeface="Century Gothic" panose="020B0502020202020204" pitchFamily="34" charset="0"/>
              </a:rPr>
              <a:t/>
            </a:r>
            <a:br>
              <a:rPr lang="bg-BG" b="0" dirty="0" smtClean="0">
                <a:solidFill>
                  <a:srgbClr val="C4007B"/>
                </a:solidFill>
                <a:latin typeface="Century Gothic" panose="020B0502020202020204" pitchFamily="34" charset="0"/>
              </a:rPr>
            </a:br>
            <a:r>
              <a:rPr lang="bg-BG" b="0" dirty="0">
                <a:solidFill>
                  <a:srgbClr val="C4007B"/>
                </a:solidFill>
                <a:latin typeface="Century Gothic" panose="020B0502020202020204" pitchFamily="34" charset="0"/>
              </a:rPr>
              <a:t/>
            </a:r>
            <a:br>
              <a:rPr lang="bg-BG" b="0" dirty="0">
                <a:solidFill>
                  <a:srgbClr val="C4007B"/>
                </a:solidFill>
                <a:latin typeface="Century Gothic" panose="020B0502020202020204" pitchFamily="34" charset="0"/>
              </a:rPr>
            </a:br>
            <a:r>
              <a:rPr lang="bg-BG" b="0" dirty="0" smtClean="0">
                <a:solidFill>
                  <a:srgbClr val="C4007B"/>
                </a:solidFill>
                <a:latin typeface="Century Gothic" panose="020B0502020202020204" pitchFamily="34" charset="0"/>
              </a:rPr>
              <a:t>Подаване на предложения</a:t>
            </a:r>
            <a:endParaRPr lang="en-GB" b="0" dirty="0">
              <a:solidFill>
                <a:schemeClr val="accent2"/>
              </a:solidFill>
              <a:latin typeface="Century Gothic" panose="020B0502020202020204" pitchFamily="34" charset="0"/>
            </a:endParaRPr>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1814348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14</a:t>
            </a:fld>
            <a:endParaRPr lang="fr-FR" dirty="0"/>
          </a:p>
        </p:txBody>
      </p:sp>
      <p:sp>
        <p:nvSpPr>
          <p:cNvPr id="6" name="Espace réservé du texte 5"/>
          <p:cNvSpPr>
            <a:spLocks noGrp="1"/>
          </p:cNvSpPr>
          <p:nvPr>
            <p:ph type="body" sz="quarter" idx="13"/>
          </p:nvPr>
        </p:nvSpPr>
        <p:spPr>
          <a:xfrm>
            <a:off x="1215300" y="2095387"/>
            <a:ext cx="7208704" cy="2391554"/>
          </a:xfrm>
        </p:spPr>
        <p:txBody>
          <a:bodyPr>
            <a:normAutofit fontScale="92500" lnSpcReduction="20000"/>
          </a:bodyPr>
          <a:lstStyle/>
          <a:p>
            <a:r>
              <a:rPr lang="bg-BG" sz="2600" b="0" dirty="0" smtClean="0">
                <a:solidFill>
                  <a:srgbClr val="002060"/>
                </a:solidFill>
                <a:latin typeface="Century Gothic" panose="020B0502020202020204" pitchFamily="34" charset="0"/>
              </a:rPr>
              <a:t>Оценката ще се извърши от комисия от независими експерти към Комитета по наблюдение</a:t>
            </a:r>
            <a:endParaRPr lang="en-US" sz="2600" b="0" dirty="0">
              <a:solidFill>
                <a:srgbClr val="002060"/>
              </a:solidFill>
              <a:latin typeface="Century Gothic" panose="020B0502020202020204" pitchFamily="34" charset="0"/>
            </a:endParaRPr>
          </a:p>
          <a:p>
            <a:pPr marL="7938" indent="0">
              <a:buNone/>
            </a:pPr>
            <a:endParaRPr lang="en-US" b="0" dirty="0">
              <a:solidFill>
                <a:schemeClr val="tx1">
                  <a:lumMod val="50000"/>
                  <a:lumOff val="50000"/>
                </a:schemeClr>
              </a:solidFill>
              <a:latin typeface="Century Gothic" panose="020B0502020202020204" pitchFamily="34" charset="0"/>
            </a:endParaRPr>
          </a:p>
          <a:p>
            <a:pPr marL="7938" indent="0">
              <a:buNone/>
            </a:pPr>
            <a:endParaRPr lang="en-US" b="0" dirty="0">
              <a:solidFill>
                <a:schemeClr val="tx1">
                  <a:lumMod val="50000"/>
                  <a:lumOff val="50000"/>
                </a:schemeClr>
              </a:solidFill>
              <a:latin typeface="Century Gothic" panose="020B0502020202020204" pitchFamily="34" charset="0"/>
            </a:endParaRPr>
          </a:p>
          <a:p>
            <a:r>
              <a:rPr lang="bg-BG" sz="3200" b="0" dirty="0">
                <a:solidFill>
                  <a:srgbClr val="C4007B"/>
                </a:solidFill>
                <a:latin typeface="Century Gothic" panose="020B0502020202020204" pitchFamily="34" charset="0"/>
                <a:ea typeface="Century Gothic" charset="0"/>
                <a:cs typeface="Century Gothic" charset="0"/>
              </a:rPr>
              <a:t>Одобрение от Комитета – 4 април 2018г.  - също и старт на фаза 1</a:t>
            </a:r>
            <a:endParaRPr lang="en-US" sz="3200" b="0" dirty="0">
              <a:solidFill>
                <a:srgbClr val="C4007B"/>
              </a:solidFill>
              <a:latin typeface="Century Gothic" panose="020B0502020202020204" pitchFamily="34" charset="0"/>
              <a:ea typeface="Century Gothic" charset="0"/>
              <a:cs typeface="Century Gothic" charset="0"/>
            </a:endParaRPr>
          </a:p>
        </p:txBody>
      </p:sp>
      <p:sp>
        <p:nvSpPr>
          <p:cNvPr id="7" name="Titre 6"/>
          <p:cNvSpPr>
            <a:spLocks noGrp="1"/>
          </p:cNvSpPr>
          <p:nvPr>
            <p:ph type="title"/>
          </p:nvPr>
        </p:nvSpPr>
        <p:spPr>
          <a:xfrm>
            <a:off x="2750812" y="251037"/>
            <a:ext cx="3033289" cy="984885"/>
          </a:xfrm>
        </p:spPr>
        <p:txBody>
          <a:bodyPr/>
          <a:lstStyle/>
          <a:p>
            <a:pPr algn="ctr"/>
            <a:r>
              <a:rPr lang="bg-BG" b="0" dirty="0" smtClean="0">
                <a:solidFill>
                  <a:srgbClr val="C4007B"/>
                </a:solidFill>
                <a:latin typeface="Century Gothic" panose="020B0502020202020204" pitchFamily="34" charset="0"/>
              </a:rPr>
              <a:t>Процесът на</a:t>
            </a:r>
            <a:r>
              <a:rPr lang="en-GB" b="0" dirty="0" smtClean="0">
                <a:solidFill>
                  <a:srgbClr val="C4007B"/>
                </a:solidFill>
                <a:latin typeface="Century Gothic" panose="020B0502020202020204" pitchFamily="34" charset="0"/>
              </a:rPr>
              <a:t> </a:t>
            </a:r>
            <a:r>
              <a:rPr lang="en-GB" b="0" dirty="0" smtClean="0">
                <a:solidFill>
                  <a:srgbClr val="C4007B"/>
                </a:solidFill>
                <a:latin typeface="Century Gothic" panose="020B0502020202020204" pitchFamily="34" charset="0"/>
              </a:rPr>
              <a:t/>
            </a:r>
            <a:br>
              <a:rPr lang="en-GB" b="0" dirty="0" smtClean="0">
                <a:solidFill>
                  <a:srgbClr val="C4007B"/>
                </a:solidFill>
                <a:latin typeface="Century Gothic" panose="020B0502020202020204" pitchFamily="34" charset="0"/>
              </a:rPr>
            </a:br>
            <a:r>
              <a:rPr lang="bg-BG" b="0" dirty="0" smtClean="0">
                <a:solidFill>
                  <a:schemeClr val="accent2"/>
                </a:solidFill>
                <a:latin typeface="Century Gothic" panose="020B0502020202020204" pitchFamily="34" charset="0"/>
              </a:rPr>
              <a:t>оценка</a:t>
            </a:r>
            <a:endParaRPr lang="en-GB" b="0" dirty="0">
              <a:solidFill>
                <a:schemeClr val="accent2"/>
              </a:solidFill>
              <a:latin typeface="Century Gothic" panose="020B0502020202020204" pitchFamily="34" charset="0"/>
            </a:endParaRPr>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138798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9D7EC0D4-C4D4-784B-B144-181491B88AD4}" type="slidenum">
              <a:rPr lang="fr-FR" smtClean="0"/>
              <a:pPr/>
              <a:t>15</a:t>
            </a:fld>
            <a:endParaRPr lang="fr-FR" dirty="0"/>
          </a:p>
        </p:txBody>
      </p:sp>
      <p:sp>
        <p:nvSpPr>
          <p:cNvPr id="4" name="Espace réservé du texte 3"/>
          <p:cNvSpPr>
            <a:spLocks noGrp="1"/>
          </p:cNvSpPr>
          <p:nvPr>
            <p:ph type="body" sz="quarter" idx="10"/>
          </p:nvPr>
        </p:nvSpPr>
        <p:spPr>
          <a:xfrm>
            <a:off x="2881423" y="5118123"/>
            <a:ext cx="6262577" cy="1245552"/>
          </a:xfrm>
        </p:spPr>
        <p:txBody>
          <a:bodyPr/>
          <a:lstStyle/>
          <a:p>
            <a:r>
              <a:rPr lang="bg-BG" dirty="0" smtClean="0"/>
              <a:t>Благодаря за вниманието! </a:t>
            </a:r>
            <a:endParaRPr lang="en-GB" dirty="0"/>
          </a:p>
        </p:txBody>
      </p:sp>
      <p:sp>
        <p:nvSpPr>
          <p:cNvPr id="7" name="Espace réservé du texte 6"/>
          <p:cNvSpPr>
            <a:spLocks noGrp="1"/>
          </p:cNvSpPr>
          <p:nvPr>
            <p:ph type="body" sz="quarter" idx="11"/>
          </p:nvPr>
        </p:nvSpPr>
        <p:spPr>
          <a:xfrm>
            <a:off x="3481367" y="3970102"/>
            <a:ext cx="3901439" cy="559367"/>
          </a:xfrm>
        </p:spPr>
        <p:txBody>
          <a:bodyPr/>
          <a:lstStyle/>
          <a:p>
            <a:r>
              <a:rPr lang="en-GB" b="1" dirty="0" smtClean="0">
                <a:solidFill>
                  <a:srgbClr val="AF1E75"/>
                </a:solidFill>
              </a:rPr>
              <a:t>www.urbact.eu</a:t>
            </a:r>
            <a:endParaRPr lang="en-GB" b="1" dirty="0">
              <a:solidFill>
                <a:srgbClr val="AF1E75"/>
              </a:solidFill>
            </a:endParaRPr>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707" y="1230443"/>
            <a:ext cx="2794357" cy="25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79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0224" y="3658401"/>
            <a:ext cx="3987210" cy="1938992"/>
          </a:xfrm>
        </p:spPr>
        <p:txBody>
          <a:bodyPr/>
          <a:lstStyle/>
          <a:p>
            <a:pPr algn="ctr"/>
            <a:r>
              <a:rPr lang="bg-BG" sz="2800" b="0" dirty="0" smtClean="0"/>
              <a:t>Покана за мрежи за обмен на добри практики</a:t>
            </a:r>
            <a:r>
              <a:rPr lang="en-GB" sz="2800" b="0" dirty="0" smtClean="0"/>
              <a:t/>
            </a:r>
            <a:br>
              <a:rPr lang="en-GB" sz="2800" b="0" dirty="0" smtClean="0"/>
            </a:br>
            <a:r>
              <a:rPr lang="en-GB" sz="2800" b="0" dirty="0" smtClean="0"/>
              <a:t/>
            </a:r>
            <a:br>
              <a:rPr lang="en-GB" sz="2800" b="0" dirty="0" smtClean="0"/>
            </a:br>
            <a:r>
              <a:rPr lang="bg-BG" sz="1400" b="0" dirty="0" smtClean="0"/>
              <a:t>ноември </a:t>
            </a:r>
            <a:r>
              <a:rPr lang="en-GB" sz="1400" b="0" dirty="0" smtClean="0"/>
              <a:t> 2017</a:t>
            </a:r>
            <a:endParaRPr lang="en-GB" sz="1400" b="0" dirty="0"/>
          </a:p>
        </p:txBody>
      </p:sp>
    </p:spTree>
    <p:extLst>
      <p:ext uri="{BB962C8B-B14F-4D97-AF65-F5344CB8AC3E}">
        <p14:creationId xmlns:p14="http://schemas.microsoft.com/office/powerpoint/2010/main" val="1850448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4185" y="651449"/>
            <a:ext cx="1835889" cy="492443"/>
          </a:xfrm>
        </p:spPr>
        <p:txBody>
          <a:bodyPr/>
          <a:lstStyle/>
          <a:p>
            <a:r>
              <a:rPr lang="bg-BG" b="0" dirty="0" smtClean="0">
                <a:solidFill>
                  <a:srgbClr val="C4007B"/>
                </a:solidFill>
                <a:latin typeface="Century Gothic" panose="020B0502020202020204" pitchFamily="34" charset="0"/>
              </a:rPr>
              <a:t>Защо</a:t>
            </a:r>
            <a:r>
              <a:rPr lang="en-GB" b="0" dirty="0" smtClean="0">
                <a:solidFill>
                  <a:srgbClr val="C4007B"/>
                </a:solidFill>
                <a:latin typeface="Century Gothic" panose="020B0502020202020204" pitchFamily="34" charset="0"/>
              </a:rPr>
              <a:t>?</a:t>
            </a:r>
            <a:endParaRPr lang="en-GB" b="0" dirty="0">
              <a:solidFill>
                <a:srgbClr val="C4007B"/>
              </a:solidFill>
              <a:latin typeface="Century Gothic" panose="020B0502020202020204" pitchFamily="34" charset="0"/>
            </a:endParaRPr>
          </a:p>
        </p:txBody>
      </p:sp>
      <p:sp>
        <p:nvSpPr>
          <p:cNvPr id="3" name="Espace réservé du texte 2"/>
          <p:cNvSpPr>
            <a:spLocks noGrp="1"/>
          </p:cNvSpPr>
          <p:nvPr>
            <p:ph type="body" sz="quarter" idx="13"/>
          </p:nvPr>
        </p:nvSpPr>
        <p:spPr>
          <a:xfrm>
            <a:off x="1323219" y="1569922"/>
            <a:ext cx="6566139" cy="1758070"/>
          </a:xfrm>
        </p:spPr>
        <p:txBody>
          <a:bodyPr>
            <a:normAutofit/>
          </a:bodyPr>
          <a:lstStyle/>
          <a:p>
            <a:pPr marL="7938" indent="0" algn="ctr">
              <a:buNone/>
            </a:pPr>
            <a:r>
              <a:rPr lang="bg-BG" sz="2400" b="0" dirty="0" smtClean="0">
                <a:solidFill>
                  <a:srgbClr val="35B3B8"/>
                </a:solidFill>
                <a:latin typeface="Century Gothic" panose="020B0502020202020204" pitchFamily="34" charset="0"/>
              </a:rPr>
              <a:t>Добра практика</a:t>
            </a:r>
            <a:r>
              <a:rPr lang="en-US" sz="2400" b="0" dirty="0" smtClean="0">
                <a:solidFill>
                  <a:srgbClr val="35B3B8"/>
                </a:solidFill>
                <a:latin typeface="Century Gothic" panose="020B0502020202020204" pitchFamily="34" charset="0"/>
              </a:rPr>
              <a:t> – </a:t>
            </a:r>
            <a:r>
              <a:rPr lang="bg-BG" sz="2400" b="0" dirty="0" smtClean="0">
                <a:solidFill>
                  <a:srgbClr val="35B3B8"/>
                </a:solidFill>
                <a:latin typeface="Century Gothic" panose="020B0502020202020204" pitchFamily="34" charset="0"/>
              </a:rPr>
              <a:t>успешен опит/проект, проверен в практиката, които </a:t>
            </a:r>
            <a:r>
              <a:rPr lang="bg-BG" sz="2400" dirty="0" smtClean="0">
                <a:solidFill>
                  <a:srgbClr val="F08B27"/>
                </a:solidFill>
                <a:latin typeface="Century Gothic" panose="020B0502020202020204" pitchFamily="34" charset="0"/>
              </a:rPr>
              <a:t>заслужава да бъде споделен и умело пренесен в повече градове и общини </a:t>
            </a:r>
            <a:r>
              <a:rPr lang="en-US" sz="2400" dirty="0" smtClean="0">
                <a:solidFill>
                  <a:srgbClr val="F08B27"/>
                </a:solidFill>
                <a:latin typeface="Century Gothic" panose="020B0502020202020204" pitchFamily="34" charset="0"/>
              </a:rPr>
              <a:t>…</a:t>
            </a:r>
            <a:endParaRPr lang="en-US" sz="2400" dirty="0">
              <a:solidFill>
                <a:srgbClr val="F08B27"/>
              </a:solidFill>
              <a:latin typeface="Century Gothic" panose="020B0502020202020204" pitchFamily="34" charset="0"/>
            </a:endParaRPr>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3</a:t>
            </a:fld>
            <a:endParaRPr lang="fr-FR" dirty="0"/>
          </a:p>
        </p:txBody>
      </p:sp>
      <p:sp>
        <p:nvSpPr>
          <p:cNvPr id="6"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pic>
        <p:nvPicPr>
          <p:cNvPr id="7" name="Picture 8"/>
          <p:cNvPicPr/>
          <p:nvPr/>
        </p:nvPicPr>
        <p:blipFill rotWithShape="1">
          <a:blip r:embed="rId3">
            <a:extLst>
              <a:ext uri="{28A0092B-C50C-407E-A947-70E740481C1C}">
                <a14:useLocalDpi xmlns:a14="http://schemas.microsoft.com/office/drawing/2010/main" val="0"/>
              </a:ext>
            </a:extLst>
          </a:blip>
          <a:srcRect r="2807"/>
          <a:stretch/>
        </p:blipFill>
        <p:spPr bwMode="auto">
          <a:xfrm>
            <a:off x="2174566" y="3463258"/>
            <a:ext cx="4709795" cy="1523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8" name="ZoneTexte 7"/>
          <p:cNvSpPr txBox="1"/>
          <p:nvPr/>
        </p:nvSpPr>
        <p:spPr>
          <a:xfrm rot="897468">
            <a:off x="7040901" y="3090652"/>
            <a:ext cx="1870210" cy="1754326"/>
          </a:xfrm>
          <a:prstGeom prst="rect">
            <a:avLst/>
          </a:prstGeom>
          <a:solidFill>
            <a:schemeClr val="accent2">
              <a:lumMod val="40000"/>
              <a:lumOff val="60000"/>
              <a:alpha val="39000"/>
            </a:schemeClr>
          </a:solidFill>
        </p:spPr>
        <p:txBody>
          <a:bodyPr wrap="square" rtlCol="0">
            <a:spAutoFit/>
          </a:bodyPr>
          <a:lstStyle/>
          <a:p>
            <a:pPr lvl="0"/>
            <a:r>
              <a:rPr lang="bg-BG" sz="1200" b="1" dirty="0" smtClean="0">
                <a:latin typeface="Century Gothic" panose="020B0502020202020204" pitchFamily="34" charset="0"/>
              </a:rPr>
              <a:t>Специфична цел</a:t>
            </a:r>
            <a:r>
              <a:rPr lang="en-GB" sz="1200" b="1" dirty="0" smtClean="0">
                <a:latin typeface="Century Gothic" panose="020B0502020202020204" pitchFamily="34" charset="0"/>
              </a:rPr>
              <a:t>:</a:t>
            </a:r>
            <a:r>
              <a:rPr lang="en-GB" sz="1200" dirty="0" smtClean="0">
                <a:latin typeface="Century Gothic" panose="020B0502020202020204" pitchFamily="34" charset="0"/>
              </a:rPr>
              <a:t> </a:t>
            </a:r>
          </a:p>
          <a:p>
            <a:pPr lvl="0"/>
            <a:r>
              <a:rPr lang="bg-BG" sz="1200" dirty="0" smtClean="0">
                <a:latin typeface="Century Gothic" panose="020B0502020202020204" pitchFamily="34" charset="0"/>
              </a:rPr>
              <a:t>Подобряване на прилагането на стратегиите/плановете за устойчиво развитие и решаване на някои частни въпроси</a:t>
            </a:r>
          </a:p>
          <a:p>
            <a:pPr lvl="0"/>
            <a:endParaRPr lang="fr-FR" sz="1200" dirty="0">
              <a:latin typeface="Century Gothic" panose="020B0502020202020204" pitchFamily="34" charset="0"/>
            </a:endParaRPr>
          </a:p>
        </p:txBody>
      </p:sp>
    </p:spTree>
    <p:extLst>
      <p:ext uri="{BB962C8B-B14F-4D97-AF65-F5344CB8AC3E}">
        <p14:creationId xmlns:p14="http://schemas.microsoft.com/office/powerpoint/2010/main" val="4692850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1116419" y="1804500"/>
            <a:ext cx="7697972" cy="4327462"/>
          </a:xfrm>
        </p:spPr>
        <p:txBody>
          <a:bodyPr>
            <a:normAutofit fontScale="62500" lnSpcReduction="20000"/>
          </a:bodyPr>
          <a:lstStyle/>
          <a:p>
            <a:pPr marL="7938" lvl="0" indent="0">
              <a:buNone/>
            </a:pPr>
            <a:r>
              <a:rPr lang="en-US" sz="2400" dirty="0" smtClean="0">
                <a:solidFill>
                  <a:schemeClr val="tx1"/>
                </a:solidFill>
                <a:latin typeface="Century Gothic" panose="020B0502020202020204" pitchFamily="34" charset="0"/>
              </a:rPr>
              <a:t>1.</a:t>
            </a:r>
            <a:r>
              <a:rPr lang="bg-BG" sz="2400" dirty="0" smtClean="0">
                <a:solidFill>
                  <a:schemeClr val="tx1"/>
                </a:solidFill>
                <a:latin typeface="Century Gothic" panose="020B0502020202020204" pitchFamily="34" charset="0"/>
              </a:rPr>
              <a:t> Са заинтересовани да приложат една от 97-те</a:t>
            </a:r>
            <a:r>
              <a:rPr lang="en-US" sz="2400" dirty="0" smtClean="0">
                <a:solidFill>
                  <a:schemeClr val="tx1"/>
                </a:solidFill>
                <a:latin typeface="Century Gothic" panose="020B0502020202020204" pitchFamily="34" charset="0"/>
              </a:rPr>
              <a:t> </a:t>
            </a:r>
            <a:r>
              <a:rPr lang="bg-BG" sz="2400" dirty="0" smtClean="0">
                <a:solidFill>
                  <a:schemeClr val="tx1"/>
                </a:solidFill>
                <a:latin typeface="Century Gothic" panose="020B0502020202020204" pitchFamily="34" charset="0"/>
              </a:rPr>
              <a:t>отличени добри практики по УРБАКТ, за да</a:t>
            </a:r>
            <a:r>
              <a:rPr lang="en-US" sz="2400" dirty="0" smtClean="0">
                <a:solidFill>
                  <a:schemeClr val="tx1"/>
                </a:solidFill>
                <a:latin typeface="Century Gothic" panose="020B0502020202020204" pitchFamily="34" charset="0"/>
              </a:rPr>
              <a:t>: </a:t>
            </a:r>
          </a:p>
          <a:p>
            <a:pPr marL="7938" lvl="0" indent="0">
              <a:buNone/>
            </a:pPr>
            <a:endParaRPr lang="bg-BG" sz="2400" dirty="0" smtClean="0">
              <a:latin typeface="Century Gothic" panose="020B0502020202020204" pitchFamily="34" charset="0"/>
            </a:endParaRPr>
          </a:p>
          <a:p>
            <a:pPr marL="7938" lvl="0" indent="0" algn="ctr">
              <a:buNone/>
            </a:pPr>
            <a:r>
              <a:rPr lang="bg-BG" sz="2400" i="1" dirty="0">
                <a:solidFill>
                  <a:srgbClr val="F08B27"/>
                </a:solidFill>
                <a:latin typeface="Century Gothic" panose="020B0502020202020204" pitchFamily="34" charset="0"/>
              </a:rPr>
              <a:t>Като „приемащи“ партньори</a:t>
            </a:r>
            <a:endParaRPr lang="fr-FR" sz="2400" i="1" dirty="0">
              <a:solidFill>
                <a:srgbClr val="F08B27"/>
              </a:solidFill>
              <a:latin typeface="Century Gothic" panose="020B0502020202020204" pitchFamily="34" charset="0"/>
            </a:endParaRPr>
          </a:p>
          <a:p>
            <a:pPr marL="7938" lvl="0" indent="0">
              <a:buNone/>
            </a:pPr>
            <a:endParaRPr lang="fr-FR" sz="2400" dirty="0" smtClean="0">
              <a:latin typeface="Century Gothic" panose="020B0502020202020204" pitchFamily="34" charset="0"/>
            </a:endParaRPr>
          </a:p>
          <a:p>
            <a:pPr lvl="0"/>
            <a:r>
              <a:rPr lang="bg-BG" sz="2400" b="0" dirty="0" smtClean="0">
                <a:solidFill>
                  <a:srgbClr val="002060"/>
                </a:solidFill>
                <a:latin typeface="Century Gothic" panose="020B0502020202020204" pitchFamily="34" charset="0"/>
              </a:rPr>
              <a:t>За да решат специфичен проблем чрез интегрирано и устойчиво решение</a:t>
            </a:r>
          </a:p>
          <a:p>
            <a:pPr marL="7938" lvl="0" indent="0">
              <a:buNone/>
            </a:pPr>
            <a:endParaRPr lang="fr-FR" sz="2400" b="0" dirty="0">
              <a:solidFill>
                <a:srgbClr val="002060"/>
              </a:solidFill>
              <a:latin typeface="Century Gothic" panose="020B0502020202020204" pitchFamily="34" charset="0"/>
            </a:endParaRPr>
          </a:p>
          <a:p>
            <a:pPr lvl="0"/>
            <a:r>
              <a:rPr lang="bg-BG" sz="2400" b="0" dirty="0" smtClean="0">
                <a:solidFill>
                  <a:srgbClr val="002060"/>
                </a:solidFill>
                <a:latin typeface="Century Gothic" panose="020B0502020202020204" pitchFamily="34" charset="0"/>
              </a:rPr>
              <a:t>Да адаптиране и планират ефективни практики, съобразени с техния контекст</a:t>
            </a:r>
            <a:endParaRPr lang="en-US" sz="2400" b="0" dirty="0" smtClean="0">
              <a:solidFill>
                <a:srgbClr val="002060"/>
              </a:solidFill>
              <a:latin typeface="Century Gothic" panose="020B0502020202020204" pitchFamily="34" charset="0"/>
            </a:endParaRPr>
          </a:p>
          <a:p>
            <a:pPr marL="7938" lvl="0" indent="0" algn="ctr">
              <a:buNone/>
            </a:pPr>
            <a:r>
              <a:rPr lang="en-US" sz="2400" b="0" i="1" dirty="0" smtClean="0">
                <a:solidFill>
                  <a:schemeClr val="accent4"/>
                </a:solidFill>
                <a:latin typeface="Century Gothic" panose="020B0502020202020204" pitchFamily="34" charset="0"/>
              </a:rPr>
              <a:t> </a:t>
            </a:r>
            <a:endParaRPr lang="fr-FR" sz="2400" b="0" dirty="0">
              <a:latin typeface="Century Gothic" panose="020B0502020202020204" pitchFamily="34" charset="0"/>
            </a:endParaRPr>
          </a:p>
          <a:p>
            <a:pPr marL="7938" lvl="0" indent="0">
              <a:buNone/>
            </a:pPr>
            <a:r>
              <a:rPr lang="en-US" sz="2400" dirty="0" smtClean="0">
                <a:solidFill>
                  <a:schemeClr val="tx1"/>
                </a:solidFill>
                <a:latin typeface="Century Gothic" panose="020B0502020202020204" pitchFamily="34" charset="0"/>
              </a:rPr>
              <a:t>2. </a:t>
            </a:r>
            <a:r>
              <a:rPr lang="bg-BG" sz="2400" dirty="0" smtClean="0">
                <a:solidFill>
                  <a:schemeClr val="tx1"/>
                </a:solidFill>
                <a:latin typeface="Century Gothic" panose="020B0502020202020204" pitchFamily="34" charset="0"/>
              </a:rPr>
              <a:t>Са наградени с етикета на „Добра практика“ по Програма УРБАКТ</a:t>
            </a:r>
            <a:r>
              <a:rPr lang="en-US" sz="2400" dirty="0" smtClean="0">
                <a:solidFill>
                  <a:schemeClr val="tx1"/>
                </a:solidFill>
                <a:latin typeface="Century Gothic" panose="020B0502020202020204" pitchFamily="34" charset="0"/>
              </a:rPr>
              <a:t>:</a:t>
            </a:r>
            <a:endParaRPr lang="bg-BG" sz="2400" dirty="0" smtClean="0">
              <a:solidFill>
                <a:schemeClr val="tx1"/>
              </a:solidFill>
              <a:latin typeface="Century Gothic" panose="020B0502020202020204" pitchFamily="34" charset="0"/>
            </a:endParaRPr>
          </a:p>
          <a:p>
            <a:pPr marL="7938" indent="0" algn="ctr">
              <a:buNone/>
            </a:pPr>
            <a:r>
              <a:rPr lang="bg-BG" sz="2400" i="1" dirty="0" smtClean="0">
                <a:solidFill>
                  <a:srgbClr val="F08B27"/>
                </a:solidFill>
                <a:latin typeface="Century Gothic" panose="020B0502020202020204" pitchFamily="34" charset="0"/>
              </a:rPr>
              <a:t> </a:t>
            </a:r>
          </a:p>
          <a:p>
            <a:pPr marL="7938" indent="0" algn="ctr">
              <a:buNone/>
            </a:pPr>
            <a:r>
              <a:rPr lang="bg-BG" sz="2400" i="1" dirty="0" smtClean="0">
                <a:solidFill>
                  <a:srgbClr val="F08B27"/>
                </a:solidFill>
                <a:latin typeface="Century Gothic" panose="020B0502020202020204" pitchFamily="34" charset="0"/>
              </a:rPr>
              <a:t>В </a:t>
            </a:r>
            <a:r>
              <a:rPr lang="bg-BG" sz="2400" i="1" dirty="0">
                <a:solidFill>
                  <a:srgbClr val="F08B27"/>
                </a:solidFill>
                <a:latin typeface="Century Gothic" panose="020B0502020202020204" pitchFamily="34" charset="0"/>
              </a:rPr>
              <a:t>качеството си на призьори да </a:t>
            </a:r>
            <a:endParaRPr lang="en-US" sz="2400" i="1" dirty="0">
              <a:solidFill>
                <a:srgbClr val="F08B27"/>
              </a:solidFill>
              <a:latin typeface="Century Gothic" panose="020B0502020202020204" pitchFamily="34" charset="0"/>
            </a:endParaRPr>
          </a:p>
          <a:p>
            <a:pPr marL="7938" lvl="0" indent="0">
              <a:buNone/>
            </a:pPr>
            <a:endParaRPr lang="fr-FR" sz="2400" dirty="0">
              <a:latin typeface="Century Gothic" panose="020B0502020202020204" pitchFamily="34" charset="0"/>
            </a:endParaRPr>
          </a:p>
          <a:p>
            <a:pPr lvl="0"/>
            <a:r>
              <a:rPr lang="bg-BG" sz="2400" b="0" dirty="0" smtClean="0">
                <a:solidFill>
                  <a:srgbClr val="002060"/>
                </a:solidFill>
                <a:latin typeface="Century Gothic" panose="020B0502020202020204" pitchFamily="34" charset="0"/>
              </a:rPr>
              <a:t>Да ръководят и наставляват процеса на проучване, адаптиране и прилагане на тяхната добра практика. </a:t>
            </a:r>
          </a:p>
          <a:p>
            <a:pPr lvl="0"/>
            <a:endParaRPr lang="bg-BG" sz="2400" b="0" dirty="0">
              <a:solidFill>
                <a:srgbClr val="002060"/>
              </a:solidFill>
              <a:latin typeface="Century Gothic" panose="020B0502020202020204" pitchFamily="34" charset="0"/>
            </a:endParaRPr>
          </a:p>
          <a:p>
            <a:pPr lvl="0"/>
            <a:r>
              <a:rPr lang="bg-BG" sz="2400" b="0" dirty="0" smtClean="0">
                <a:solidFill>
                  <a:srgbClr val="002060"/>
                </a:solidFill>
                <a:latin typeface="Century Gothic" panose="020B0502020202020204" pitchFamily="34" charset="0"/>
              </a:rPr>
              <a:t>Подобряване на собствената си методология  чрез партньорство с останалите градове и с подкрепата на експертите по УРБАКТ</a:t>
            </a:r>
            <a:endParaRPr lang="fr-FR" sz="2400" b="0" dirty="0">
              <a:solidFill>
                <a:srgbClr val="002060"/>
              </a:solidFill>
              <a:latin typeface="Century Gothic" panose="020B0502020202020204" pitchFamily="34" charset="0"/>
            </a:endParaRPr>
          </a:p>
          <a:p>
            <a:pPr marL="7938" indent="0">
              <a:buNone/>
            </a:pPr>
            <a:endParaRPr lang="it-IT" sz="2400" b="0" dirty="0">
              <a:latin typeface="Century Gothic" panose="020B0502020202020204" pitchFamily="34" charset="0"/>
            </a:endParaRPr>
          </a:p>
          <a:p>
            <a:pPr marL="7938" indent="0" algn="ctr">
              <a:lnSpc>
                <a:spcPct val="150000"/>
              </a:lnSpc>
              <a:buNone/>
            </a:pPr>
            <a:endParaRPr lang="en-GB" b="0" dirty="0" smtClean="0">
              <a:solidFill>
                <a:srgbClr val="F79646">
                  <a:lumMod val="75000"/>
                </a:srgbClr>
              </a:solidFill>
              <a:latin typeface="Century Gothic" panose="020B0502020202020204" pitchFamily="34" charset="0"/>
            </a:endParaRPr>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4</a:t>
            </a:fld>
            <a:endParaRPr lang="fr-FR" dirty="0"/>
          </a:p>
        </p:txBody>
      </p:sp>
      <p:sp>
        <p:nvSpPr>
          <p:cNvPr id="2" name="Rectangle 1"/>
          <p:cNvSpPr/>
          <p:nvPr/>
        </p:nvSpPr>
        <p:spPr>
          <a:xfrm>
            <a:off x="1892595" y="213575"/>
            <a:ext cx="6592186" cy="1569660"/>
          </a:xfrm>
          <a:prstGeom prst="rect">
            <a:avLst/>
          </a:prstGeom>
        </p:spPr>
        <p:txBody>
          <a:bodyPr wrap="square">
            <a:spAutoFit/>
          </a:bodyPr>
          <a:lstStyle/>
          <a:p>
            <a:pPr algn="ctr"/>
            <a:r>
              <a:rPr lang="bg-BG" sz="3200" dirty="0" smtClean="0">
                <a:solidFill>
                  <a:srgbClr val="C4007B"/>
                </a:solidFill>
                <a:latin typeface="Century Gothic" panose="020B0502020202020204" pitchFamily="34" charset="0"/>
              </a:rPr>
              <a:t>В мрежите  </a:t>
            </a:r>
          </a:p>
          <a:p>
            <a:pPr algn="ctr"/>
            <a:r>
              <a:rPr lang="bg-BG" sz="3200" dirty="0" smtClean="0">
                <a:solidFill>
                  <a:srgbClr val="C4007B"/>
                </a:solidFill>
                <a:latin typeface="Century Gothic" panose="020B0502020202020204" pitchFamily="34" charset="0"/>
              </a:rPr>
              <a:t>участват градове/общини,</a:t>
            </a:r>
            <a:endParaRPr lang="en-GB" sz="3200" dirty="0" smtClean="0">
              <a:solidFill>
                <a:srgbClr val="C4007B"/>
              </a:solidFill>
              <a:latin typeface="Century Gothic" panose="020B0502020202020204" pitchFamily="34" charset="0"/>
            </a:endParaRPr>
          </a:p>
          <a:p>
            <a:pPr algn="ctr"/>
            <a:r>
              <a:rPr lang="bg-BG" sz="3200" dirty="0" smtClean="0">
                <a:solidFill>
                  <a:schemeClr val="accent2"/>
                </a:solidFill>
                <a:latin typeface="Century Gothic" panose="020B0502020202020204" pitchFamily="34" charset="0"/>
              </a:rPr>
              <a:t>които</a:t>
            </a:r>
            <a:endParaRPr lang="en-GB" sz="2400" dirty="0">
              <a:solidFill>
                <a:schemeClr val="accent2"/>
              </a:solidFill>
            </a:endParaRPr>
          </a:p>
        </p:txBody>
      </p:sp>
      <p:sp>
        <p:nvSpPr>
          <p:cNvPr id="7"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09535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5</a:t>
            </a:fld>
            <a:endParaRPr lang="fr-FR" dirty="0"/>
          </a:p>
        </p:txBody>
      </p:sp>
      <p:sp>
        <p:nvSpPr>
          <p:cNvPr id="6" name="Espace réservé du texte 5"/>
          <p:cNvSpPr>
            <a:spLocks noGrp="1"/>
          </p:cNvSpPr>
          <p:nvPr>
            <p:ph type="body" sz="quarter" idx="13"/>
          </p:nvPr>
        </p:nvSpPr>
        <p:spPr>
          <a:xfrm>
            <a:off x="1018054" y="1934126"/>
            <a:ext cx="7361060" cy="3839353"/>
          </a:xfrm>
        </p:spPr>
        <p:txBody>
          <a:bodyPr>
            <a:normAutofit fontScale="92500" lnSpcReduction="20000"/>
          </a:bodyPr>
          <a:lstStyle/>
          <a:p>
            <a:pPr lvl="0"/>
            <a:endParaRPr lang="en-US" b="0" dirty="0">
              <a:latin typeface="Century Gothic" panose="020B0502020202020204" pitchFamily="34" charset="0"/>
            </a:endParaRPr>
          </a:p>
          <a:p>
            <a:pPr lvl="0"/>
            <a:r>
              <a:rPr lang="bg-BG" b="0" dirty="0" smtClean="0">
                <a:solidFill>
                  <a:schemeClr val="accent1">
                    <a:lumMod val="75000"/>
                  </a:schemeClr>
                </a:solidFill>
                <a:latin typeface="Century Gothic" panose="020B0502020202020204" pitchFamily="34" charset="0"/>
              </a:rPr>
              <a:t>Ползване на опит от общини и градове от цяла Европа и експериментиране, само че с изпробвани решения</a:t>
            </a:r>
            <a:endParaRPr lang="en-US" b="0" dirty="0" smtClean="0">
              <a:solidFill>
                <a:schemeClr val="accent1">
                  <a:lumMod val="75000"/>
                </a:schemeClr>
              </a:solidFill>
              <a:latin typeface="Century Gothic" panose="020B0502020202020204" pitchFamily="34" charset="0"/>
            </a:endParaRPr>
          </a:p>
          <a:p>
            <a:pPr marL="7938" lvl="0" indent="0">
              <a:buNone/>
            </a:pPr>
            <a:r>
              <a:rPr lang="en-US" sz="1800" b="0" dirty="0" smtClean="0">
                <a:solidFill>
                  <a:schemeClr val="accent1">
                    <a:lumMod val="75000"/>
                  </a:schemeClr>
                </a:solidFill>
                <a:latin typeface="Century Gothic" panose="020B0502020202020204" pitchFamily="34" charset="0"/>
              </a:rPr>
              <a:t> </a:t>
            </a:r>
            <a:endParaRPr lang="en-US" sz="1800" b="0" dirty="0">
              <a:solidFill>
                <a:schemeClr val="accent1">
                  <a:lumMod val="75000"/>
                </a:schemeClr>
              </a:solidFill>
              <a:latin typeface="Century Gothic" panose="020B0502020202020204" pitchFamily="34" charset="0"/>
            </a:endParaRPr>
          </a:p>
          <a:p>
            <a:pPr lvl="0"/>
            <a:r>
              <a:rPr lang="bg-BG" b="0" u="sng" dirty="0" smtClean="0">
                <a:solidFill>
                  <a:schemeClr val="accent1">
                    <a:lumMod val="75000"/>
                  </a:schemeClr>
                </a:solidFill>
                <a:latin typeface="Century Gothic" panose="020B0502020202020204" pitchFamily="34" charset="0"/>
              </a:rPr>
              <a:t>Укрепване на управленския капацитет</a:t>
            </a:r>
            <a:endParaRPr lang="en-US" b="0" u="sng" dirty="0" smtClean="0">
              <a:solidFill>
                <a:schemeClr val="accent1">
                  <a:lumMod val="75000"/>
                </a:schemeClr>
              </a:solidFill>
              <a:latin typeface="Century Gothic" panose="020B0502020202020204" pitchFamily="34" charset="0"/>
            </a:endParaRPr>
          </a:p>
          <a:p>
            <a:pPr marL="7938" lvl="0" indent="0" algn="ctr">
              <a:buNone/>
            </a:pPr>
            <a:r>
              <a:rPr lang="en-US" sz="1400" b="0" dirty="0">
                <a:solidFill>
                  <a:schemeClr val="accent1">
                    <a:lumMod val="75000"/>
                  </a:schemeClr>
                </a:solidFill>
                <a:latin typeface="Century Gothic" panose="020B0502020202020204" pitchFamily="34" charset="0"/>
              </a:rPr>
              <a:t>Transfer Cities: </a:t>
            </a:r>
            <a:r>
              <a:rPr lang="en-US" sz="1400" b="0" dirty="0" smtClean="0">
                <a:solidFill>
                  <a:schemeClr val="accent1">
                    <a:lumMod val="75000"/>
                  </a:schemeClr>
                </a:solidFill>
                <a:latin typeface="Century Gothic" panose="020B0502020202020204" pitchFamily="34" charset="0"/>
              </a:rPr>
              <a:t>adapt </a:t>
            </a:r>
            <a:r>
              <a:rPr lang="en-US" sz="1400" b="0" dirty="0">
                <a:solidFill>
                  <a:schemeClr val="accent1">
                    <a:lumMod val="75000"/>
                  </a:schemeClr>
                </a:solidFill>
                <a:latin typeface="Century Gothic" panose="020B0502020202020204" pitchFamily="34" charset="0"/>
              </a:rPr>
              <a:t>and re-use in their own city context</a:t>
            </a:r>
          </a:p>
          <a:p>
            <a:pPr marL="7938" lvl="0" indent="0" algn="ctr">
              <a:buNone/>
            </a:pPr>
            <a:r>
              <a:rPr lang="en-US" sz="1400" b="0" dirty="0">
                <a:solidFill>
                  <a:schemeClr val="accent1">
                    <a:lumMod val="75000"/>
                  </a:schemeClr>
                </a:solidFill>
                <a:latin typeface="Century Gothic" panose="020B0502020202020204" pitchFamily="34" charset="0"/>
              </a:rPr>
              <a:t>Good Practice Cities: r</a:t>
            </a:r>
            <a:r>
              <a:rPr lang="en-US" sz="1400" b="0" dirty="0" smtClean="0">
                <a:solidFill>
                  <a:schemeClr val="accent1">
                    <a:lumMod val="75000"/>
                  </a:schemeClr>
                </a:solidFill>
                <a:latin typeface="Century Gothic" panose="020B0502020202020204" pitchFamily="34" charset="0"/>
              </a:rPr>
              <a:t>efine </a:t>
            </a:r>
            <a:r>
              <a:rPr lang="en-US" sz="1400" b="0" dirty="0">
                <a:solidFill>
                  <a:schemeClr val="accent1">
                    <a:lumMod val="75000"/>
                  </a:schemeClr>
                </a:solidFill>
                <a:latin typeface="Century Gothic" panose="020B0502020202020204" pitchFamily="34" charset="0"/>
              </a:rPr>
              <a:t>and improve their own methodology</a:t>
            </a:r>
          </a:p>
          <a:p>
            <a:pPr marL="7938" lvl="0" indent="0">
              <a:buNone/>
            </a:pPr>
            <a:endParaRPr lang="fr-FR" b="0" dirty="0">
              <a:solidFill>
                <a:schemeClr val="accent1">
                  <a:lumMod val="75000"/>
                </a:schemeClr>
              </a:solidFill>
              <a:latin typeface="Century Gothic" panose="020B0502020202020204" pitchFamily="34" charset="0"/>
            </a:endParaRPr>
          </a:p>
          <a:p>
            <a:pPr lvl="0"/>
            <a:r>
              <a:rPr lang="bg-BG" b="0" u="sng" dirty="0" smtClean="0">
                <a:solidFill>
                  <a:schemeClr val="accent1">
                    <a:lumMod val="75000"/>
                  </a:schemeClr>
                </a:solidFill>
                <a:latin typeface="Century Gothic" panose="020B0502020202020204" pitchFamily="34" charset="0"/>
              </a:rPr>
              <a:t>Методическа подкрепа, „гаранция Франция“</a:t>
            </a:r>
          </a:p>
          <a:p>
            <a:pPr marL="7938" lvl="0" indent="0">
              <a:buNone/>
            </a:pPr>
            <a:r>
              <a:rPr lang="bg-BG" sz="1400" b="0" dirty="0" smtClean="0">
                <a:solidFill>
                  <a:schemeClr val="accent1">
                    <a:lumMod val="75000"/>
                  </a:schemeClr>
                </a:solidFill>
                <a:latin typeface="Century Gothic" panose="020B0502020202020204" pitchFamily="34" charset="0"/>
              </a:rPr>
              <a:t>	Секретариатът на програмата предлага богата база данни от експерти от   </a:t>
            </a:r>
          </a:p>
          <a:p>
            <a:pPr marL="7938" lvl="0" indent="0">
              <a:buNone/>
            </a:pPr>
            <a:r>
              <a:rPr lang="bg-BG" sz="1400" b="0" dirty="0">
                <a:solidFill>
                  <a:schemeClr val="accent1">
                    <a:lumMod val="75000"/>
                  </a:schemeClr>
                </a:solidFill>
                <a:latin typeface="Century Gothic" panose="020B0502020202020204" pitchFamily="34" charset="0"/>
              </a:rPr>
              <a:t> </a:t>
            </a:r>
            <a:r>
              <a:rPr lang="bg-BG" sz="1400" b="0" dirty="0" smtClean="0">
                <a:solidFill>
                  <a:schemeClr val="accent1">
                    <a:lumMod val="75000"/>
                  </a:schemeClr>
                </a:solidFill>
                <a:latin typeface="Century Gothic" panose="020B0502020202020204" pitchFamily="34" charset="0"/>
              </a:rPr>
              <a:t>         цяла Европа</a:t>
            </a:r>
            <a:endParaRPr lang="en-US" sz="1400" b="0" dirty="0">
              <a:solidFill>
                <a:schemeClr val="accent1">
                  <a:lumMod val="75000"/>
                </a:schemeClr>
              </a:solidFill>
              <a:latin typeface="Century Gothic" panose="020B0502020202020204" pitchFamily="34" charset="0"/>
            </a:endParaRPr>
          </a:p>
          <a:p>
            <a:pPr marL="7938" lvl="0" indent="0">
              <a:buNone/>
            </a:pPr>
            <a:endParaRPr lang="fr-FR" b="0" dirty="0">
              <a:solidFill>
                <a:schemeClr val="accent1">
                  <a:lumMod val="75000"/>
                </a:schemeClr>
              </a:solidFill>
              <a:latin typeface="Century Gothic" panose="020B0502020202020204" pitchFamily="34" charset="0"/>
            </a:endParaRPr>
          </a:p>
          <a:p>
            <a:pPr lvl="0"/>
            <a:r>
              <a:rPr lang="bg-BG" b="0" u="sng" dirty="0" smtClean="0">
                <a:solidFill>
                  <a:schemeClr val="accent1">
                    <a:lumMod val="75000"/>
                  </a:schemeClr>
                </a:solidFill>
                <a:latin typeface="Century Gothic" panose="020B0502020202020204" pitchFamily="34" charset="0"/>
              </a:rPr>
              <a:t>Безвъзмездна финансова помощ за обмен на опит, обучение и проучвния</a:t>
            </a:r>
            <a:endParaRPr lang="fr-FR" b="0" u="sng" dirty="0">
              <a:solidFill>
                <a:schemeClr val="accent1">
                  <a:lumMod val="75000"/>
                </a:schemeClr>
              </a:solidFill>
              <a:latin typeface="Century Gothic" panose="020B0502020202020204" pitchFamily="34" charset="0"/>
            </a:endParaRPr>
          </a:p>
          <a:p>
            <a:endParaRPr lang="en-US" b="0" u="sng" dirty="0">
              <a:latin typeface="Century Gothic" panose="020B0502020202020204" pitchFamily="34" charset="0"/>
            </a:endParaRPr>
          </a:p>
        </p:txBody>
      </p:sp>
      <p:sp>
        <p:nvSpPr>
          <p:cNvPr id="7" name="Titre 6"/>
          <p:cNvSpPr>
            <a:spLocks noGrp="1"/>
          </p:cNvSpPr>
          <p:nvPr>
            <p:ph type="title"/>
          </p:nvPr>
        </p:nvSpPr>
        <p:spPr>
          <a:xfrm>
            <a:off x="2126511" y="142300"/>
            <a:ext cx="4316819" cy="984885"/>
          </a:xfrm>
        </p:spPr>
        <p:txBody>
          <a:bodyPr/>
          <a:lstStyle/>
          <a:p>
            <a:pPr algn="ctr"/>
            <a:r>
              <a:rPr lang="bg-BG" b="0" dirty="0" smtClean="0">
                <a:solidFill>
                  <a:srgbClr val="C4007B"/>
                </a:solidFill>
                <a:latin typeface="Century Gothic" panose="020B0502020202020204" pitchFamily="34" charset="0"/>
              </a:rPr>
              <a:t>Работа с</a:t>
            </a:r>
            <a:r>
              <a:rPr lang="en-US" b="0" dirty="0" smtClean="0">
                <a:solidFill>
                  <a:srgbClr val="C4007B"/>
                </a:solidFill>
                <a:latin typeface="Century Gothic" panose="020B0502020202020204" pitchFamily="34" charset="0"/>
              </a:rPr>
              <a:t/>
            </a:r>
            <a:br>
              <a:rPr lang="en-US" b="0" dirty="0" smtClean="0">
                <a:solidFill>
                  <a:srgbClr val="C4007B"/>
                </a:solidFill>
                <a:latin typeface="Century Gothic" panose="020B0502020202020204" pitchFamily="34" charset="0"/>
              </a:rPr>
            </a:br>
            <a:r>
              <a:rPr lang="bg-BG" b="0" dirty="0" smtClean="0">
                <a:solidFill>
                  <a:schemeClr val="accent2"/>
                </a:solidFill>
                <a:latin typeface="Century Gothic" panose="020B0502020202020204" pitchFamily="34" charset="0"/>
              </a:rPr>
              <a:t>метода на УРБАКТ</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22586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115889" y="289762"/>
            <a:ext cx="4869711" cy="492443"/>
          </a:xfrm>
        </p:spPr>
        <p:txBody>
          <a:bodyPr/>
          <a:lstStyle/>
          <a:p>
            <a:r>
              <a:rPr lang="bg-BG" b="0" dirty="0" smtClean="0">
                <a:solidFill>
                  <a:srgbClr val="C4007B"/>
                </a:solidFill>
                <a:latin typeface="Century Gothic" panose="020B0502020202020204" pitchFamily="34" charset="0"/>
              </a:rPr>
              <a:t>Пътуване в две фази</a:t>
            </a:r>
            <a:endParaRPr lang="en-GB" b="0" dirty="0">
              <a:solidFill>
                <a:schemeClr val="accent2"/>
              </a:solidFill>
              <a:latin typeface="Century Gothic" panose="020B0502020202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1" y="1218657"/>
            <a:ext cx="8941982" cy="485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215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7</a:t>
            </a:fld>
            <a:endParaRPr lang="fr-FR" dirty="0"/>
          </a:p>
        </p:txBody>
      </p:sp>
      <p:sp>
        <p:nvSpPr>
          <p:cNvPr id="6" name="Espace réservé du texte 5"/>
          <p:cNvSpPr>
            <a:spLocks noGrp="1"/>
          </p:cNvSpPr>
          <p:nvPr>
            <p:ph type="body" sz="quarter" idx="13"/>
          </p:nvPr>
        </p:nvSpPr>
        <p:spPr>
          <a:xfrm>
            <a:off x="1020726" y="1594885"/>
            <a:ext cx="7028121" cy="4614530"/>
          </a:xfrm>
        </p:spPr>
        <p:txBody>
          <a:bodyPr>
            <a:normAutofit fontScale="92500"/>
          </a:bodyPr>
          <a:lstStyle/>
          <a:p>
            <a:r>
              <a:rPr lang="bg-BG" b="0" dirty="0" smtClean="0">
                <a:solidFill>
                  <a:srgbClr val="002060"/>
                </a:solidFill>
                <a:latin typeface="Century Gothic" panose="020B0502020202020204" pitchFamily="34" charset="0"/>
              </a:rPr>
              <a:t>Предложения за мрежи може да се подават от </a:t>
            </a:r>
            <a:r>
              <a:rPr lang="bg-BG" b="0" dirty="0" smtClean="0">
                <a:solidFill>
                  <a:srgbClr val="C00000"/>
                </a:solidFill>
                <a:latin typeface="Century Gothic" panose="020B0502020202020204" pitchFamily="34" charset="0"/>
              </a:rPr>
              <a:t>97 общини/градове, </a:t>
            </a:r>
            <a:r>
              <a:rPr lang="bg-BG" b="0" dirty="0" smtClean="0">
                <a:solidFill>
                  <a:srgbClr val="002060"/>
                </a:solidFill>
                <a:latin typeface="Century Gothic" panose="020B0502020202020204" pitchFamily="34" charset="0"/>
              </a:rPr>
              <a:t>отличени с етикета „Добра практика“ по УРБАКТ. Те ще са водещите партньори</a:t>
            </a:r>
            <a:endParaRPr lang="en-US" b="0" dirty="0" smtClean="0">
              <a:solidFill>
                <a:srgbClr val="002060"/>
              </a:solidFill>
              <a:latin typeface="Century Gothic" panose="020B0502020202020204" pitchFamily="34" charset="0"/>
            </a:endParaRPr>
          </a:p>
          <a:p>
            <a:pPr marL="7938" indent="0">
              <a:buNone/>
            </a:pPr>
            <a:endParaRPr lang="en-US" dirty="0">
              <a:latin typeface="Century Gothic" panose="020B0502020202020204" pitchFamily="34" charset="0"/>
            </a:endParaRPr>
          </a:p>
          <a:p>
            <a:r>
              <a:rPr lang="bg-BG" b="0" dirty="0" smtClean="0">
                <a:solidFill>
                  <a:srgbClr val="002060"/>
                </a:solidFill>
                <a:latin typeface="Century Gothic" panose="020B0502020202020204" pitchFamily="34" charset="0"/>
              </a:rPr>
              <a:t>Градовете, заинтересовани да проучат и планират въвеждането на подобна практика може да им станат </a:t>
            </a:r>
            <a:r>
              <a:rPr lang="bg-BG" b="0" dirty="0" smtClean="0">
                <a:solidFill>
                  <a:srgbClr val="C00000"/>
                </a:solidFill>
                <a:latin typeface="Century Gothic" panose="020B0502020202020204" pitchFamily="34" charset="0"/>
              </a:rPr>
              <a:t>партньори</a:t>
            </a:r>
            <a:r>
              <a:rPr lang="bg-BG" b="0" dirty="0" smtClean="0">
                <a:solidFill>
                  <a:srgbClr val="002060"/>
                </a:solidFill>
                <a:latin typeface="Century Gothic" panose="020B0502020202020204" pitchFamily="34" charset="0"/>
              </a:rPr>
              <a:t> и да се включат в мрежата. </a:t>
            </a:r>
            <a:endParaRPr lang="en-US" b="0" dirty="0" smtClean="0">
              <a:solidFill>
                <a:srgbClr val="002060"/>
              </a:solidFill>
              <a:latin typeface="Century Gothic" panose="020B0502020202020204" pitchFamily="34" charset="0"/>
            </a:endParaRPr>
          </a:p>
          <a:p>
            <a:pPr marL="7938" indent="0">
              <a:buNone/>
            </a:pPr>
            <a:endParaRPr lang="en-US" u="sng" dirty="0" smtClean="0">
              <a:latin typeface="Century Gothic" panose="020B0502020202020204" pitchFamily="34" charset="0"/>
            </a:endParaRPr>
          </a:p>
          <a:p>
            <a:pPr marL="7938" indent="0">
              <a:buNone/>
            </a:pPr>
            <a:r>
              <a:rPr lang="bg-BG" b="0" u="sng" dirty="0" smtClean="0">
                <a:solidFill>
                  <a:srgbClr val="002060"/>
                </a:solidFill>
                <a:latin typeface="Century Gothic" panose="020B0502020202020204" pitchFamily="34" charset="0"/>
              </a:rPr>
              <a:t>Потенциалните партньори трябва да са</a:t>
            </a:r>
            <a:r>
              <a:rPr lang="en-US" b="0" u="sng" dirty="0" smtClean="0">
                <a:solidFill>
                  <a:srgbClr val="002060"/>
                </a:solidFill>
                <a:latin typeface="Century Gothic" panose="020B0502020202020204" pitchFamily="34" charset="0"/>
              </a:rPr>
              <a:t>:</a:t>
            </a:r>
            <a:endParaRPr lang="en-US" b="0" u="sng" dirty="0">
              <a:solidFill>
                <a:srgbClr val="002060"/>
              </a:solidFill>
              <a:latin typeface="Century Gothic" panose="020B0502020202020204" pitchFamily="34" charset="0"/>
            </a:endParaRPr>
          </a:p>
          <a:p>
            <a:endParaRPr lang="en-US" b="0" dirty="0" smtClean="0">
              <a:latin typeface="Century Gothic" panose="020B0502020202020204" pitchFamily="34" charset="0"/>
            </a:endParaRPr>
          </a:p>
          <a:p>
            <a:pPr>
              <a:buFont typeface="Wingdings" panose="05000000000000000000" pitchFamily="2" charset="2"/>
              <a:buChar char="ü"/>
            </a:pPr>
            <a:r>
              <a:rPr lang="bg-BG" b="0" dirty="0" smtClean="0">
                <a:solidFill>
                  <a:srgbClr val="C00000"/>
                </a:solidFill>
                <a:latin typeface="Century Gothic" panose="020B0502020202020204" pitchFamily="34" charset="0"/>
              </a:rPr>
              <a:t>От държава-членка на ЕС</a:t>
            </a:r>
            <a:endParaRPr lang="en-US" b="0" dirty="0" smtClean="0">
              <a:solidFill>
                <a:srgbClr val="C00000"/>
              </a:solidFill>
              <a:latin typeface="Century Gothic" panose="020B0502020202020204" pitchFamily="34" charset="0"/>
            </a:endParaRPr>
          </a:p>
          <a:p>
            <a:pPr>
              <a:buFont typeface="Wingdings" panose="05000000000000000000" pitchFamily="2" charset="2"/>
              <a:buChar char="ü"/>
            </a:pPr>
            <a:r>
              <a:rPr lang="bg-BG" b="0" dirty="0" smtClean="0">
                <a:solidFill>
                  <a:srgbClr val="C00000"/>
                </a:solidFill>
                <a:latin typeface="Century Gothic" panose="020B0502020202020204" pitchFamily="34" charset="0"/>
              </a:rPr>
              <a:t>Общини, райони на общини </a:t>
            </a:r>
          </a:p>
          <a:p>
            <a:pPr>
              <a:buFont typeface="Wingdings" panose="05000000000000000000" pitchFamily="2" charset="2"/>
              <a:buChar char="ü"/>
            </a:pPr>
            <a:r>
              <a:rPr lang="bg-BG" b="0" dirty="0" smtClean="0">
                <a:solidFill>
                  <a:srgbClr val="C00000"/>
                </a:solidFill>
                <a:latin typeface="Century Gothic" panose="020B0502020202020204" pitchFamily="34" charset="0"/>
              </a:rPr>
              <a:t>Агломерации</a:t>
            </a:r>
          </a:p>
          <a:p>
            <a:pPr>
              <a:buFont typeface="Wingdings" panose="05000000000000000000" pitchFamily="2" charset="2"/>
              <a:buChar char="ü"/>
            </a:pPr>
            <a:r>
              <a:rPr lang="bg-BG" b="0" dirty="0" smtClean="0">
                <a:solidFill>
                  <a:srgbClr val="C00000"/>
                </a:solidFill>
                <a:latin typeface="Century Gothic" panose="020B0502020202020204" pitchFamily="34" charset="0"/>
              </a:rPr>
              <a:t>Местни агенции, общински дружества </a:t>
            </a:r>
            <a:r>
              <a:rPr lang="en-US" b="0" dirty="0" smtClean="0">
                <a:solidFill>
                  <a:srgbClr val="C00000"/>
                </a:solidFill>
                <a:latin typeface="Century Gothic" panose="020B0502020202020204" pitchFamily="34" charset="0"/>
              </a:rPr>
              <a:t>“</a:t>
            </a:r>
            <a:endParaRPr lang="en-US" b="0" dirty="0" smtClean="0">
              <a:solidFill>
                <a:srgbClr val="35B3B8"/>
              </a:solidFill>
              <a:latin typeface="Century Gothic" panose="020B0502020202020204" pitchFamily="34" charset="0"/>
            </a:endParaRPr>
          </a:p>
          <a:p>
            <a:pPr marL="7938" indent="0">
              <a:buNone/>
            </a:pPr>
            <a:endParaRPr lang="en-US" b="0" dirty="0" smtClean="0">
              <a:solidFill>
                <a:srgbClr val="35B3B8"/>
              </a:solidFill>
              <a:latin typeface="Century Gothic" panose="020B0502020202020204" pitchFamily="34" charset="0"/>
            </a:endParaRPr>
          </a:p>
          <a:p>
            <a:pPr marL="7938" indent="0">
              <a:buNone/>
            </a:pPr>
            <a:endParaRPr lang="en-US" b="0" dirty="0" smtClean="0">
              <a:solidFill>
                <a:srgbClr val="35B3B8"/>
              </a:solidFill>
              <a:latin typeface="Century Gothic" panose="020B0502020202020204" pitchFamily="34" charset="0"/>
            </a:endParaRPr>
          </a:p>
        </p:txBody>
      </p:sp>
      <p:sp>
        <p:nvSpPr>
          <p:cNvPr id="7" name="Titre 6"/>
          <p:cNvSpPr>
            <a:spLocks noGrp="1"/>
          </p:cNvSpPr>
          <p:nvPr>
            <p:ph type="title"/>
          </p:nvPr>
        </p:nvSpPr>
        <p:spPr>
          <a:xfrm>
            <a:off x="2566258" y="127591"/>
            <a:ext cx="3692508" cy="935665"/>
          </a:xfrm>
        </p:spPr>
        <p:txBody>
          <a:bodyPr/>
          <a:lstStyle/>
          <a:p>
            <a:r>
              <a:rPr lang="bg-BG" b="0" dirty="0" smtClean="0">
                <a:solidFill>
                  <a:srgbClr val="C4007B"/>
                </a:solidFill>
                <a:latin typeface="Century Gothic" panose="020B0502020202020204" pitchFamily="34" charset="0"/>
              </a:rPr>
              <a:t>Допустими кандидати</a:t>
            </a:r>
            <a:r>
              <a:rPr lang="en-GB" b="0" dirty="0" smtClean="0">
                <a:solidFill>
                  <a:srgbClr val="C4007B"/>
                </a:solidFill>
                <a:latin typeface="Century Gothic" panose="020B0502020202020204" pitchFamily="34" charset="0"/>
              </a:rPr>
              <a:t>?</a:t>
            </a:r>
            <a:endParaRPr lang="en-GB" b="0" dirty="0">
              <a:latin typeface="Century Gothic" panose="020B0502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599" y="3002757"/>
            <a:ext cx="1032034" cy="107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7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8</a:t>
            </a:fld>
            <a:endParaRPr lang="fr-FR" dirty="0"/>
          </a:p>
        </p:txBody>
      </p:sp>
      <p:sp>
        <p:nvSpPr>
          <p:cNvPr id="6" name="Espace réservé du texte 5"/>
          <p:cNvSpPr>
            <a:spLocks noGrp="1"/>
          </p:cNvSpPr>
          <p:nvPr>
            <p:ph type="body" sz="quarter" idx="13"/>
          </p:nvPr>
        </p:nvSpPr>
        <p:spPr>
          <a:xfrm>
            <a:off x="954270" y="1636414"/>
            <a:ext cx="7441020" cy="3892516"/>
          </a:xfrm>
        </p:spPr>
        <p:txBody>
          <a:bodyPr>
            <a:normAutofit fontScale="77500" lnSpcReduction="20000"/>
          </a:bodyPr>
          <a:lstStyle/>
          <a:p>
            <a:pPr lvl="0"/>
            <a:r>
              <a:rPr lang="bg-BG" dirty="0" smtClean="0">
                <a:solidFill>
                  <a:srgbClr val="002060"/>
                </a:solidFill>
                <a:latin typeface="Century Gothic" panose="020B0502020202020204" pitchFamily="34" charset="0"/>
              </a:rPr>
              <a:t>Партньорството за подготвителната фаза 1 </a:t>
            </a:r>
            <a:r>
              <a:rPr lang="bg-BG" b="0" dirty="0" smtClean="0">
                <a:solidFill>
                  <a:srgbClr val="002060"/>
                </a:solidFill>
                <a:latin typeface="Century Gothic" panose="020B0502020202020204" pitchFamily="34" charset="0"/>
              </a:rPr>
              <a:t>трябва да се състои от водещ партньор община/град – добра практика и двама партньори</a:t>
            </a:r>
          </a:p>
          <a:p>
            <a:pPr marL="7938" lvl="0" indent="0">
              <a:buNone/>
            </a:pPr>
            <a:endParaRPr lang="fr-FR" b="0" dirty="0">
              <a:latin typeface="Century Gothic" panose="020B0502020202020204" pitchFamily="34" charset="0"/>
            </a:endParaRPr>
          </a:p>
          <a:p>
            <a:pPr lvl="0"/>
            <a:r>
              <a:rPr lang="bg-BG" dirty="0" smtClean="0">
                <a:solidFill>
                  <a:srgbClr val="002060"/>
                </a:solidFill>
                <a:latin typeface="Century Gothic" panose="020B0502020202020204" pitchFamily="34" charset="0"/>
              </a:rPr>
              <a:t>Всяка мрежа във изпълнителната фаза 2</a:t>
            </a:r>
            <a:r>
              <a:rPr lang="bg-BG" b="0" dirty="0" smtClean="0">
                <a:solidFill>
                  <a:srgbClr val="002060"/>
                </a:solidFill>
                <a:latin typeface="Century Gothic" panose="020B0502020202020204" pitchFamily="34" charset="0"/>
              </a:rPr>
              <a:t> ще се състои от добрата практика и до 7 партньора, при следните ограничения:</a:t>
            </a:r>
          </a:p>
          <a:p>
            <a:pPr marL="7938" lvl="0" indent="0">
              <a:buNone/>
            </a:pPr>
            <a:endParaRPr lang="en-US" b="0" dirty="0">
              <a:latin typeface="Century Gothic" panose="020B0502020202020204" pitchFamily="34" charset="0"/>
            </a:endParaRPr>
          </a:p>
          <a:p>
            <a:pPr lvl="0">
              <a:buFont typeface="Wingdings" panose="05000000000000000000" pitchFamily="2" charset="2"/>
              <a:buChar char="ü"/>
            </a:pPr>
            <a:r>
              <a:rPr lang="bg-BG" sz="1900" b="0" dirty="0" smtClean="0">
                <a:solidFill>
                  <a:srgbClr val="002060"/>
                </a:solidFill>
                <a:latin typeface="Century Gothic" panose="020B0502020202020204" pitchFamily="34" charset="0"/>
              </a:rPr>
              <a:t>Поне 5 и най-много 8 участника</a:t>
            </a:r>
            <a:r>
              <a:rPr lang="en-GB" sz="1900" b="0" dirty="0" smtClean="0">
                <a:solidFill>
                  <a:srgbClr val="002060"/>
                </a:solidFill>
                <a:latin typeface="Century Gothic" panose="020B0502020202020204" pitchFamily="34" charset="0"/>
              </a:rPr>
              <a:t>;</a:t>
            </a:r>
            <a:endParaRPr lang="fr-FR" sz="1900" b="0" dirty="0">
              <a:solidFill>
                <a:srgbClr val="002060"/>
              </a:solidFill>
              <a:latin typeface="Century Gothic" panose="020B0502020202020204" pitchFamily="34" charset="0"/>
            </a:endParaRPr>
          </a:p>
          <a:p>
            <a:pPr lvl="0">
              <a:buFont typeface="Wingdings" panose="05000000000000000000" pitchFamily="2" charset="2"/>
              <a:buChar char="ü"/>
            </a:pPr>
            <a:r>
              <a:rPr lang="bg-BG" sz="1900" b="0" dirty="0" smtClean="0">
                <a:solidFill>
                  <a:srgbClr val="002060"/>
                </a:solidFill>
                <a:latin typeface="Century Gothic" panose="020B0502020202020204" pitchFamily="34" charset="0"/>
              </a:rPr>
              <a:t>Може да включат до 2 участници, които не се общини/градове</a:t>
            </a:r>
            <a:r>
              <a:rPr lang="en-GB" sz="1900" b="0" dirty="0" smtClean="0">
                <a:solidFill>
                  <a:srgbClr val="002060"/>
                </a:solidFill>
                <a:latin typeface="Century Gothic" panose="020B0502020202020204" pitchFamily="34" charset="0"/>
              </a:rPr>
              <a:t>;</a:t>
            </a:r>
            <a:endParaRPr lang="fr-FR" sz="1900" b="0" dirty="0">
              <a:solidFill>
                <a:srgbClr val="002060"/>
              </a:solidFill>
              <a:latin typeface="Century Gothic" panose="020B0502020202020204" pitchFamily="34" charset="0"/>
            </a:endParaRPr>
          </a:p>
          <a:p>
            <a:pPr lvl="0">
              <a:buFont typeface="Wingdings" panose="05000000000000000000" pitchFamily="2" charset="2"/>
              <a:buChar char="ü"/>
            </a:pPr>
            <a:r>
              <a:rPr lang="bg-BG" sz="1900" b="0" dirty="0" smtClean="0">
                <a:solidFill>
                  <a:srgbClr val="002060"/>
                </a:solidFill>
                <a:latin typeface="Century Gothic" panose="020B0502020202020204" pitchFamily="34" charset="0"/>
              </a:rPr>
              <a:t>Всички партньори следва да са от различни държави-членки</a:t>
            </a:r>
            <a:r>
              <a:rPr lang="en-US" sz="1900" b="0" dirty="0" smtClean="0">
                <a:solidFill>
                  <a:srgbClr val="002060"/>
                </a:solidFill>
                <a:latin typeface="Century Gothic" panose="020B0502020202020204" pitchFamily="34" charset="0"/>
              </a:rPr>
              <a:t>;</a:t>
            </a:r>
            <a:endParaRPr lang="fr-FR" sz="1900" b="0" dirty="0">
              <a:solidFill>
                <a:srgbClr val="002060"/>
              </a:solidFill>
              <a:latin typeface="Century Gothic" panose="020B0502020202020204" pitchFamily="34" charset="0"/>
            </a:endParaRPr>
          </a:p>
          <a:p>
            <a:pPr>
              <a:buFont typeface="Wingdings" panose="05000000000000000000" pitchFamily="2" charset="2"/>
              <a:buChar char="ü"/>
            </a:pPr>
            <a:r>
              <a:rPr lang="bg-BG" sz="1900" b="0" dirty="0" smtClean="0">
                <a:solidFill>
                  <a:srgbClr val="002060"/>
                </a:solidFill>
                <a:latin typeface="Century Gothic" panose="020B0502020202020204" pitchFamily="34" charset="0"/>
              </a:rPr>
              <a:t>В т.ч.</a:t>
            </a:r>
            <a:r>
              <a:rPr lang="en-GB" sz="1900" b="0" dirty="0" smtClean="0">
                <a:solidFill>
                  <a:srgbClr val="002060"/>
                </a:solidFill>
                <a:latin typeface="Century Gothic" panose="020B0502020202020204" pitchFamily="34" charset="0"/>
              </a:rPr>
              <a:t>:</a:t>
            </a:r>
            <a:endParaRPr lang="fr-FR" sz="1900" b="0" dirty="0">
              <a:solidFill>
                <a:srgbClr val="002060"/>
              </a:solidFill>
              <a:latin typeface="Century Gothic" panose="020B0502020202020204" pitchFamily="34" charset="0"/>
            </a:endParaRPr>
          </a:p>
          <a:p>
            <a:pPr lvl="0">
              <a:buFont typeface="Courier New" panose="02070309020205020404" pitchFamily="49" charset="0"/>
              <a:buChar char="o"/>
            </a:pPr>
            <a:r>
              <a:rPr lang="bg-BG" sz="1900" b="0" dirty="0" smtClean="0">
                <a:solidFill>
                  <a:srgbClr val="002060"/>
                </a:solidFill>
                <a:latin typeface="Century Gothic" panose="020B0502020202020204" pitchFamily="34" charset="0"/>
              </a:rPr>
              <a:t>Минимум 2 партньора от по-слабо развити региони, ако общият брой партньори е 5</a:t>
            </a:r>
            <a:r>
              <a:rPr lang="en-GB" sz="1900" b="0" dirty="0" smtClean="0">
                <a:solidFill>
                  <a:srgbClr val="002060"/>
                </a:solidFill>
                <a:latin typeface="Century Gothic" panose="020B0502020202020204" pitchFamily="34" charset="0"/>
              </a:rPr>
              <a:t>;</a:t>
            </a:r>
            <a:endParaRPr lang="fr-FR" sz="1900" b="0" dirty="0">
              <a:solidFill>
                <a:srgbClr val="002060"/>
              </a:solidFill>
              <a:latin typeface="Century Gothic" panose="020B0502020202020204" pitchFamily="34" charset="0"/>
            </a:endParaRPr>
          </a:p>
          <a:p>
            <a:pPr lvl="0">
              <a:buFont typeface="Courier New" panose="02070309020205020404" pitchFamily="49" charset="0"/>
              <a:buChar char="o"/>
            </a:pPr>
            <a:r>
              <a:rPr lang="bg-BG" sz="1900" b="0" dirty="0" smtClean="0">
                <a:solidFill>
                  <a:srgbClr val="002060"/>
                </a:solidFill>
                <a:latin typeface="Century Gothic" panose="020B0502020202020204" pitchFamily="34" charset="0"/>
              </a:rPr>
              <a:t>Минимум 3 партньора от по-слабо развити региони, ако общият брой партньори е 6 или 7;</a:t>
            </a:r>
            <a:endParaRPr lang="fr-FR" sz="1900" b="0" dirty="0">
              <a:solidFill>
                <a:srgbClr val="002060"/>
              </a:solidFill>
              <a:latin typeface="Century Gothic" panose="020B0502020202020204" pitchFamily="34" charset="0"/>
            </a:endParaRPr>
          </a:p>
          <a:p>
            <a:pPr lvl="0">
              <a:buFont typeface="Courier New" panose="02070309020205020404" pitchFamily="49" charset="0"/>
              <a:buChar char="o"/>
            </a:pPr>
            <a:r>
              <a:rPr lang="bg-BG" sz="1900" b="0" dirty="0" smtClean="0">
                <a:solidFill>
                  <a:srgbClr val="002060"/>
                </a:solidFill>
                <a:latin typeface="Century Gothic" panose="020B0502020202020204" pitchFamily="34" charset="0"/>
              </a:rPr>
              <a:t>Минимум 4 партньора от по-слабо развити региони, ако общият брой партньори е 8. </a:t>
            </a:r>
            <a:endParaRPr lang="fr-FR" sz="1900" b="0" dirty="0">
              <a:solidFill>
                <a:srgbClr val="002060"/>
              </a:solidFill>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2631392" y="184828"/>
            <a:ext cx="3652450" cy="931591"/>
          </a:xfrm>
        </p:spPr>
        <p:txBody>
          <a:bodyPr/>
          <a:lstStyle/>
          <a:p>
            <a:r>
              <a:rPr lang="bg-BG" b="0" dirty="0" smtClean="0">
                <a:solidFill>
                  <a:srgbClr val="C4007B"/>
                </a:solidFill>
                <a:latin typeface="Century Gothic" panose="020B0502020202020204" pitchFamily="34" charset="0"/>
              </a:rPr>
              <a:t>Партньорството</a:t>
            </a:r>
            <a:endParaRPr lang="en-US" b="0" dirty="0">
              <a:solidFill>
                <a:srgbClr val="C4007B"/>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
        <p:nvSpPr>
          <p:cNvPr id="2" name="ZoneTexte 1"/>
          <p:cNvSpPr txBox="1"/>
          <p:nvPr/>
        </p:nvSpPr>
        <p:spPr>
          <a:xfrm>
            <a:off x="594334" y="5805377"/>
            <a:ext cx="7971077" cy="338554"/>
          </a:xfrm>
          <a:prstGeom prst="rect">
            <a:avLst/>
          </a:prstGeom>
          <a:noFill/>
        </p:spPr>
        <p:txBody>
          <a:bodyPr wrap="square" rtlCol="0">
            <a:spAutoFit/>
          </a:bodyPr>
          <a:lstStyle/>
          <a:p>
            <a:r>
              <a:rPr lang="fr-FR" sz="1600" i="1" dirty="0" smtClean="0">
                <a:solidFill>
                  <a:schemeClr val="accent2"/>
                </a:solidFill>
                <a:latin typeface="Century Gothic" panose="020B0502020202020204" pitchFamily="34" charset="0"/>
              </a:rPr>
              <a:t>Good Practice City </a:t>
            </a:r>
            <a:r>
              <a:rPr lang="fr-FR" sz="1600" i="1" dirty="0" err="1" smtClean="0">
                <a:solidFill>
                  <a:schemeClr val="accent2"/>
                </a:solidFill>
                <a:latin typeface="Century Gothic" panose="020B0502020202020204" pitchFamily="34" charset="0"/>
              </a:rPr>
              <a:t>can</a:t>
            </a:r>
            <a:r>
              <a:rPr lang="fr-FR" sz="1600" i="1" dirty="0" smtClean="0">
                <a:solidFill>
                  <a:schemeClr val="accent2"/>
                </a:solidFill>
                <a:latin typeface="Century Gothic" panose="020B0502020202020204" pitchFamily="34" charset="0"/>
              </a:rPr>
              <a:t> </a:t>
            </a:r>
            <a:r>
              <a:rPr lang="fr-FR" sz="1600" i="1" dirty="0" err="1" smtClean="0">
                <a:solidFill>
                  <a:schemeClr val="accent2"/>
                </a:solidFill>
                <a:latin typeface="Century Gothic" panose="020B0502020202020204" pitchFamily="34" charset="0"/>
              </a:rPr>
              <a:t>take</a:t>
            </a:r>
            <a:r>
              <a:rPr lang="fr-FR" sz="1600" i="1" dirty="0" smtClean="0">
                <a:solidFill>
                  <a:schemeClr val="accent2"/>
                </a:solidFill>
                <a:latin typeface="Century Gothic" panose="020B0502020202020204" pitchFamily="34" charset="0"/>
              </a:rPr>
              <a:t> part in </a:t>
            </a:r>
            <a:r>
              <a:rPr lang="fr-FR" sz="1600" i="1" dirty="0" err="1" smtClean="0">
                <a:solidFill>
                  <a:schemeClr val="accent2"/>
                </a:solidFill>
                <a:latin typeface="Century Gothic" panose="020B0502020202020204" pitchFamily="34" charset="0"/>
              </a:rPr>
              <a:t>another</a:t>
            </a:r>
            <a:r>
              <a:rPr lang="fr-FR" sz="1600" i="1" dirty="0" smtClean="0">
                <a:solidFill>
                  <a:schemeClr val="accent2"/>
                </a:solidFill>
                <a:latin typeface="Century Gothic" panose="020B0502020202020204" pitchFamily="34" charset="0"/>
              </a:rPr>
              <a:t> Transfer Network as Transfer City</a:t>
            </a:r>
            <a:endParaRPr lang="fr-FR" sz="1600" i="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593633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9</a:t>
            </a:fld>
            <a:endParaRPr lang="fr-FR" dirty="0"/>
          </a:p>
        </p:txBody>
      </p:sp>
      <p:sp>
        <p:nvSpPr>
          <p:cNvPr id="6" name="Espace réservé du texte 5"/>
          <p:cNvSpPr>
            <a:spLocks noGrp="1"/>
          </p:cNvSpPr>
          <p:nvPr>
            <p:ph type="body" sz="quarter" idx="13"/>
          </p:nvPr>
        </p:nvSpPr>
        <p:spPr>
          <a:xfrm>
            <a:off x="954270" y="1701209"/>
            <a:ext cx="7445452" cy="4072270"/>
          </a:xfrm>
        </p:spPr>
        <p:txBody>
          <a:bodyPr>
            <a:normAutofit fontScale="92500" lnSpcReduction="10000"/>
          </a:bodyPr>
          <a:lstStyle/>
          <a:p>
            <a:pPr lvl="0"/>
            <a:r>
              <a:rPr lang="bg-BG" b="0" dirty="0" smtClean="0">
                <a:solidFill>
                  <a:srgbClr val="002060"/>
                </a:solidFill>
                <a:latin typeface="Century Gothic" panose="020B0502020202020204" pitchFamily="34" charset="0"/>
              </a:rPr>
              <a:t>Решава ли се сходен проблем чрез реализираното удачно решение?</a:t>
            </a:r>
            <a:endParaRPr lang="fr-FR" b="0" dirty="0">
              <a:solidFill>
                <a:srgbClr val="002060"/>
              </a:solidFill>
              <a:latin typeface="Century Gothic" panose="020B0502020202020204" pitchFamily="34" charset="0"/>
            </a:endParaRPr>
          </a:p>
          <a:p>
            <a:pPr lvl="0"/>
            <a:endParaRPr lang="bg-BG" b="0" dirty="0" smtClean="0">
              <a:solidFill>
                <a:srgbClr val="002060"/>
              </a:solidFill>
              <a:latin typeface="Century Gothic" panose="020B0502020202020204" pitchFamily="34" charset="0"/>
            </a:endParaRPr>
          </a:p>
          <a:p>
            <a:pPr lvl="0"/>
            <a:r>
              <a:rPr lang="bg-BG" b="0" dirty="0" smtClean="0">
                <a:solidFill>
                  <a:srgbClr val="002060"/>
                </a:solidFill>
                <a:latin typeface="Century Gothic" panose="020B0502020202020204" pitchFamily="34" charset="0"/>
              </a:rPr>
              <a:t>Поемат ли партньорите ангажимент да порбват с прилагането на добрата практика в своя собствен контекст</a:t>
            </a:r>
            <a:r>
              <a:rPr lang="en-US" b="0" dirty="0" smtClean="0">
                <a:solidFill>
                  <a:srgbClr val="002060"/>
                </a:solidFill>
                <a:latin typeface="Century Gothic" panose="020B0502020202020204" pitchFamily="34" charset="0"/>
              </a:rPr>
              <a:t>?</a:t>
            </a:r>
          </a:p>
          <a:p>
            <a:pPr marL="7938" lvl="0" indent="0">
              <a:buNone/>
            </a:pPr>
            <a:endParaRPr lang="fr-FR" b="0" dirty="0">
              <a:solidFill>
                <a:srgbClr val="002060"/>
              </a:solidFill>
              <a:latin typeface="Century Gothic" panose="020B0502020202020204" pitchFamily="34" charset="0"/>
            </a:endParaRPr>
          </a:p>
          <a:p>
            <a:pPr lvl="0"/>
            <a:r>
              <a:rPr lang="bg-BG" b="0" dirty="0" smtClean="0">
                <a:solidFill>
                  <a:srgbClr val="002060"/>
                </a:solidFill>
                <a:latin typeface="Century Gothic" panose="020B0502020202020204" pitchFamily="34" charset="0"/>
              </a:rPr>
              <a:t>Поемат ли партньорите и финансов ангажимент да съфинансират дейностите по проучвания и прилагането на удачно решение?</a:t>
            </a:r>
            <a:endParaRPr lang="fr-FR" b="0" dirty="0">
              <a:solidFill>
                <a:srgbClr val="002060"/>
              </a:solidFill>
              <a:latin typeface="Century Gothic" panose="020B0502020202020204" pitchFamily="34" charset="0"/>
            </a:endParaRPr>
          </a:p>
          <a:p>
            <a:pPr marL="7938" lvl="0" indent="0">
              <a:buNone/>
            </a:pPr>
            <a:endParaRPr lang="fr-FR" b="0" dirty="0">
              <a:solidFill>
                <a:srgbClr val="002060"/>
              </a:solidFill>
              <a:latin typeface="Century Gothic" panose="020B0502020202020204" pitchFamily="34" charset="0"/>
            </a:endParaRPr>
          </a:p>
          <a:p>
            <a:pPr lvl="0"/>
            <a:r>
              <a:rPr lang="bg-BG" b="0" dirty="0" smtClean="0">
                <a:solidFill>
                  <a:srgbClr val="002060"/>
                </a:solidFill>
                <a:latin typeface="Century Gothic" panose="020B0502020202020204" pitchFamily="34" charset="0"/>
              </a:rPr>
              <a:t>Партньорството допустимо ли е по правилата на настоящата покана</a:t>
            </a:r>
            <a:r>
              <a:rPr lang="en-US" b="0" dirty="0" smtClean="0">
                <a:solidFill>
                  <a:srgbClr val="002060"/>
                </a:solidFill>
                <a:latin typeface="Century Gothic" panose="020B0502020202020204" pitchFamily="34" charset="0"/>
              </a:rPr>
              <a:t>? </a:t>
            </a:r>
            <a:endParaRPr lang="fr-FR" b="0" dirty="0">
              <a:solidFill>
                <a:srgbClr val="002060"/>
              </a:solidFill>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1802055" y="215763"/>
            <a:ext cx="4864561" cy="1292662"/>
          </a:xfrm>
        </p:spPr>
        <p:txBody>
          <a:bodyPr/>
          <a:lstStyle/>
          <a:p>
            <a:pPr algn="ctr"/>
            <a:r>
              <a:rPr lang="bg-BG" b="0" dirty="0" smtClean="0">
                <a:solidFill>
                  <a:srgbClr val="C4007B"/>
                </a:solidFill>
                <a:latin typeface="Century Gothic" panose="020B0502020202020204" pitchFamily="34" charset="0"/>
              </a:rPr>
              <a:t>Общините – добри практики</a:t>
            </a:r>
            <a:r>
              <a:rPr lang="en-US" b="0" dirty="0" smtClean="0">
                <a:solidFill>
                  <a:srgbClr val="C4007B"/>
                </a:solidFill>
                <a:latin typeface="Century Gothic" panose="020B0502020202020204" pitchFamily="34" charset="0"/>
              </a:rPr>
              <a:t> </a:t>
            </a:r>
            <a:r>
              <a:rPr lang="bg-BG" b="0" dirty="0" smtClean="0">
                <a:solidFill>
                  <a:srgbClr val="C4007B"/>
                </a:solidFill>
                <a:latin typeface="Century Gothic" panose="020B0502020202020204" pitchFamily="34" charset="0"/>
              </a:rPr>
              <a:t>– </a:t>
            </a:r>
            <a:r>
              <a:rPr lang="bg-BG" sz="2000" b="0" dirty="0" smtClean="0">
                <a:solidFill>
                  <a:schemeClr val="accent2"/>
                </a:solidFill>
                <a:latin typeface="Century Gothic" panose="020B0502020202020204" pitchFamily="34" charset="0"/>
              </a:rPr>
              <a:t>да изберем правилните водещи партньори</a:t>
            </a:r>
            <a:endParaRPr lang="en-US" sz="2000"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812020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CT-GeneralPresentation-161028">
  <a:themeElements>
    <a:clrScheme name="URBACT 2">
      <a:dk1>
        <a:srgbClr val="000000"/>
      </a:dk1>
      <a:lt1>
        <a:srgbClr val="E4843B"/>
      </a:lt1>
      <a:dk2>
        <a:srgbClr val="ECAA48"/>
      </a:dk2>
      <a:lt2>
        <a:srgbClr val="FACE39"/>
      </a:lt2>
      <a:accent1>
        <a:srgbClr val="216CA2"/>
      </a:accent1>
      <a:accent2>
        <a:srgbClr val="35B2B8"/>
      </a:accent2>
      <a:accent3>
        <a:srgbClr val="AE1E75"/>
      </a:accent3>
      <a:accent4>
        <a:srgbClr val="84B63F"/>
      </a:accent4>
      <a:accent5>
        <a:srgbClr val="1B9782"/>
      </a:accent5>
      <a:accent6>
        <a:srgbClr val="7E6A9B"/>
      </a:accent6>
      <a:hlink>
        <a:srgbClr val="CFD1CC"/>
      </a:hlink>
      <a:folHlink>
        <a:srgbClr val="86827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RBACT-PwpT-GeneralPresentation" id="{ADE52F00-850E-7E42-B7E2-56F7EAB0F34A}" vid="{C3CE40BD-2744-7A4C-A826-9B10038D92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URBACT-GeneralPresentation-161028</Template>
  <TotalTime>1156</TotalTime>
  <Words>1560</Words>
  <Application>Microsoft Office PowerPoint</Application>
  <PresentationFormat>Custom</PresentationFormat>
  <Paragraphs>191</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URBACT-GeneralPresentation-161028</vt:lpstr>
      <vt:lpstr>PowerPoint Presentation</vt:lpstr>
      <vt:lpstr>Покана за мрежи за обмен на добри практики  ноември  2017</vt:lpstr>
      <vt:lpstr>Защо?</vt:lpstr>
      <vt:lpstr>PowerPoint Presentation</vt:lpstr>
      <vt:lpstr>Работа с метода на УРБАКТ</vt:lpstr>
      <vt:lpstr>Пътуване в две фази</vt:lpstr>
      <vt:lpstr>Допустими кандидати?</vt:lpstr>
      <vt:lpstr>Партньорството</vt:lpstr>
      <vt:lpstr>Общините – добри практики – да изберем правилните водещи партньори</vt:lpstr>
      <vt:lpstr>Финансови условия</vt:lpstr>
      <vt:lpstr>Експертна помощ</vt:lpstr>
      <vt:lpstr>Expertise support</vt:lpstr>
      <vt:lpstr>  Подаване на предложения</vt:lpstr>
      <vt:lpstr>Процесът на  оценка</vt:lpstr>
      <vt:lpstr>PowerPoint Presentation</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USER</cp:lastModifiedBy>
  <cp:revision>183</cp:revision>
  <dcterms:created xsi:type="dcterms:W3CDTF">2016-12-02T13:50:28Z</dcterms:created>
  <dcterms:modified xsi:type="dcterms:W3CDTF">2017-11-03T15:30:33Z</dcterms:modified>
</cp:coreProperties>
</file>