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5" r:id="rId3"/>
    <p:sldId id="282" r:id="rId4"/>
    <p:sldId id="258" r:id="rId5"/>
    <p:sldId id="259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7" r:id="rId18"/>
    <p:sldId id="278" r:id="rId19"/>
    <p:sldId id="279" r:id="rId20"/>
    <p:sldId id="280" r:id="rId21"/>
    <p:sldId id="283" r:id="rId22"/>
    <p:sldId id="284" r:id="rId23"/>
    <p:sldId id="268" r:id="rId24"/>
  </p:sldIdLst>
  <p:sldSz cx="9144000" cy="6858000" type="screen4x3"/>
  <p:notesSz cx="6797675" cy="9928225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C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6FC12-95C1-4111-BDED-18914E4F9367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D85B-6F2E-46BA-9DDA-C5A323DBF7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104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23C34-E854-4662-A471-4D9E2393DC49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1A45-B079-4986-BEFB-17457D566B2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028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E1A45-B079-4986-BEFB-17457D566B27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51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5.5.2017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c.europa.eu/environment/gpp/eu_gpp_criteria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nsproject.eu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reensproject.eu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517232"/>
            <a:ext cx="9144001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000" dirty="0">
              <a:solidFill>
                <a:srgbClr val="00B050"/>
              </a:solidFill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устройствено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Русе</a:t>
            </a:r>
            <a:endParaRPr lang="bg-BG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езултат с изображение за пъзел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89680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-5266" y="51217"/>
            <a:ext cx="326717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907704" y="2334550"/>
            <a:ext cx="7060559" cy="31826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 </a:t>
            </a:r>
            <a:r>
              <a:rPr lang="ru-RU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полза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устойчивото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градско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endParaRPr lang="ru-RU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Панел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УРБАКТ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26 април 2017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bg-BG" sz="3000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3884"/>
            <a:ext cx="2232248" cy="122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44" y="86026"/>
            <a:ext cx="2592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9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00516" cy="4781128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 са скъпи – водят до много висока цена на доставката/строителството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критерии са екзотика: усложняват процедурите и строителството, правят я уязвима пред контролни органи, обжалвания от участниците</a:t>
            </a:r>
          </a:p>
          <a:p>
            <a:endParaRPr lang="bg-B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не правим зелени поръчки, не прилагаме зелени критерии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(заявяват дори общини с реални и водещи екологични,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енергоефективни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проекти)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22436" y="3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Митове за зелените критерии и зелените поръчки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19" y="1240325"/>
            <a:ext cx="8859881" cy="561767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bg-BG" altLang="bg-BG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Дефиниция на ЕК за </a:t>
            </a:r>
            <a:r>
              <a:rPr lang="bg-BG" altLang="bg-BG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endParaRPr lang="bg-BG" altLang="bg-BG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„процес, при който публичните органи се стремят към придобиване на продукти, услуги и строителни работи с редуцирано въздействие върху околната среда през целия им жизнен цикъл, вместо такива със същата функция, които иначе биха придобили“. </a:t>
            </a:r>
          </a:p>
          <a:p>
            <a:pPr>
              <a:spcBef>
                <a:spcPct val="0"/>
              </a:spcBef>
              <a:defRPr/>
            </a:pPr>
            <a:endParaRPr lang="bg-BG" altLang="bg-BG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критерии </a:t>
            </a: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избора на </a:t>
            </a: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продукти/услуги/работи </a:t>
            </a: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по-малко негативно въздействие върху околната среда, по-ниска консумация </a:t>
            </a: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 </a:t>
            </a:r>
            <a:endParaRPr lang="bg-BG" alt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анализа на </a:t>
            </a:r>
            <a:r>
              <a:rPr lang="bg-BG" altLang="bg-BG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стойността за целия жизнен цикъл</a:t>
            </a:r>
            <a:r>
              <a:rPr lang="bg-BG" altLang="bg-BG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ползването на продукта/услугата</a:t>
            </a:r>
            <a:endParaRPr lang="bg-BG" altLang="bg-BG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8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3448"/>
            <a:ext cx="8229600" cy="1143000"/>
          </a:xfrm>
        </p:spPr>
        <p:txBody>
          <a:bodyPr>
            <a:normAutofit/>
          </a:bodyPr>
          <a:lstStyle/>
          <a:p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зелена поръчка ?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0"/>
            <a:ext cx="8892480" cy="5715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Реално прилагаме доста зелени критерии/ поръчки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(дори само с оглед предмета на поръчката).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Примери: саниране на сгради; промяна горивни източници; интегриран градски транспорт (метро, тролеи, с-ми за управление на трафика); пречиствателни станции; улично осветление (и интелигентно управление)и т.н.</a:t>
            </a: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Прилагането на зелени критерии не оскъпява, ако приложим оценка на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стойността за целия жизнен цикъл.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зелените критерии – </a:t>
            </a:r>
            <a:b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митове срещу реалности</a:t>
            </a:r>
            <a:endParaRPr lang="bg-BG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798" y="1412776"/>
            <a:ext cx="9157798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bg-BG" alt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Възможности, съгласно новия ЗОП:</a:t>
            </a:r>
          </a:p>
          <a:p>
            <a:pPr>
              <a:spcBef>
                <a:spcPct val="0"/>
              </a:spcBef>
            </a:pP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Фаза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подготовката 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-маркетингово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чрез пазарни 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консултации (условия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чл. 44)</a:t>
            </a:r>
          </a:p>
          <a:p>
            <a:pPr>
              <a:spcBef>
                <a:spcPct val="0"/>
              </a:spcBef>
            </a:pPr>
            <a:endParaRPr lang="bg-BG" alt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bg-BG" alt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</a:t>
            </a:r>
            <a:r>
              <a:rPr lang="bg-BG" alt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процедурата 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къде може да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заложим зелените критерии:</a:t>
            </a:r>
          </a:p>
          <a:p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определяне предмета на поръчката</a:t>
            </a:r>
          </a:p>
          <a:p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критериите за подбор (чл.63,64) - изисквания за технически/професионални възможности на изпълнителя</a:t>
            </a:r>
          </a:p>
          <a:p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проектирането на строителство/реновиране (чл. 48, 51)</a:t>
            </a:r>
          </a:p>
          <a:p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техническата спецификация 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доставки (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чл.48, 51 и 52)</a:t>
            </a:r>
          </a:p>
          <a:p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критериите за възлагане (чл. 70)</a:t>
            </a:r>
          </a:p>
          <a:p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условията за изпълнение на договора</a:t>
            </a:r>
          </a:p>
          <a:p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във всички 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76" y="-27384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критерии – </a:t>
            </a:r>
            <a:b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кои етапи да приложим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9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1" y="1213130"/>
            <a:ext cx="9118799" cy="56448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 разработи и </a:t>
            </a:r>
            <a:r>
              <a:rPr lang="bg-BG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актуализира постоянно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зелени критерии за 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продуктови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(стоки и услуги).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ec.europa.eu/environment/gpp/eu_gpp_criteria_en.htm</a:t>
            </a:r>
            <a:r>
              <a:rPr lang="bg-BG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 за пряко включване при проектирането, изпълнението, в документация по ЗОП 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между екологични изисквания, ниво на разходите, наличие на пазара и лесно верифициране</a:t>
            </a:r>
          </a:p>
          <a:p>
            <a:pPr>
              <a:spcBef>
                <a:spcPts val="0"/>
              </a:spcBef>
            </a:pP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 – базови и разширени. Публичните органи решават, според техните нужди и ниво на амбиции, да използват всички или само някои от тях.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Представляват практически обобщено и актуално маркетингово проучване – възползвайте се!</a:t>
            </a: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критерии на Европейската комисия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046394"/>
            <a:ext cx="9118799" cy="5811606"/>
          </a:xfrm>
        </p:spPr>
        <p:txBody>
          <a:bodyPr>
            <a:noAutofit/>
          </a:bodyPr>
          <a:lstStyle/>
          <a:p>
            <a:pPr>
              <a:tabLst>
                <a:tab pos="173038" algn="l"/>
              </a:tabLst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Проектиране, строителство и поддръжка </a:t>
            </a: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73038" algn="l"/>
              </a:tabLst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пътища</a:t>
            </a:r>
          </a:p>
          <a:p>
            <a:pPr>
              <a:spcBef>
                <a:spcPts val="0"/>
              </a:spcBef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Проектиране, строителство и поддръжка 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публични и офис сгради </a:t>
            </a:r>
          </a:p>
          <a:p>
            <a:pPr>
              <a:tabLst>
                <a:tab pos="173038" algn="l"/>
              </a:tabLst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осветление и светлинна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сигнализация</a:t>
            </a:r>
          </a:p>
          <a:p>
            <a:pPr>
              <a:tabLst>
                <a:tab pos="173038" algn="l"/>
              </a:tabLst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Вътрешно осветление</a:t>
            </a:r>
          </a:p>
          <a:p>
            <a:pPr>
              <a:tabLst>
                <a:tab pos="173038" algn="l"/>
              </a:tabLst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оборудване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обзавеждане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Копирна техника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за отпадни води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	</a:t>
            </a:r>
          </a:p>
          <a:p>
            <a:pPr>
              <a:spcBef>
                <a:spcPts val="0"/>
              </a:spcBef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Още: водни отоплителни системи; копирна хартия; паркови продукти и услуги и др.</a:t>
            </a: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критерии: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продуктови </a:t>
            </a:r>
            <a:r>
              <a:rPr lang="bg-B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ec.europa.eu/environment/gpp/images/construc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38" y="2176013"/>
            <a:ext cx="806553" cy="60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ec.europa.eu/environment/gpp/images/stre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56" y="2941474"/>
            <a:ext cx="806200" cy="54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c.europa.eu/environment/gpp/images/indo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660" y="3558744"/>
            <a:ext cx="787796" cy="5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86567"/>
            <a:ext cx="806554" cy="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ec.europa.eu/environment/gpp/images/furnitur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82" y="4482572"/>
            <a:ext cx="752374" cy="5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ec.europa.eu/environment/gpp/images/imag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51" y="4882879"/>
            <a:ext cx="794112" cy="55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ec.europa.eu/environment/gpp/images/waste_wat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04" y="5160818"/>
            <a:ext cx="880672" cy="57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ec.europa.eu/environment/gpp/images/transport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48" y="5573377"/>
            <a:ext cx="775998" cy="5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61" y="1166050"/>
            <a:ext cx="808229" cy="54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59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046394"/>
            <a:ext cx="9118799" cy="5811606"/>
          </a:xfrm>
        </p:spPr>
        <p:txBody>
          <a:bodyPr>
            <a:noAutofit/>
          </a:bodyPr>
          <a:lstStyle/>
          <a:p>
            <a:pPr>
              <a:tabLst>
                <a:tab pos="173038" algn="l"/>
              </a:tabLst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Обхващат основните етапи на процеса: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обхвата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осъществимостта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Разчистване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разрушителни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реновиране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Монтаж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присъединителни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Довършителни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предаване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tabLst>
                <a:tab pos="173038" algn="l"/>
              </a:tabLst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59" y="-27384"/>
            <a:ext cx="8497697" cy="1143000"/>
          </a:xfrm>
        </p:spPr>
        <p:txBody>
          <a:bodyPr>
            <a:noAutofit/>
          </a:bodyPr>
          <a:lstStyle/>
          <a:p>
            <a:r>
              <a:rPr lang="bg-BG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</a:t>
            </a:r>
            <a:r>
              <a:rPr lang="bg-B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за проектиране, изграждане и управление на публични сгради</a:t>
            </a:r>
            <a:endParaRPr lang="bg-BG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3" y="1192912"/>
            <a:ext cx="9118799" cy="5811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регулиране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осветлението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мениджмънт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сградата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Енергийни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източници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ниски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нулеви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въглеродни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Съхранение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отпадъци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подлежат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рециклиране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Съоръжения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топлинен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осветление и защита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заслепяване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Вентилация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въздуха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глобално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затопляне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(GWP)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цикъл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сградата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73038" algn="l"/>
              </a:tabLst>
            </a:pPr>
            <a:endParaRPr lang="bg-BG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59" y="-27384"/>
            <a:ext cx="8497697" cy="1143000"/>
          </a:xfrm>
        </p:spPr>
        <p:txBody>
          <a:bodyPr>
            <a:noAutofit/>
          </a:bodyPr>
          <a:lstStyle/>
          <a:p>
            <a:r>
              <a:rPr lang="bg-B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</a:t>
            </a:r>
            <a:r>
              <a:rPr lang="bg-BG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публични </a:t>
            </a:r>
            <a:r>
              <a:rPr lang="bg-B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сгради</a:t>
            </a:r>
            <a:br>
              <a:rPr lang="bg-B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Подробни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271156"/>
            <a:ext cx="9118799" cy="5586843"/>
          </a:xfrm>
        </p:spPr>
        <p:txBody>
          <a:bodyPr>
            <a:noAutofit/>
          </a:bodyPr>
          <a:lstStyle/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отнасят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нови, 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рехабилитация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пътища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обхвата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технико-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осъществимостта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експлоатационните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разширение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край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цикъл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извеждане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73038" algn="l"/>
              </a:tabLst>
            </a:pPr>
            <a:endParaRPr lang="bg-BG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59" y="-27384"/>
            <a:ext cx="8497697" cy="1143000"/>
          </a:xfrm>
        </p:spPr>
        <p:txBody>
          <a:bodyPr>
            <a:noAutofit/>
          </a:bodyPr>
          <a:lstStyle/>
          <a:p>
            <a:r>
              <a:rPr lang="bg-BG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 критерии за проектиране, строителство и поддръжка на пътища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154406"/>
            <a:ext cx="9262062" cy="57035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области,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оценяват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съпротивление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търкаляне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гориво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съотв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изразходване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превоза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строит.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изкопаване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почва,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хумусния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изкопни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земни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дълготрайност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настилката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показатели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съпротивление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търкаляне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дълготрайност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задръствания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замърсяване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Принос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пътните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повърхности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наводнения.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Разпокъсване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местообитанията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флората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/>
              <a:t> </a:t>
            </a:r>
            <a:endPara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89367"/>
            <a:ext cx="8497697" cy="1143000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на </a:t>
            </a:r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пътища</a:t>
            </a:r>
            <a: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Подробни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517232"/>
            <a:ext cx="9144001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g-BG" sz="2000" dirty="0">
              <a:solidFill>
                <a:srgbClr val="00B050"/>
              </a:solidFill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архитекти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устройствено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април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Русе</a:t>
            </a:r>
            <a:endParaRPr lang="bg-BG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Резултат с изображение за пъзел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89680" cy="37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-5266" y="51217"/>
            <a:ext cx="326717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1907704" y="2334550"/>
            <a:ext cx="7060559" cy="31826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на ЕС при </a:t>
            </a:r>
            <a:r>
              <a:rPr lang="ru-RU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общински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сгради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пътища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endParaRPr lang="bg-BG" sz="3000" b="1" i="1" dirty="0" smtClean="0">
              <a:solidFill>
                <a:srgbClr val="800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sz="3000" b="1" i="1" dirty="0" smtClean="0">
                <a:solidFill>
                  <a:srgbClr val="800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Благой </a:t>
            </a:r>
            <a:r>
              <a:rPr lang="bg-BG" sz="3000" b="1" i="1" dirty="0">
                <a:solidFill>
                  <a:srgbClr val="800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Станчев</a:t>
            </a:r>
          </a:p>
          <a:p>
            <a:pPr>
              <a:spcBef>
                <a:spcPts val="0"/>
              </a:spcBef>
              <a:defRPr/>
            </a:pPr>
            <a:r>
              <a:rPr lang="bg-BG" sz="3000" b="1" i="1" dirty="0">
                <a:solidFill>
                  <a:srgbClr val="800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Парламентарен секретар на НСОРБ</a:t>
            </a:r>
            <a:endParaRPr lang="en-GB" sz="3000" b="1" i="1" dirty="0">
              <a:solidFill>
                <a:srgbClr val="80004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4000" dirty="0">
              <a:solidFill>
                <a:srgbClr val="4EC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3884"/>
            <a:ext cx="2232248" cy="122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44" y="86026"/>
            <a:ext cx="25923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154406"/>
            <a:ext cx="9118799" cy="57035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Използване на Нискотемпературен асфалт</a:t>
            </a:r>
          </a:p>
          <a:p>
            <a:pPr>
              <a:spcBef>
                <a:spcPts val="0"/>
              </a:spcBef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 управление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изкопните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почвата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отводнителните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замърсяването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задържане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дъждовни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отводнителните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възстановяване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околната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среда;</a:t>
            </a:r>
          </a:p>
          <a:p>
            <a:pPr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шум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поддръжката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проектирането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нискошумови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настилки;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пътната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маркировка;</a:t>
            </a:r>
          </a:p>
          <a:p>
            <a:pPr>
              <a:spcBef>
                <a:spcPts val="0"/>
              </a:spcBef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експлоатационните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показатели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дълготрайността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настилката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pPr>
              <a:spcBef>
                <a:spcPts val="0"/>
              </a:spcBef>
            </a:pPr>
            <a:endParaRPr lang="bg-BG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89367"/>
            <a:ext cx="8497697" cy="1143000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Проектиране на </a:t>
            </a:r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пътища</a:t>
            </a:r>
            <a: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критерии в </a:t>
            </a:r>
            <a:r>
              <a:rPr lang="ru-RU" sz="28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спецификации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154406"/>
            <a:ext cx="9118799" cy="5703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Смарт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управление на трафика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Интелигентни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управление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уличното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осветление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Интермодални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движение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управление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сгради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Общински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мониторинг и управление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енергията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градоустройствени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за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(примера на София)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89367"/>
            <a:ext cx="8497697" cy="1143000"/>
          </a:xfrm>
        </p:spPr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Прилагане на зелени иновативни</a:t>
            </a:r>
            <a:b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в градското планиране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154406"/>
            <a:ext cx="9118799" cy="57035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Пример от София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bg-BG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„Със законови промени още на ниво инвестиционно проектиране искаме да предвидим дъждовната вода да бъде улавяна в рамките на имота. Може с дренажни системи, системи от басейни, системи от зелени покриви. Ще стимулираме ползването на пропускащи вода настилки при паркиране”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 се количеството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която се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отвежда. </a:t>
            </a:r>
          </a:p>
          <a:p>
            <a:pPr marL="0" lvl="0" indent="0">
              <a:buNone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Облекчава градската отводнителна система.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Въздухът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пречиства -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здравословни условия за живот.</a:t>
            </a:r>
          </a:p>
          <a:p>
            <a:pPr lvl="0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 се топло и </a:t>
            </a:r>
            <a:r>
              <a:rPr lang="bg-B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шумоизолацията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обитаемите помещения.</a:t>
            </a:r>
          </a:p>
          <a:p>
            <a:pPr lvl="0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Защитава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хидроизолацията от температурните въздействия и UV лъчите.</a:t>
            </a:r>
          </a:p>
          <a:p>
            <a:pPr lvl="0"/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 условия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отдих -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градовете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налице презастрояване и липса на растителност.</a:t>
            </a:r>
          </a:p>
          <a:p>
            <a:pPr lvl="0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Спомага за температурно равновесие.</a:t>
            </a:r>
          </a:p>
          <a:p>
            <a:pPr lvl="0"/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Благоприятна среда за флората.</a:t>
            </a:r>
          </a:p>
          <a:p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Придава естетична и уникална визия на сградата.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89367"/>
            <a:ext cx="8497697" cy="1143000"/>
          </a:xfrm>
        </p:spPr>
        <p:txBody>
          <a:bodyPr>
            <a:no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 иновативни решения </a:t>
            </a:r>
            <a:b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градското планиране</a:t>
            </a:r>
            <a:endParaRPr lang="bg-BG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Картина 3" descr="Image result for &amp;zcy;&amp;iecy;&amp;lcy;&amp;iecy;&amp;ncy; &amp;pcy;&amp;ocy;&amp;kcy;&amp;rcy;&amp;icy;&amp;v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50" y="2924944"/>
            <a:ext cx="1973465" cy="13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Картина 6" descr="Image result for &amp;zcy;&amp;iecy;&amp;lcy;&amp;iecy;&amp;ncy; &amp;pcy;&amp;ocy;&amp;kcy;&amp;rcy;&amp;icy;&amp;v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72632"/>
            <a:ext cx="2092482" cy="138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57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83" y="914216"/>
            <a:ext cx="8229600" cy="1143000"/>
          </a:xfrm>
        </p:spPr>
        <p:txBody>
          <a:bodyPr/>
          <a:lstStyle/>
          <a:p>
            <a:r>
              <a:rPr lang="bg-BG" altLang="bg-BG" b="1" dirty="0">
                <a:solidFill>
                  <a:srgbClr val="80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512" y="4077072"/>
            <a:ext cx="8680461" cy="1049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bg-BG" altLang="bg-BG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http://greensproject.eu/en</a:t>
            </a:r>
            <a:r>
              <a:rPr lang="bg-BG" altLang="bg-BG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altLang="bg-BG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bg-BG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www.namrb@namrb.org</a:t>
            </a:r>
            <a:endParaRPr kumimoji="0" lang="bg-BG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Content Placeholder 4" descr="imgp084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66" y="2057216"/>
            <a:ext cx="2551525" cy="2087612"/>
          </a:xfrm>
          <a:noFill/>
        </p:spPr>
      </p:pic>
      <p:pic>
        <p:nvPicPr>
          <p:cNvPr id="6" name="Картина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87828"/>
            <a:ext cx="25749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82381"/>
            <a:ext cx="36718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42" y="1046394"/>
            <a:ext cx="9118799" cy="58116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 стават все по-чувствителни и настойчиво изискват нормална и здравословна среда на живот и труд.</a:t>
            </a:r>
          </a:p>
          <a:p>
            <a:pPr>
              <a:spcBef>
                <a:spcPts val="0"/>
              </a:spcBef>
              <a:defRPr/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ние имаме проблеми с: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Чистотата на въздуха;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Чистотата на водите (питейни и непитейни);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Шума; 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Презастрояването, претоварения трафик.</a:t>
            </a:r>
          </a:p>
          <a:p>
            <a:pPr>
              <a:spcBef>
                <a:spcPts val="0"/>
              </a:spcBef>
              <a:defRPr/>
            </a:pPr>
            <a:endParaRPr 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решения са свързани с модерни и иновативни технологии, с дълъг срок на съответствие с развиващите се екологични изисквания</a:t>
            </a:r>
          </a:p>
          <a:p>
            <a:pPr>
              <a:spcBef>
                <a:spcPts val="0"/>
              </a:spcBef>
              <a:defRPr/>
            </a:pP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Дори когато началният разход за придобиване е по-висок, той се компенсира от намалените разходи при експлоатацията и извеждането от експлоатация.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6"/>
            <a:ext cx="1856396" cy="11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Защо да проектираме зелено?</a:t>
            </a:r>
            <a:endParaRPr lang="bg-B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ec.europa.eu/environment/gpp/images/roa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24" y="6672883"/>
            <a:ext cx="762394" cy="5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25" y="1806269"/>
            <a:ext cx="2104655" cy="122413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80" y="3030405"/>
            <a:ext cx="2113681" cy="138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1949"/>
            <a:ext cx="8712968" cy="5355403"/>
          </a:xfrm>
        </p:spPr>
        <p:txBody>
          <a:bodyPr>
            <a:normAutofit lnSpcReduction="10000"/>
          </a:bodyPr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Екологични и енергоспестяващи критерии са включени в почти всички основни политики, заложени в директиви и други нормативни документи в сферата на:</a:t>
            </a:r>
          </a:p>
          <a:p>
            <a:pPr marL="0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опазване на околната среда; енергетиката; строител-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ството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транспорта; обществените поръчки и т.н.</a:t>
            </a:r>
          </a:p>
          <a:p>
            <a:pPr>
              <a:spcBef>
                <a:spcPct val="0"/>
              </a:spcBef>
              <a:defRPr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Съобщение на Комисията от 2008 до ЕП, Съвета и КР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„Обществените поръчки, насочени към по-добра околна среда“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България: Национален план за действие за насърчаване на зелените поръчки, директивите са транспонирани в ЗОС, ЗЕЕ, ЗУТ и др.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552" y="510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аспекти в общите </a:t>
            </a:r>
            <a:b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ЕС и на България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5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9754"/>
            <a:ext cx="8964488" cy="5851654"/>
          </a:xfrm>
        </p:spPr>
        <p:txBody>
          <a:bodyPr/>
          <a:lstStyle/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 основа на Съобщението Комисията разработва инструментариум за преодоляване бариерите в практиката пред зелените решения – 3 модула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 модул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 за действие, препоръка за разработване на национални планове от страните членки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Правен модул –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реализиране в европейските регулации, вкл. директивите за обществени поръчки (2014/24/ЕС и 2014/24/ЕС), в България – новия ЗОП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Оперативен модул –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разработени </a:t>
            </a:r>
            <a:r>
              <a:rPr lang="bg-BG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 критерии за 21 групи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 и услуги (</a:t>
            </a:r>
            <a:r>
              <a:rPr lang="bg-BG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актуализират се периодично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8440" y="40737"/>
            <a:ext cx="8229600" cy="1143000"/>
          </a:xfrm>
        </p:spPr>
        <p:txBody>
          <a:bodyPr>
            <a:normAutofit/>
          </a:bodyPr>
          <a:lstStyle/>
          <a:p>
            <a:r>
              <a:rPr lang="bg-BG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Зелените политиките на ЕС</a:t>
            </a:r>
            <a:endParaRPr lang="bg-BG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6" y="1382308"/>
            <a:ext cx="8925031" cy="54756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рамкова програма Хоризонт 2020</a:t>
            </a:r>
          </a:p>
          <a:p>
            <a:pPr>
              <a:spcBef>
                <a:spcPct val="0"/>
              </a:spcBef>
            </a:pP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Консорциум от 14 организации от 8 страни членки на ЕС</a:t>
            </a:r>
          </a:p>
          <a:p>
            <a:pPr>
              <a:spcBef>
                <a:spcPct val="0"/>
              </a:spcBef>
            </a:pPr>
            <a:r>
              <a:rPr lang="bg-BG" alt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Основната цел:</a:t>
            </a: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повишаване капацитета на публичните власти за спестяване на енергия и намаляване на </a:t>
            </a:r>
            <a:r>
              <a:rPr lang="en-US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bg-BG" sz="3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емисии, както и намаляване на разходите през целия жизнен цикъл на придобитите стоки/услуги, чрез иновативни решения за </a:t>
            </a:r>
            <a:r>
              <a:rPr lang="bg-BG" altLang="bg-BG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bg-BG" altLang="bg-BG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 дейности:</a:t>
            </a:r>
          </a:p>
          <a:p>
            <a:pPr>
              <a:spcBef>
                <a:spcPct val="0"/>
              </a:spcBef>
            </a:pP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прилагането на </a:t>
            </a:r>
            <a:r>
              <a:rPr lang="bg-BG" altLang="bg-BG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добри практики;</a:t>
            </a:r>
          </a:p>
          <a:p>
            <a:pPr>
              <a:spcBef>
                <a:spcPct val="0"/>
              </a:spcBef>
            </a:pP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взаимодействието на заинтересованите страни – национален Координационен съвет;</a:t>
            </a:r>
          </a:p>
          <a:p>
            <a:pPr>
              <a:spcBef>
                <a:spcPct val="0"/>
              </a:spcBef>
            </a:pP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Подкрепящи структури по </a:t>
            </a:r>
            <a:r>
              <a:rPr lang="bg-BG" altLang="bg-BG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altLang="bg-BG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пул от експерти</a:t>
            </a:r>
            <a:endParaRPr lang="en-US" altLang="bg-BG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bg-BG" alt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bg-BG" alt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 страница на проекта: </a:t>
            </a:r>
            <a:r>
              <a:rPr lang="bg-BG" altLang="bg-BG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http://greensproject.eu/en/</a:t>
            </a:r>
            <a:endParaRPr lang="bg-BG" alt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7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Резултат с изображение за пъзел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3820"/>
            <a:ext cx="8229600" cy="1143000"/>
          </a:xfrm>
        </p:spPr>
        <p:txBody>
          <a:bodyPr>
            <a:noAutofit/>
          </a:bodyPr>
          <a:lstStyle/>
          <a:p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GreenS</a:t>
            </a:r>
            <a:r>
              <a:rPr lang="bg-B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bg-B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Партньори в България – НСОРБ и ЧРАУЕ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5717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6" y="1238043"/>
            <a:ext cx="9003759" cy="579135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defRPr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Планирани дейности:</a:t>
            </a:r>
          </a:p>
          <a:p>
            <a:pPr>
              <a:spcBef>
                <a:spcPts val="0"/>
              </a:spcBef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инструменти в подкрепа на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база данни по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образци на технически спецификации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он-лайн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каталог с производители на зелени стоки/услуги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разработване на критерии за зелени поръчки в 3 нови продуктови групи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(още </a:t>
            </a:r>
            <a:r>
              <a:rPr lang="bg-B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невключени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каталога на ЕК)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основен акцент – анализ на Стойността за целия жизнен цикъл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пилотно прилагане на инструментите от общински администрации</a:t>
            </a:r>
          </a:p>
          <a:p>
            <a:pPr>
              <a:spcBef>
                <a:spcPts val="0"/>
              </a:spcBef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за местните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Тестване на прилагането и иновациите в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добри практики пред ЕК</a:t>
            </a:r>
          </a:p>
          <a:p>
            <a:pPr>
              <a:spcBef>
                <a:spcPts val="0"/>
              </a:spcBef>
              <a:defRPr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Изготвяне на документ с препоръки за политики и регулаторни промени за страните членки и за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5730"/>
            <a:ext cx="8229600" cy="1143000"/>
          </a:xfrm>
        </p:spPr>
        <p:txBody>
          <a:bodyPr>
            <a:normAutofit/>
          </a:bodyPr>
          <a:lstStyle/>
          <a:p>
            <a:r>
              <a:rPr lang="bg-B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GreenS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8473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218248"/>
            <a:ext cx="9001000" cy="5523119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Изводи: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Липсва цялостна информация за прилагане на зелените критерии на ЕС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Недостатъчен административен капацитет при възложителите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 звена на общ. администрации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Радко се извършва предварително пазарно проучване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се ползва външна експертна подкрепа за подготовка на проектите, на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задания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поръчките.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Липса на информация за зелени стоки/услуги на пазара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748892" cy="132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4948" y="25524"/>
            <a:ext cx="8561548" cy="114300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Ситуацията у нас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</a:t>
            </a:r>
            <a:r>
              <a:rPr lang="bg-BG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 общините от края на 2015 г.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19" y="1240325"/>
            <a:ext cx="8859881" cy="561767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bg-BG" alt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 - статистика по прилагането на </a:t>
            </a:r>
            <a:r>
              <a:rPr lang="bg-BG" altLang="bg-B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altLang="bg-B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bg-BG" alt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10 % от общините отчитат, че прилагат зелени </a:t>
            </a:r>
            <a:r>
              <a:rPr lang="bg-BG" alt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в проектите / поръчките</a:t>
            </a:r>
            <a:endParaRPr lang="bg-BG" alt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Статистиката на национално ниво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данни от АОП за 2014 г.)</a:t>
            </a:r>
          </a:p>
          <a:p>
            <a:pPr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общо 11 881 обществени поръчки – 47 открити процедури за </a:t>
            </a:r>
            <a:r>
              <a:rPr lang="bg-BG" alt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ЗеОП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 тях – по 37 са сключени договори</a:t>
            </a:r>
          </a:p>
          <a:p>
            <a:pPr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стойност на поръчките – </a:t>
            </a:r>
            <a:r>
              <a:rPr lang="en-US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 </a:t>
            </a: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3 765 млн.,</a:t>
            </a:r>
          </a:p>
          <a:p>
            <a:pPr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тях „зелени“ – 13,938 млн.</a:t>
            </a:r>
          </a:p>
          <a:p>
            <a:pPr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Т.е. 0.37% от всички поръчки са „зелени</a:t>
            </a:r>
            <a:r>
              <a:rPr lang="bg-BG" alt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alt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AppData\Local\Microsoft\Windows Live Mail\WLMDSS.tmp\WLM9A5.tmp\Godishnini_loga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t="33413" r="7031" b="23254"/>
          <a:stretch/>
        </p:blipFill>
        <p:spPr bwMode="auto">
          <a:xfrm>
            <a:off x="25201" y="331998"/>
            <a:ext cx="1594471" cy="57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тат с изображение за пъзел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7604" y="3075"/>
            <a:ext cx="1856396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34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Зелените </a:t>
            </a: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b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практиката у нас</a:t>
            </a:r>
            <a:endParaRPr lang="bg-BG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14875</TotalTime>
  <Words>1653</Words>
  <Application>Microsoft Office PowerPoint</Application>
  <PresentationFormat>On-screen Show (4:3)</PresentationFormat>
  <Paragraphs>201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тема</vt:lpstr>
      <vt:lpstr>PowerPoint Presentation</vt:lpstr>
      <vt:lpstr>PowerPoint Presentation</vt:lpstr>
      <vt:lpstr>Защо да проектираме зелено?</vt:lpstr>
      <vt:lpstr>Зелените аспекти в общите  политики на ЕС и на България</vt:lpstr>
      <vt:lpstr>     Зелените политиките на ЕС</vt:lpstr>
      <vt:lpstr>Проект GreenS.  Партньори в България – НСОРБ и ЧРАУЕ</vt:lpstr>
      <vt:lpstr>Проект GreenS</vt:lpstr>
      <vt:lpstr>Ситуацията у нас   Проучване сред общините от края на 2015 г.</vt:lpstr>
      <vt:lpstr>Зелените критерии  в практиката у нас</vt:lpstr>
      <vt:lpstr>Митове за зелените критерии и зелените поръчки</vt:lpstr>
      <vt:lpstr>Какво е зелена поръчка ?</vt:lpstr>
      <vt:lpstr>Прилагане на зелените критерии –  митове срещу реалности</vt:lpstr>
      <vt:lpstr>Зелените критерии –  на кои етапи да приложим</vt:lpstr>
      <vt:lpstr>Зелените критерии на Европейската комисия</vt:lpstr>
      <vt:lpstr>Зелените критерии: 21 продуктови групи</vt:lpstr>
      <vt:lpstr>Зелените критерии за проектиране, изграждане и управление на публични сгради</vt:lpstr>
      <vt:lpstr>Проектиране на публични сгради Подробни изисквания за проектиране и експлоатация</vt:lpstr>
      <vt:lpstr>Зелени критерии за проектиране, строителство и поддръжка на пътища</vt:lpstr>
      <vt:lpstr>Проектиране на пътища Подробни изисквания за проектиране и експлоатация</vt:lpstr>
      <vt:lpstr>Проектиране на пътища Зелените критерии в техн. спецификации</vt:lpstr>
      <vt:lpstr>Прилагане на зелени иновативни решения в градското планиране</vt:lpstr>
      <vt:lpstr>Зелени иновативни решения  в градското планиране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Matilda</dc:creator>
  <cp:lastModifiedBy>USER</cp:lastModifiedBy>
  <cp:revision>70</cp:revision>
  <cp:lastPrinted>2016-10-04T13:24:05Z</cp:lastPrinted>
  <dcterms:created xsi:type="dcterms:W3CDTF">2016-09-27T08:21:47Z</dcterms:created>
  <dcterms:modified xsi:type="dcterms:W3CDTF">2017-05-05T09:50:52Z</dcterms:modified>
</cp:coreProperties>
</file>