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384" r:id="rId3"/>
    <p:sldId id="400" r:id="rId4"/>
    <p:sldId id="409" r:id="rId5"/>
    <p:sldId id="402" r:id="rId6"/>
    <p:sldId id="381" r:id="rId7"/>
    <p:sldId id="410" r:id="rId8"/>
    <p:sldId id="415" r:id="rId9"/>
    <p:sldId id="418" r:id="rId10"/>
    <p:sldId id="419" r:id="rId11"/>
    <p:sldId id="420" r:id="rId12"/>
    <p:sldId id="416" r:id="rId13"/>
    <p:sldId id="417" r:id="rId14"/>
    <p:sldId id="421" r:id="rId15"/>
    <p:sldId id="422" r:id="rId16"/>
    <p:sldId id="423" r:id="rId17"/>
    <p:sldId id="271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8A3E"/>
    <a:srgbClr val="0B0492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71" autoAdjust="0"/>
    <p:restoredTop sz="86154" autoAdjust="0"/>
  </p:normalViewPr>
  <p:slideViewPr>
    <p:cSldViewPr>
      <p:cViewPr>
        <p:scale>
          <a:sx n="90" d="100"/>
          <a:sy n="90" d="100"/>
        </p:scale>
        <p:origin x="-18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349BB-B426-4C79-AD43-22E8B6D88266}" type="datetimeFigureOut">
              <a:rPr lang="fr-FR" smtClean="0"/>
              <a:pPr/>
              <a:t>21/04/2017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2A928-9D42-475D-8C06-5C9E6294A3E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02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3DAA5-D465-4154-B541-B2517E8E4894}" type="datetimeFigureOut">
              <a:rPr lang="fr-FR" smtClean="0"/>
              <a:pPr/>
              <a:t>21/04/2017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9C52-9D36-4045-B3F4-121BF6AF179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6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29C52-9D36-4045-B3F4-121BF6AF179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53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2393"/>
            <a:ext cx="9144000" cy="4464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-1"/>
            <a:ext cx="9153526" cy="122344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698" y="253638"/>
            <a:ext cx="688598" cy="65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0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77321300"/>
              </p:ext>
            </p:extLst>
          </p:nvPr>
        </p:nvGraphicFramePr>
        <p:xfrm>
          <a:off x="7111421" y="5600700"/>
          <a:ext cx="192507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" r:id="rId4" imgW="9723810" imgH="4315427" progId="">
                  <p:embed/>
                </p:oleObj>
              </mc:Choice>
              <mc:Fallback>
                <p:oleObj r:id="rId4" imgW="9723810" imgH="4315427" progId="">
                  <p:embed/>
                  <p:pic>
                    <p:nvPicPr>
                      <p:cNvPr id="0" name="Picture 9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914" t="10101" r="5098" b="10101"/>
                      <a:stretch>
                        <a:fillRect/>
                      </a:stretch>
                    </p:blipFill>
                    <p:spPr bwMode="auto">
                      <a:xfrm>
                        <a:off x="7111421" y="5600700"/>
                        <a:ext cx="1925075" cy="792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10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7"/>
          <a:stretch/>
        </p:blipFill>
        <p:spPr bwMode="auto">
          <a:xfrm>
            <a:off x="1" y="5517232"/>
            <a:ext cx="11620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.urbact.eu/2017/03/internet-of-things-from-home-to-city/iot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83" y="1340768"/>
            <a:ext cx="5018137" cy="49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3528" y="1505104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8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3600" b="1" dirty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3600" b="1" dirty="0" smtClean="0">
              <a:solidFill>
                <a:srgbClr val="00206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bg-BG" sz="3200" b="1" dirty="0"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Програма УРБАКТ</a:t>
            </a:r>
            <a:endParaRPr lang="fr-FR" sz="3200" b="1" dirty="0"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bg-BG" sz="3200" b="1" dirty="0">
                <a:solidFill>
                  <a:srgbClr val="0B0492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Представяне, видове мрежи, покана за добри практики и „</a:t>
            </a:r>
            <a:r>
              <a:rPr lang="bg-BG" sz="3200" b="1" dirty="0">
                <a:solidFill>
                  <a:srgbClr val="00642D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зелени</a:t>
            </a:r>
            <a:r>
              <a:rPr lang="bg-BG" sz="3200" b="1" dirty="0">
                <a:solidFill>
                  <a:srgbClr val="0B0492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“ решения</a:t>
            </a:r>
            <a:endParaRPr lang="fr-FR" sz="3200" b="1" dirty="0">
              <a:solidFill>
                <a:srgbClr val="0B0492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C:\Users\USER\AppData\Local\Temp\Logo-URBACT-CMJN-Basel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90" y="1588551"/>
            <a:ext cx="2124075" cy="1021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477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 София участва в мрежа за планиране</a:t>
            </a:r>
          </a:p>
          <a:p>
            <a:r>
              <a:rPr lang="bg-BG" b="1" u="sng" dirty="0">
                <a:solidFill>
                  <a:schemeClr val="tx2"/>
                </a:solidFill>
                <a:latin typeface="Cambria" panose="02040503050406030204" pitchFamily="18" charset="0"/>
              </a:rPr>
              <a:t>Щ</a:t>
            </a:r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е бием (в) Париж</a:t>
            </a:r>
          </a:p>
          <a:p>
            <a:endParaRPr lang="en-US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Безплатен градски транспорт в дни с пиково замърсяване. Юруш на метрото/електротранспорта!</a:t>
            </a:r>
          </a:p>
          <a:p>
            <a:endParaRPr lang="bg-B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Строг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контрол на техническите прегледи на автомобили и спиране от движение на автомобилите без катализатор и с нива на замърсяване над допустимите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норми?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Екипът на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кмета Фандъкова подготвя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и законодателна промяна, която да позволи поставянето на стикер, който обозначава екологичния клас, върху всеки автомобил, който се движи на територията на Столичната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община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– парижки стикери и за нас. </a:t>
            </a:r>
          </a:p>
          <a:p>
            <a:endParaRPr lang="bg-B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Плюс, ограничения за движението в центъра според стикера</a:t>
            </a: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и някои други глоби. 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  <a:p>
            <a:endParaRPr lang="bg-BG" b="1" u="sng" dirty="0"/>
          </a:p>
          <a:p>
            <a:r>
              <a:rPr lang="bg-BG" b="1" u="sng" dirty="0" smtClean="0"/>
              <a:t> </a:t>
            </a:r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45224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55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79" y="1196752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 София участва в мрежа за планиране</a:t>
            </a:r>
          </a:p>
          <a:p>
            <a:r>
              <a:rPr lang="bg-BG" b="1" u="sng" dirty="0">
                <a:solidFill>
                  <a:schemeClr val="tx2"/>
                </a:solidFill>
                <a:latin typeface="Cambria" panose="02040503050406030204" pitchFamily="18" charset="0"/>
              </a:rPr>
              <a:t>Щ</a:t>
            </a:r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е бием (в) Париж</a:t>
            </a:r>
          </a:p>
          <a:p>
            <a:endParaRPr lang="en-US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bg-BG" b="1" dirty="0">
                <a:solidFill>
                  <a:schemeClr val="tx2"/>
                </a:solidFill>
                <a:latin typeface="Cambria" panose="02040503050406030204" pitchFamily="18" charset="0"/>
              </a:rPr>
              <a:t>Ранно предупреждение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От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Столична община 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се ангажират и със система за ранно предупреждение на гражданите при прогнозни високи нива на фините прахови частици, което да позволи предприемането на навременни мерки. </a:t>
            </a:r>
            <a:endParaRPr lang="bg-B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bg-B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Предвижда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се и местна система за мониторинг на въздуха.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  <a:p>
            <a:endParaRPr lang="bg-BG" b="1" u="sng" dirty="0"/>
          </a:p>
          <a:p>
            <a:r>
              <a:rPr lang="bg-BG" b="1" u="sng" dirty="0" smtClean="0"/>
              <a:t> </a:t>
            </a:r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3" name="Picture 2" descr="http://urbact.eu/sites/default/files/styles/medium_380x285/public/media/image_article_specific_approaches.png?itok=VzWNBOu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72580"/>
            <a:ext cx="1675284" cy="105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" y="4509120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2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6076" y="1196752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 Бургас участва във </a:t>
            </a:r>
            <a:r>
              <a:rPr lang="en-US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Vital cities</a:t>
            </a:r>
            <a:endParaRPr lang="bg-BG" b="1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bg-BG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Друг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български град, Бургас се включи в мрежата „Витални градове“ по Програма УРБАКТ с участието на общини от Великобритания, Португалия, Полша. </a:t>
            </a:r>
            <a:endParaRPr lang="bg-B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Няма пари и площи за нови паркове и градини. Ще „натоварим“ същестуващите. Нашите градове са с много ниска степен  на застрояване. </a:t>
            </a:r>
            <a:endParaRPr lang="en-US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Целта е местните власти да създадат нов набор от инструменти за планиране на градската среда, за да се предоставят адекватни условия за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почивка, спорт и развитие на зелените площи. Мерките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обхващат инициативи на и за местната общност; дейности, базирани на информационни технологии;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популяризиране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на здравословния живот; изграждане на иновативни съоръжения за спорт на открито и организиране на публични, широко достъпни събития за популяризиране на спорта в градски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условия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  <a:p>
            <a:endParaRPr lang="en-US" b="1" u="sng" dirty="0"/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5" name="Picture 4" descr="http://urbact.eu/sites/default/files/media/newactiveparks-logo-588-x-296-300x1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425452" cy="1222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53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8712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</a:t>
            </a:r>
            <a:r>
              <a:rPr lang="en-US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Габрово и София участват в мрежи за дигитален преход </a:t>
            </a:r>
            <a:endParaRPr lang="bg-BG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n-US" b="1" u="sng" dirty="0">
              <a:latin typeface="Cambria" panose="02040503050406030204" pitchFamily="18" charset="0"/>
            </a:endParaRPr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2" y="116632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ot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85750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1628800"/>
            <a:ext cx="748883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Улично осветление със сензори (30% намаление на консумираната енергия), в т.ч. за качеството на въздуха и с точки за </a:t>
            </a:r>
            <a:r>
              <a:rPr lang="en-US" dirty="0" err="1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wi-fi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bg-BG" dirty="0" smtClean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Контейнери за боклук  със сензори  за свободния обем;</a:t>
            </a:r>
            <a:endParaRPr lang="en-US" dirty="0" smtClean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Дигитални спирки на градския транспорт; </a:t>
            </a:r>
            <a:endParaRPr lang="en-US" dirty="0" smtClean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Дигитални системи за поливане на зелените площи (25% редукция  в сметката за вода);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Противопожарни сензори;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dirty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Биометрични сензори. </a:t>
            </a:r>
            <a:endParaRPr lang="en-US" dirty="0" smtClean="0">
              <a:solidFill>
                <a:schemeClr val="tx2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bg-BG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91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8712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Община </a:t>
            </a:r>
            <a:r>
              <a:rPr lang="bg-BG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Смолян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участва в проекта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„</a:t>
            </a:r>
            <a:r>
              <a:rPr lang="en-US" dirty="0" smtClean="0">
                <a:solidFill>
                  <a:schemeClr val="tx2"/>
                </a:solidFill>
                <a:latin typeface="Cambria" panose="02040503050406030204" pitchFamily="18" charset="0"/>
              </a:rPr>
              <a:t>Smart Impact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“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с водещ партньор град Манчестър, Обединено кралство. </a:t>
            </a:r>
          </a:p>
          <a:p>
            <a:r>
              <a:rPr lang="bg-BG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Обмен на добри практики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: „При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посещението 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ни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в Щутгарт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се запознахме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с нови технологии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 за биомаса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за въвеждане на такива в Смолян. „Идентифицирахме тук за нашия район като приоритетни няколко неща, като едното е създаване на логистичен център за биомаса. Имаме над 75% гори в нашата община, така че и по други проекти работим в тази насока”, поясни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зам.-кметът Марин Захариев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. </a:t>
            </a:r>
            <a:endParaRPr lang="bg-B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bg-B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По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думите му проучванията показват, че голямата запрашеност е не само от това, че хората основно се отопляват на твърдо гориво, а и че използват влажни дърва или въглища, а един такъв център ще способства за изсушаване на дървесината, превръщането й в чипс или пелети и ще се намали запрашването на въздуха. </a:t>
            </a:r>
          </a:p>
          <a:p>
            <a:endParaRPr lang="bg-BG" b="1" u="sng" dirty="0"/>
          </a:p>
          <a:p>
            <a:endParaRPr lang="en-US" b="1" u="sng" dirty="0"/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6" name="Picture 5" descr="http://urbact.eu/sites/default/files/styles/medium_220x165/public/images/o_9fcfd9f9f3c3d541_011.jpg?itok=d7O7xju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2232248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6" y="4629163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u="sng" dirty="0"/>
          </a:p>
          <a:p>
            <a:endParaRPr lang="en-US" b="1" u="sng" dirty="0"/>
          </a:p>
          <a:p>
            <a:endParaRPr lang="bg-BG" b="1" u="sng" dirty="0"/>
          </a:p>
          <a:p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467544" y="1307490"/>
            <a:ext cx="8280920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bg-BG" altLang="fr-FR" dirty="0" smtClean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Обхват на добрите практики</a:t>
            </a: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fr-FR" altLang="fr-FR" dirty="0">
              <a:solidFill>
                <a:srgbClr val="000090"/>
              </a:solidFill>
              <a:latin typeface="Cambria" panose="02040503050406030204" pitchFamily="18" charset="0"/>
              <a:sym typeface="Wingdings" pitchFamily="2" charset="2"/>
            </a:endParaRPr>
          </a:p>
        </p:txBody>
      </p:sp>
      <p:graphicFrame>
        <p:nvGraphicFramePr>
          <p:cNvPr id="7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221127"/>
              </p:ext>
            </p:extLst>
          </p:nvPr>
        </p:nvGraphicFramePr>
        <p:xfrm>
          <a:off x="467544" y="1796916"/>
          <a:ext cx="8280920" cy="40506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80920"/>
              </a:tblGrid>
              <a:tr h="311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1. 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Насърчаване на иновациите, изследванията и технологичното развитие</a:t>
                      </a:r>
                      <a:endParaRPr lang="fr-FR" sz="1600" b="0" i="1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2. 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Подобряване</a:t>
                      </a:r>
                      <a:r>
                        <a:rPr lang="bg-BG" sz="1600" b="0" i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достъпа до, използването и качеството на информационните и комуникационни технологии</a:t>
                      </a:r>
                      <a:endParaRPr lang="fr-FR" sz="1600" b="0" i="1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3. 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Подобряване на конкурентоспособността на МСП</a:t>
                      </a:r>
                      <a:endParaRPr lang="fr-FR" sz="1600" b="0" i="1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4. </a:t>
                      </a:r>
                      <a:r>
                        <a:rPr lang="bg-BG" sz="1600" b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Подкрепа</a:t>
                      </a:r>
                      <a:r>
                        <a:rPr lang="bg-BG" sz="1600" b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за прехода към нисковъглеродна икономика във всички сектори</a:t>
                      </a:r>
                      <a:endParaRPr lang="fr-FR" sz="1600" b="0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5. 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Насърчаване на</a:t>
                      </a:r>
                      <a:r>
                        <a:rPr lang="en-US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bg-BG" sz="1600" b="0" i="0" dirty="0" smtClean="0">
                          <a:solidFill>
                            <a:srgbClr val="00642D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зелените</a:t>
                      </a:r>
                      <a:r>
                        <a:rPr lang="bg-BG" sz="1600" b="0" i="0" baseline="0" dirty="0" smtClean="0">
                          <a:solidFill>
                            <a:srgbClr val="008A3E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bg-BG" sz="1600" b="0" i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решения,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адаптирането към климатичните промени и превенцията на риска</a:t>
                      </a:r>
                      <a:r>
                        <a:rPr lang="en-US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</a:t>
                      </a:r>
                      <a:endParaRPr lang="fr-FR" sz="1600" b="0" i="1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6. 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Защита на околната среда и повишаване на ресурсната ефективност</a:t>
                      </a:r>
                      <a:endParaRPr lang="fr-FR" sz="1600" b="0" i="1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7. </a:t>
                      </a:r>
                      <a:r>
                        <a:rPr lang="bg-BG" sz="1600" b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Насърчаване на устойчивия транспорт</a:t>
                      </a:r>
                      <a:r>
                        <a:rPr lang="bg-BG" sz="1600" b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и премахване на „тесните места“ в ключовите системи</a:t>
                      </a:r>
                      <a:endParaRPr lang="fr-FR" sz="1600" b="0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8. </a:t>
                      </a:r>
                      <a:r>
                        <a:rPr lang="bg-BG" sz="1600" b="0" i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Насърчаване на заетостта и подкрепа на</a:t>
                      </a:r>
                      <a:r>
                        <a:rPr lang="bg-BG" sz="1600" b="0" i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трудовата мобилност</a:t>
                      </a:r>
                      <a:endParaRPr lang="fr-FR" sz="1600" b="0" i="1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9. </a:t>
                      </a:r>
                      <a:r>
                        <a:rPr lang="bg-BG" sz="1600" b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Насърчаване на социалното</a:t>
                      </a:r>
                      <a:r>
                        <a:rPr lang="bg-BG" sz="1600" b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включване и борба с бедността</a:t>
                      </a:r>
                      <a:endParaRPr lang="fr-FR" sz="1600" b="0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10. </a:t>
                      </a:r>
                      <a:r>
                        <a:rPr lang="bg-BG" sz="1600" b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Инвестиции</a:t>
                      </a:r>
                      <a:r>
                        <a:rPr lang="bg-BG" sz="1600" b="0" baseline="0" dirty="0" smtClean="0">
                          <a:solidFill>
                            <a:srgbClr val="0B0492"/>
                          </a:solidFill>
                          <a:effectLst/>
                          <a:latin typeface="Cambria" panose="02040503050406030204" pitchFamily="18" charset="0"/>
                          <a:ea typeface="Times New Roman"/>
                          <a:cs typeface="Arial"/>
                        </a:rPr>
                        <a:t> в образованието, уменията и продължаващото обучение чрез развитие на образователната инфраструктура</a:t>
                      </a:r>
                      <a:endParaRPr lang="fr-FR" sz="1600" b="0" dirty="0">
                        <a:solidFill>
                          <a:srgbClr val="0B0492"/>
                        </a:solidFill>
                        <a:effectLst/>
                        <a:latin typeface="Cambria" panose="02040503050406030204" pitchFamily="18" charset="0"/>
                        <a:ea typeface="Times New Roman"/>
                      </a:endParaRPr>
                    </a:p>
                  </a:txBody>
                  <a:tcPr marL="62228" marR="622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96752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b="1" u="sng" dirty="0"/>
          </a:p>
          <a:p>
            <a:endParaRPr lang="en-US" b="1" u="sng" dirty="0"/>
          </a:p>
          <a:p>
            <a:endParaRPr lang="bg-BG" b="1" u="sng" dirty="0"/>
          </a:p>
          <a:p>
            <a:endParaRPr lang="bg-BG" dirty="0"/>
          </a:p>
        </p:txBody>
      </p:sp>
      <p:sp>
        <p:nvSpPr>
          <p:cNvPr id="2" name="Rectangle 1"/>
          <p:cNvSpPr/>
          <p:nvPr/>
        </p:nvSpPr>
        <p:spPr>
          <a:xfrm>
            <a:off x="467544" y="1628800"/>
            <a:ext cx="8280920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bg-BG" altLang="fr-FR" sz="2000" b="1" kern="0" dirty="0" smtClean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Предстояща покана за мрежи за добри практики: </a:t>
            </a:r>
            <a:r>
              <a:rPr lang="bg-BG" altLang="fr-FR" sz="2000" b="1" kern="0" dirty="0" smtClean="0">
                <a:solidFill>
                  <a:srgbClr val="C00000"/>
                </a:solidFill>
                <a:latin typeface="Cambria" panose="02040503050406030204" pitchFamily="18" charset="0"/>
                <a:cs typeface="ＭＳ Ｐゴシック" charset="0"/>
              </a:rPr>
              <a:t>септември - ноември</a:t>
            </a:r>
            <a:endParaRPr lang="en-US" altLang="fr-FR" sz="2000" b="1" kern="0" dirty="0">
              <a:solidFill>
                <a:srgbClr val="C00000"/>
              </a:solidFill>
              <a:latin typeface="Cambria" panose="02040503050406030204" pitchFamily="18" charset="0"/>
              <a:cs typeface="ＭＳ Ｐゴシック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&gt; 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Ще бъдат одобрени до 15 проекта за създаване на мрежи</a:t>
            </a:r>
            <a:endParaRPr lang="en-US" altLang="fr-FR" sz="2000" b="1" kern="0" dirty="0">
              <a:solidFill>
                <a:srgbClr val="000090"/>
              </a:solidFill>
              <a:latin typeface="Cambria" panose="02040503050406030204" pitchFamily="18" charset="0"/>
              <a:cs typeface="ＭＳ Ｐゴシック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&gt; 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Продължителност до </a:t>
            </a: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30 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месеца</a:t>
            </a: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 (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Етап</a:t>
            </a: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 1: 6 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месеца</a:t>
            </a: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 + 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Етап</a:t>
            </a: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 2: 24 </a:t>
            </a:r>
            <a:r>
              <a:rPr lang="bg-BG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месеца</a:t>
            </a:r>
            <a:r>
              <a:rPr lang="en-US" altLang="fr-FR" sz="2000" b="1" kern="0" dirty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)</a:t>
            </a: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en-US" altLang="fr-FR" sz="2000" b="1" kern="0" dirty="0" smtClean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&gt; </a:t>
            </a:r>
            <a:r>
              <a:rPr lang="bg-BG" altLang="fr-FR" sz="2000" b="1" kern="0" dirty="0" smtClean="0">
                <a:solidFill>
                  <a:srgbClr val="000090"/>
                </a:solidFill>
                <a:latin typeface="Cambria" panose="02040503050406030204" pitchFamily="18" charset="0"/>
                <a:cs typeface="ＭＳ Ｐゴシック" charset="0"/>
              </a:rPr>
              <a:t>Партньорство</a:t>
            </a:r>
            <a:endParaRPr lang="bg-BG" altLang="fr-FR" sz="2000" b="1" kern="0" dirty="0">
              <a:solidFill>
                <a:srgbClr val="000090"/>
              </a:solidFill>
              <a:latin typeface="Cambria" panose="02040503050406030204" pitchFamily="18" charset="0"/>
              <a:cs typeface="ＭＳ Ｐゴシック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r>
              <a:rPr lang="bg-BG" altLang="fr-FR" dirty="0" smtClean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Един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водещ партньор</a:t>
            </a:r>
            <a:endParaRPr lang="en-US" altLang="fr-FR" dirty="0">
              <a:solidFill>
                <a:srgbClr val="000090"/>
              </a:solidFill>
              <a:latin typeface="Cambria" panose="02040503050406030204" pitchFamily="18" charset="0"/>
              <a:sym typeface="Wingdings" pitchFamily="2" charset="2"/>
            </a:endParaRPr>
          </a:p>
          <a:p>
            <a:pPr lvl="3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7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до</a:t>
            </a:r>
            <a:r>
              <a:rPr lang="en-US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9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градове-партньори</a:t>
            </a:r>
            <a:r>
              <a:rPr lang="en-US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(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от поне</a:t>
            </a:r>
            <a:r>
              <a:rPr lang="en-US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3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различни държави</a:t>
            </a:r>
            <a:r>
              <a:rPr lang="en-US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)</a:t>
            </a:r>
          </a:p>
          <a:p>
            <a:pPr lvl="3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Баланс между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по-слабо развити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&amp;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развити региони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:</a:t>
            </a:r>
          </a:p>
          <a:p>
            <a:pPr lvl="3">
              <a:buClr>
                <a:srgbClr val="FF3300"/>
              </a:buClr>
              <a:defRPr/>
            </a:pP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-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минимум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3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от по-слабо развити региони, ако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партньорите са 7;</a:t>
            </a:r>
            <a:endParaRPr lang="fr-FR" altLang="fr-FR" dirty="0">
              <a:solidFill>
                <a:srgbClr val="000090"/>
              </a:solidFill>
              <a:latin typeface="Cambria" panose="02040503050406030204" pitchFamily="18" charset="0"/>
              <a:sym typeface="Wingdings" pitchFamily="2" charset="2"/>
            </a:endParaRPr>
          </a:p>
          <a:p>
            <a:pPr lvl="3">
              <a:buClr>
                <a:srgbClr val="FF3300"/>
              </a:buClr>
              <a:defRPr/>
            </a:pP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-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минимум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4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от по-слабо развити региони, ако</a:t>
            </a:r>
            <a:r>
              <a:rPr lang="fr-FR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 </a:t>
            </a:r>
            <a:r>
              <a:rPr lang="bg-BG" altLang="fr-FR" dirty="0">
                <a:solidFill>
                  <a:srgbClr val="000090"/>
                </a:solidFill>
                <a:latin typeface="Cambria" panose="02040503050406030204" pitchFamily="18" charset="0"/>
                <a:sym typeface="Wingdings" pitchFamily="2" charset="2"/>
              </a:rPr>
              <a:t>партньорите са 8-9.</a:t>
            </a:r>
            <a:endParaRPr lang="fr-FR" altLang="fr-FR" dirty="0">
              <a:solidFill>
                <a:srgbClr val="000090"/>
              </a:solidFill>
              <a:latin typeface="Cambria" panose="020405030504060302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923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43">
            <a:off x="266634" y="1323555"/>
            <a:ext cx="715425" cy="68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263691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Благодаря за вниманието</a:t>
            </a:r>
          </a:p>
          <a:p>
            <a:pPr algn="ctr"/>
            <a:endParaRPr lang="bg-BG" sz="3200" dirty="0"/>
          </a:p>
        </p:txBody>
      </p:sp>
      <p:pic>
        <p:nvPicPr>
          <p:cNvPr id="614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32687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AppData\Local\Temp\Logo-URBACT-CMJN-Baselin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32" y="2636912"/>
            <a:ext cx="2124075" cy="102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1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3265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Програма УРБАКТ накратко</a:t>
            </a:r>
            <a:endParaRPr lang="fr-FR" sz="2800" b="1" dirty="0">
              <a:solidFill>
                <a:schemeClr val="bg1"/>
              </a:solidFill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43">
            <a:off x="214177" y="1323554"/>
            <a:ext cx="715425" cy="68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043608" y="1573336"/>
            <a:ext cx="7200800" cy="4087912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bg-BG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Програма за транстериториално сътрудничество, съфинансирана от ЕФРР</a:t>
            </a: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bg-BG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Допустими по програмата са всички 28 държави-членки, както и 2 държави-партньори – Швейцария и Норвегия</a:t>
            </a: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bg-BG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Основна цел</a:t>
            </a:r>
            <a:r>
              <a:rPr lang="en-US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bg-BG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Насърчаване на устойчивото развитие на градовете в ЕС</a:t>
            </a: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bg-BG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Управляващ орган</a:t>
            </a:r>
            <a:r>
              <a:rPr lang="en-US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bg-BG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Франция</a:t>
            </a:r>
            <a:endParaRPr lang="en-US" sz="2200" dirty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GB" altLang="fr-FR" sz="2000" kern="0" dirty="0" smtClean="0">
              <a:solidFill>
                <a:srgbClr val="000066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j-lt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0030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214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286916" y="405482"/>
            <a:ext cx="72374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altLang="fr-F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УРБАКТ </a:t>
            </a:r>
            <a:r>
              <a:rPr lang="en-US" altLang="fr-F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III </a:t>
            </a:r>
            <a:r>
              <a:rPr lang="it-IT" altLang="fr-F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– 4 </a:t>
            </a:r>
            <a:r>
              <a:rPr lang="bg-BG" altLang="fr-FR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основни цели</a:t>
            </a:r>
            <a:endParaRPr lang="it-IT" altLang="fr-FR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700808"/>
            <a:ext cx="72728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altLang="fr-FR" sz="2200" dirty="0" smtClean="0">
                <a:solidFill>
                  <a:srgbClr val="000080"/>
                </a:solidFill>
                <a:latin typeface="Cambria" panose="02040503050406030204" pitchFamily="18" charset="0"/>
              </a:rPr>
              <a:t>Подобряване на </a:t>
            </a:r>
            <a:r>
              <a:rPr lang="bg-BG" altLang="fr-FR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капацитета</a:t>
            </a:r>
            <a:r>
              <a:rPr lang="bg-BG" altLang="fr-FR" sz="2200" dirty="0" smtClean="0">
                <a:solidFill>
                  <a:srgbClr val="000080"/>
                </a:solidFill>
                <a:latin typeface="Cambria" panose="02040503050406030204" pitchFamily="18" charset="0"/>
              </a:rPr>
              <a:t> за управление на градското развитие, залагайки на партньорството</a:t>
            </a:r>
          </a:p>
          <a:p>
            <a:pPr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fr-FR" sz="2200" dirty="0">
              <a:solidFill>
                <a:srgbClr val="000080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altLang="fr-FR" sz="2200" dirty="0" smtClean="0">
                <a:solidFill>
                  <a:srgbClr val="000080"/>
                </a:solidFill>
                <a:latin typeface="Cambria" panose="02040503050406030204" pitchFamily="18" charset="0"/>
              </a:rPr>
              <a:t>Подобряване на </a:t>
            </a:r>
            <a:r>
              <a:rPr lang="bg-BG" altLang="fr-FR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качеството</a:t>
            </a:r>
            <a:r>
              <a:rPr lang="bg-BG" altLang="fr-FR" sz="2200" dirty="0" smtClean="0">
                <a:solidFill>
                  <a:srgbClr val="000080"/>
                </a:solidFill>
                <a:latin typeface="Cambria" panose="02040503050406030204" pitchFamily="18" charset="0"/>
              </a:rPr>
              <a:t> на плановете за градско развитие</a:t>
            </a:r>
            <a:endParaRPr lang="it-IT" altLang="fr-FR" sz="2200" dirty="0">
              <a:solidFill>
                <a:srgbClr val="FF3300"/>
              </a:solidFill>
              <a:latin typeface="Cambria" panose="02040503050406030204" pitchFamily="18" charset="0"/>
            </a:endParaRPr>
          </a:p>
          <a:p>
            <a:pPr marL="3175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fr-FR" sz="2200" dirty="0">
              <a:solidFill>
                <a:srgbClr val="FF3300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altLang="fr-FR" sz="2200" dirty="0" smtClean="0">
                <a:solidFill>
                  <a:srgbClr val="000080"/>
                </a:solidFill>
                <a:latin typeface="Cambria" panose="02040503050406030204" pitchFamily="18" charset="0"/>
              </a:rPr>
              <a:t>Подобряване на </a:t>
            </a:r>
            <a:r>
              <a:rPr lang="bg-BG" altLang="fr-FR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прилагането</a:t>
            </a:r>
            <a:r>
              <a:rPr lang="bg-BG" altLang="fr-FR" sz="2200" dirty="0" smtClean="0">
                <a:solidFill>
                  <a:srgbClr val="000080"/>
                </a:solidFill>
                <a:latin typeface="Cambria" panose="02040503050406030204" pitchFamily="18" charset="0"/>
              </a:rPr>
              <a:t> на плановете за градско развитие</a:t>
            </a:r>
            <a:endParaRPr lang="it-IT" altLang="fr-FR" sz="2200" dirty="0">
              <a:solidFill>
                <a:srgbClr val="000080"/>
              </a:solidFill>
              <a:latin typeface="Cambria" panose="02040503050406030204" pitchFamily="18" charset="0"/>
            </a:endParaRPr>
          </a:p>
          <a:p>
            <a:pPr marL="3175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fr-FR" sz="2200" dirty="0">
              <a:solidFill>
                <a:srgbClr val="000080"/>
              </a:solidFill>
              <a:latin typeface="Cambria" panose="02040503050406030204" pitchFamily="18" charset="0"/>
            </a:endParaRPr>
          </a:p>
          <a:p>
            <a:pPr marL="342900" indent="-342900">
              <a:buClr>
                <a:srgbClr val="FF3300"/>
              </a:buClr>
              <a:buSzPct val="200000"/>
              <a:buFont typeface="Wingdings" panose="05000000000000000000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g-BG" altLang="ja-JP" sz="2200" dirty="0" smtClean="0">
                <a:solidFill>
                  <a:srgbClr val="000066"/>
                </a:solidFill>
                <a:latin typeface="Cambria" panose="02040503050406030204" pitchFamily="18" charset="0"/>
              </a:rPr>
              <a:t>Осигуряване на </a:t>
            </a:r>
            <a:r>
              <a:rPr lang="bg-BG" altLang="ja-JP" sz="22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знания и добри практики </a:t>
            </a:r>
            <a:r>
              <a:rPr lang="bg-BG" altLang="ja-JP" sz="2200" dirty="0" smtClean="0">
                <a:solidFill>
                  <a:srgbClr val="000066"/>
                </a:solidFill>
                <a:latin typeface="Cambria" panose="02040503050406030204" pitchFamily="18" charset="0"/>
              </a:rPr>
              <a:t>за експертите и управленците на всички нива</a:t>
            </a:r>
            <a:endParaRPr lang="it-IT" altLang="fr-FR" sz="2200" dirty="0">
              <a:solidFill>
                <a:srgbClr val="00008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6943">
            <a:off x="214177" y="2047829"/>
            <a:ext cx="715425" cy="68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oneTexte 1"/>
          <p:cNvSpPr txBox="1">
            <a:spLocks noChangeArrowheads="1"/>
          </p:cNvSpPr>
          <p:nvPr/>
        </p:nvSpPr>
        <p:spPr bwMode="auto">
          <a:xfrm>
            <a:off x="252189" y="528861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 </a:t>
            </a:r>
            <a:r>
              <a:rPr lang="bg-BG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основни направления</a:t>
            </a:r>
            <a:endParaRPr lang="fr-F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7320" y="1419639"/>
            <a:ext cx="2491851" cy="3322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bg-B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Международен обмен и обучение</a:t>
            </a:r>
            <a:endParaRPr lang="fr-F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eaLnBrk="0" hangingPunct="0">
              <a:defRPr/>
            </a:pPr>
            <a:endParaRPr lang="fr-FR" sz="16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bg-BG" altLang="fr-FR" dirty="0" smtClean="0">
                <a:solidFill>
                  <a:srgbClr val="000066"/>
                </a:solidFill>
                <a:latin typeface="Cambria" panose="02040503050406030204" pitchFamily="18" charset="0"/>
              </a:rPr>
              <a:t>Общини споделят опит, проблеми и  решения, учат се едни от други, набелязват добри практики и прилагат интегрирани планове</a:t>
            </a:r>
            <a:endParaRPr lang="fr-FR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 eaLnBrk="0" hangingPunct="0"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hangingPunct="0"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51387" y="1416170"/>
            <a:ext cx="2428893" cy="325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Cambria" panose="02040503050406030204" pitchFamily="18" charset="0"/>
              </a:rPr>
              <a:t>Изграждане на капацитет</a:t>
            </a:r>
            <a:endParaRPr lang="fr-F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bg-BG" altLang="fr-FR" dirty="0" smtClean="0">
                <a:solidFill>
                  <a:srgbClr val="000066"/>
                </a:solidFill>
                <a:latin typeface="Cambria" panose="02040503050406030204" pitchFamily="18" charset="0"/>
              </a:rPr>
              <a:t>Подобряване на възмжностите на експертите и управленците да разработват планове за развитие, основани на партньорството</a:t>
            </a:r>
            <a:endParaRPr lang="fr-FR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75556" y="1412776"/>
            <a:ext cx="2428892" cy="3192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bg-BG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Разпространение на информация и знания</a:t>
            </a:r>
            <a:endParaRPr lang="fr-FR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bg-BG" altLang="fr-FR" dirty="0" smtClean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 eaLnBrk="0" fontAlgn="auto" hangingPunct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bg-BG" altLang="fr-FR" dirty="0" smtClean="0">
                <a:solidFill>
                  <a:srgbClr val="000066"/>
                </a:solidFill>
                <a:latin typeface="Cambria" panose="02040503050406030204" pitchFamily="18" charset="0"/>
              </a:rPr>
              <a:t>Разпространение на знания  и добри практики  в полза и на широката общественост  и експертните среди</a:t>
            </a:r>
            <a:endParaRPr lang="fr-FR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56546" y="4969592"/>
            <a:ext cx="1859870" cy="606325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55834" y="5042618"/>
            <a:ext cx="1866912" cy="70485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87940" y="5042618"/>
            <a:ext cx="1785950" cy="642942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  <p:sp>
        <p:nvSpPr>
          <p:cNvPr id="36886" name="ZoneTexte 12"/>
          <p:cNvSpPr txBox="1">
            <a:spLocks noChangeArrowheads="1"/>
          </p:cNvSpPr>
          <p:nvPr/>
        </p:nvSpPr>
        <p:spPr bwMode="auto">
          <a:xfrm>
            <a:off x="1478262" y="5190063"/>
            <a:ext cx="9252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Мрежи</a:t>
            </a:r>
            <a:r>
              <a:rPr lang="bg-BG" sz="16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fr-F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6887" name="ZoneTexte 14"/>
          <p:cNvSpPr txBox="1">
            <a:spLocks noChangeArrowheads="1"/>
          </p:cNvSpPr>
          <p:nvPr/>
        </p:nvSpPr>
        <p:spPr bwMode="auto">
          <a:xfrm>
            <a:off x="4086990" y="5178951"/>
            <a:ext cx="11576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Обучения</a:t>
            </a:r>
            <a:endParaRPr lang="fr-F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6888" name="ZoneTexte 15"/>
          <p:cNvSpPr txBox="1">
            <a:spLocks noChangeArrowheads="1"/>
          </p:cNvSpPr>
          <p:nvPr/>
        </p:nvSpPr>
        <p:spPr bwMode="auto">
          <a:xfrm>
            <a:off x="6654970" y="4977338"/>
            <a:ext cx="1401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g-BG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Платформи на знанието</a:t>
            </a:r>
            <a:endParaRPr lang="fr-FR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49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 bwMode="auto">
          <a:xfrm>
            <a:off x="683568" y="1196752"/>
            <a:ext cx="7239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fr-FR" dirty="0" smtClean="0">
              <a:solidFill>
                <a:schemeClr val="tx2"/>
              </a:solidFill>
            </a:endParaRPr>
          </a:p>
          <a:p>
            <a:r>
              <a:rPr lang="bg-BG" altLang="fr-FR" sz="2200" dirty="0" smtClean="0">
                <a:solidFill>
                  <a:srgbClr val="0B0492"/>
                </a:solidFill>
                <a:latin typeface="Cambria" panose="02040503050406030204" pitchFamily="18" charset="0"/>
              </a:rPr>
              <a:t>3 вида мрежи са допустими</a:t>
            </a:r>
            <a:r>
              <a:rPr lang="en-US" altLang="fr-FR" sz="2200" dirty="0" smtClean="0">
                <a:solidFill>
                  <a:srgbClr val="0B0492"/>
                </a:solidFill>
                <a:latin typeface="Cambria" panose="02040503050406030204" pitchFamily="18" charset="0"/>
              </a:rPr>
              <a:t>:</a:t>
            </a:r>
          </a:p>
          <a:p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bg-BG" altLang="fr-FR" sz="2200" dirty="0" smtClean="0">
                <a:solidFill>
                  <a:srgbClr val="0B0492"/>
                </a:solidFill>
                <a:latin typeface="Cambria" panose="02040503050406030204" pitchFamily="18" charset="0"/>
              </a:rPr>
              <a:t>Мрежи по планиране</a:t>
            </a:r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bg-BG" altLang="fr-FR" sz="2200" dirty="0" smtClean="0">
                <a:solidFill>
                  <a:srgbClr val="0B0492"/>
                </a:solidFill>
                <a:latin typeface="Cambria" panose="02040503050406030204" pitchFamily="18" charset="0"/>
              </a:rPr>
              <a:t>Мрежи по прилагане </a:t>
            </a:r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algn="ctr"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bg-BG" altLang="fr-FR" sz="2200" dirty="0" smtClean="0">
                <a:solidFill>
                  <a:srgbClr val="0B0492"/>
                </a:solidFill>
                <a:latin typeface="Cambria" panose="02040503050406030204" pitchFamily="18" charset="0"/>
              </a:rPr>
              <a:t>Мрежи за обмен на добри практики</a:t>
            </a:r>
            <a:endParaRPr lang="en-US" altLang="fr-FR" sz="2200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endParaRPr lang="fr-FR" altLang="fr-FR" sz="2200" dirty="0" smtClean="0"/>
          </a:p>
          <a:p>
            <a:endParaRPr lang="fr-FR" altLang="fr-FR" sz="22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88640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Мрежи по УРБАКТ </a:t>
            </a: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III</a:t>
            </a:r>
            <a:endParaRPr lang="fr-F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bg-BG" sz="2800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има избор</a:t>
            </a:r>
            <a:endParaRPr lang="fr-FR" sz="2800" i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2271">
            <a:off x="5139957" y="2940067"/>
            <a:ext cx="3096712" cy="295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313492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Бюджет и техническа помощ </a:t>
            </a:r>
            <a:endParaRPr lang="fr-FR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1124744"/>
            <a:ext cx="8640960" cy="4248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3300"/>
              </a:buClr>
              <a:buSzPct val="150000"/>
              <a:buFont typeface="Arial"/>
              <a:buChar char="•"/>
              <a:defRPr/>
            </a:pPr>
            <a:endParaRPr lang="en-GB" altLang="fr-FR" sz="2200" b="1" dirty="0" smtClean="0">
              <a:solidFill>
                <a:srgbClr val="000090"/>
              </a:solidFill>
              <a:latin typeface="+mj-lt"/>
              <a:cs typeface="Arial" panose="020B0604020202020204" pitchFamily="34" charset="0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Arial"/>
              <a:buChar char="•"/>
              <a:defRPr/>
            </a:pPr>
            <a:r>
              <a:rPr lang="bg-BG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Общ бюджет</a:t>
            </a:r>
            <a:r>
              <a:rPr lang="en-GB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: 600.000 -750.000 </a:t>
            </a:r>
            <a:r>
              <a:rPr lang="bg-BG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евро</a:t>
            </a:r>
            <a:r>
              <a:rPr lang="en-GB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(= </a:t>
            </a:r>
            <a:r>
              <a:rPr lang="bg-BG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ЕФРР</a:t>
            </a:r>
            <a:r>
              <a:rPr lang="en-GB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 + </a:t>
            </a:r>
            <a:r>
              <a:rPr lang="bg-BG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собствено участие</a:t>
            </a:r>
            <a:r>
              <a:rPr lang="en-GB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fr-FR" altLang="fr-FR" sz="2200" b="1" dirty="0" smtClean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Courier New"/>
              <a:buChar char="o"/>
              <a:defRPr/>
            </a:pP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За слабо развитите региони </a:t>
            </a:r>
            <a:r>
              <a:rPr lang="fr-FR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: 85% </a:t>
            </a: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съфинасиране от ЕФРР (за БГ 15% от МРРБ)</a:t>
            </a:r>
            <a:endParaRPr lang="fr-FR" altLang="fr-FR" sz="2200" dirty="0" smtClean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Courier New"/>
              <a:buChar char="o"/>
              <a:defRPr/>
            </a:pP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За развитите региони</a:t>
            </a:r>
            <a:r>
              <a:rPr lang="fr-FR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: 70% </a:t>
            </a: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съфинансиране от ЕФРР</a:t>
            </a:r>
            <a:endParaRPr lang="fr-FR" altLang="fr-FR" sz="2200" dirty="0" smtClean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Arial"/>
              <a:buChar char="•"/>
              <a:defRPr/>
            </a:pPr>
            <a:r>
              <a:rPr lang="bg-BG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Допълнителна подкрепа за експертна помощ</a:t>
            </a:r>
            <a:endParaRPr lang="fr-FR" altLang="fr-FR" sz="2200" b="1" dirty="0" smtClean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  <a:defRPr/>
            </a:pPr>
            <a:r>
              <a:rPr lang="fr-FR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 </a:t>
            </a:r>
            <a:r>
              <a:rPr lang="fr-FR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127.500 </a:t>
            </a: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евро</a:t>
            </a:r>
            <a:r>
              <a:rPr lang="fr-FR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bg-BG" altLang="fr-FR" sz="2200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мрежа</a:t>
            </a:r>
            <a:endParaRPr lang="fr-FR" altLang="fr-FR" sz="2200" dirty="0" smtClean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FF6600"/>
              </a:buClr>
              <a:buSzPct val="130000"/>
              <a:defRPr/>
            </a:pPr>
            <a:r>
              <a:rPr lang="bg-BG" altLang="fr-FR" sz="2200" b="1" dirty="0" smtClean="0">
                <a:solidFill>
                  <a:srgbClr val="00009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Текуща методическа помощ от Секретариата на УРБАКТ и от програмните експерти</a:t>
            </a:r>
            <a:endParaRPr lang="fr-FR" altLang="fr-FR" sz="2200" dirty="0" smtClean="0">
              <a:solidFill>
                <a:srgbClr val="00009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  <a:defRPr/>
            </a:pPr>
            <a:endParaRPr lang="fr-FR" altLang="fr-FR" sz="1800" dirty="0" smtClean="0">
              <a:solidFill>
                <a:srgbClr val="000090"/>
              </a:solidFill>
              <a:latin typeface="+mj-l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193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91719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 e</a:t>
            </a:r>
            <a:r>
              <a:rPr lang="bg-BG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тапа в жизнения цикъл на мрежата</a:t>
            </a:r>
            <a:endParaRPr lang="en-GB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1484784"/>
            <a:ext cx="6717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0B0492"/>
                </a:solidFill>
                <a:latin typeface="Cambria" panose="02040503050406030204" pitchFamily="18" charset="0"/>
              </a:rPr>
              <a:t>Етап </a:t>
            </a:r>
            <a:r>
              <a:rPr lang="fr-FR" b="1" dirty="0" smtClean="0">
                <a:solidFill>
                  <a:srgbClr val="0B0492"/>
                </a:solidFill>
                <a:latin typeface="Cambria" panose="02040503050406030204" pitchFamily="18" charset="0"/>
              </a:rPr>
              <a:t>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6-месечен подготвителен етап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Финансиране за етапа до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 150.000 € (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от общия бюджет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2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работни пакета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РП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1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Управление на проекта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РП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2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Разработване на проекта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(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осъществяване на начални проучвания, контакти и анализи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)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endParaRPr lang="fr-FR" dirty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r>
              <a:rPr lang="bg-BG" b="1" dirty="0" smtClean="0">
                <a:solidFill>
                  <a:srgbClr val="0B0492"/>
                </a:solidFill>
                <a:latin typeface="Cambria" panose="02040503050406030204" pitchFamily="18" charset="0"/>
              </a:rPr>
              <a:t>Етап</a:t>
            </a:r>
            <a:r>
              <a:rPr lang="fr-FR" b="1" dirty="0" smtClean="0">
                <a:solidFill>
                  <a:srgbClr val="0B0492"/>
                </a:solidFill>
                <a:latin typeface="Cambria" panose="02040503050406030204" pitchFamily="18" charset="0"/>
              </a:rPr>
              <a:t>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24-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месечен „оперативен“ етап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4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работни пакета: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/>
              <a:buChar char="à"/>
            </a:pP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РП 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1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Управление на проекта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РП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2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Межднароден обмен на опит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РП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3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Ефект  върху местното управление </a:t>
            </a:r>
          </a:p>
          <a:p>
            <a:r>
              <a:rPr lang="bg-BG" dirty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   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(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действия на ниво община или град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/>
              <a:buChar char="à"/>
            </a:pP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РП</a:t>
            </a:r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 4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Разпространение на информация и знания</a:t>
            </a:r>
            <a:endParaRPr lang="fr-FR" dirty="0" smtClean="0">
              <a:solidFill>
                <a:srgbClr val="0B0492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en-GB" dirty="0"/>
          </a:p>
        </p:txBody>
      </p:sp>
      <p:sp>
        <p:nvSpPr>
          <p:cNvPr id="4" name="Accolade fermante 3"/>
          <p:cNvSpPr/>
          <p:nvPr/>
        </p:nvSpPr>
        <p:spPr>
          <a:xfrm>
            <a:off x="6732240" y="4460056"/>
            <a:ext cx="288032" cy="6463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7092280" y="4438853"/>
            <a:ext cx="1512168" cy="1200329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B0492"/>
                </a:solidFill>
                <a:latin typeface="Cambria" panose="02040503050406030204" pitchFamily="18" charset="0"/>
              </a:rPr>
              <a:t>URBACT </a:t>
            </a:r>
            <a:r>
              <a:rPr lang="bg-BG" dirty="0" smtClean="0">
                <a:solidFill>
                  <a:srgbClr val="0B0492"/>
                </a:solidFill>
                <a:latin typeface="Cambria" panose="02040503050406030204" pitchFamily="18" charset="0"/>
              </a:rPr>
              <a:t>Местна група за действие</a:t>
            </a:r>
            <a:endParaRPr lang="en-GB" dirty="0">
              <a:solidFill>
                <a:srgbClr val="0B0492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2271">
            <a:off x="87494" y="1602751"/>
            <a:ext cx="745386" cy="71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79" y="119675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 София участва в мрежа за планиране</a:t>
            </a:r>
          </a:p>
          <a:p>
            <a:endParaRPr lang="bg-BG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София е част от мрежата за прилагане: </a:t>
            </a:r>
            <a:r>
              <a:rPr lang="en-US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Creative spirits</a:t>
            </a:r>
          </a:p>
          <a:p>
            <a:endParaRPr lang="en-US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Целта на мрлежата е да подобри местните умения по маркетинг  и брандинг на градовете.  Целта на София е да подобри и насърчи творческите индустрии в града, да идентифицира обществените места и центрове, подходящи за тяхното развитие. </a:t>
            </a:r>
          </a:p>
          <a:p>
            <a:endParaRPr lang="bg-BG" b="1" u="sng" dirty="0"/>
          </a:p>
          <a:p>
            <a:r>
              <a:rPr lang="bg-BG" b="1" u="sng" dirty="0" smtClean="0"/>
              <a:t> </a:t>
            </a:r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3" name="Picture 2" descr="http://urbact.eu/sites/default/files/styles/medium_380x285/public/media/image_article_specific_approaches.png?itok=VzWNBOu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259460" cy="221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1907704" cy="9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19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79" y="119675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Българското участие досега:  София участва в мрежа за планиране </a:t>
            </a:r>
          </a:p>
          <a:p>
            <a:endParaRPr lang="bg-BG" b="1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Ще бием (в) Париж</a:t>
            </a:r>
          </a:p>
          <a:p>
            <a:endParaRPr lang="en-US" b="1" u="sng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От 16.01.2017г. всички моторни превозни средства в Париж, дори тези с чуждестранна регистрация,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имат винетки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с различни цветове, които показват в каква степен превозното средство замърсява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въздуха.</a:t>
            </a: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Видът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на винетката се определя от годината на производство и двигателя на автомобила.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 Превозни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средства, регистрирани преди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1997 г.,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остават без винетка и извън движение в делничните дни от 8 часа до 20 часа.</a:t>
            </a:r>
          </a:p>
          <a:p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Общината си поставя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и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цел да забрани дизеловите коли до 2020 г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.</a:t>
            </a:r>
          </a:p>
          <a:p>
            <a:endParaRPr lang="bg-B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София - програмата </a:t>
            </a:r>
            <a:r>
              <a:rPr lang="bg-BG" dirty="0">
                <a:solidFill>
                  <a:schemeClr val="tx2"/>
                </a:solidFill>
                <a:latin typeface="Cambria" panose="02040503050406030204" pitchFamily="18" charset="0"/>
              </a:rPr>
              <a:t>за по-чист въздух в столицата до 2020 г. – с всички конкретни мерки, ще бъде внесена за обсъждане и гласуване в общинския </a:t>
            </a:r>
            <a:r>
              <a:rPr lang="bg-BG" dirty="0" smtClean="0">
                <a:solidFill>
                  <a:schemeClr val="tx2"/>
                </a:solidFill>
                <a:latin typeface="Cambria" panose="02040503050406030204" pitchFamily="18" charset="0"/>
              </a:rPr>
              <a:t>съвет съвсем скоро. </a:t>
            </a:r>
          </a:p>
          <a:p>
            <a:endParaRPr lang="bg-BG" dirty="0"/>
          </a:p>
          <a:p>
            <a:endParaRPr lang="bg-BG" b="1" u="sng" dirty="0"/>
          </a:p>
          <a:p>
            <a:r>
              <a:rPr lang="bg-BG" b="1" u="sng" dirty="0" smtClean="0"/>
              <a:t> </a:t>
            </a:r>
          </a:p>
          <a:p>
            <a:endParaRPr lang="bg-BG" b="1" u="sng" dirty="0"/>
          </a:p>
          <a:p>
            <a:endParaRPr lang="bg-BG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95353"/>
            <a:ext cx="1615806" cy="79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673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5871</TotalTime>
  <Words>1197</Words>
  <Application>Microsoft Office PowerPoint</Application>
  <PresentationFormat>On-screen Show (4:3)</PresentationFormat>
  <Paragraphs>164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Kristijan RADOJCIC</dc:creator>
  <cp:lastModifiedBy>USER</cp:lastModifiedBy>
  <cp:revision>740</cp:revision>
  <cp:lastPrinted>2016-03-24T09:20:59Z</cp:lastPrinted>
  <dcterms:created xsi:type="dcterms:W3CDTF">2015-09-18T11:28:39Z</dcterms:created>
  <dcterms:modified xsi:type="dcterms:W3CDTF">2017-04-21T13:26:44Z</dcterms:modified>
</cp:coreProperties>
</file>