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notesMasterIdLst>
    <p:notesMasterId r:id="rId22"/>
  </p:notesMasterIdLst>
  <p:sldIdLst>
    <p:sldId id="259" r:id="rId2"/>
    <p:sldId id="300" r:id="rId3"/>
    <p:sldId id="288" r:id="rId4"/>
    <p:sldId id="289" r:id="rId5"/>
    <p:sldId id="290" r:id="rId6"/>
    <p:sldId id="291" r:id="rId7"/>
    <p:sldId id="292" r:id="rId8"/>
    <p:sldId id="293" r:id="rId9"/>
    <p:sldId id="297" r:id="rId10"/>
    <p:sldId id="260" r:id="rId11"/>
    <p:sldId id="261" r:id="rId12"/>
    <p:sldId id="262" r:id="rId13"/>
    <p:sldId id="264" r:id="rId14"/>
    <p:sldId id="269" r:id="rId15"/>
    <p:sldId id="280" r:id="rId16"/>
    <p:sldId id="267" r:id="rId17"/>
    <p:sldId id="268" r:id="rId18"/>
    <p:sldId id="271" r:id="rId19"/>
    <p:sldId id="272" r:id="rId20"/>
    <p:sldId id="281" r:id="rId21"/>
  </p:sldIdLst>
  <p:sldSz cx="9144000" cy="6840538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6BD0D"/>
    <a:srgbClr val="878375"/>
    <a:srgbClr val="35B3B8"/>
    <a:srgbClr val="000090"/>
    <a:srgbClr val="F08B27"/>
    <a:srgbClr val="AF1E75"/>
    <a:srgbClr val="C4007B"/>
    <a:srgbClr val="FBCF39"/>
    <a:srgbClr val="FFFFFF"/>
    <a:srgbClr val="9073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/>
    <p:restoredTop sz="83432" autoAdjust="0"/>
  </p:normalViewPr>
  <p:slideViewPr>
    <p:cSldViewPr snapToGrid="0" snapToObjects="1" showGuides="1">
      <p:cViewPr>
        <p:scale>
          <a:sx n="90" d="100"/>
          <a:sy n="90" d="100"/>
        </p:scale>
        <p:origin x="-246" y="30"/>
      </p:cViewPr>
      <p:guideLst>
        <p:guide orient="horz" pos="21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6FD8D-4A12-4627-AD0D-85D2B21481AE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85800"/>
            <a:ext cx="4581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8B859-111D-47F7-BBEC-F653417A897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166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467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700"/>
            <a:ext cx="9143999" cy="68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49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Image+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6119997" y="3710045"/>
            <a:ext cx="1944000" cy="2139950"/>
          </a:xfrm>
        </p:spPr>
        <p:txBody>
          <a:bodyPr lIns="108000" anchor="b" anchorCtr="0">
            <a:normAutofit/>
          </a:bodyPr>
          <a:lstStyle>
            <a:lvl1pPr marL="7938" indent="0">
              <a:buFont typeface="Arial" charset="0"/>
              <a:buNone/>
              <a:defRPr sz="1200" b="1" i="0">
                <a:solidFill>
                  <a:srgbClr val="F08B27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buFont typeface="Arial" charset="0"/>
              <a:buNone/>
              <a:defRPr sz="1200" b="0">
                <a:solidFill>
                  <a:srgbClr val="F08B27"/>
                </a:solidFill>
              </a:defRPr>
            </a:lvl2pPr>
            <a:lvl3pPr marL="222250" indent="-214313">
              <a:buFont typeface="Cambria" charset="0"/>
              <a:buChar char="⎼"/>
              <a:tabLst/>
              <a:defRPr sz="1200">
                <a:solidFill>
                  <a:srgbClr val="F08B27"/>
                </a:solidFill>
              </a:defRPr>
            </a:lvl3pPr>
            <a:lvl4pPr marL="222250" indent="0">
              <a:buFont typeface="Arial" charset="0"/>
              <a:buNone/>
              <a:tabLst/>
              <a:defRPr sz="1200">
                <a:solidFill>
                  <a:srgbClr val="F08B27"/>
                </a:solidFill>
              </a:defRPr>
            </a:lvl4pPr>
            <a:lvl5pPr marL="222250" indent="0">
              <a:buNone/>
              <a:tabLst/>
              <a:defRPr sz="1200">
                <a:solidFill>
                  <a:srgbClr val="F08B27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6" name="Pentagone 15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Good Practice Call - 2016</a:t>
            </a:r>
            <a:endParaRPr lang="fr-FR" dirty="0"/>
          </a:p>
        </p:txBody>
      </p:sp>
      <p:sp>
        <p:nvSpPr>
          <p:cNvPr id="5" name="Espace réservé pour une image  4"/>
          <p:cNvSpPr>
            <a:spLocks noGrp="1" noChangeAspect="1"/>
          </p:cNvSpPr>
          <p:nvPr>
            <p:ph type="pic" sz="quarter" idx="14"/>
          </p:nvPr>
        </p:nvSpPr>
        <p:spPr>
          <a:xfrm>
            <a:off x="719997" y="1799995"/>
            <a:ext cx="5400000" cy="40500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25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-Cover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2" b="40857"/>
          <a:stretch/>
        </p:blipFill>
        <p:spPr>
          <a:xfrm flipH="1">
            <a:off x="0" y="2743895"/>
            <a:ext cx="9144000" cy="349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885" y="5075538"/>
            <a:ext cx="1814799" cy="16333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885" y="346457"/>
            <a:ext cx="2653103" cy="104920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788" y="125548"/>
            <a:ext cx="2999875" cy="981777"/>
          </a:xfrm>
          <a:prstGeom prst="rect">
            <a:avLst/>
          </a:prstGeom>
        </p:spPr>
      </p:pic>
      <p:grpSp>
        <p:nvGrpSpPr>
          <p:cNvPr id="5" name="Grouper 4"/>
          <p:cNvGrpSpPr/>
          <p:nvPr userDrawn="1"/>
        </p:nvGrpSpPr>
        <p:grpSpPr>
          <a:xfrm>
            <a:off x="4443320" y="1175173"/>
            <a:ext cx="4620787" cy="5091726"/>
            <a:chOff x="4443320" y="1175173"/>
            <a:chExt cx="4620787" cy="5091726"/>
          </a:xfrm>
        </p:grpSpPr>
        <p:sp>
          <p:nvSpPr>
            <p:cNvPr id="3" name="Pentagone 2"/>
            <p:cNvSpPr/>
            <p:nvPr userDrawn="1"/>
          </p:nvSpPr>
          <p:spPr>
            <a:xfrm rot="1595350">
              <a:off x="4443320" y="1873255"/>
              <a:ext cx="4620787" cy="4393644"/>
            </a:xfrm>
            <a:prstGeom prst="pentagon">
              <a:avLst/>
            </a:prstGeom>
            <a:solidFill>
              <a:srgbClr val="F08B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Pentagone 3"/>
            <p:cNvSpPr/>
            <p:nvPr userDrawn="1"/>
          </p:nvSpPr>
          <p:spPr>
            <a:xfrm rot="20533236">
              <a:off x="6652583" y="1175173"/>
              <a:ext cx="1337487" cy="1271740"/>
            </a:xfrm>
            <a:prstGeom prst="pentagon">
              <a:avLst/>
            </a:prstGeom>
            <a:solidFill>
              <a:srgbClr val="216C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Pentagone 6"/>
            <p:cNvSpPr/>
            <p:nvPr userDrawn="1"/>
          </p:nvSpPr>
          <p:spPr>
            <a:xfrm rot="1507256">
              <a:off x="7153188" y="1819406"/>
              <a:ext cx="1347179" cy="1180273"/>
            </a:xfrm>
            <a:custGeom>
              <a:avLst/>
              <a:gdLst>
                <a:gd name="connsiteX0" fmla="*/ 1 w 1205004"/>
                <a:gd name="connsiteY0" fmla="*/ 437644 h 1145769"/>
                <a:gd name="connsiteX1" fmla="*/ 602502 w 1205004"/>
                <a:gd name="connsiteY1" fmla="*/ 0 h 1145769"/>
                <a:gd name="connsiteX2" fmla="*/ 1205003 w 1205004"/>
                <a:gd name="connsiteY2" fmla="*/ 437644 h 1145769"/>
                <a:gd name="connsiteX3" fmla="*/ 974868 w 1205004"/>
                <a:gd name="connsiteY3" fmla="*/ 1145766 h 1145769"/>
                <a:gd name="connsiteX4" fmla="*/ 230136 w 1205004"/>
                <a:gd name="connsiteY4" fmla="*/ 1145766 h 1145769"/>
                <a:gd name="connsiteX5" fmla="*/ 1 w 1205004"/>
                <a:gd name="connsiteY5" fmla="*/ 437644 h 1145769"/>
                <a:gd name="connsiteX0" fmla="*/ 0 w 1264671"/>
                <a:gd name="connsiteY0" fmla="*/ 465620 h 1145766"/>
                <a:gd name="connsiteX1" fmla="*/ 662170 w 1264671"/>
                <a:gd name="connsiteY1" fmla="*/ 0 h 1145766"/>
                <a:gd name="connsiteX2" fmla="*/ 1264671 w 1264671"/>
                <a:gd name="connsiteY2" fmla="*/ 437644 h 1145766"/>
                <a:gd name="connsiteX3" fmla="*/ 1034536 w 1264671"/>
                <a:gd name="connsiteY3" fmla="*/ 1145766 h 1145766"/>
                <a:gd name="connsiteX4" fmla="*/ 289804 w 1264671"/>
                <a:gd name="connsiteY4" fmla="*/ 1145766 h 1145766"/>
                <a:gd name="connsiteX5" fmla="*/ 0 w 1264671"/>
                <a:gd name="connsiteY5" fmla="*/ 465620 h 1145766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34536 w 1264671"/>
                <a:gd name="connsiteY3" fmla="*/ 1145766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46885 w 1264671"/>
                <a:gd name="connsiteY3" fmla="*/ 1094484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347179"/>
                <a:gd name="connsiteY0" fmla="*/ 465620 h 1151367"/>
                <a:gd name="connsiteX1" fmla="*/ 662170 w 1347179"/>
                <a:gd name="connsiteY1" fmla="*/ 0 h 1151367"/>
                <a:gd name="connsiteX2" fmla="*/ 1347179 w 1347179"/>
                <a:gd name="connsiteY2" fmla="*/ 380760 h 1151367"/>
                <a:gd name="connsiteX3" fmla="*/ 1046885 w 1347179"/>
                <a:gd name="connsiteY3" fmla="*/ 1094484 h 1151367"/>
                <a:gd name="connsiteX4" fmla="*/ 219644 w 1347179"/>
                <a:gd name="connsiteY4" fmla="*/ 1151367 h 1151367"/>
                <a:gd name="connsiteX5" fmla="*/ 0 w 1347179"/>
                <a:gd name="connsiteY5" fmla="*/ 465620 h 1151367"/>
                <a:gd name="connsiteX0" fmla="*/ 0 w 1347179"/>
                <a:gd name="connsiteY0" fmla="*/ 606406 h 1292153"/>
                <a:gd name="connsiteX1" fmla="*/ 632553 w 1347179"/>
                <a:gd name="connsiteY1" fmla="*/ 0 h 1292153"/>
                <a:gd name="connsiteX2" fmla="*/ 1347179 w 1347179"/>
                <a:gd name="connsiteY2" fmla="*/ 521546 h 1292153"/>
                <a:gd name="connsiteX3" fmla="*/ 1046885 w 1347179"/>
                <a:gd name="connsiteY3" fmla="*/ 1235270 h 1292153"/>
                <a:gd name="connsiteX4" fmla="*/ 219644 w 1347179"/>
                <a:gd name="connsiteY4" fmla="*/ 1292153 h 1292153"/>
                <a:gd name="connsiteX5" fmla="*/ 0 w 1347179"/>
                <a:gd name="connsiteY5" fmla="*/ 606406 h 1292153"/>
                <a:gd name="connsiteX0" fmla="*/ 0 w 1347179"/>
                <a:gd name="connsiteY0" fmla="*/ 483106 h 1168853"/>
                <a:gd name="connsiteX1" fmla="*/ 699464 w 1347179"/>
                <a:gd name="connsiteY1" fmla="*/ 0 h 1168853"/>
                <a:gd name="connsiteX2" fmla="*/ 1347179 w 1347179"/>
                <a:gd name="connsiteY2" fmla="*/ 398246 h 1168853"/>
                <a:gd name="connsiteX3" fmla="*/ 1046885 w 1347179"/>
                <a:gd name="connsiteY3" fmla="*/ 1111970 h 1168853"/>
                <a:gd name="connsiteX4" fmla="*/ 219644 w 1347179"/>
                <a:gd name="connsiteY4" fmla="*/ 1168853 h 1168853"/>
                <a:gd name="connsiteX5" fmla="*/ 0 w 1347179"/>
                <a:gd name="connsiteY5" fmla="*/ 483106 h 1168853"/>
                <a:gd name="connsiteX0" fmla="*/ 0 w 1347179"/>
                <a:gd name="connsiteY0" fmla="*/ 483106 h 1264206"/>
                <a:gd name="connsiteX1" fmla="*/ 699464 w 1347179"/>
                <a:gd name="connsiteY1" fmla="*/ 0 h 1264206"/>
                <a:gd name="connsiteX2" fmla="*/ 1347179 w 1347179"/>
                <a:gd name="connsiteY2" fmla="*/ 398246 h 1264206"/>
                <a:gd name="connsiteX3" fmla="*/ 1046885 w 1347179"/>
                <a:gd name="connsiteY3" fmla="*/ 1111970 h 1264206"/>
                <a:gd name="connsiteX4" fmla="*/ 55088 w 1347179"/>
                <a:gd name="connsiteY4" fmla="*/ 1264206 h 1264206"/>
                <a:gd name="connsiteX5" fmla="*/ 0 w 1347179"/>
                <a:gd name="connsiteY5" fmla="*/ 483106 h 1264206"/>
                <a:gd name="connsiteX0" fmla="*/ 0 w 1347179"/>
                <a:gd name="connsiteY0" fmla="*/ 483106 h 1180273"/>
                <a:gd name="connsiteX1" fmla="*/ 699464 w 1347179"/>
                <a:gd name="connsiteY1" fmla="*/ 0 h 1180273"/>
                <a:gd name="connsiteX2" fmla="*/ 1347179 w 1347179"/>
                <a:gd name="connsiteY2" fmla="*/ 398246 h 1180273"/>
                <a:gd name="connsiteX3" fmla="*/ 1046885 w 1347179"/>
                <a:gd name="connsiteY3" fmla="*/ 1111970 h 1180273"/>
                <a:gd name="connsiteX4" fmla="*/ 234096 w 1347179"/>
                <a:gd name="connsiteY4" fmla="*/ 1180273 h 1180273"/>
                <a:gd name="connsiteX5" fmla="*/ 0 w 1347179"/>
                <a:gd name="connsiteY5" fmla="*/ 483106 h 118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179" h="1180273">
                  <a:moveTo>
                    <a:pt x="0" y="483106"/>
                  </a:moveTo>
                  <a:lnTo>
                    <a:pt x="699464" y="0"/>
                  </a:lnTo>
                  <a:lnTo>
                    <a:pt x="1347179" y="398246"/>
                  </a:lnTo>
                  <a:lnTo>
                    <a:pt x="1046885" y="1111970"/>
                  </a:lnTo>
                  <a:lnTo>
                    <a:pt x="234096" y="1180273"/>
                  </a:lnTo>
                  <a:lnTo>
                    <a:pt x="0" y="483106"/>
                  </a:lnTo>
                  <a:close/>
                </a:path>
              </a:pathLst>
            </a:custGeom>
            <a:solidFill>
              <a:srgbClr val="FBCF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 userDrawn="1"/>
          </p:nvSpPr>
          <p:spPr>
            <a:xfrm>
              <a:off x="7210119" y="1918018"/>
              <a:ext cx="700215" cy="601361"/>
            </a:xfrm>
            <a:custGeom>
              <a:avLst/>
              <a:gdLst>
                <a:gd name="connsiteX0" fmla="*/ 74141 w 568411"/>
                <a:gd name="connsiteY0" fmla="*/ 115329 h 601362"/>
                <a:gd name="connsiteX1" fmla="*/ 0 w 568411"/>
                <a:gd name="connsiteY1" fmla="*/ 601362 h 601362"/>
                <a:gd name="connsiteX2" fmla="*/ 560173 w 568411"/>
                <a:gd name="connsiteY2" fmla="*/ 428367 h 601362"/>
                <a:gd name="connsiteX3" fmla="*/ 568411 w 568411"/>
                <a:gd name="connsiteY3" fmla="*/ 0 h 601362"/>
                <a:gd name="connsiteX4" fmla="*/ 74141 w 568411"/>
                <a:gd name="connsiteY4" fmla="*/ 115329 h 601362"/>
                <a:gd name="connsiteX0" fmla="*/ 0 w 626076"/>
                <a:gd name="connsiteY0" fmla="*/ 82378 h 601362"/>
                <a:gd name="connsiteX1" fmla="*/ 57665 w 626076"/>
                <a:gd name="connsiteY1" fmla="*/ 601362 h 601362"/>
                <a:gd name="connsiteX2" fmla="*/ 617838 w 626076"/>
                <a:gd name="connsiteY2" fmla="*/ 428367 h 601362"/>
                <a:gd name="connsiteX3" fmla="*/ 626076 w 626076"/>
                <a:gd name="connsiteY3" fmla="*/ 0 h 601362"/>
                <a:gd name="connsiteX4" fmla="*/ 0 w 626076"/>
                <a:gd name="connsiteY4" fmla="*/ 82378 h 601362"/>
                <a:gd name="connsiteX0" fmla="*/ 0 w 617838"/>
                <a:gd name="connsiteY0" fmla="*/ 98854 h 617838"/>
                <a:gd name="connsiteX1" fmla="*/ 57665 w 617838"/>
                <a:gd name="connsiteY1" fmla="*/ 617838 h 617838"/>
                <a:gd name="connsiteX2" fmla="*/ 617838 w 617838"/>
                <a:gd name="connsiteY2" fmla="*/ 444843 h 617838"/>
                <a:gd name="connsiteX3" fmla="*/ 617838 w 617838"/>
                <a:gd name="connsiteY3" fmla="*/ 0 h 617838"/>
                <a:gd name="connsiteX4" fmla="*/ 0 w 617838"/>
                <a:gd name="connsiteY4" fmla="*/ 98854 h 617838"/>
                <a:gd name="connsiteX0" fmla="*/ 65902 w 683740"/>
                <a:gd name="connsiteY0" fmla="*/ 98854 h 650789"/>
                <a:gd name="connsiteX1" fmla="*/ 0 w 683740"/>
                <a:gd name="connsiteY1" fmla="*/ 650789 h 650789"/>
                <a:gd name="connsiteX2" fmla="*/ 683740 w 683740"/>
                <a:gd name="connsiteY2" fmla="*/ 444843 h 650789"/>
                <a:gd name="connsiteX3" fmla="*/ 683740 w 683740"/>
                <a:gd name="connsiteY3" fmla="*/ 0 h 650789"/>
                <a:gd name="connsiteX4" fmla="*/ 65902 w 683740"/>
                <a:gd name="connsiteY4" fmla="*/ 98854 h 650789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444843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42551 w 659027"/>
                <a:gd name="connsiteY2" fmla="*/ 247135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288324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67265"/>
                <a:gd name="connsiteY0" fmla="*/ 148281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41189 w 667265"/>
                <a:gd name="connsiteY4" fmla="*/ 148281 h 568410"/>
                <a:gd name="connsiteX0" fmla="*/ 32951 w 667265"/>
                <a:gd name="connsiteY0" fmla="*/ 90616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32951 w 667265"/>
                <a:gd name="connsiteY4" fmla="*/ 90616 h 568410"/>
                <a:gd name="connsiteX0" fmla="*/ 0 w 634314"/>
                <a:gd name="connsiteY0" fmla="*/ 90616 h 510745"/>
                <a:gd name="connsiteX1" fmla="*/ 131806 w 634314"/>
                <a:gd name="connsiteY1" fmla="*/ 510745 h 510745"/>
                <a:gd name="connsiteX2" fmla="*/ 626076 w 634314"/>
                <a:gd name="connsiteY2" fmla="*/ 337751 h 510745"/>
                <a:gd name="connsiteX3" fmla="*/ 634314 w 634314"/>
                <a:gd name="connsiteY3" fmla="*/ 0 h 510745"/>
                <a:gd name="connsiteX4" fmla="*/ 0 w 634314"/>
                <a:gd name="connsiteY4" fmla="*/ 90616 h 51074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37751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469556 w 683740"/>
                <a:gd name="connsiteY2" fmla="*/ 296562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45989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75502"/>
                <a:gd name="connsiteY0" fmla="*/ 230660 h 724929"/>
                <a:gd name="connsiteX1" fmla="*/ 0 w 675502"/>
                <a:gd name="connsiteY1" fmla="*/ 724929 h 724929"/>
                <a:gd name="connsiteX2" fmla="*/ 675502 w 675502"/>
                <a:gd name="connsiteY2" fmla="*/ 486033 h 724929"/>
                <a:gd name="connsiteX3" fmla="*/ 354226 w 675502"/>
                <a:gd name="connsiteY3" fmla="*/ 0 h 724929"/>
                <a:gd name="connsiteX4" fmla="*/ 49426 w 675502"/>
                <a:gd name="connsiteY4" fmla="*/ 230660 h 724929"/>
                <a:gd name="connsiteX0" fmla="*/ 49426 w 700215"/>
                <a:gd name="connsiteY0" fmla="*/ 107092 h 601361"/>
                <a:gd name="connsiteX1" fmla="*/ 0 w 700215"/>
                <a:gd name="connsiteY1" fmla="*/ 601361 h 601361"/>
                <a:gd name="connsiteX2" fmla="*/ 675502 w 700215"/>
                <a:gd name="connsiteY2" fmla="*/ 362465 h 601361"/>
                <a:gd name="connsiteX3" fmla="*/ 700215 w 700215"/>
                <a:gd name="connsiteY3" fmla="*/ 0 h 601361"/>
                <a:gd name="connsiteX4" fmla="*/ 49426 w 700215"/>
                <a:gd name="connsiteY4" fmla="*/ 107092 h 60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15" h="601361">
                  <a:moveTo>
                    <a:pt x="49426" y="107092"/>
                  </a:moveTo>
                  <a:lnTo>
                    <a:pt x="0" y="601361"/>
                  </a:lnTo>
                  <a:lnTo>
                    <a:pt x="675502" y="362465"/>
                  </a:lnTo>
                  <a:lnTo>
                    <a:pt x="700215" y="0"/>
                  </a:lnTo>
                  <a:lnTo>
                    <a:pt x="49426" y="107092"/>
                  </a:lnTo>
                  <a:close/>
                </a:path>
              </a:pathLst>
            </a:custGeom>
            <a:solidFill>
              <a:srgbClr val="35B3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29" y="2804755"/>
            <a:ext cx="390506" cy="380230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 userDrawn="1">
            <p:ph type="title"/>
          </p:nvPr>
        </p:nvSpPr>
        <p:spPr>
          <a:xfrm>
            <a:off x="5342021" y="3368841"/>
            <a:ext cx="2810275" cy="738664"/>
          </a:xfrm>
        </p:spPr>
        <p:txBody>
          <a:bodyPr anchor="t" anchorCtr="0"/>
          <a:lstStyle>
            <a:lvl1pPr>
              <a:defRPr sz="2400" cap="all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4796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hapt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835275"/>
            <a:ext cx="9144000" cy="3402965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492000" y="3146886"/>
            <a:ext cx="5679440" cy="492443"/>
          </a:xfr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1" name="Espace réservé de la date 2"/>
          <p:cNvSpPr txBox="1">
            <a:spLocks/>
          </p:cNvSpPr>
          <p:nvPr userDrawn="1"/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878375"/>
                </a:solidFill>
              </a:rPr>
              <a:t>28 octobre 2016</a:t>
            </a:r>
            <a:endParaRPr lang="fr-FR" dirty="0">
              <a:solidFill>
                <a:srgbClr val="878375"/>
              </a:solidFill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878375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3492000" y="3638550"/>
            <a:ext cx="5679440" cy="1847850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1"/>
          </p:nvPr>
        </p:nvSpPr>
        <p:spPr>
          <a:xfrm>
            <a:off x="3492000" y="2368746"/>
            <a:ext cx="3901439" cy="517964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392382" y="1482936"/>
            <a:ext cx="2843367" cy="2807547"/>
            <a:chOff x="6652583" y="1175173"/>
            <a:chExt cx="1847784" cy="1824506"/>
          </a:xfrm>
        </p:grpSpPr>
        <p:sp>
          <p:nvSpPr>
            <p:cNvPr id="18" name="Pentagone 17"/>
            <p:cNvSpPr/>
            <p:nvPr userDrawn="1"/>
          </p:nvSpPr>
          <p:spPr>
            <a:xfrm rot="20533236">
              <a:off x="6652583" y="1175173"/>
              <a:ext cx="1337487" cy="1271740"/>
            </a:xfrm>
            <a:prstGeom prst="pentagon">
              <a:avLst/>
            </a:prstGeom>
            <a:solidFill>
              <a:srgbClr val="216C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Pentagone 6"/>
            <p:cNvSpPr/>
            <p:nvPr userDrawn="1"/>
          </p:nvSpPr>
          <p:spPr>
            <a:xfrm rot="1507256">
              <a:off x="7153188" y="1819406"/>
              <a:ext cx="1347179" cy="1180273"/>
            </a:xfrm>
            <a:custGeom>
              <a:avLst/>
              <a:gdLst>
                <a:gd name="connsiteX0" fmla="*/ 1 w 1205004"/>
                <a:gd name="connsiteY0" fmla="*/ 437644 h 1145769"/>
                <a:gd name="connsiteX1" fmla="*/ 602502 w 1205004"/>
                <a:gd name="connsiteY1" fmla="*/ 0 h 1145769"/>
                <a:gd name="connsiteX2" fmla="*/ 1205003 w 1205004"/>
                <a:gd name="connsiteY2" fmla="*/ 437644 h 1145769"/>
                <a:gd name="connsiteX3" fmla="*/ 974868 w 1205004"/>
                <a:gd name="connsiteY3" fmla="*/ 1145766 h 1145769"/>
                <a:gd name="connsiteX4" fmla="*/ 230136 w 1205004"/>
                <a:gd name="connsiteY4" fmla="*/ 1145766 h 1145769"/>
                <a:gd name="connsiteX5" fmla="*/ 1 w 1205004"/>
                <a:gd name="connsiteY5" fmla="*/ 437644 h 1145769"/>
                <a:gd name="connsiteX0" fmla="*/ 0 w 1264671"/>
                <a:gd name="connsiteY0" fmla="*/ 465620 h 1145766"/>
                <a:gd name="connsiteX1" fmla="*/ 662170 w 1264671"/>
                <a:gd name="connsiteY1" fmla="*/ 0 h 1145766"/>
                <a:gd name="connsiteX2" fmla="*/ 1264671 w 1264671"/>
                <a:gd name="connsiteY2" fmla="*/ 437644 h 1145766"/>
                <a:gd name="connsiteX3" fmla="*/ 1034536 w 1264671"/>
                <a:gd name="connsiteY3" fmla="*/ 1145766 h 1145766"/>
                <a:gd name="connsiteX4" fmla="*/ 289804 w 1264671"/>
                <a:gd name="connsiteY4" fmla="*/ 1145766 h 1145766"/>
                <a:gd name="connsiteX5" fmla="*/ 0 w 1264671"/>
                <a:gd name="connsiteY5" fmla="*/ 465620 h 1145766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34536 w 1264671"/>
                <a:gd name="connsiteY3" fmla="*/ 1145766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46885 w 1264671"/>
                <a:gd name="connsiteY3" fmla="*/ 1094484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347179"/>
                <a:gd name="connsiteY0" fmla="*/ 465620 h 1151367"/>
                <a:gd name="connsiteX1" fmla="*/ 662170 w 1347179"/>
                <a:gd name="connsiteY1" fmla="*/ 0 h 1151367"/>
                <a:gd name="connsiteX2" fmla="*/ 1347179 w 1347179"/>
                <a:gd name="connsiteY2" fmla="*/ 380760 h 1151367"/>
                <a:gd name="connsiteX3" fmla="*/ 1046885 w 1347179"/>
                <a:gd name="connsiteY3" fmla="*/ 1094484 h 1151367"/>
                <a:gd name="connsiteX4" fmla="*/ 219644 w 1347179"/>
                <a:gd name="connsiteY4" fmla="*/ 1151367 h 1151367"/>
                <a:gd name="connsiteX5" fmla="*/ 0 w 1347179"/>
                <a:gd name="connsiteY5" fmla="*/ 465620 h 1151367"/>
                <a:gd name="connsiteX0" fmla="*/ 0 w 1347179"/>
                <a:gd name="connsiteY0" fmla="*/ 606406 h 1292153"/>
                <a:gd name="connsiteX1" fmla="*/ 632553 w 1347179"/>
                <a:gd name="connsiteY1" fmla="*/ 0 h 1292153"/>
                <a:gd name="connsiteX2" fmla="*/ 1347179 w 1347179"/>
                <a:gd name="connsiteY2" fmla="*/ 521546 h 1292153"/>
                <a:gd name="connsiteX3" fmla="*/ 1046885 w 1347179"/>
                <a:gd name="connsiteY3" fmla="*/ 1235270 h 1292153"/>
                <a:gd name="connsiteX4" fmla="*/ 219644 w 1347179"/>
                <a:gd name="connsiteY4" fmla="*/ 1292153 h 1292153"/>
                <a:gd name="connsiteX5" fmla="*/ 0 w 1347179"/>
                <a:gd name="connsiteY5" fmla="*/ 606406 h 1292153"/>
                <a:gd name="connsiteX0" fmla="*/ 0 w 1347179"/>
                <a:gd name="connsiteY0" fmla="*/ 483106 h 1168853"/>
                <a:gd name="connsiteX1" fmla="*/ 699464 w 1347179"/>
                <a:gd name="connsiteY1" fmla="*/ 0 h 1168853"/>
                <a:gd name="connsiteX2" fmla="*/ 1347179 w 1347179"/>
                <a:gd name="connsiteY2" fmla="*/ 398246 h 1168853"/>
                <a:gd name="connsiteX3" fmla="*/ 1046885 w 1347179"/>
                <a:gd name="connsiteY3" fmla="*/ 1111970 h 1168853"/>
                <a:gd name="connsiteX4" fmla="*/ 219644 w 1347179"/>
                <a:gd name="connsiteY4" fmla="*/ 1168853 h 1168853"/>
                <a:gd name="connsiteX5" fmla="*/ 0 w 1347179"/>
                <a:gd name="connsiteY5" fmla="*/ 483106 h 1168853"/>
                <a:gd name="connsiteX0" fmla="*/ 0 w 1347179"/>
                <a:gd name="connsiteY0" fmla="*/ 483106 h 1264206"/>
                <a:gd name="connsiteX1" fmla="*/ 699464 w 1347179"/>
                <a:gd name="connsiteY1" fmla="*/ 0 h 1264206"/>
                <a:gd name="connsiteX2" fmla="*/ 1347179 w 1347179"/>
                <a:gd name="connsiteY2" fmla="*/ 398246 h 1264206"/>
                <a:gd name="connsiteX3" fmla="*/ 1046885 w 1347179"/>
                <a:gd name="connsiteY3" fmla="*/ 1111970 h 1264206"/>
                <a:gd name="connsiteX4" fmla="*/ 55088 w 1347179"/>
                <a:gd name="connsiteY4" fmla="*/ 1264206 h 1264206"/>
                <a:gd name="connsiteX5" fmla="*/ 0 w 1347179"/>
                <a:gd name="connsiteY5" fmla="*/ 483106 h 1264206"/>
                <a:gd name="connsiteX0" fmla="*/ 0 w 1347179"/>
                <a:gd name="connsiteY0" fmla="*/ 483106 h 1180273"/>
                <a:gd name="connsiteX1" fmla="*/ 699464 w 1347179"/>
                <a:gd name="connsiteY1" fmla="*/ 0 h 1180273"/>
                <a:gd name="connsiteX2" fmla="*/ 1347179 w 1347179"/>
                <a:gd name="connsiteY2" fmla="*/ 398246 h 1180273"/>
                <a:gd name="connsiteX3" fmla="*/ 1046885 w 1347179"/>
                <a:gd name="connsiteY3" fmla="*/ 1111970 h 1180273"/>
                <a:gd name="connsiteX4" fmla="*/ 234096 w 1347179"/>
                <a:gd name="connsiteY4" fmla="*/ 1180273 h 1180273"/>
                <a:gd name="connsiteX5" fmla="*/ 0 w 1347179"/>
                <a:gd name="connsiteY5" fmla="*/ 483106 h 118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179" h="1180273">
                  <a:moveTo>
                    <a:pt x="0" y="483106"/>
                  </a:moveTo>
                  <a:lnTo>
                    <a:pt x="699464" y="0"/>
                  </a:lnTo>
                  <a:lnTo>
                    <a:pt x="1347179" y="398246"/>
                  </a:lnTo>
                  <a:lnTo>
                    <a:pt x="1046885" y="1111970"/>
                  </a:lnTo>
                  <a:lnTo>
                    <a:pt x="234096" y="1180273"/>
                  </a:lnTo>
                  <a:lnTo>
                    <a:pt x="0" y="483106"/>
                  </a:lnTo>
                  <a:close/>
                </a:path>
              </a:pathLst>
            </a:custGeom>
            <a:solidFill>
              <a:srgbClr val="FBCF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 userDrawn="1"/>
          </p:nvSpPr>
          <p:spPr>
            <a:xfrm>
              <a:off x="7210119" y="1918018"/>
              <a:ext cx="700215" cy="601361"/>
            </a:xfrm>
            <a:custGeom>
              <a:avLst/>
              <a:gdLst>
                <a:gd name="connsiteX0" fmla="*/ 74141 w 568411"/>
                <a:gd name="connsiteY0" fmla="*/ 115329 h 601362"/>
                <a:gd name="connsiteX1" fmla="*/ 0 w 568411"/>
                <a:gd name="connsiteY1" fmla="*/ 601362 h 601362"/>
                <a:gd name="connsiteX2" fmla="*/ 560173 w 568411"/>
                <a:gd name="connsiteY2" fmla="*/ 428367 h 601362"/>
                <a:gd name="connsiteX3" fmla="*/ 568411 w 568411"/>
                <a:gd name="connsiteY3" fmla="*/ 0 h 601362"/>
                <a:gd name="connsiteX4" fmla="*/ 74141 w 568411"/>
                <a:gd name="connsiteY4" fmla="*/ 115329 h 601362"/>
                <a:gd name="connsiteX0" fmla="*/ 0 w 626076"/>
                <a:gd name="connsiteY0" fmla="*/ 82378 h 601362"/>
                <a:gd name="connsiteX1" fmla="*/ 57665 w 626076"/>
                <a:gd name="connsiteY1" fmla="*/ 601362 h 601362"/>
                <a:gd name="connsiteX2" fmla="*/ 617838 w 626076"/>
                <a:gd name="connsiteY2" fmla="*/ 428367 h 601362"/>
                <a:gd name="connsiteX3" fmla="*/ 626076 w 626076"/>
                <a:gd name="connsiteY3" fmla="*/ 0 h 601362"/>
                <a:gd name="connsiteX4" fmla="*/ 0 w 626076"/>
                <a:gd name="connsiteY4" fmla="*/ 82378 h 601362"/>
                <a:gd name="connsiteX0" fmla="*/ 0 w 617838"/>
                <a:gd name="connsiteY0" fmla="*/ 98854 h 617838"/>
                <a:gd name="connsiteX1" fmla="*/ 57665 w 617838"/>
                <a:gd name="connsiteY1" fmla="*/ 617838 h 617838"/>
                <a:gd name="connsiteX2" fmla="*/ 617838 w 617838"/>
                <a:gd name="connsiteY2" fmla="*/ 444843 h 617838"/>
                <a:gd name="connsiteX3" fmla="*/ 617838 w 617838"/>
                <a:gd name="connsiteY3" fmla="*/ 0 h 617838"/>
                <a:gd name="connsiteX4" fmla="*/ 0 w 617838"/>
                <a:gd name="connsiteY4" fmla="*/ 98854 h 617838"/>
                <a:gd name="connsiteX0" fmla="*/ 65902 w 683740"/>
                <a:gd name="connsiteY0" fmla="*/ 98854 h 650789"/>
                <a:gd name="connsiteX1" fmla="*/ 0 w 683740"/>
                <a:gd name="connsiteY1" fmla="*/ 650789 h 650789"/>
                <a:gd name="connsiteX2" fmla="*/ 683740 w 683740"/>
                <a:gd name="connsiteY2" fmla="*/ 444843 h 650789"/>
                <a:gd name="connsiteX3" fmla="*/ 683740 w 683740"/>
                <a:gd name="connsiteY3" fmla="*/ 0 h 650789"/>
                <a:gd name="connsiteX4" fmla="*/ 65902 w 683740"/>
                <a:gd name="connsiteY4" fmla="*/ 98854 h 650789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444843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42551 w 659027"/>
                <a:gd name="connsiteY2" fmla="*/ 247135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288324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67265"/>
                <a:gd name="connsiteY0" fmla="*/ 148281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41189 w 667265"/>
                <a:gd name="connsiteY4" fmla="*/ 148281 h 568410"/>
                <a:gd name="connsiteX0" fmla="*/ 32951 w 667265"/>
                <a:gd name="connsiteY0" fmla="*/ 90616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32951 w 667265"/>
                <a:gd name="connsiteY4" fmla="*/ 90616 h 568410"/>
                <a:gd name="connsiteX0" fmla="*/ 0 w 634314"/>
                <a:gd name="connsiteY0" fmla="*/ 90616 h 510745"/>
                <a:gd name="connsiteX1" fmla="*/ 131806 w 634314"/>
                <a:gd name="connsiteY1" fmla="*/ 510745 h 510745"/>
                <a:gd name="connsiteX2" fmla="*/ 626076 w 634314"/>
                <a:gd name="connsiteY2" fmla="*/ 337751 h 510745"/>
                <a:gd name="connsiteX3" fmla="*/ 634314 w 634314"/>
                <a:gd name="connsiteY3" fmla="*/ 0 h 510745"/>
                <a:gd name="connsiteX4" fmla="*/ 0 w 634314"/>
                <a:gd name="connsiteY4" fmla="*/ 90616 h 51074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37751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469556 w 683740"/>
                <a:gd name="connsiteY2" fmla="*/ 296562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45989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75502"/>
                <a:gd name="connsiteY0" fmla="*/ 230660 h 724929"/>
                <a:gd name="connsiteX1" fmla="*/ 0 w 675502"/>
                <a:gd name="connsiteY1" fmla="*/ 724929 h 724929"/>
                <a:gd name="connsiteX2" fmla="*/ 675502 w 675502"/>
                <a:gd name="connsiteY2" fmla="*/ 486033 h 724929"/>
                <a:gd name="connsiteX3" fmla="*/ 354226 w 675502"/>
                <a:gd name="connsiteY3" fmla="*/ 0 h 724929"/>
                <a:gd name="connsiteX4" fmla="*/ 49426 w 675502"/>
                <a:gd name="connsiteY4" fmla="*/ 230660 h 724929"/>
                <a:gd name="connsiteX0" fmla="*/ 49426 w 700215"/>
                <a:gd name="connsiteY0" fmla="*/ 107092 h 601361"/>
                <a:gd name="connsiteX1" fmla="*/ 0 w 700215"/>
                <a:gd name="connsiteY1" fmla="*/ 601361 h 601361"/>
                <a:gd name="connsiteX2" fmla="*/ 675502 w 700215"/>
                <a:gd name="connsiteY2" fmla="*/ 362465 h 601361"/>
                <a:gd name="connsiteX3" fmla="*/ 700215 w 700215"/>
                <a:gd name="connsiteY3" fmla="*/ 0 h 601361"/>
                <a:gd name="connsiteX4" fmla="*/ 49426 w 700215"/>
                <a:gd name="connsiteY4" fmla="*/ 107092 h 60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15" h="601361">
                  <a:moveTo>
                    <a:pt x="49426" y="107092"/>
                  </a:moveTo>
                  <a:lnTo>
                    <a:pt x="0" y="601361"/>
                  </a:lnTo>
                  <a:lnTo>
                    <a:pt x="675502" y="362465"/>
                  </a:lnTo>
                  <a:lnTo>
                    <a:pt x="700215" y="0"/>
                  </a:lnTo>
                  <a:lnTo>
                    <a:pt x="49426" y="107092"/>
                  </a:lnTo>
                  <a:close/>
                </a:path>
              </a:pathLst>
            </a:custGeom>
            <a:solidFill>
              <a:srgbClr val="35B3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31859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5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hapt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893228"/>
            <a:ext cx="9144000" cy="1345012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e la date 2"/>
          <p:cNvSpPr txBox="1">
            <a:spLocks/>
          </p:cNvSpPr>
          <p:nvPr userDrawn="1"/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878375"/>
                </a:solidFill>
              </a:rPr>
              <a:t>28 octobre 2016</a:t>
            </a:r>
            <a:endParaRPr lang="fr-FR" dirty="0">
              <a:solidFill>
                <a:srgbClr val="878375"/>
              </a:solidFill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878375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Good Practice Call - 2016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3492000" y="4992688"/>
            <a:ext cx="4948559" cy="1245552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1"/>
          </p:nvPr>
        </p:nvSpPr>
        <p:spPr>
          <a:xfrm>
            <a:off x="3492000" y="4517868"/>
            <a:ext cx="3901439" cy="375360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959058" y="4038771"/>
            <a:ext cx="1546445" cy="1526963"/>
            <a:chOff x="6652583" y="1175173"/>
            <a:chExt cx="1847784" cy="1824506"/>
          </a:xfrm>
        </p:grpSpPr>
        <p:sp>
          <p:nvSpPr>
            <p:cNvPr id="18" name="Pentagone 17"/>
            <p:cNvSpPr/>
            <p:nvPr userDrawn="1"/>
          </p:nvSpPr>
          <p:spPr>
            <a:xfrm rot="20533236">
              <a:off x="6652583" y="1175173"/>
              <a:ext cx="1337487" cy="1271740"/>
            </a:xfrm>
            <a:prstGeom prst="pentagon">
              <a:avLst/>
            </a:prstGeom>
            <a:solidFill>
              <a:srgbClr val="216C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Pentagone 6"/>
            <p:cNvSpPr/>
            <p:nvPr userDrawn="1"/>
          </p:nvSpPr>
          <p:spPr>
            <a:xfrm rot="1507256">
              <a:off x="7153188" y="1819406"/>
              <a:ext cx="1347179" cy="1180273"/>
            </a:xfrm>
            <a:custGeom>
              <a:avLst/>
              <a:gdLst>
                <a:gd name="connsiteX0" fmla="*/ 1 w 1205004"/>
                <a:gd name="connsiteY0" fmla="*/ 437644 h 1145769"/>
                <a:gd name="connsiteX1" fmla="*/ 602502 w 1205004"/>
                <a:gd name="connsiteY1" fmla="*/ 0 h 1145769"/>
                <a:gd name="connsiteX2" fmla="*/ 1205003 w 1205004"/>
                <a:gd name="connsiteY2" fmla="*/ 437644 h 1145769"/>
                <a:gd name="connsiteX3" fmla="*/ 974868 w 1205004"/>
                <a:gd name="connsiteY3" fmla="*/ 1145766 h 1145769"/>
                <a:gd name="connsiteX4" fmla="*/ 230136 w 1205004"/>
                <a:gd name="connsiteY4" fmla="*/ 1145766 h 1145769"/>
                <a:gd name="connsiteX5" fmla="*/ 1 w 1205004"/>
                <a:gd name="connsiteY5" fmla="*/ 437644 h 1145769"/>
                <a:gd name="connsiteX0" fmla="*/ 0 w 1264671"/>
                <a:gd name="connsiteY0" fmla="*/ 465620 h 1145766"/>
                <a:gd name="connsiteX1" fmla="*/ 662170 w 1264671"/>
                <a:gd name="connsiteY1" fmla="*/ 0 h 1145766"/>
                <a:gd name="connsiteX2" fmla="*/ 1264671 w 1264671"/>
                <a:gd name="connsiteY2" fmla="*/ 437644 h 1145766"/>
                <a:gd name="connsiteX3" fmla="*/ 1034536 w 1264671"/>
                <a:gd name="connsiteY3" fmla="*/ 1145766 h 1145766"/>
                <a:gd name="connsiteX4" fmla="*/ 289804 w 1264671"/>
                <a:gd name="connsiteY4" fmla="*/ 1145766 h 1145766"/>
                <a:gd name="connsiteX5" fmla="*/ 0 w 1264671"/>
                <a:gd name="connsiteY5" fmla="*/ 465620 h 1145766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34536 w 1264671"/>
                <a:gd name="connsiteY3" fmla="*/ 1145766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46885 w 1264671"/>
                <a:gd name="connsiteY3" fmla="*/ 1094484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347179"/>
                <a:gd name="connsiteY0" fmla="*/ 465620 h 1151367"/>
                <a:gd name="connsiteX1" fmla="*/ 662170 w 1347179"/>
                <a:gd name="connsiteY1" fmla="*/ 0 h 1151367"/>
                <a:gd name="connsiteX2" fmla="*/ 1347179 w 1347179"/>
                <a:gd name="connsiteY2" fmla="*/ 380760 h 1151367"/>
                <a:gd name="connsiteX3" fmla="*/ 1046885 w 1347179"/>
                <a:gd name="connsiteY3" fmla="*/ 1094484 h 1151367"/>
                <a:gd name="connsiteX4" fmla="*/ 219644 w 1347179"/>
                <a:gd name="connsiteY4" fmla="*/ 1151367 h 1151367"/>
                <a:gd name="connsiteX5" fmla="*/ 0 w 1347179"/>
                <a:gd name="connsiteY5" fmla="*/ 465620 h 1151367"/>
                <a:gd name="connsiteX0" fmla="*/ 0 w 1347179"/>
                <a:gd name="connsiteY0" fmla="*/ 606406 h 1292153"/>
                <a:gd name="connsiteX1" fmla="*/ 632553 w 1347179"/>
                <a:gd name="connsiteY1" fmla="*/ 0 h 1292153"/>
                <a:gd name="connsiteX2" fmla="*/ 1347179 w 1347179"/>
                <a:gd name="connsiteY2" fmla="*/ 521546 h 1292153"/>
                <a:gd name="connsiteX3" fmla="*/ 1046885 w 1347179"/>
                <a:gd name="connsiteY3" fmla="*/ 1235270 h 1292153"/>
                <a:gd name="connsiteX4" fmla="*/ 219644 w 1347179"/>
                <a:gd name="connsiteY4" fmla="*/ 1292153 h 1292153"/>
                <a:gd name="connsiteX5" fmla="*/ 0 w 1347179"/>
                <a:gd name="connsiteY5" fmla="*/ 606406 h 1292153"/>
                <a:gd name="connsiteX0" fmla="*/ 0 w 1347179"/>
                <a:gd name="connsiteY0" fmla="*/ 483106 h 1168853"/>
                <a:gd name="connsiteX1" fmla="*/ 699464 w 1347179"/>
                <a:gd name="connsiteY1" fmla="*/ 0 h 1168853"/>
                <a:gd name="connsiteX2" fmla="*/ 1347179 w 1347179"/>
                <a:gd name="connsiteY2" fmla="*/ 398246 h 1168853"/>
                <a:gd name="connsiteX3" fmla="*/ 1046885 w 1347179"/>
                <a:gd name="connsiteY3" fmla="*/ 1111970 h 1168853"/>
                <a:gd name="connsiteX4" fmla="*/ 219644 w 1347179"/>
                <a:gd name="connsiteY4" fmla="*/ 1168853 h 1168853"/>
                <a:gd name="connsiteX5" fmla="*/ 0 w 1347179"/>
                <a:gd name="connsiteY5" fmla="*/ 483106 h 1168853"/>
                <a:gd name="connsiteX0" fmla="*/ 0 w 1347179"/>
                <a:gd name="connsiteY0" fmla="*/ 483106 h 1264206"/>
                <a:gd name="connsiteX1" fmla="*/ 699464 w 1347179"/>
                <a:gd name="connsiteY1" fmla="*/ 0 h 1264206"/>
                <a:gd name="connsiteX2" fmla="*/ 1347179 w 1347179"/>
                <a:gd name="connsiteY2" fmla="*/ 398246 h 1264206"/>
                <a:gd name="connsiteX3" fmla="*/ 1046885 w 1347179"/>
                <a:gd name="connsiteY3" fmla="*/ 1111970 h 1264206"/>
                <a:gd name="connsiteX4" fmla="*/ 55088 w 1347179"/>
                <a:gd name="connsiteY4" fmla="*/ 1264206 h 1264206"/>
                <a:gd name="connsiteX5" fmla="*/ 0 w 1347179"/>
                <a:gd name="connsiteY5" fmla="*/ 483106 h 1264206"/>
                <a:gd name="connsiteX0" fmla="*/ 0 w 1347179"/>
                <a:gd name="connsiteY0" fmla="*/ 483106 h 1180273"/>
                <a:gd name="connsiteX1" fmla="*/ 699464 w 1347179"/>
                <a:gd name="connsiteY1" fmla="*/ 0 h 1180273"/>
                <a:gd name="connsiteX2" fmla="*/ 1347179 w 1347179"/>
                <a:gd name="connsiteY2" fmla="*/ 398246 h 1180273"/>
                <a:gd name="connsiteX3" fmla="*/ 1046885 w 1347179"/>
                <a:gd name="connsiteY3" fmla="*/ 1111970 h 1180273"/>
                <a:gd name="connsiteX4" fmla="*/ 234096 w 1347179"/>
                <a:gd name="connsiteY4" fmla="*/ 1180273 h 1180273"/>
                <a:gd name="connsiteX5" fmla="*/ 0 w 1347179"/>
                <a:gd name="connsiteY5" fmla="*/ 483106 h 118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179" h="1180273">
                  <a:moveTo>
                    <a:pt x="0" y="483106"/>
                  </a:moveTo>
                  <a:lnTo>
                    <a:pt x="699464" y="0"/>
                  </a:lnTo>
                  <a:lnTo>
                    <a:pt x="1347179" y="398246"/>
                  </a:lnTo>
                  <a:lnTo>
                    <a:pt x="1046885" y="1111970"/>
                  </a:lnTo>
                  <a:lnTo>
                    <a:pt x="234096" y="1180273"/>
                  </a:lnTo>
                  <a:lnTo>
                    <a:pt x="0" y="483106"/>
                  </a:lnTo>
                  <a:close/>
                </a:path>
              </a:pathLst>
            </a:custGeom>
            <a:solidFill>
              <a:srgbClr val="FBCF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 userDrawn="1"/>
          </p:nvSpPr>
          <p:spPr>
            <a:xfrm>
              <a:off x="7210119" y="1918018"/>
              <a:ext cx="700215" cy="601361"/>
            </a:xfrm>
            <a:custGeom>
              <a:avLst/>
              <a:gdLst>
                <a:gd name="connsiteX0" fmla="*/ 74141 w 568411"/>
                <a:gd name="connsiteY0" fmla="*/ 115329 h 601362"/>
                <a:gd name="connsiteX1" fmla="*/ 0 w 568411"/>
                <a:gd name="connsiteY1" fmla="*/ 601362 h 601362"/>
                <a:gd name="connsiteX2" fmla="*/ 560173 w 568411"/>
                <a:gd name="connsiteY2" fmla="*/ 428367 h 601362"/>
                <a:gd name="connsiteX3" fmla="*/ 568411 w 568411"/>
                <a:gd name="connsiteY3" fmla="*/ 0 h 601362"/>
                <a:gd name="connsiteX4" fmla="*/ 74141 w 568411"/>
                <a:gd name="connsiteY4" fmla="*/ 115329 h 601362"/>
                <a:gd name="connsiteX0" fmla="*/ 0 w 626076"/>
                <a:gd name="connsiteY0" fmla="*/ 82378 h 601362"/>
                <a:gd name="connsiteX1" fmla="*/ 57665 w 626076"/>
                <a:gd name="connsiteY1" fmla="*/ 601362 h 601362"/>
                <a:gd name="connsiteX2" fmla="*/ 617838 w 626076"/>
                <a:gd name="connsiteY2" fmla="*/ 428367 h 601362"/>
                <a:gd name="connsiteX3" fmla="*/ 626076 w 626076"/>
                <a:gd name="connsiteY3" fmla="*/ 0 h 601362"/>
                <a:gd name="connsiteX4" fmla="*/ 0 w 626076"/>
                <a:gd name="connsiteY4" fmla="*/ 82378 h 601362"/>
                <a:gd name="connsiteX0" fmla="*/ 0 w 617838"/>
                <a:gd name="connsiteY0" fmla="*/ 98854 h 617838"/>
                <a:gd name="connsiteX1" fmla="*/ 57665 w 617838"/>
                <a:gd name="connsiteY1" fmla="*/ 617838 h 617838"/>
                <a:gd name="connsiteX2" fmla="*/ 617838 w 617838"/>
                <a:gd name="connsiteY2" fmla="*/ 444843 h 617838"/>
                <a:gd name="connsiteX3" fmla="*/ 617838 w 617838"/>
                <a:gd name="connsiteY3" fmla="*/ 0 h 617838"/>
                <a:gd name="connsiteX4" fmla="*/ 0 w 617838"/>
                <a:gd name="connsiteY4" fmla="*/ 98854 h 617838"/>
                <a:gd name="connsiteX0" fmla="*/ 65902 w 683740"/>
                <a:gd name="connsiteY0" fmla="*/ 98854 h 650789"/>
                <a:gd name="connsiteX1" fmla="*/ 0 w 683740"/>
                <a:gd name="connsiteY1" fmla="*/ 650789 h 650789"/>
                <a:gd name="connsiteX2" fmla="*/ 683740 w 683740"/>
                <a:gd name="connsiteY2" fmla="*/ 444843 h 650789"/>
                <a:gd name="connsiteX3" fmla="*/ 683740 w 683740"/>
                <a:gd name="connsiteY3" fmla="*/ 0 h 650789"/>
                <a:gd name="connsiteX4" fmla="*/ 65902 w 683740"/>
                <a:gd name="connsiteY4" fmla="*/ 98854 h 650789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444843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42551 w 659027"/>
                <a:gd name="connsiteY2" fmla="*/ 247135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288324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67265"/>
                <a:gd name="connsiteY0" fmla="*/ 148281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41189 w 667265"/>
                <a:gd name="connsiteY4" fmla="*/ 148281 h 568410"/>
                <a:gd name="connsiteX0" fmla="*/ 32951 w 667265"/>
                <a:gd name="connsiteY0" fmla="*/ 90616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32951 w 667265"/>
                <a:gd name="connsiteY4" fmla="*/ 90616 h 568410"/>
                <a:gd name="connsiteX0" fmla="*/ 0 w 634314"/>
                <a:gd name="connsiteY0" fmla="*/ 90616 h 510745"/>
                <a:gd name="connsiteX1" fmla="*/ 131806 w 634314"/>
                <a:gd name="connsiteY1" fmla="*/ 510745 h 510745"/>
                <a:gd name="connsiteX2" fmla="*/ 626076 w 634314"/>
                <a:gd name="connsiteY2" fmla="*/ 337751 h 510745"/>
                <a:gd name="connsiteX3" fmla="*/ 634314 w 634314"/>
                <a:gd name="connsiteY3" fmla="*/ 0 h 510745"/>
                <a:gd name="connsiteX4" fmla="*/ 0 w 634314"/>
                <a:gd name="connsiteY4" fmla="*/ 90616 h 51074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37751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469556 w 683740"/>
                <a:gd name="connsiteY2" fmla="*/ 296562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45989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75502"/>
                <a:gd name="connsiteY0" fmla="*/ 230660 h 724929"/>
                <a:gd name="connsiteX1" fmla="*/ 0 w 675502"/>
                <a:gd name="connsiteY1" fmla="*/ 724929 h 724929"/>
                <a:gd name="connsiteX2" fmla="*/ 675502 w 675502"/>
                <a:gd name="connsiteY2" fmla="*/ 486033 h 724929"/>
                <a:gd name="connsiteX3" fmla="*/ 354226 w 675502"/>
                <a:gd name="connsiteY3" fmla="*/ 0 h 724929"/>
                <a:gd name="connsiteX4" fmla="*/ 49426 w 675502"/>
                <a:gd name="connsiteY4" fmla="*/ 230660 h 724929"/>
                <a:gd name="connsiteX0" fmla="*/ 49426 w 700215"/>
                <a:gd name="connsiteY0" fmla="*/ 107092 h 601361"/>
                <a:gd name="connsiteX1" fmla="*/ 0 w 700215"/>
                <a:gd name="connsiteY1" fmla="*/ 601361 h 601361"/>
                <a:gd name="connsiteX2" fmla="*/ 675502 w 700215"/>
                <a:gd name="connsiteY2" fmla="*/ 362465 h 601361"/>
                <a:gd name="connsiteX3" fmla="*/ 700215 w 700215"/>
                <a:gd name="connsiteY3" fmla="*/ 0 h 601361"/>
                <a:gd name="connsiteX4" fmla="*/ 49426 w 700215"/>
                <a:gd name="connsiteY4" fmla="*/ 107092 h 60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15" h="601361">
                  <a:moveTo>
                    <a:pt x="49426" y="107092"/>
                  </a:moveTo>
                  <a:lnTo>
                    <a:pt x="0" y="601361"/>
                  </a:lnTo>
                  <a:lnTo>
                    <a:pt x="675502" y="362465"/>
                  </a:lnTo>
                  <a:lnTo>
                    <a:pt x="700215" y="0"/>
                  </a:lnTo>
                  <a:lnTo>
                    <a:pt x="49426" y="107092"/>
                  </a:lnTo>
                  <a:close/>
                </a:path>
              </a:pathLst>
            </a:custGeom>
            <a:solidFill>
              <a:srgbClr val="35B3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47707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5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-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4" y="1800000"/>
            <a:ext cx="7704000" cy="49244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20000" y="2292443"/>
            <a:ext cx="7699327" cy="3186677"/>
          </a:xfrm>
        </p:spPr>
        <p:txBody>
          <a:bodyPr numCol="1" spcCol="180000"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Good Practice Call - 2016</a:t>
            </a:r>
            <a:endParaRPr lang="fr-FR" dirty="0"/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5" name="Pentagone 14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837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720000" y="1800000"/>
            <a:ext cx="3600000" cy="1697182"/>
          </a:xfrm>
          <a:ln w="31750">
            <a:noFill/>
          </a:ln>
        </p:spPr>
        <p:txBody>
          <a:bodyPr wrap="square"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4572666" y="1800000"/>
            <a:ext cx="0" cy="3321751"/>
          </a:xfrm>
          <a:prstGeom prst="line">
            <a:avLst/>
          </a:prstGeom>
          <a:ln>
            <a:solidFill>
              <a:srgbClr val="878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Good Practice Call - 2016</a:t>
            </a:r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4824000" y="1800000"/>
            <a:ext cx="3600000" cy="1697182"/>
          </a:xfrm>
          <a:ln w="31750">
            <a:noFill/>
          </a:ln>
        </p:spPr>
        <p:txBody>
          <a:bodyPr wrap="square"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8343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-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720000" y="1799999"/>
            <a:ext cx="2340000" cy="1974181"/>
          </a:xfrm>
          <a:ln w="31750">
            <a:noFill/>
          </a:ln>
        </p:spPr>
        <p:txBody>
          <a:bodyPr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3402000" y="1799999"/>
            <a:ext cx="2340000" cy="1974181"/>
          </a:xfrm>
          <a:ln w="31750">
            <a:noFill/>
          </a:ln>
        </p:spPr>
        <p:txBody>
          <a:bodyPr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6084000" y="1800000"/>
            <a:ext cx="2340000" cy="1974181"/>
          </a:xfrm>
          <a:ln w="31750">
            <a:noFill/>
          </a:ln>
        </p:spPr>
        <p:txBody>
          <a:bodyPr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3231000" y="1799999"/>
            <a:ext cx="0" cy="3321751"/>
          </a:xfrm>
          <a:prstGeom prst="line">
            <a:avLst/>
          </a:prstGeom>
          <a:ln>
            <a:solidFill>
              <a:srgbClr val="878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>
            <a:off x="5913000" y="1800000"/>
            <a:ext cx="0" cy="3321751"/>
          </a:xfrm>
          <a:prstGeom prst="line">
            <a:avLst/>
          </a:prstGeom>
          <a:ln>
            <a:solidFill>
              <a:srgbClr val="878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5982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+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800000"/>
            <a:ext cx="4573360" cy="369332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20000" y="2169332"/>
            <a:ext cx="4573360" cy="2139950"/>
          </a:xfrm>
        </p:spPr>
        <p:txBody>
          <a:bodyPr/>
          <a:lstStyle>
            <a:lvl1pPr marL="7938" indent="0">
              <a:buFont typeface="Arial" charset="0"/>
              <a:buNone/>
              <a:defRPr sz="1600" b="1" i="0">
                <a:latin typeface="Arial" charset="0"/>
                <a:ea typeface="Arial" charset="0"/>
                <a:cs typeface="Arial" charset="0"/>
              </a:defRPr>
            </a:lvl1pPr>
            <a:lvl2pPr marL="7938" indent="0">
              <a:buFont typeface="Arial" charset="0"/>
              <a:buNone/>
              <a:defRPr sz="1600" b="0">
                <a:solidFill>
                  <a:schemeClr val="tx1"/>
                </a:solidFill>
              </a:defRPr>
            </a:lvl2pPr>
            <a:lvl3pPr marL="222250" indent="-214313">
              <a:buFont typeface="Cambria" charset="0"/>
              <a:buChar char="⎼"/>
              <a:tabLst/>
              <a:defRPr sz="1400"/>
            </a:lvl3pPr>
            <a:lvl4pPr marL="222250" indent="0">
              <a:buFont typeface="Arial" charset="0"/>
              <a:buNone/>
              <a:tabLst/>
              <a:defRPr/>
            </a:lvl4pPr>
            <a:lvl5pPr marL="222250" indent="0"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5544000" y="1800000"/>
            <a:ext cx="2880000" cy="2157102"/>
          </a:xfrm>
          <a:ln w="31750">
            <a:solidFill>
              <a:srgbClr val="878375"/>
            </a:solidFill>
          </a:ln>
        </p:spPr>
        <p:txBody>
          <a:bodyPr lIns="108000" tIns="108000" rIns="10800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6" name="Pentagone 15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4939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800000"/>
            <a:ext cx="4573360" cy="369332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20000" y="2169332"/>
            <a:ext cx="4573360" cy="2139950"/>
          </a:xfrm>
        </p:spPr>
        <p:txBody>
          <a:bodyPr/>
          <a:lstStyle>
            <a:lvl1pPr marL="7938" indent="0">
              <a:buFont typeface="Arial" charset="0"/>
              <a:buNone/>
              <a:defRPr sz="1600" b="1" i="0">
                <a:latin typeface="Arial" charset="0"/>
                <a:ea typeface="Arial" charset="0"/>
                <a:cs typeface="Arial" charset="0"/>
              </a:defRPr>
            </a:lvl1pPr>
            <a:lvl2pPr marL="7938" indent="0">
              <a:buFont typeface="Arial" charset="0"/>
              <a:buNone/>
              <a:defRPr sz="1600" b="0">
                <a:solidFill>
                  <a:schemeClr val="tx1"/>
                </a:solidFill>
              </a:defRPr>
            </a:lvl2pPr>
            <a:lvl3pPr marL="222250" indent="-214313">
              <a:buFont typeface="Cambria" charset="0"/>
              <a:buChar char="⎼"/>
              <a:tabLst/>
              <a:defRPr sz="1400"/>
            </a:lvl3pPr>
            <a:lvl4pPr marL="222250" indent="0">
              <a:buFont typeface="Arial" charset="0"/>
              <a:buNone/>
              <a:tabLst/>
              <a:defRPr/>
            </a:lvl4pPr>
            <a:lvl5pPr marL="222250" indent="0"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6" name="Pentagone 15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Good Practice Call - 2016</a:t>
            </a:r>
            <a:endParaRPr lang="fr-FR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5597525" y="1800000"/>
            <a:ext cx="3546475" cy="416429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05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14616" y="2548469"/>
            <a:ext cx="6900734" cy="492443"/>
          </a:xfrm>
          <a:prstGeom prst="rect">
            <a:avLst/>
          </a:prstGeom>
        </p:spPr>
        <p:txBody>
          <a:bodyPr vert="horz" wrap="square" lIns="288000" tIns="0" rIns="0" bIns="0" rtlCol="0" anchor="b" anchorCtr="0">
            <a:sp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1614616" y="3072712"/>
            <a:ext cx="6900734" cy="30308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89" y="359263"/>
            <a:ext cx="1733885" cy="6856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955" y="-2676"/>
            <a:ext cx="3905071" cy="12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7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99" r:id="rId3"/>
    <p:sldLayoutId id="2147483800" r:id="rId4"/>
    <p:sldLayoutId id="2147483785" r:id="rId5"/>
    <p:sldLayoutId id="2147483801" r:id="rId6"/>
    <p:sldLayoutId id="2147483787" r:id="rId7"/>
    <p:sldLayoutId id="2147483786" r:id="rId8"/>
    <p:sldLayoutId id="2147483802" r:id="rId9"/>
    <p:sldLayoutId id="2147483803" r:id="rId10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F08B27"/>
          </a:solidFill>
          <a:latin typeface="Century Gothic" charset="0"/>
          <a:ea typeface="Century Gothic" charset="0"/>
          <a:cs typeface="Century 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9pPr>
    </p:titleStyle>
    <p:bodyStyle>
      <a:lvl1pPr marL="271463" indent="-263525" algn="l" defTabSz="457200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4"/>
        </a:buBlip>
        <a:tabLst/>
        <a:defRPr sz="2000" b="1" i="0" kern="1200" baseline="0">
          <a:solidFill>
            <a:srgbClr val="878375"/>
          </a:solidFill>
          <a:latin typeface="Arial" charset="0"/>
          <a:ea typeface="Arial" charset="0"/>
          <a:cs typeface="Arial" charset="0"/>
        </a:defRPr>
      </a:lvl1pPr>
      <a:lvl2pPr marL="7938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tabLst/>
        <a:defRPr sz="2000" b="1" i="0" kern="1200">
          <a:solidFill>
            <a:srgbClr val="878375"/>
          </a:solidFill>
          <a:latin typeface="Arial" charset="0"/>
          <a:ea typeface="Arial" charset="0"/>
          <a:cs typeface="Arial" charset="0"/>
        </a:defRPr>
      </a:lvl2pPr>
      <a:lvl3pPr marL="534988" indent="-223838" algn="l" defTabSz="457200" rtl="0" eaLnBrk="1" fontAlgn="base" hangingPunct="1">
        <a:spcBef>
          <a:spcPct val="20000"/>
        </a:spcBef>
        <a:spcAft>
          <a:spcPct val="0"/>
        </a:spcAft>
        <a:buFont typeface="AppleSymbols" charset="0"/>
        <a:buChar char="⎼"/>
        <a:tabLst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582612" indent="0" algn="l" defTabSz="457200" rtl="0" eaLnBrk="1" fontAlgn="base" hangingPunct="1">
        <a:spcBef>
          <a:spcPct val="20000"/>
        </a:spcBef>
        <a:spcAft>
          <a:spcPct val="0"/>
        </a:spcAft>
        <a:buClr>
          <a:srgbClr val="F08B27"/>
        </a:buClr>
        <a:buFont typeface="Helvetica" charset="0"/>
        <a:buNone/>
        <a:tabLst/>
        <a:defRPr sz="12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717550" indent="-134938" algn="l" defTabSz="457200" rtl="0" eaLnBrk="1" fontAlgn="base" hangingPunct="1">
        <a:spcBef>
          <a:spcPct val="20000"/>
        </a:spcBef>
        <a:spcAft>
          <a:spcPct val="0"/>
        </a:spcAft>
        <a:buClr>
          <a:srgbClr val="96BD0D"/>
        </a:buClr>
        <a:buFont typeface="Helvetica" charset="0"/>
        <a:buChar char="●"/>
        <a:tabLst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6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69180" y="3658401"/>
            <a:ext cx="3467099" cy="1446550"/>
          </a:xfrm>
        </p:spPr>
        <p:txBody>
          <a:bodyPr/>
          <a:lstStyle/>
          <a:p>
            <a:pPr algn="ctr"/>
            <a:r>
              <a:rPr lang="en-GB" sz="2800" dirty="0" err="1" smtClean="0"/>
              <a:t>GooD</a:t>
            </a:r>
            <a:r>
              <a:rPr lang="en-GB" sz="2800" dirty="0" smtClean="0"/>
              <a:t> Practice</a:t>
            </a:r>
            <a:br>
              <a:rPr lang="en-GB" sz="2800" dirty="0" smtClean="0"/>
            </a:br>
            <a:r>
              <a:rPr lang="en-GB" sz="2800" dirty="0" smtClean="0"/>
              <a:t>call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400" b="0" dirty="0" smtClean="0"/>
              <a:t>December 2016</a:t>
            </a:r>
            <a:endParaRPr lang="en-GB" sz="1400" b="0" dirty="0"/>
          </a:p>
        </p:txBody>
      </p:sp>
    </p:spTree>
    <p:extLst>
      <p:ext uri="{BB962C8B-B14F-4D97-AF65-F5344CB8AC3E}">
        <p14:creationId xmlns:p14="http://schemas.microsoft.com/office/powerpoint/2010/main" xmlns="" val="18504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804" y="1733107"/>
            <a:ext cx="7704000" cy="2299778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35B3B8"/>
                </a:solidFill>
                <a:latin typeface="Calibri" pitchFamily="34" charset="0"/>
              </a:rPr>
              <a:t>Após</a:t>
            </a:r>
            <a:r>
              <a:rPr lang="en-US" dirty="0" smtClean="0">
                <a:solidFill>
                  <a:srgbClr val="35B3B8"/>
                </a:solidFill>
                <a:latin typeface="Calibri" pitchFamily="34" charset="0"/>
              </a:rPr>
              <a:t> 14 </a:t>
            </a:r>
            <a:r>
              <a:rPr lang="en-US" dirty="0" err="1" smtClean="0">
                <a:solidFill>
                  <a:srgbClr val="35B3B8"/>
                </a:solidFill>
                <a:latin typeface="Calibri" pitchFamily="34" charset="0"/>
              </a:rPr>
              <a:t>anos</a:t>
            </a:r>
            <a:r>
              <a:rPr lang="en-US" dirty="0" smtClean="0">
                <a:solidFill>
                  <a:srgbClr val="35B3B8"/>
                </a:solidFill>
                <a:latin typeface="Calibri" pitchFamily="34" charset="0"/>
              </a:rPr>
              <a:t> a </a:t>
            </a:r>
            <a:r>
              <a:rPr lang="en-US" dirty="0" err="1" smtClean="0">
                <a:solidFill>
                  <a:srgbClr val="35B3B8"/>
                </a:solidFill>
                <a:latin typeface="Calibri" pitchFamily="34" charset="0"/>
              </a:rPr>
              <a:t>promover</a:t>
            </a:r>
            <a:r>
              <a:rPr lang="en-US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35B3B8"/>
                </a:solidFill>
                <a:latin typeface="Calibri" pitchFamily="34" charset="0"/>
              </a:rPr>
              <a:t>mudanças</a:t>
            </a:r>
            <a:r>
              <a:rPr lang="en-US" dirty="0" smtClean="0">
                <a:solidFill>
                  <a:srgbClr val="35B3B8"/>
                </a:solidFill>
                <a:latin typeface="Calibri" pitchFamily="34" charset="0"/>
              </a:rPr>
              <a:t>  </a:t>
            </a:r>
            <a:r>
              <a:rPr lang="en-US" dirty="0" err="1" smtClean="0">
                <a:solidFill>
                  <a:srgbClr val="35B3B8"/>
                </a:solidFill>
                <a:latin typeface="Calibri" pitchFamily="34" charset="0"/>
              </a:rPr>
              <a:t>nas</a:t>
            </a:r>
            <a:r>
              <a:rPr lang="en-US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35B3B8"/>
                </a:solidFill>
                <a:latin typeface="Calibri" pitchFamily="34" charset="0"/>
              </a:rPr>
              <a:t>cidades</a:t>
            </a:r>
            <a:r>
              <a:rPr lang="en-US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35B3B8"/>
                </a:solidFill>
                <a:latin typeface="Calibri" pitchFamily="34" charset="0"/>
              </a:rPr>
              <a:t>europeias</a:t>
            </a:r>
            <a:r>
              <a:rPr lang="en-US" dirty="0" smtClean="0">
                <a:solidFill>
                  <a:srgbClr val="35B3B8"/>
                </a:solidFill>
                <a:latin typeface="Calibri" pitchFamily="34" charset="0"/>
              </a:rPr>
              <a:t>, o URBACT </a:t>
            </a:r>
            <a:r>
              <a:rPr lang="en-US" dirty="0" err="1" smtClean="0">
                <a:solidFill>
                  <a:srgbClr val="35B3B8"/>
                </a:solidFill>
                <a:latin typeface="Calibri" pitchFamily="34" charset="0"/>
              </a:rPr>
              <a:t>lança</a:t>
            </a:r>
            <a:r>
              <a:rPr lang="en-US" dirty="0" smtClean="0">
                <a:solidFill>
                  <a:srgbClr val="35B3B8"/>
                </a:solidFill>
                <a:latin typeface="Calibri" pitchFamily="34" charset="0"/>
              </a:rPr>
              <a:t> o </a:t>
            </a:r>
            <a:r>
              <a:rPr lang="en-US" dirty="0" err="1" smtClean="0">
                <a:solidFill>
                  <a:srgbClr val="35B3B8"/>
                </a:solidFill>
                <a:latin typeface="Calibri" pitchFamily="34" charset="0"/>
              </a:rPr>
              <a:t>concurso</a:t>
            </a:r>
            <a:r>
              <a:rPr lang="en-US" dirty="0" smtClean="0">
                <a:solidFill>
                  <a:srgbClr val="35B3B8"/>
                </a:solidFill>
                <a:latin typeface="Calibri" pitchFamily="34" charset="0"/>
              </a:rPr>
              <a:t> Boas </a:t>
            </a:r>
            <a:r>
              <a:rPr lang="en-US" dirty="0" err="1" smtClean="0">
                <a:solidFill>
                  <a:srgbClr val="35B3B8"/>
                </a:solidFill>
                <a:latin typeface="Calibri" pitchFamily="34" charset="0"/>
              </a:rPr>
              <a:t>Práticas</a:t>
            </a:r>
            <a:r>
              <a:rPr lang="en-US" dirty="0">
                <a:solidFill>
                  <a:srgbClr val="35B3B8"/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srgbClr val="35B3B8"/>
                </a:solidFill>
                <a:latin typeface="Calibri" pitchFamily="34" charset="0"/>
              </a:rPr>
            </a:br>
            <a:endParaRPr lang="en-GB" dirty="0">
              <a:solidFill>
                <a:srgbClr val="35B3B8"/>
              </a:solidFill>
              <a:latin typeface="Calibri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8605" y="4032885"/>
            <a:ext cx="12763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Rodapé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601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81900" y="1786270"/>
            <a:ext cx="7905840" cy="338771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dirty="0" err="1" smtClean="0">
                <a:latin typeface="Calibri" pitchFamily="34" charset="0"/>
              </a:rPr>
              <a:t>Fazer</a:t>
            </a:r>
            <a:r>
              <a:rPr lang="en-GB" sz="2200" dirty="0" smtClean="0">
                <a:latin typeface="Calibri" pitchFamily="34" charset="0"/>
              </a:rPr>
              <a:t> parte do </a:t>
            </a:r>
            <a:r>
              <a:rPr lang="en-GB" sz="2200" dirty="0" err="1" smtClean="0">
                <a:latin typeface="Calibri" pitchFamily="34" charset="0"/>
              </a:rPr>
              <a:t>grupo</a:t>
            </a:r>
            <a:r>
              <a:rPr lang="en-GB" sz="2200" dirty="0" smtClean="0">
                <a:latin typeface="Calibri" pitchFamily="34" charset="0"/>
              </a:rPr>
              <a:t> </a:t>
            </a:r>
            <a:r>
              <a:rPr lang="en-GB" sz="2200" dirty="0" err="1" smtClean="0">
                <a:latin typeface="Calibri" pitchFamily="34" charset="0"/>
              </a:rPr>
              <a:t>pioneiro</a:t>
            </a:r>
            <a:r>
              <a:rPr lang="en-GB" sz="2200" dirty="0" smtClean="0">
                <a:latin typeface="Calibri" pitchFamily="34" charset="0"/>
              </a:rPr>
              <a:t> das </a:t>
            </a:r>
            <a:r>
              <a:rPr lang="en-GB" sz="2200" dirty="0" err="1" smtClean="0">
                <a:latin typeface="Calibri" pitchFamily="34" charset="0"/>
              </a:rPr>
              <a:t>Cidades</a:t>
            </a:r>
            <a:r>
              <a:rPr lang="en-GB" sz="2200" dirty="0" smtClean="0">
                <a:latin typeface="Calibri" pitchFamily="34" charset="0"/>
              </a:rPr>
              <a:t> Boas </a:t>
            </a:r>
            <a:r>
              <a:rPr lang="en-GB" sz="2200" dirty="0" err="1" smtClean="0">
                <a:latin typeface="Calibri" pitchFamily="34" charset="0"/>
              </a:rPr>
              <a:t>Práticas</a:t>
            </a:r>
            <a:r>
              <a:rPr lang="en-GB" sz="2200" dirty="0" smtClean="0">
                <a:latin typeface="Calibri" pitchFamily="34" charset="0"/>
              </a:rPr>
              <a:t> URBACT e ser </a:t>
            </a:r>
            <a:r>
              <a:rPr lang="en-GB" sz="2200" dirty="0" err="1" smtClean="0">
                <a:latin typeface="Calibri" pitchFamily="34" charset="0"/>
              </a:rPr>
              <a:t>amplamente</a:t>
            </a:r>
            <a:r>
              <a:rPr lang="en-GB" sz="2200" dirty="0" smtClean="0">
                <a:latin typeface="Calibri" pitchFamily="34" charset="0"/>
              </a:rPr>
              <a:t> </a:t>
            </a:r>
            <a:r>
              <a:rPr lang="en-GB" sz="2200" dirty="0" err="1" smtClean="0">
                <a:latin typeface="Calibri" pitchFamily="34" charset="0"/>
              </a:rPr>
              <a:t>promovida</a:t>
            </a:r>
            <a:r>
              <a:rPr lang="en-GB" sz="2200" dirty="0" smtClean="0">
                <a:latin typeface="Calibri" pitchFamily="34" charset="0"/>
              </a:rPr>
              <a:t> a </a:t>
            </a:r>
            <a:r>
              <a:rPr lang="en-GB" sz="2200" dirty="0" err="1" smtClean="0">
                <a:latin typeface="Calibri" pitchFamily="34" charset="0"/>
              </a:rPr>
              <a:t>nível</a:t>
            </a:r>
            <a:r>
              <a:rPr lang="en-GB" sz="2200" dirty="0" smtClean="0">
                <a:latin typeface="Calibri" pitchFamily="34" charset="0"/>
              </a:rPr>
              <a:t> da UE e </a:t>
            </a:r>
            <a:r>
              <a:rPr lang="en-GB" sz="2200" dirty="0" err="1" smtClean="0">
                <a:latin typeface="Calibri" pitchFamily="34" charset="0"/>
              </a:rPr>
              <a:t>internacional</a:t>
            </a:r>
            <a:endParaRPr lang="en-GB" sz="2200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GB" sz="2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dirty="0" smtClean="0">
                <a:latin typeface="Calibri" pitchFamily="34" charset="0"/>
              </a:rPr>
              <a:t>Ser </a:t>
            </a:r>
            <a:r>
              <a:rPr lang="en-GB" sz="2200" dirty="0" err="1" smtClean="0">
                <a:latin typeface="Calibri" pitchFamily="34" charset="0"/>
              </a:rPr>
              <a:t>capaz</a:t>
            </a:r>
            <a:r>
              <a:rPr lang="en-GB" sz="2200" dirty="0" smtClean="0">
                <a:latin typeface="Calibri" pitchFamily="34" charset="0"/>
              </a:rPr>
              <a:t> de </a:t>
            </a:r>
            <a:r>
              <a:rPr lang="en-GB" sz="2200" dirty="0" err="1" smtClean="0">
                <a:latin typeface="Calibri" pitchFamily="34" charset="0"/>
              </a:rPr>
              <a:t>partilhar</a:t>
            </a:r>
            <a:r>
              <a:rPr lang="en-GB" sz="2200" dirty="0" smtClean="0">
                <a:latin typeface="Calibri" pitchFamily="34" charset="0"/>
              </a:rPr>
              <a:t> as Boas </a:t>
            </a:r>
            <a:r>
              <a:rPr lang="en-GB" sz="2200" dirty="0" err="1" smtClean="0">
                <a:latin typeface="Calibri" pitchFamily="34" charset="0"/>
              </a:rPr>
              <a:t>Práticas</a:t>
            </a:r>
            <a:r>
              <a:rPr lang="en-GB" sz="2200" dirty="0" smtClean="0">
                <a:latin typeface="Calibri" pitchFamily="34" charset="0"/>
              </a:rPr>
              <a:t> no </a:t>
            </a:r>
            <a:r>
              <a:rPr lang="en-GB" sz="2200" dirty="0" err="1" smtClean="0">
                <a:latin typeface="Calibri" pitchFamily="34" charset="0"/>
              </a:rPr>
              <a:t>âmbito</a:t>
            </a:r>
            <a:r>
              <a:rPr lang="en-GB" sz="2200" dirty="0" smtClean="0">
                <a:latin typeface="Calibri" pitchFamily="34" charset="0"/>
              </a:rPr>
              <a:t> de </a:t>
            </a:r>
            <a:r>
              <a:rPr lang="en-GB" sz="2200" dirty="0" err="1" smtClean="0">
                <a:latin typeface="Calibri" pitchFamily="34" charset="0"/>
              </a:rPr>
              <a:t>uma</a:t>
            </a:r>
            <a:r>
              <a:rPr lang="en-GB" sz="2200" dirty="0" smtClean="0">
                <a:latin typeface="Calibri" pitchFamily="34" charset="0"/>
              </a:rPr>
              <a:t> Rede de </a:t>
            </a:r>
            <a:r>
              <a:rPr lang="en-GB" sz="2200" dirty="0" err="1" smtClean="0">
                <a:latin typeface="Calibri" pitchFamily="34" charset="0"/>
              </a:rPr>
              <a:t>Transferência</a:t>
            </a:r>
            <a:r>
              <a:rPr lang="en-GB" sz="2200" dirty="0" smtClean="0">
                <a:latin typeface="Calibri" pitchFamily="34" charset="0"/>
              </a:rPr>
              <a:t> (</a:t>
            </a:r>
            <a:r>
              <a:rPr lang="en-GB" sz="2200" dirty="0" err="1" smtClean="0">
                <a:latin typeface="Calibri" pitchFamily="34" charset="0"/>
              </a:rPr>
              <a:t>concurso</a:t>
            </a:r>
            <a:r>
              <a:rPr lang="en-GB" sz="2200" dirty="0" smtClean="0">
                <a:latin typeface="Calibri" pitchFamily="34" charset="0"/>
              </a:rPr>
              <a:t> a ser </a:t>
            </a:r>
            <a:r>
              <a:rPr lang="en-GB" sz="2200" dirty="0" err="1" smtClean="0">
                <a:latin typeface="Calibri" pitchFamily="34" charset="0"/>
              </a:rPr>
              <a:t>lançado</a:t>
            </a:r>
            <a:r>
              <a:rPr lang="en-GB" sz="2200" dirty="0" smtClean="0">
                <a:latin typeface="Calibri" pitchFamily="34" charset="0"/>
              </a:rPr>
              <a:t> </a:t>
            </a:r>
            <a:r>
              <a:rPr lang="en-GB" sz="2200" dirty="0" err="1" smtClean="0">
                <a:latin typeface="Calibri" pitchFamily="34" charset="0"/>
              </a:rPr>
              <a:t>em</a:t>
            </a:r>
            <a:r>
              <a:rPr lang="en-GB" sz="2200" dirty="0" smtClean="0">
                <a:latin typeface="Calibri" pitchFamily="34" charset="0"/>
              </a:rPr>
              <a:t> </a:t>
            </a:r>
            <a:r>
              <a:rPr lang="en-GB" sz="2200" dirty="0" err="1" smtClean="0">
                <a:latin typeface="Calibri" pitchFamily="34" charset="0"/>
              </a:rPr>
              <a:t>setembro</a:t>
            </a:r>
            <a:r>
              <a:rPr lang="en-GB" sz="2200" dirty="0" smtClean="0">
                <a:latin typeface="Calibri" pitchFamily="34" charset="0"/>
              </a:rPr>
              <a:t> de 2017)</a:t>
            </a:r>
            <a:endParaRPr lang="en-GB" sz="2200" dirty="0">
              <a:solidFill>
                <a:srgbClr val="F79646">
                  <a:lumMod val="75000"/>
                </a:srgbClr>
              </a:solidFill>
              <a:latin typeface="Calibri" pitchFamily="34" charset="0"/>
            </a:endParaRPr>
          </a:p>
          <a:p>
            <a:pPr marL="7938" indent="0" algn="ctr">
              <a:lnSpc>
                <a:spcPct val="150000"/>
              </a:lnSpc>
              <a:buNone/>
            </a:pPr>
            <a:endParaRPr lang="en-GB" b="0" dirty="0" smtClean="0">
              <a:solidFill>
                <a:srgbClr val="F79646">
                  <a:lumMod val="75000"/>
                </a:srgbClr>
              </a:solidFill>
              <a:latin typeface="Century Gothic" panose="020B0502020202020204" pitchFamily="34" charset="0"/>
            </a:endParaRPr>
          </a:p>
          <a:p>
            <a:pPr marL="7938" indent="0">
              <a:buNone/>
            </a:pP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07"/>
          <a:stretch/>
        </p:blipFill>
        <p:spPr bwMode="auto">
          <a:xfrm>
            <a:off x="2311719" y="4804229"/>
            <a:ext cx="4256721" cy="137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52952" y="697349"/>
            <a:ext cx="1594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C4007B"/>
                </a:solidFill>
                <a:latin typeface="Calibri" pitchFamily="34" charset="0"/>
              </a:rPr>
              <a:t>Porquê</a:t>
            </a:r>
            <a:r>
              <a:rPr lang="en-GB" sz="3200" b="1" dirty="0" smtClean="0">
                <a:solidFill>
                  <a:srgbClr val="C4007B"/>
                </a:solidFill>
                <a:latin typeface="Calibri" pitchFamily="34" charset="0"/>
              </a:rPr>
              <a:t>?</a:t>
            </a:r>
            <a:endParaRPr lang="en-GB" sz="2400" b="1" dirty="0">
              <a:latin typeface="Calibri" pitchFamily="34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953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4" y="1275907"/>
            <a:ext cx="7704000" cy="46783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C4007B"/>
                </a:solidFill>
                <a:latin typeface="Calibri" pitchFamily="34" charset="0"/>
              </a:rPr>
              <a:t>O </a:t>
            </a:r>
            <a:r>
              <a:rPr lang="en-GB" dirty="0" err="1" smtClean="0">
                <a:solidFill>
                  <a:srgbClr val="C4007B"/>
                </a:solidFill>
                <a:latin typeface="Calibri" pitchFamily="34" charset="0"/>
              </a:rPr>
              <a:t>que</a:t>
            </a:r>
            <a:r>
              <a:rPr lang="en-GB" dirty="0" smtClean="0">
                <a:solidFill>
                  <a:srgbClr val="C4007B"/>
                </a:solidFill>
                <a:latin typeface="Calibri" pitchFamily="34" charset="0"/>
              </a:rPr>
              <a:t> é </a:t>
            </a:r>
            <a:r>
              <a:rPr lang="en-GB" dirty="0" err="1" smtClean="0">
                <a:solidFill>
                  <a:srgbClr val="C4007B"/>
                </a:solidFill>
                <a:latin typeface="Calibri" pitchFamily="34" charset="0"/>
              </a:rPr>
              <a:t>uma</a:t>
            </a:r>
            <a:r>
              <a:rPr lang="en-GB" dirty="0" smtClean="0">
                <a:solidFill>
                  <a:srgbClr val="C4007B"/>
                </a:solidFill>
                <a:latin typeface="Calibri" pitchFamily="34" charset="0"/>
              </a:rPr>
              <a:t> boa </a:t>
            </a:r>
            <a:r>
              <a:rPr lang="en-GB" dirty="0" err="1" smtClean="0">
                <a:solidFill>
                  <a:srgbClr val="C4007B"/>
                </a:solidFill>
                <a:latin typeface="Calibri" pitchFamily="34" charset="0"/>
              </a:rPr>
              <a:t>prática</a:t>
            </a:r>
            <a:r>
              <a:rPr lang="en-GB" dirty="0" smtClean="0">
                <a:solidFill>
                  <a:srgbClr val="C4007B"/>
                </a:solidFill>
                <a:latin typeface="Calibri" pitchFamily="34" charset="0"/>
              </a:rPr>
              <a:t>? </a:t>
            </a:r>
            <a:endParaRPr lang="en-GB" dirty="0">
              <a:solidFill>
                <a:srgbClr val="C4007B"/>
              </a:solidFill>
              <a:latin typeface="Calibri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523999" y="1892595"/>
            <a:ext cx="6477001" cy="3586525"/>
          </a:xfrm>
        </p:spPr>
        <p:txBody>
          <a:bodyPr/>
          <a:lstStyle/>
          <a:p>
            <a:pPr marL="7938" indent="0" algn="ctr">
              <a:buNone/>
            </a:pPr>
            <a:endParaRPr lang="en-US" b="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Uma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boa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prática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é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uma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experiência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de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sucesso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que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foi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testada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e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validada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e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merece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ser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partilhada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para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que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um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maior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número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de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cidades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a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possa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35B3B8"/>
                </a:solidFill>
                <a:latin typeface="Calibri" pitchFamily="34" charset="0"/>
              </a:rPr>
              <a:t>adotar</a:t>
            </a:r>
            <a:r>
              <a:rPr lang="en-US" sz="3200" dirty="0" smtClean="0">
                <a:solidFill>
                  <a:srgbClr val="35B3B8"/>
                </a:solidFill>
                <a:latin typeface="Calibri" pitchFamily="34" charset="0"/>
              </a:rPr>
              <a:t>…</a:t>
            </a:r>
            <a:endParaRPr lang="en-US" sz="3200" dirty="0">
              <a:solidFill>
                <a:srgbClr val="35B3B8"/>
              </a:solidFill>
              <a:latin typeface="Calibri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692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26680" y="1967023"/>
            <a:ext cx="7441020" cy="4019107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 err="1" smtClean="0">
                <a:latin typeface="Calibri" pitchFamily="34" charset="0"/>
              </a:rPr>
              <a:t>Aberto</a:t>
            </a:r>
            <a:r>
              <a:rPr lang="en-US" sz="2900" dirty="0" smtClean="0">
                <a:latin typeface="Calibri" pitchFamily="34" charset="0"/>
              </a:rPr>
              <a:t> a </a:t>
            </a:r>
            <a:r>
              <a:rPr lang="en-US" sz="2900" dirty="0" err="1" smtClean="0">
                <a:latin typeface="Calibri" pitchFamily="34" charset="0"/>
              </a:rPr>
              <a:t>qualquer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dirty="0" err="1" smtClean="0">
                <a:latin typeface="Calibri" pitchFamily="34" charset="0"/>
              </a:rPr>
              <a:t>tema</a:t>
            </a:r>
            <a:r>
              <a:rPr lang="en-US" sz="2900" dirty="0" smtClean="0">
                <a:latin typeface="Calibri" pitchFamily="34" charset="0"/>
              </a:rPr>
              <a:t>: </a:t>
            </a:r>
            <a:r>
              <a:rPr lang="en-US" sz="2900" dirty="0" err="1" smtClean="0">
                <a:latin typeface="Calibri" pitchFamily="34" charset="0"/>
              </a:rPr>
              <a:t>ambiental</a:t>
            </a:r>
            <a:r>
              <a:rPr lang="en-US" sz="2900" dirty="0" smtClean="0">
                <a:latin typeface="Calibri" pitchFamily="34" charset="0"/>
              </a:rPr>
              <a:t>, social, </a:t>
            </a:r>
            <a:r>
              <a:rPr lang="en-US" sz="2900" dirty="0" err="1" smtClean="0">
                <a:latin typeface="Calibri" pitchFamily="34" charset="0"/>
              </a:rPr>
              <a:t>económico</a:t>
            </a:r>
            <a:r>
              <a:rPr lang="en-US" sz="2900" dirty="0" smtClean="0">
                <a:latin typeface="Calibri" pitchFamily="34" charset="0"/>
              </a:rPr>
              <a:t>…</a:t>
            </a:r>
          </a:p>
          <a:p>
            <a:endParaRPr lang="en-US" b="0" dirty="0">
              <a:latin typeface="Calibri" pitchFamily="34" charset="0"/>
            </a:endParaRPr>
          </a:p>
          <a:p>
            <a:r>
              <a:rPr lang="en-US" sz="2600" u="sng" dirty="0" smtClean="0">
                <a:solidFill>
                  <a:srgbClr val="35B3B8"/>
                </a:solidFill>
                <a:latin typeface="Calibri" pitchFamily="34" charset="0"/>
              </a:rPr>
              <a:t>CRITÉRIOS DE SELEÇÃO</a:t>
            </a:r>
            <a:r>
              <a:rPr lang="en-US" sz="2600" u="sng" dirty="0" smtClean="0">
                <a:solidFill>
                  <a:srgbClr val="35B3B8"/>
                </a:solidFill>
                <a:latin typeface="Calibri" pitchFamily="34" charset="0"/>
              </a:rPr>
              <a:t>:</a:t>
            </a:r>
          </a:p>
          <a:p>
            <a:endParaRPr lang="en-US" u="sng" dirty="0" smtClean="0">
              <a:solidFill>
                <a:srgbClr val="35B3B8"/>
              </a:solidFill>
              <a:latin typeface="Calibri" pitchFamily="34" charset="0"/>
            </a:endParaRP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900" b="1" dirty="0" err="1" smtClean="0">
                <a:solidFill>
                  <a:srgbClr val="878375"/>
                </a:solidFill>
                <a:latin typeface="Calibri" pitchFamily="34" charset="0"/>
              </a:rPr>
              <a:t>Relevância</a:t>
            </a:r>
            <a:endParaRPr lang="en-US" sz="2900" b="1" dirty="0" smtClean="0">
              <a:solidFill>
                <a:srgbClr val="878375"/>
              </a:solidFill>
              <a:latin typeface="Calibri" pitchFamily="34" charset="0"/>
            </a:endParaRPr>
          </a:p>
          <a:p>
            <a:pPr marL="311150" lvl="2" indent="0">
              <a:buNone/>
            </a:pPr>
            <a:endParaRPr lang="en-US" sz="2900" b="1" dirty="0" smtClean="0">
              <a:solidFill>
                <a:srgbClr val="878375"/>
              </a:solidFill>
              <a:latin typeface="Calibri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900" b="1" dirty="0" err="1" smtClean="0">
                <a:solidFill>
                  <a:srgbClr val="878375"/>
                </a:solidFill>
                <a:latin typeface="Calibri" pitchFamily="34" charset="0"/>
              </a:rPr>
              <a:t>Compatibilidade</a:t>
            </a:r>
            <a:r>
              <a:rPr lang="en-US" sz="2900" b="1" dirty="0" smtClean="0">
                <a:solidFill>
                  <a:srgbClr val="878375"/>
                </a:solidFill>
                <a:latin typeface="Calibri" pitchFamily="34" charset="0"/>
              </a:rPr>
              <a:t> com </a:t>
            </a:r>
            <a:r>
              <a:rPr lang="en-US" sz="2900" b="1" dirty="0" err="1" smtClean="0">
                <a:solidFill>
                  <a:srgbClr val="878375"/>
                </a:solidFill>
                <a:latin typeface="Calibri" pitchFamily="34" charset="0"/>
              </a:rPr>
              <a:t>os</a:t>
            </a:r>
            <a:r>
              <a:rPr lang="en-US" sz="2900" b="1" dirty="0" smtClean="0">
                <a:solidFill>
                  <a:srgbClr val="878375"/>
                </a:solidFill>
                <a:latin typeface="Calibri" pitchFamily="34" charset="0"/>
              </a:rPr>
              <a:t> </a:t>
            </a:r>
            <a:r>
              <a:rPr lang="en-US" sz="2900" b="1" dirty="0" err="1" smtClean="0">
                <a:solidFill>
                  <a:srgbClr val="878375"/>
                </a:solidFill>
                <a:latin typeface="Calibri" pitchFamily="34" charset="0"/>
              </a:rPr>
              <a:t>princípios</a:t>
            </a:r>
            <a:r>
              <a:rPr lang="en-US" sz="2900" b="1" dirty="0" smtClean="0">
                <a:solidFill>
                  <a:srgbClr val="878375"/>
                </a:solidFill>
                <a:latin typeface="Calibri" pitchFamily="34" charset="0"/>
              </a:rPr>
              <a:t> do  </a:t>
            </a:r>
            <a:endParaRPr lang="en-US" sz="2900" b="1" dirty="0">
              <a:solidFill>
                <a:srgbClr val="878375"/>
              </a:solidFill>
              <a:latin typeface="Calibri" pitchFamily="34" charset="0"/>
            </a:endParaRPr>
          </a:p>
          <a:p>
            <a:pPr lvl="2">
              <a:buNone/>
            </a:pPr>
            <a:r>
              <a:rPr lang="en-US" sz="2900" b="1" dirty="0" smtClean="0">
                <a:solidFill>
                  <a:srgbClr val="878375"/>
                </a:solidFill>
                <a:latin typeface="Calibri" pitchFamily="34" charset="0"/>
              </a:rPr>
              <a:t>	</a:t>
            </a:r>
            <a:r>
              <a:rPr lang="en-US" sz="2900" b="1" dirty="0" err="1" smtClean="0">
                <a:solidFill>
                  <a:srgbClr val="878375"/>
                </a:solidFill>
                <a:latin typeface="Calibri" pitchFamily="34" charset="0"/>
              </a:rPr>
              <a:t>desenvolvimento</a:t>
            </a:r>
            <a:r>
              <a:rPr lang="en-US" sz="2900" b="1" dirty="0" smtClean="0">
                <a:solidFill>
                  <a:srgbClr val="878375"/>
                </a:solidFill>
                <a:latin typeface="Calibri" pitchFamily="34" charset="0"/>
              </a:rPr>
              <a:t> </a:t>
            </a:r>
            <a:r>
              <a:rPr lang="en-US" sz="2900" b="1" dirty="0" err="1" smtClean="0">
                <a:solidFill>
                  <a:srgbClr val="878375"/>
                </a:solidFill>
                <a:latin typeface="Calibri" pitchFamily="34" charset="0"/>
              </a:rPr>
              <a:t>urbano</a:t>
            </a:r>
            <a:r>
              <a:rPr lang="en-US" sz="2900" b="1" dirty="0" smtClean="0">
                <a:solidFill>
                  <a:srgbClr val="878375"/>
                </a:solidFill>
                <a:latin typeface="Calibri" pitchFamily="34" charset="0"/>
              </a:rPr>
              <a:t> </a:t>
            </a:r>
            <a:r>
              <a:rPr lang="en-US" sz="2900" b="1" dirty="0" err="1" smtClean="0">
                <a:solidFill>
                  <a:srgbClr val="878375"/>
                </a:solidFill>
                <a:latin typeface="Calibri" pitchFamily="34" charset="0"/>
              </a:rPr>
              <a:t>sustentável</a:t>
            </a:r>
            <a:r>
              <a:rPr lang="en-US" sz="2900" b="1" dirty="0" smtClean="0">
                <a:solidFill>
                  <a:srgbClr val="878375"/>
                </a:solidFill>
                <a:latin typeface="Calibri" pitchFamily="34" charset="0"/>
              </a:rPr>
              <a:t> </a:t>
            </a:r>
            <a:r>
              <a:rPr lang="en-US" sz="2900" b="1" dirty="0" smtClean="0">
                <a:solidFill>
                  <a:srgbClr val="878375"/>
                </a:solidFill>
                <a:latin typeface="Calibri" pitchFamily="34" charset="0"/>
              </a:rPr>
              <a:t>e </a:t>
            </a:r>
            <a:r>
              <a:rPr lang="en-US" sz="2900" b="1" dirty="0" err="1" smtClean="0">
                <a:solidFill>
                  <a:srgbClr val="878375"/>
                </a:solidFill>
                <a:latin typeface="Calibri" pitchFamily="34" charset="0"/>
              </a:rPr>
              <a:t>integrado</a:t>
            </a:r>
            <a:endParaRPr lang="en-US" sz="2900" b="1" dirty="0" smtClean="0">
              <a:solidFill>
                <a:srgbClr val="878375"/>
              </a:solidFill>
              <a:latin typeface="Calibri" pitchFamily="34" charset="0"/>
            </a:endParaRPr>
          </a:p>
          <a:p>
            <a:pPr lvl="2">
              <a:buNone/>
            </a:pPr>
            <a:endParaRPr lang="en-US" sz="2900" b="1" dirty="0">
              <a:solidFill>
                <a:srgbClr val="878375"/>
              </a:solidFill>
              <a:latin typeface="Calibri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900" b="1" dirty="0" err="1" smtClean="0">
                <a:solidFill>
                  <a:srgbClr val="878375"/>
                </a:solidFill>
                <a:latin typeface="Calibri" pitchFamily="34" charset="0"/>
              </a:rPr>
              <a:t>Evidência</a:t>
            </a:r>
            <a:r>
              <a:rPr lang="en-US" sz="2900" b="1" dirty="0" smtClean="0">
                <a:solidFill>
                  <a:srgbClr val="878375"/>
                </a:solidFill>
                <a:latin typeface="Calibri" pitchFamily="34" charset="0"/>
              </a:rPr>
              <a:t> de </a:t>
            </a:r>
            <a:r>
              <a:rPr lang="en-US" sz="2900" b="1" dirty="0" err="1" smtClean="0">
                <a:solidFill>
                  <a:srgbClr val="878375"/>
                </a:solidFill>
                <a:latin typeface="Calibri" pitchFamily="34" charset="0"/>
              </a:rPr>
              <a:t>eficácia</a:t>
            </a:r>
            <a:endParaRPr lang="en-US" sz="2900" b="1" dirty="0">
              <a:solidFill>
                <a:srgbClr val="878375"/>
              </a:solidFill>
              <a:latin typeface="Calibri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900" b="1" dirty="0" smtClean="0">
              <a:solidFill>
                <a:srgbClr val="878375"/>
              </a:solidFill>
              <a:latin typeface="Calibri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900" b="1" dirty="0" err="1" smtClean="0">
                <a:solidFill>
                  <a:srgbClr val="878375"/>
                </a:solidFill>
                <a:latin typeface="Calibri" pitchFamily="34" charset="0"/>
              </a:rPr>
              <a:t>Transferabilidade</a:t>
            </a:r>
            <a:r>
              <a:rPr lang="en-US" sz="2900" b="1" dirty="0" smtClean="0">
                <a:solidFill>
                  <a:srgbClr val="878375"/>
                </a:solidFill>
                <a:latin typeface="Calibri" pitchFamily="34" charset="0"/>
              </a:rPr>
              <a:t> </a:t>
            </a:r>
            <a:endParaRPr lang="en-US" sz="2900" b="1" dirty="0">
              <a:solidFill>
                <a:srgbClr val="878375"/>
              </a:solidFill>
              <a:latin typeface="Calibri" pitchFamily="34" charset="0"/>
            </a:endParaRPr>
          </a:p>
          <a:p>
            <a:endParaRPr lang="en-US" sz="2600" b="0" dirty="0">
              <a:latin typeface="Calibri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20004" y="1031358"/>
            <a:ext cx="7704000" cy="62732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C4007B"/>
                </a:solidFill>
                <a:latin typeface="Calibri" pitchFamily="34" charset="0"/>
              </a:rPr>
              <a:t>Que</a:t>
            </a:r>
            <a:r>
              <a:rPr lang="en-US" dirty="0" smtClean="0">
                <a:solidFill>
                  <a:srgbClr val="C4007B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C4007B"/>
                </a:solidFill>
                <a:latin typeface="Calibri" pitchFamily="34" charset="0"/>
              </a:rPr>
              <a:t>tipo</a:t>
            </a:r>
            <a:r>
              <a:rPr lang="en-US" dirty="0" smtClean="0">
                <a:solidFill>
                  <a:srgbClr val="C4007B"/>
                </a:solidFill>
                <a:latin typeface="Calibri" pitchFamily="34" charset="0"/>
              </a:rPr>
              <a:t> de boas </a:t>
            </a:r>
            <a:r>
              <a:rPr lang="en-US" dirty="0" err="1" smtClean="0">
                <a:solidFill>
                  <a:srgbClr val="C4007B"/>
                </a:solidFill>
                <a:latin typeface="Calibri" pitchFamily="34" charset="0"/>
              </a:rPr>
              <a:t>práticas</a:t>
            </a:r>
            <a:r>
              <a:rPr lang="en-US" dirty="0" smtClean="0">
                <a:solidFill>
                  <a:srgbClr val="C4007B"/>
                </a:solidFill>
                <a:latin typeface="Calibri" pitchFamily="34" charset="0"/>
              </a:rPr>
              <a:t>?</a:t>
            </a:r>
            <a:endParaRPr lang="en-US" dirty="0">
              <a:solidFill>
                <a:srgbClr val="C4007B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1283" y="3342065"/>
            <a:ext cx="839973" cy="97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601" y="2328530"/>
            <a:ext cx="963324" cy="101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418" y="4605242"/>
            <a:ext cx="864781" cy="99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930585"/>
            <a:ext cx="529652" cy="8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306" y="4781496"/>
            <a:ext cx="915698" cy="78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Posição do Rodapé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936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390560" y="2286001"/>
            <a:ext cx="6579959" cy="36274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Calibri" pitchFamily="34" charset="0"/>
              </a:rPr>
              <a:t>Municípios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incluindo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cidades</a:t>
            </a:r>
            <a:r>
              <a:rPr lang="en-US" sz="2400" dirty="0" smtClean="0">
                <a:latin typeface="Calibri" pitchFamily="34" charset="0"/>
              </a:rPr>
              <a:t> e </a:t>
            </a:r>
            <a:r>
              <a:rPr lang="en-US" sz="2400" dirty="0" err="1" smtClean="0">
                <a:latin typeface="Calibri" pitchFamily="34" charset="0"/>
              </a:rPr>
              <a:t>vilas</a:t>
            </a:r>
            <a:endParaRPr lang="en-US" sz="2400" dirty="0">
              <a:latin typeface="Calibri" pitchFamily="34" charset="0"/>
            </a:endParaRPr>
          </a:p>
          <a:p>
            <a:r>
              <a:rPr lang="en-US" sz="2400" dirty="0" err="1" smtClean="0">
                <a:latin typeface="Calibri" pitchFamily="34" charset="0"/>
              </a:rPr>
              <a:t>Níveis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inframunicipais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tais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como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freguesias</a:t>
            </a:r>
            <a:r>
              <a:rPr lang="en-US" sz="2400" dirty="0" smtClean="0">
                <a:latin typeface="Calibri" pitchFamily="34" charset="0"/>
              </a:rPr>
              <a:t> e </a:t>
            </a:r>
            <a:r>
              <a:rPr lang="en-US" sz="2400" dirty="0" err="1" smtClean="0">
                <a:latin typeface="Calibri" pitchFamily="34" charset="0"/>
              </a:rPr>
              <a:t>bairros</a:t>
            </a:r>
            <a:endParaRPr lang="en-US" sz="2400" dirty="0">
              <a:latin typeface="Calibri" pitchFamily="34" charset="0"/>
            </a:endParaRPr>
          </a:p>
          <a:p>
            <a:r>
              <a:rPr lang="en-US" sz="2400" dirty="0" err="1" smtClean="0">
                <a:latin typeface="Calibri" pitchFamily="34" charset="0"/>
              </a:rPr>
              <a:t>Autoridades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metropolitanas</a:t>
            </a:r>
            <a:r>
              <a:rPr lang="en-US" sz="2400" dirty="0" smtClean="0">
                <a:latin typeface="Calibri" pitchFamily="34" charset="0"/>
              </a:rPr>
              <a:t> e </a:t>
            </a:r>
            <a:r>
              <a:rPr lang="en-US" sz="2400" dirty="0" err="1" smtClean="0">
                <a:latin typeface="Calibri" pitchFamily="34" charset="0"/>
              </a:rPr>
              <a:t>organizações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supramunicipais</a:t>
            </a:r>
            <a:endParaRPr lang="en-US" sz="2400" dirty="0" smtClean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 err="1" smtClean="0">
                <a:solidFill>
                  <a:srgbClr val="35B3B8"/>
                </a:solidFill>
                <a:latin typeface="Calibri" pitchFamily="34" charset="0"/>
              </a:rPr>
              <a:t>Agências</a:t>
            </a:r>
            <a:r>
              <a:rPr lang="en-US" sz="2400" dirty="0" smtClean="0">
                <a:solidFill>
                  <a:srgbClr val="35B3B8"/>
                </a:solidFill>
                <a:latin typeface="Calibri" pitchFamily="34" charset="0"/>
              </a:rPr>
              <a:t> locais, </a:t>
            </a:r>
            <a:r>
              <a:rPr lang="en-US" sz="2400" dirty="0" err="1" smtClean="0">
                <a:solidFill>
                  <a:srgbClr val="35B3B8"/>
                </a:solidFill>
                <a:latin typeface="Calibri" pitchFamily="34" charset="0"/>
              </a:rPr>
              <a:t>definidas</a:t>
            </a:r>
            <a:r>
              <a:rPr lang="en-US" sz="24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35B3B8"/>
                </a:solidFill>
                <a:latin typeface="Calibri" pitchFamily="34" charset="0"/>
              </a:rPr>
              <a:t>como</a:t>
            </a:r>
            <a:r>
              <a:rPr lang="en-US" sz="24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35B3B8"/>
                </a:solidFill>
                <a:latin typeface="Calibri" pitchFamily="34" charset="0"/>
              </a:rPr>
              <a:t>organizações</a:t>
            </a:r>
            <a:r>
              <a:rPr lang="en-US" sz="24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35B3B8"/>
                </a:solidFill>
                <a:latin typeface="Calibri" pitchFamily="34" charset="0"/>
              </a:rPr>
              <a:t>públicas</a:t>
            </a:r>
            <a:r>
              <a:rPr lang="en-US" sz="24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35B3B8"/>
                </a:solidFill>
                <a:latin typeface="Calibri" pitchFamily="34" charset="0"/>
              </a:rPr>
              <a:t>ou</a:t>
            </a:r>
            <a:r>
              <a:rPr lang="en-US" sz="24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35B3B8"/>
                </a:solidFill>
                <a:latin typeface="Calibri" pitchFamily="34" charset="0"/>
              </a:rPr>
              <a:t>semipúblicas</a:t>
            </a:r>
            <a:r>
              <a:rPr lang="en-US" sz="24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35B3B8"/>
                </a:solidFill>
                <a:latin typeface="Calibri" pitchFamily="34" charset="0"/>
              </a:rPr>
              <a:t>criadas</a:t>
            </a:r>
            <a:r>
              <a:rPr lang="en-US" sz="24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35B3B8"/>
                </a:solidFill>
                <a:latin typeface="Calibri" pitchFamily="34" charset="0"/>
              </a:rPr>
              <a:t>pelos</a:t>
            </a:r>
            <a:r>
              <a:rPr lang="en-US" sz="24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35B3B8"/>
                </a:solidFill>
                <a:latin typeface="Calibri" pitchFamily="34" charset="0"/>
              </a:rPr>
              <a:t>municípios</a:t>
            </a:r>
            <a:r>
              <a:rPr lang="en-US" sz="24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endParaRPr lang="en-US" sz="2400" dirty="0">
              <a:solidFill>
                <a:srgbClr val="35B3B8"/>
              </a:solidFill>
              <a:latin typeface="Calibri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20004" y="1261930"/>
            <a:ext cx="7704000" cy="492443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C4007B"/>
                </a:solidFill>
                <a:latin typeface="Calibri" pitchFamily="34" charset="0"/>
              </a:rPr>
              <a:t>Quem</a:t>
            </a:r>
            <a:r>
              <a:rPr lang="en-GB" dirty="0" smtClean="0">
                <a:solidFill>
                  <a:srgbClr val="C4007B"/>
                </a:solidFill>
                <a:latin typeface="Calibri" pitchFamily="34" charset="0"/>
              </a:rPr>
              <a:t> é </a:t>
            </a:r>
            <a:r>
              <a:rPr lang="en-GB" dirty="0" err="1" smtClean="0">
                <a:solidFill>
                  <a:srgbClr val="C4007B"/>
                </a:solidFill>
                <a:latin typeface="Calibri" pitchFamily="34" charset="0"/>
              </a:rPr>
              <a:t>elegível</a:t>
            </a:r>
            <a:r>
              <a:rPr lang="en-GB" dirty="0" smtClean="0">
                <a:solidFill>
                  <a:srgbClr val="C4007B"/>
                </a:solidFill>
                <a:latin typeface="Calibri" pitchFamily="34" charset="0"/>
              </a:rPr>
              <a:t>?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380" y="1944740"/>
            <a:ext cx="1095825" cy="10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ção do Rodapé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60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51419" y="2147777"/>
            <a:ext cx="7999545" cy="4040371"/>
          </a:xfrm>
        </p:spPr>
        <p:txBody>
          <a:bodyPr>
            <a:normAutofit fontScale="62500" lnSpcReduction="20000"/>
          </a:bodyPr>
          <a:lstStyle/>
          <a:p>
            <a:pPr marL="7938" indent="0" algn="ctr">
              <a:buNone/>
            </a:pPr>
            <a:endParaRPr lang="en-US" sz="2300" b="0" u="sng" dirty="0" smtClean="0">
              <a:solidFill>
                <a:srgbClr val="AF1E75"/>
              </a:solidFill>
              <a:latin typeface="Century Gothic" panose="020B0502020202020204" pitchFamily="34" charset="0"/>
            </a:endParaRPr>
          </a:p>
          <a:p>
            <a:r>
              <a:rPr lang="en-US" sz="3500" dirty="0" err="1" smtClean="0">
                <a:latin typeface="Calibri" pitchFamily="34" charset="0"/>
              </a:rPr>
              <a:t>Ações</a:t>
            </a:r>
            <a:r>
              <a:rPr lang="en-US" sz="3500" dirty="0" smtClean="0">
                <a:latin typeface="Calibri" pitchFamily="34" charset="0"/>
              </a:rPr>
              <a:t> </a:t>
            </a:r>
            <a:r>
              <a:rPr lang="en-US" sz="3500" dirty="0" err="1" smtClean="0">
                <a:latin typeface="Calibri" pitchFamily="34" charset="0"/>
              </a:rPr>
              <a:t>promocionais</a:t>
            </a:r>
            <a:endParaRPr lang="en-US" sz="3500" dirty="0" smtClean="0">
              <a:latin typeface="Calibri" pitchFamily="34" charset="0"/>
            </a:endParaRPr>
          </a:p>
          <a:p>
            <a:pPr marL="7938" indent="0">
              <a:buNone/>
            </a:pPr>
            <a:endParaRPr lang="en-US" sz="3500" dirty="0">
              <a:latin typeface="Calibri" pitchFamily="34" charset="0"/>
            </a:endParaRPr>
          </a:p>
          <a:p>
            <a:r>
              <a:rPr lang="en-US" sz="3500" i="1" dirty="0" smtClean="0">
                <a:latin typeface="Calibri" pitchFamily="34" charset="0"/>
              </a:rPr>
              <a:t>“Show-case” </a:t>
            </a:r>
            <a:r>
              <a:rPr lang="en-US" sz="3500" dirty="0" err="1" smtClean="0">
                <a:latin typeface="Calibri" pitchFamily="34" charset="0"/>
              </a:rPr>
              <a:t>organizado</a:t>
            </a:r>
            <a:r>
              <a:rPr lang="en-US" sz="3500" dirty="0" smtClean="0">
                <a:latin typeface="Calibri" pitchFamily="34" charset="0"/>
              </a:rPr>
              <a:t> </a:t>
            </a:r>
            <a:r>
              <a:rPr lang="en-US" sz="3500" dirty="0" err="1" smtClean="0">
                <a:latin typeface="Calibri" pitchFamily="34" charset="0"/>
              </a:rPr>
              <a:t>pelo</a:t>
            </a:r>
            <a:r>
              <a:rPr lang="en-US" sz="3500" dirty="0" smtClean="0">
                <a:latin typeface="Calibri" pitchFamily="34" charset="0"/>
              </a:rPr>
              <a:t> URBACT </a:t>
            </a:r>
            <a:r>
              <a:rPr lang="en-US" sz="3500" dirty="0" err="1" smtClean="0">
                <a:latin typeface="Calibri" pitchFamily="34" charset="0"/>
              </a:rPr>
              <a:t>em</a:t>
            </a:r>
            <a:r>
              <a:rPr lang="en-US" sz="3500" dirty="0" smtClean="0">
                <a:latin typeface="Calibri" pitchFamily="34" charset="0"/>
              </a:rPr>
              <a:t> </a:t>
            </a:r>
            <a:r>
              <a:rPr lang="en-US" sz="3500" dirty="0" err="1" smtClean="0">
                <a:latin typeface="Calibri" pitchFamily="34" charset="0"/>
              </a:rPr>
              <a:t>outubro</a:t>
            </a:r>
            <a:r>
              <a:rPr lang="en-US" sz="3500" dirty="0" smtClean="0">
                <a:latin typeface="Calibri" pitchFamily="34" charset="0"/>
              </a:rPr>
              <a:t> </a:t>
            </a:r>
            <a:r>
              <a:rPr lang="en-US" sz="3500" dirty="0" smtClean="0">
                <a:latin typeface="Calibri" pitchFamily="34" charset="0"/>
              </a:rPr>
              <a:t>de 2017</a:t>
            </a:r>
          </a:p>
          <a:p>
            <a:pPr marL="7938" indent="0">
              <a:buNone/>
            </a:pPr>
            <a:endParaRPr lang="en-US" sz="3500" dirty="0">
              <a:latin typeface="Calibri" pitchFamily="34" charset="0"/>
            </a:endParaRPr>
          </a:p>
          <a:p>
            <a:r>
              <a:rPr lang="en-US" sz="3500" dirty="0" err="1" smtClean="0">
                <a:latin typeface="Calibri" pitchFamily="34" charset="0"/>
              </a:rPr>
              <a:t>Agente</a:t>
            </a:r>
            <a:r>
              <a:rPr lang="en-US" sz="3500" dirty="0" smtClean="0">
                <a:latin typeface="Calibri" pitchFamily="34" charset="0"/>
              </a:rPr>
              <a:t> do </a:t>
            </a:r>
            <a:r>
              <a:rPr lang="en-US" sz="3500" dirty="0" err="1" smtClean="0">
                <a:latin typeface="Calibri" pitchFamily="34" charset="0"/>
              </a:rPr>
              <a:t>desenvolvimento</a:t>
            </a:r>
            <a:r>
              <a:rPr lang="en-US" sz="3500" dirty="0" smtClean="0">
                <a:latin typeface="Calibri" pitchFamily="34" charset="0"/>
              </a:rPr>
              <a:t> </a:t>
            </a:r>
            <a:r>
              <a:rPr lang="en-US" sz="3500" dirty="0" err="1" smtClean="0">
                <a:latin typeface="Calibri" pitchFamily="34" charset="0"/>
              </a:rPr>
              <a:t>urbano</a:t>
            </a:r>
            <a:r>
              <a:rPr lang="en-US" sz="3500" dirty="0" smtClean="0">
                <a:latin typeface="Calibri" pitchFamily="34" charset="0"/>
              </a:rPr>
              <a:t> </a:t>
            </a:r>
            <a:r>
              <a:rPr lang="en-US" sz="3500" dirty="0" err="1" smtClean="0">
                <a:latin typeface="Calibri" pitchFamily="34" charset="0"/>
              </a:rPr>
              <a:t>sustentável</a:t>
            </a:r>
            <a:r>
              <a:rPr lang="en-US" sz="3500" dirty="0" smtClean="0">
                <a:latin typeface="Calibri" pitchFamily="34" charset="0"/>
              </a:rPr>
              <a:t> </a:t>
            </a:r>
            <a:r>
              <a:rPr lang="en-US" sz="3500" dirty="0" err="1" smtClean="0">
                <a:latin typeface="Calibri" pitchFamily="34" charset="0"/>
              </a:rPr>
              <a:t>integrado</a:t>
            </a:r>
            <a:r>
              <a:rPr lang="en-US" sz="3500" dirty="0" smtClean="0">
                <a:latin typeface="Calibri" pitchFamily="34" charset="0"/>
              </a:rPr>
              <a:t>, </a:t>
            </a:r>
            <a:r>
              <a:rPr lang="en-US" sz="3500" dirty="0" err="1" smtClean="0">
                <a:latin typeface="Calibri" pitchFamily="34" charset="0"/>
              </a:rPr>
              <a:t>contribuindo</a:t>
            </a:r>
            <a:r>
              <a:rPr lang="en-US" sz="3500" dirty="0" smtClean="0">
                <a:latin typeface="Calibri" pitchFamily="34" charset="0"/>
              </a:rPr>
              <a:t> </a:t>
            </a:r>
            <a:r>
              <a:rPr lang="en-US" sz="3500" dirty="0" err="1" smtClean="0">
                <a:latin typeface="Calibri" pitchFamily="34" charset="0"/>
              </a:rPr>
              <a:t>para</a:t>
            </a:r>
            <a:r>
              <a:rPr lang="en-US" sz="3500" dirty="0" smtClean="0">
                <a:latin typeface="Calibri" pitchFamily="34" charset="0"/>
              </a:rPr>
              <a:t> a Agenda Urbana da UE</a:t>
            </a:r>
          </a:p>
          <a:p>
            <a:pPr marL="7938" indent="0">
              <a:buNone/>
            </a:pPr>
            <a:endParaRPr lang="en-US" sz="3500" dirty="0">
              <a:latin typeface="Calibri" pitchFamily="34" charset="0"/>
            </a:endParaRPr>
          </a:p>
          <a:p>
            <a:r>
              <a:rPr lang="en-US" sz="3500" dirty="0" err="1" smtClean="0">
                <a:latin typeface="Calibri" pitchFamily="34" charset="0"/>
              </a:rPr>
              <a:t>Aumento</a:t>
            </a:r>
            <a:r>
              <a:rPr lang="en-US" sz="3500" dirty="0" smtClean="0">
                <a:latin typeface="Calibri" pitchFamily="34" charset="0"/>
              </a:rPr>
              <a:t> de </a:t>
            </a:r>
            <a:r>
              <a:rPr lang="en-US" sz="3500" dirty="0" err="1" smtClean="0">
                <a:latin typeface="Calibri" pitchFamily="34" charset="0"/>
              </a:rPr>
              <a:t>visibilidade</a:t>
            </a:r>
            <a:r>
              <a:rPr lang="en-US" sz="3500" dirty="0" smtClean="0">
                <a:latin typeface="Calibri" pitchFamily="34" charset="0"/>
              </a:rPr>
              <a:t> </a:t>
            </a:r>
            <a:r>
              <a:rPr lang="en-US" sz="3500" dirty="0" err="1" smtClean="0">
                <a:latin typeface="Calibri" pitchFamily="34" charset="0"/>
              </a:rPr>
              <a:t>através</a:t>
            </a:r>
            <a:r>
              <a:rPr lang="en-US" sz="3500" dirty="0" smtClean="0">
                <a:latin typeface="Calibri" pitchFamily="34" charset="0"/>
              </a:rPr>
              <a:t> de </a:t>
            </a:r>
            <a:r>
              <a:rPr lang="en-US" sz="3500" dirty="0" err="1" smtClean="0">
                <a:latin typeface="Calibri" pitchFamily="34" charset="0"/>
              </a:rPr>
              <a:t>diferentes</a:t>
            </a:r>
            <a:r>
              <a:rPr lang="en-US" sz="3500" dirty="0" smtClean="0">
                <a:latin typeface="Calibri" pitchFamily="34" charset="0"/>
              </a:rPr>
              <a:t> </a:t>
            </a:r>
            <a:r>
              <a:rPr lang="en-US" sz="3500" dirty="0" err="1" smtClean="0">
                <a:latin typeface="Calibri" pitchFamily="34" charset="0"/>
              </a:rPr>
              <a:t>canais</a:t>
            </a:r>
            <a:r>
              <a:rPr lang="en-US" sz="3500" dirty="0" smtClean="0">
                <a:latin typeface="Calibri" pitchFamily="34" charset="0"/>
              </a:rPr>
              <a:t> de </a:t>
            </a:r>
            <a:r>
              <a:rPr lang="en-US" sz="3500" dirty="0" err="1" smtClean="0">
                <a:latin typeface="Calibri" pitchFamily="34" charset="0"/>
              </a:rPr>
              <a:t>comunicação</a:t>
            </a:r>
            <a:endParaRPr lang="en-US" sz="3500" dirty="0" smtClean="0">
              <a:latin typeface="Calibri" pitchFamily="34" charset="0"/>
            </a:endParaRPr>
          </a:p>
          <a:p>
            <a:pPr marL="7938" indent="0">
              <a:buNone/>
            </a:pPr>
            <a:endParaRPr lang="en-US" sz="3500" dirty="0">
              <a:latin typeface="Calibri" pitchFamily="34" charset="0"/>
            </a:endParaRPr>
          </a:p>
          <a:p>
            <a:r>
              <a:rPr lang="en-US" sz="3500" dirty="0" err="1" smtClean="0">
                <a:solidFill>
                  <a:srgbClr val="35B3B8"/>
                </a:solidFill>
                <a:latin typeface="Calibri" pitchFamily="34" charset="0"/>
              </a:rPr>
              <a:t>Reforço</a:t>
            </a:r>
            <a:r>
              <a:rPr lang="en-US" sz="35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3500" dirty="0" smtClean="0">
                <a:latin typeface="Calibri" pitchFamily="34" charset="0"/>
              </a:rPr>
              <a:t>das Boas </a:t>
            </a:r>
            <a:r>
              <a:rPr lang="en-US" sz="3500" dirty="0" err="1" smtClean="0">
                <a:latin typeface="Calibri" pitchFamily="34" charset="0"/>
              </a:rPr>
              <a:t>Práticas</a:t>
            </a:r>
            <a:r>
              <a:rPr lang="en-US" sz="3500" dirty="0" smtClean="0">
                <a:latin typeface="Calibri" pitchFamily="34" charset="0"/>
              </a:rPr>
              <a:t> no </a:t>
            </a:r>
            <a:r>
              <a:rPr lang="en-US" sz="3500" dirty="0" err="1" smtClean="0">
                <a:latin typeface="Calibri" pitchFamily="34" charset="0"/>
              </a:rPr>
              <a:t>âmbito</a:t>
            </a:r>
            <a:r>
              <a:rPr lang="en-US" sz="3500" dirty="0" smtClean="0">
                <a:latin typeface="Calibri" pitchFamily="34" charset="0"/>
              </a:rPr>
              <a:t> de </a:t>
            </a:r>
            <a:r>
              <a:rPr lang="en-US" sz="3500" dirty="0" err="1" smtClean="0">
                <a:latin typeface="Calibri" pitchFamily="34" charset="0"/>
              </a:rPr>
              <a:t>uma</a:t>
            </a:r>
            <a:r>
              <a:rPr lang="en-US" sz="3500" dirty="0" smtClean="0">
                <a:latin typeface="Calibri" pitchFamily="34" charset="0"/>
              </a:rPr>
              <a:t> </a:t>
            </a:r>
            <a:r>
              <a:rPr lang="en-US" sz="3500" dirty="0" smtClean="0">
                <a:solidFill>
                  <a:srgbClr val="35B3B8"/>
                </a:solidFill>
                <a:latin typeface="Calibri" pitchFamily="34" charset="0"/>
              </a:rPr>
              <a:t>Rede de </a:t>
            </a:r>
            <a:r>
              <a:rPr lang="en-US" sz="3500" dirty="0" err="1" smtClean="0">
                <a:solidFill>
                  <a:srgbClr val="35B3B8"/>
                </a:solidFill>
                <a:latin typeface="Calibri" pitchFamily="34" charset="0"/>
              </a:rPr>
              <a:t>Transferência</a:t>
            </a:r>
            <a:r>
              <a:rPr lang="en-US" sz="3500" dirty="0" smtClean="0">
                <a:solidFill>
                  <a:srgbClr val="35B3B8"/>
                </a:solidFill>
                <a:latin typeface="Calibri" pitchFamily="34" charset="0"/>
              </a:rPr>
              <a:t> URBACT</a:t>
            </a:r>
            <a:endParaRPr lang="en-US" sz="3500" dirty="0">
              <a:solidFill>
                <a:srgbClr val="35B3B8"/>
              </a:solidFill>
              <a:latin typeface="Calibri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73344" y="1134339"/>
            <a:ext cx="7704000" cy="492443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C4007B"/>
                </a:solidFill>
                <a:latin typeface="Calibri" pitchFamily="34" charset="0"/>
              </a:rPr>
              <a:t>Porquê</a:t>
            </a:r>
            <a:r>
              <a:rPr lang="en-GB" dirty="0" smtClean="0">
                <a:solidFill>
                  <a:srgbClr val="C4007B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C4007B"/>
                </a:solidFill>
                <a:latin typeface="Calibri" pitchFamily="34" charset="0"/>
              </a:rPr>
              <a:t>concorrer</a:t>
            </a:r>
            <a:r>
              <a:rPr lang="en-GB" dirty="0" smtClean="0">
                <a:solidFill>
                  <a:srgbClr val="C4007B"/>
                </a:solidFill>
                <a:latin typeface="Calibri" pitchFamily="34" charset="0"/>
              </a:rPr>
              <a:t>?</a:t>
            </a:r>
            <a:endParaRPr lang="en-GB" dirty="0">
              <a:solidFill>
                <a:srgbClr val="C4007B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30" r="12276"/>
          <a:stretch/>
        </p:blipFill>
        <p:spPr bwMode="auto">
          <a:xfrm rot="885435">
            <a:off x="6887698" y="1163544"/>
            <a:ext cx="1449541" cy="1539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Marcador de Posição do Rodapé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952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933360" y="1998921"/>
            <a:ext cx="7334340" cy="4157330"/>
          </a:xfrm>
        </p:spPr>
        <p:txBody>
          <a:bodyPr>
            <a:normAutofit fontScale="85000" lnSpcReduction="10000"/>
          </a:bodyPr>
          <a:lstStyle/>
          <a:p>
            <a:pPr marL="7938" indent="0">
              <a:buNone/>
            </a:pPr>
            <a:r>
              <a:rPr lang="en-US" b="0" i="1" dirty="0" smtClean="0">
                <a:solidFill>
                  <a:srgbClr val="35B3B8"/>
                </a:solidFill>
                <a:latin typeface="Calibri" pitchFamily="34" charset="0"/>
              </a:rPr>
              <a:t>“</a:t>
            </a:r>
            <a:r>
              <a:rPr lang="en-US" sz="2400" i="1" dirty="0" smtClean="0">
                <a:solidFill>
                  <a:srgbClr val="35B3B8"/>
                </a:solidFill>
                <a:latin typeface="Calibri" pitchFamily="34" charset="0"/>
              </a:rPr>
              <a:t>Good Practice City</a:t>
            </a:r>
            <a:r>
              <a:rPr lang="en-US" sz="2400" dirty="0" smtClean="0">
                <a:solidFill>
                  <a:srgbClr val="35B3B8"/>
                </a:solidFill>
                <a:latin typeface="Calibri" pitchFamily="34" charset="0"/>
              </a:rPr>
              <a:t>” </a:t>
            </a:r>
            <a:r>
              <a:rPr lang="en-US" sz="2400" dirty="0" err="1" smtClean="0">
                <a:solidFill>
                  <a:srgbClr val="35B3B8"/>
                </a:solidFill>
                <a:latin typeface="Calibri" pitchFamily="34" charset="0"/>
              </a:rPr>
              <a:t>partilhando</a:t>
            </a:r>
            <a:r>
              <a:rPr lang="en-US" sz="2400" dirty="0" smtClean="0">
                <a:solidFill>
                  <a:srgbClr val="35B3B8"/>
                </a:solidFill>
                <a:latin typeface="Calibri" pitchFamily="34" charset="0"/>
              </a:rPr>
              <a:t> a </a:t>
            </a:r>
            <a:r>
              <a:rPr lang="en-US" sz="2400" dirty="0" err="1" smtClean="0">
                <a:solidFill>
                  <a:srgbClr val="35B3B8"/>
                </a:solidFill>
                <a:latin typeface="Calibri" pitchFamily="34" charset="0"/>
              </a:rPr>
              <a:t>experiência</a:t>
            </a:r>
            <a:r>
              <a:rPr lang="en-US" sz="24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&gt; </a:t>
            </a:r>
            <a:r>
              <a:rPr lang="en-US" sz="2400" u="sng" dirty="0" err="1" smtClean="0">
                <a:latin typeface="Calibri" pitchFamily="34" charset="0"/>
              </a:rPr>
              <a:t>papel</a:t>
            </a:r>
            <a:r>
              <a:rPr lang="en-US" sz="2400" u="sng" dirty="0" smtClean="0">
                <a:latin typeface="Calibri" pitchFamily="34" charset="0"/>
              </a:rPr>
              <a:t> de “</a:t>
            </a:r>
            <a:r>
              <a:rPr lang="en-US" sz="2400" u="sng" dirty="0" err="1" smtClean="0">
                <a:latin typeface="Calibri" pitchFamily="34" charset="0"/>
              </a:rPr>
              <a:t>mentora</a:t>
            </a:r>
            <a:r>
              <a:rPr lang="en-US" sz="2400" dirty="0" smtClean="0">
                <a:latin typeface="Calibri" pitchFamily="34" charset="0"/>
              </a:rPr>
              <a:t>”</a:t>
            </a:r>
          </a:p>
          <a:p>
            <a:pPr marL="7938" indent="0">
              <a:buNone/>
            </a:pPr>
            <a:endParaRPr lang="en-US" sz="2400" dirty="0">
              <a:latin typeface="Calibri" pitchFamily="34" charset="0"/>
            </a:endParaRPr>
          </a:p>
          <a:p>
            <a:pPr marL="7938" indent="0">
              <a:buNone/>
            </a:pPr>
            <a:r>
              <a:rPr lang="en-US" sz="2400" i="1" dirty="0" smtClean="0">
                <a:solidFill>
                  <a:srgbClr val="96BD0D"/>
                </a:solidFill>
                <a:latin typeface="Calibri" pitchFamily="34" charset="0"/>
              </a:rPr>
              <a:t>“Receiving cities</a:t>
            </a:r>
            <a:r>
              <a:rPr lang="en-US" sz="2400" dirty="0" smtClean="0">
                <a:solidFill>
                  <a:srgbClr val="96BD0D"/>
                </a:solidFill>
                <a:latin typeface="Calibri" pitchFamily="34" charset="0"/>
              </a:rPr>
              <a:t>” </a:t>
            </a:r>
            <a:r>
              <a:rPr lang="en-US" sz="2400" u="sng" dirty="0" err="1" smtClean="0">
                <a:latin typeface="Calibri" pitchFamily="34" charset="0"/>
              </a:rPr>
              <a:t>entendem</a:t>
            </a:r>
            <a:r>
              <a:rPr lang="en-US" sz="2400" u="sng" dirty="0" smtClean="0">
                <a:latin typeface="Calibri" pitchFamily="34" charset="0"/>
              </a:rPr>
              <a:t>&gt;</a:t>
            </a:r>
            <a:r>
              <a:rPr lang="en-US" sz="2400" u="sng" dirty="0" err="1" smtClean="0">
                <a:latin typeface="Calibri" pitchFamily="34" charset="0"/>
              </a:rPr>
              <a:t>adaptam</a:t>
            </a:r>
            <a:r>
              <a:rPr lang="en-US" sz="2400" u="sng" dirty="0" smtClean="0">
                <a:latin typeface="Calibri" pitchFamily="34" charset="0"/>
              </a:rPr>
              <a:t>&gt;</a:t>
            </a:r>
            <a:r>
              <a:rPr lang="en-US" sz="2400" u="sng" dirty="0" err="1" smtClean="0">
                <a:latin typeface="Calibri" pitchFamily="34" charset="0"/>
              </a:rPr>
              <a:t>reutilizam</a:t>
            </a:r>
            <a:r>
              <a:rPr lang="en-US" sz="2400" u="sng" dirty="0" smtClean="0">
                <a:latin typeface="Calibri" pitchFamily="34" charset="0"/>
              </a:rPr>
              <a:t> as boas </a:t>
            </a:r>
            <a:r>
              <a:rPr lang="en-US" sz="2400" u="sng" dirty="0" err="1" smtClean="0">
                <a:latin typeface="Calibri" pitchFamily="34" charset="0"/>
              </a:rPr>
              <a:t>práticas</a:t>
            </a:r>
            <a:endParaRPr lang="en-US" sz="2400" dirty="0" smtClean="0">
              <a:latin typeface="Calibri" pitchFamily="34" charset="0"/>
            </a:endParaRPr>
          </a:p>
          <a:p>
            <a:pPr marL="7938" indent="0">
              <a:buNone/>
            </a:pPr>
            <a:endParaRPr lang="en-US" dirty="0" smtClean="0">
              <a:latin typeface="Calibri" pitchFamily="34" charset="0"/>
            </a:endParaRPr>
          </a:p>
          <a:p>
            <a:pPr marL="7938" indent="0" algn="ctr">
              <a:spcAft>
                <a:spcPts val="600"/>
              </a:spcAft>
              <a:buNone/>
            </a:pPr>
            <a:r>
              <a:rPr lang="en-US" dirty="0" smtClean="0">
                <a:solidFill>
                  <a:srgbClr val="AF1E75"/>
                </a:solidFill>
                <a:latin typeface="Calibri" pitchFamily="34" charset="0"/>
              </a:rPr>
              <a:t>BENEFÍCIOS </a:t>
            </a:r>
            <a:r>
              <a:rPr lang="en-US" dirty="0" smtClean="0">
                <a:solidFill>
                  <a:srgbClr val="AF1E75"/>
                </a:solidFill>
                <a:latin typeface="Calibri" pitchFamily="34" charset="0"/>
              </a:rPr>
              <a:t>ADICIONAIS</a:t>
            </a:r>
            <a:r>
              <a:rPr lang="en-US" dirty="0" smtClean="0">
                <a:solidFill>
                  <a:srgbClr val="AF1E75"/>
                </a:solidFill>
                <a:latin typeface="Calibri" pitchFamily="34" charset="0"/>
              </a:rPr>
              <a:t>:</a:t>
            </a:r>
            <a:endParaRPr lang="en-US" dirty="0" smtClean="0">
              <a:solidFill>
                <a:srgbClr val="AF1E75"/>
              </a:solidFill>
              <a:latin typeface="Calibri" pitchFamily="34" charset="0"/>
            </a:endParaRPr>
          </a:p>
          <a:p>
            <a:pPr marL="7938" indent="0">
              <a:buNone/>
            </a:pPr>
            <a:r>
              <a:rPr lang="en-US" sz="1500" i="1" dirty="0" smtClean="0">
                <a:solidFill>
                  <a:srgbClr val="35B3B8"/>
                </a:solidFill>
                <a:latin typeface="Calibri" pitchFamily="34" charset="0"/>
              </a:rPr>
              <a:t>“</a:t>
            </a:r>
            <a:r>
              <a:rPr lang="en-US" sz="2400" i="1" dirty="0" smtClean="0">
                <a:solidFill>
                  <a:srgbClr val="35B3B8"/>
                </a:solidFill>
                <a:latin typeface="Calibri" pitchFamily="34" charset="0"/>
              </a:rPr>
              <a:t>GOOD PRACTICE CITY</a:t>
            </a:r>
            <a:r>
              <a:rPr lang="en-US" sz="2400" i="1" dirty="0" smtClean="0">
                <a:solidFill>
                  <a:srgbClr val="35B3B8"/>
                </a:solidFill>
                <a:latin typeface="Calibri" pitchFamily="34" charset="0"/>
              </a:rPr>
              <a:t>”</a:t>
            </a:r>
            <a:endParaRPr lang="en-US" sz="2400" i="1" dirty="0" smtClean="0">
              <a:solidFill>
                <a:srgbClr val="35B3B8"/>
              </a:solidFill>
              <a:latin typeface="Calibri" pitchFamily="34" charset="0"/>
            </a:endParaRPr>
          </a:p>
          <a:p>
            <a:r>
              <a:rPr lang="en-US" sz="2100" dirty="0" err="1" smtClean="0">
                <a:latin typeface="Calibri" pitchFamily="34" charset="0"/>
              </a:rPr>
              <a:t>Melhoria</a:t>
            </a:r>
            <a:r>
              <a:rPr lang="en-US" sz="2100" dirty="0" smtClean="0">
                <a:latin typeface="Calibri" pitchFamily="34" charset="0"/>
              </a:rPr>
              <a:t> da </a:t>
            </a:r>
            <a:r>
              <a:rPr lang="en-US" sz="2100" dirty="0" err="1" smtClean="0">
                <a:latin typeface="Calibri" pitchFamily="34" charset="0"/>
              </a:rPr>
              <a:t>sua</a:t>
            </a:r>
            <a:r>
              <a:rPr lang="en-US" sz="2100" dirty="0" smtClean="0">
                <a:latin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</a:rPr>
              <a:t>própria</a:t>
            </a:r>
            <a:r>
              <a:rPr lang="en-US" sz="2100" dirty="0" smtClean="0">
                <a:latin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</a:rPr>
              <a:t>metodologia</a:t>
            </a:r>
            <a:endParaRPr lang="en-US" sz="2100" dirty="0" smtClean="0">
              <a:latin typeface="Calibri" pitchFamily="34" charset="0"/>
            </a:endParaRPr>
          </a:p>
          <a:p>
            <a:r>
              <a:rPr lang="en-US" sz="2100" dirty="0" err="1" smtClean="0">
                <a:latin typeface="Calibri" pitchFamily="34" charset="0"/>
              </a:rPr>
              <a:t>Maior</a:t>
            </a:r>
            <a:r>
              <a:rPr lang="en-US" sz="2100" dirty="0" smtClean="0">
                <a:latin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</a:rPr>
              <a:t>reconhecimento</a:t>
            </a:r>
            <a:r>
              <a:rPr lang="en-US" sz="2100" dirty="0" smtClean="0">
                <a:latin typeface="Calibri" pitchFamily="34" charset="0"/>
              </a:rPr>
              <a:t> do </a:t>
            </a:r>
            <a:r>
              <a:rPr lang="en-US" sz="2100" dirty="0" err="1" smtClean="0">
                <a:latin typeface="Calibri" pitchFamily="34" charset="0"/>
              </a:rPr>
              <a:t>potencial</a:t>
            </a:r>
            <a:r>
              <a:rPr lang="en-US" sz="2100" dirty="0" smtClean="0">
                <a:latin typeface="Calibri" pitchFamily="34" charset="0"/>
              </a:rPr>
              <a:t> de </a:t>
            </a:r>
            <a:r>
              <a:rPr lang="en-US" sz="2100" dirty="0" err="1" smtClean="0">
                <a:latin typeface="Calibri" pitchFamily="34" charset="0"/>
              </a:rPr>
              <a:t>reutilização</a:t>
            </a:r>
            <a:r>
              <a:rPr lang="en-US" sz="2100" dirty="0" smtClean="0">
                <a:latin typeface="Calibri" pitchFamily="34" charset="0"/>
              </a:rPr>
              <a:t> e </a:t>
            </a:r>
            <a:r>
              <a:rPr lang="en-US" sz="2100" dirty="0" err="1" smtClean="0">
                <a:latin typeface="Calibri" pitchFamily="34" charset="0"/>
              </a:rPr>
              <a:t>maior</a:t>
            </a:r>
            <a:r>
              <a:rPr lang="en-US" sz="2100" dirty="0" smtClean="0">
                <a:latin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</a:rPr>
              <a:t>visibilidade</a:t>
            </a:r>
            <a:endParaRPr lang="en-US" sz="2100" dirty="0" smtClean="0">
              <a:latin typeface="Calibri" pitchFamily="34" charset="0"/>
            </a:endParaRPr>
          </a:p>
          <a:p>
            <a:endParaRPr lang="en-US" sz="1900" dirty="0" smtClean="0">
              <a:solidFill>
                <a:srgbClr val="35B3B8"/>
              </a:solidFill>
              <a:latin typeface="Calibri" pitchFamily="34" charset="0"/>
            </a:endParaRPr>
          </a:p>
          <a:p>
            <a:pPr marL="7938" indent="0">
              <a:buNone/>
            </a:pPr>
            <a:r>
              <a:rPr lang="en-US" sz="1900" i="1" dirty="0" smtClean="0">
                <a:solidFill>
                  <a:srgbClr val="96BD0D"/>
                </a:solidFill>
                <a:latin typeface="Calibri" pitchFamily="34" charset="0"/>
              </a:rPr>
              <a:t>“</a:t>
            </a:r>
            <a:r>
              <a:rPr lang="en-US" sz="2400" i="1" dirty="0" smtClean="0">
                <a:solidFill>
                  <a:srgbClr val="96BD0D"/>
                </a:solidFill>
                <a:latin typeface="Calibri" pitchFamily="34" charset="0"/>
              </a:rPr>
              <a:t>RECEIVING CITIES</a:t>
            </a:r>
            <a:r>
              <a:rPr lang="en-US" sz="2400" i="1" dirty="0" smtClean="0">
                <a:solidFill>
                  <a:srgbClr val="96BD0D"/>
                </a:solidFill>
                <a:latin typeface="Calibri" pitchFamily="34" charset="0"/>
              </a:rPr>
              <a:t>”</a:t>
            </a:r>
            <a:endParaRPr lang="en-US" sz="2400" i="1" dirty="0">
              <a:solidFill>
                <a:srgbClr val="96BD0D"/>
              </a:solidFill>
              <a:latin typeface="Calibri" pitchFamily="34" charset="0"/>
            </a:endParaRPr>
          </a:p>
          <a:p>
            <a:r>
              <a:rPr lang="en-US" sz="2100" dirty="0" err="1" smtClean="0">
                <a:latin typeface="Calibri" pitchFamily="34" charset="0"/>
              </a:rPr>
              <a:t>Elaboração</a:t>
            </a:r>
            <a:r>
              <a:rPr lang="en-US" sz="2100" dirty="0" smtClean="0">
                <a:latin typeface="Calibri" pitchFamily="34" charset="0"/>
              </a:rPr>
              <a:t> de um ‘</a:t>
            </a:r>
            <a:r>
              <a:rPr lang="en-US" sz="2100" dirty="0" err="1" smtClean="0">
                <a:latin typeface="Calibri" pitchFamily="34" charset="0"/>
              </a:rPr>
              <a:t>Diário</a:t>
            </a:r>
            <a:r>
              <a:rPr lang="en-US" sz="2100" dirty="0" smtClean="0">
                <a:latin typeface="Calibri" pitchFamily="34" charset="0"/>
              </a:rPr>
              <a:t> de </a:t>
            </a:r>
            <a:r>
              <a:rPr lang="en-US" sz="2100" dirty="0" err="1" smtClean="0">
                <a:latin typeface="Calibri" pitchFamily="34" charset="0"/>
              </a:rPr>
              <a:t>experiência</a:t>
            </a:r>
            <a:r>
              <a:rPr lang="en-US" sz="2100" dirty="0" smtClean="0">
                <a:latin typeface="Calibri" pitchFamily="34" charset="0"/>
              </a:rPr>
              <a:t> da </a:t>
            </a:r>
            <a:r>
              <a:rPr lang="en-US" sz="2100" dirty="0" err="1" smtClean="0">
                <a:latin typeface="Calibri" pitchFamily="34" charset="0"/>
              </a:rPr>
              <a:t>transferência</a:t>
            </a:r>
            <a:r>
              <a:rPr lang="en-US" sz="2100" dirty="0" smtClean="0">
                <a:latin typeface="Calibri" pitchFamily="34" charset="0"/>
              </a:rPr>
              <a:t>’ &gt; </a:t>
            </a:r>
            <a:r>
              <a:rPr lang="en-US" sz="2100" dirty="0" err="1" smtClean="0">
                <a:latin typeface="Calibri" pitchFamily="34" charset="0"/>
              </a:rPr>
              <a:t>experimentação</a:t>
            </a:r>
            <a:endParaRPr lang="en-US" sz="2100" dirty="0">
              <a:latin typeface="Calibri" pitchFamily="34" charset="0"/>
            </a:endParaRPr>
          </a:p>
          <a:p>
            <a:r>
              <a:rPr lang="en-US" sz="2100" dirty="0" err="1" smtClean="0">
                <a:latin typeface="Calibri" pitchFamily="34" charset="0"/>
              </a:rPr>
              <a:t>Capacitação</a:t>
            </a:r>
            <a:r>
              <a:rPr lang="en-US" sz="2100" dirty="0" smtClean="0">
                <a:latin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</a:rPr>
              <a:t>para</a:t>
            </a:r>
            <a:r>
              <a:rPr lang="en-US" sz="2100" dirty="0" smtClean="0">
                <a:latin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</a:rPr>
              <a:t>lidar</a:t>
            </a:r>
            <a:r>
              <a:rPr lang="en-US" sz="2100" dirty="0" smtClean="0">
                <a:latin typeface="Calibri" pitchFamily="34" charset="0"/>
              </a:rPr>
              <a:t> com </a:t>
            </a:r>
            <a:r>
              <a:rPr lang="en-US" sz="2100" dirty="0" err="1" smtClean="0">
                <a:latin typeface="Calibri" pitchFamily="34" charset="0"/>
              </a:rPr>
              <a:t>questões</a:t>
            </a:r>
            <a:r>
              <a:rPr lang="en-US" sz="2100" dirty="0" smtClean="0">
                <a:latin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</a:rPr>
              <a:t>urbanas</a:t>
            </a:r>
            <a:endParaRPr lang="en-US" sz="2100" dirty="0">
              <a:latin typeface="Calibri" pitchFamily="34" charset="0"/>
            </a:endParaRPr>
          </a:p>
          <a:p>
            <a:pPr marL="7938" indent="0">
              <a:buNone/>
            </a:pPr>
            <a:endParaRPr lang="en-US" sz="1900" b="0" dirty="0" smtClean="0">
              <a:latin typeface="Century Gothic" panose="020B0502020202020204" pitchFamily="34" charset="0"/>
            </a:endParaRPr>
          </a:p>
          <a:p>
            <a:pPr marL="7938" indent="0">
              <a:buNone/>
            </a:pPr>
            <a:endParaRPr lang="en-US" b="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74284" y="1148317"/>
            <a:ext cx="7704000" cy="510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4007B"/>
                </a:solidFill>
                <a:latin typeface="Calibri" pitchFamily="34" charset="0"/>
              </a:rPr>
              <a:t>O </a:t>
            </a:r>
            <a:r>
              <a:rPr lang="en-US" dirty="0" err="1" smtClean="0">
                <a:solidFill>
                  <a:srgbClr val="C4007B"/>
                </a:solidFill>
                <a:latin typeface="Calibri" pitchFamily="34" charset="0"/>
              </a:rPr>
              <a:t>que</a:t>
            </a:r>
            <a:r>
              <a:rPr lang="en-US" dirty="0" smtClean="0">
                <a:solidFill>
                  <a:srgbClr val="C4007B"/>
                </a:solidFill>
                <a:latin typeface="Calibri" pitchFamily="34" charset="0"/>
              </a:rPr>
              <a:t> é </a:t>
            </a:r>
            <a:r>
              <a:rPr lang="en-US" dirty="0" err="1" smtClean="0">
                <a:solidFill>
                  <a:srgbClr val="C4007B"/>
                </a:solidFill>
                <a:latin typeface="Calibri" pitchFamily="34" charset="0"/>
              </a:rPr>
              <a:t>uma</a:t>
            </a:r>
            <a:r>
              <a:rPr lang="en-US" dirty="0" smtClean="0">
                <a:solidFill>
                  <a:srgbClr val="C4007B"/>
                </a:solidFill>
                <a:latin typeface="Calibri" pitchFamily="34" charset="0"/>
              </a:rPr>
              <a:t> Rede de </a:t>
            </a:r>
            <a:r>
              <a:rPr lang="en-US" dirty="0" err="1" smtClean="0">
                <a:solidFill>
                  <a:srgbClr val="C4007B"/>
                </a:solidFill>
                <a:latin typeface="Calibri" pitchFamily="34" charset="0"/>
              </a:rPr>
              <a:t>Transferência</a:t>
            </a:r>
            <a:r>
              <a:rPr lang="en-US" dirty="0" smtClean="0">
                <a:solidFill>
                  <a:srgbClr val="C4007B"/>
                </a:solidFill>
                <a:latin typeface="Calibri" pitchFamily="34" charset="0"/>
              </a:rPr>
              <a:t>?</a:t>
            </a:r>
            <a:endParaRPr lang="en-US" dirty="0">
              <a:solidFill>
                <a:srgbClr val="C4007B"/>
              </a:solidFill>
              <a:latin typeface="Calibri" pitchFamily="34" charset="0"/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352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15300" y="2414363"/>
            <a:ext cx="6861900" cy="3186677"/>
          </a:xfrm>
        </p:spPr>
        <p:txBody>
          <a:bodyPr>
            <a:normAutofit lnSpcReduction="10000"/>
          </a:bodyPr>
          <a:lstStyle/>
          <a:p>
            <a:r>
              <a:rPr lang="en-US" sz="2200" u="sng" dirty="0" err="1" smtClean="0">
                <a:latin typeface="Calibri" pitchFamily="34" charset="0"/>
              </a:rPr>
              <a:t>Preencha</a:t>
            </a:r>
            <a:r>
              <a:rPr lang="en-US" sz="2200" u="sng" dirty="0" smtClean="0">
                <a:latin typeface="Calibri" pitchFamily="34" charset="0"/>
              </a:rPr>
              <a:t> o </a:t>
            </a:r>
            <a:r>
              <a:rPr lang="en-US" sz="2200" u="sng" dirty="0" err="1" smtClean="0">
                <a:latin typeface="Calibri" pitchFamily="34" charset="0"/>
              </a:rPr>
              <a:t>formulário</a:t>
            </a:r>
            <a:r>
              <a:rPr lang="en-US" sz="2200" u="sng" dirty="0" smtClean="0">
                <a:latin typeface="Calibri" pitchFamily="34" charset="0"/>
              </a:rPr>
              <a:t> </a:t>
            </a:r>
            <a:r>
              <a:rPr lang="en-US" sz="2200" i="1" u="sng" dirty="0" smtClean="0">
                <a:latin typeface="Calibri" pitchFamily="34" charset="0"/>
              </a:rPr>
              <a:t>online</a:t>
            </a:r>
            <a:r>
              <a:rPr lang="en-US" sz="2200" u="sng" dirty="0" smtClean="0">
                <a:latin typeface="Calibri" pitchFamily="34" charset="0"/>
              </a:rPr>
              <a:t>:</a:t>
            </a:r>
            <a:r>
              <a:rPr lang="en-US" sz="2200" dirty="0" smtClean="0">
                <a:latin typeface="Calibri" pitchFamily="34" charset="0"/>
              </a:rPr>
              <a:t>13 </a:t>
            </a:r>
            <a:r>
              <a:rPr lang="en-US" sz="2200" dirty="0" err="1" smtClean="0">
                <a:latin typeface="Calibri" pitchFamily="34" charset="0"/>
              </a:rPr>
              <a:t>questões</a:t>
            </a:r>
            <a:endParaRPr lang="en-US" sz="2200" dirty="0" smtClean="0">
              <a:latin typeface="Calibri" pitchFamily="34" charset="0"/>
            </a:endParaRPr>
          </a:p>
          <a:p>
            <a:pPr marL="7938" indent="0" algn="ctr">
              <a:buNone/>
            </a:pPr>
            <a:endParaRPr lang="en-US" dirty="0">
              <a:latin typeface="Calibri" pitchFamily="34" charset="0"/>
            </a:endParaRPr>
          </a:p>
          <a:p>
            <a:r>
              <a:rPr lang="en-US" sz="2200" u="sng" dirty="0" smtClean="0">
                <a:latin typeface="Calibri" pitchFamily="34" charset="0"/>
              </a:rPr>
              <a:t>Complete com um </a:t>
            </a:r>
            <a:r>
              <a:rPr lang="en-US" sz="2200" u="sng" dirty="0" err="1" smtClean="0">
                <a:latin typeface="Calibri" pitchFamily="34" charset="0"/>
              </a:rPr>
              <a:t>pacote</a:t>
            </a:r>
            <a:r>
              <a:rPr lang="en-US" sz="2200" u="sng" dirty="0" smtClean="0">
                <a:latin typeface="Calibri" pitchFamily="34" charset="0"/>
              </a:rPr>
              <a:t> de </a:t>
            </a:r>
            <a:r>
              <a:rPr lang="en-US" sz="2200" u="sng" dirty="0" err="1" smtClean="0">
                <a:latin typeface="Calibri" pitchFamily="34" charset="0"/>
              </a:rPr>
              <a:t>informação</a:t>
            </a:r>
            <a:r>
              <a:rPr lang="en-US" sz="2200" u="sng" dirty="0" smtClean="0">
                <a:latin typeface="Calibri" pitchFamily="34" charset="0"/>
              </a:rPr>
              <a:t> de </a:t>
            </a:r>
            <a:r>
              <a:rPr lang="en-US" sz="2200" u="sng" dirty="0" err="1" smtClean="0">
                <a:latin typeface="Calibri" pitchFamily="34" charset="0"/>
              </a:rPr>
              <a:t>apoio</a:t>
            </a:r>
            <a:r>
              <a:rPr lang="en-US" sz="2200" u="sng" dirty="0" smtClean="0">
                <a:latin typeface="Calibri" pitchFamily="34" charset="0"/>
              </a:rPr>
              <a:t>: </a:t>
            </a:r>
            <a:r>
              <a:rPr lang="en-US" sz="2200" dirty="0" smtClean="0">
                <a:latin typeface="Calibri" pitchFamily="34" charset="0"/>
              </a:rPr>
              <a:t> </a:t>
            </a:r>
            <a:endParaRPr lang="en-US" sz="22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enviar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email</a:t>
            </a:r>
            <a:r>
              <a:rPr lang="en-US" dirty="0" smtClean="0">
                <a:latin typeface="Calibri" pitchFamily="34" charset="0"/>
              </a:rPr>
              <a:t> - </a:t>
            </a:r>
            <a:r>
              <a:rPr lang="en-US" i="1" dirty="0" smtClean="0">
                <a:latin typeface="Calibri" pitchFamily="34" charset="0"/>
              </a:rPr>
              <a:t>goodpracticecall@urbact.eu)</a:t>
            </a:r>
            <a:endParaRPr lang="en-US" i="1" dirty="0">
              <a:latin typeface="Calibri" pitchFamily="34" charset="0"/>
            </a:endParaRPr>
          </a:p>
          <a:p>
            <a:pPr marL="7938" indent="0">
              <a:buNone/>
            </a:pPr>
            <a:endParaRPr lang="en-US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938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>
                <a:solidFill>
                  <a:srgbClr val="35B3B8"/>
                </a:solidFill>
                <a:latin typeface="Calibri" pitchFamily="34" charset="0"/>
              </a:rPr>
              <a:t>OBRIGATÓRIO: </a:t>
            </a:r>
            <a:r>
              <a:rPr lang="en-US" dirty="0" err="1" smtClean="0">
                <a:latin typeface="Calibri" pitchFamily="34" charset="0"/>
              </a:rPr>
              <a:t>Resumo</a:t>
            </a:r>
            <a:r>
              <a:rPr lang="en-US" dirty="0" smtClean="0">
                <a:latin typeface="Calibri" pitchFamily="34" charset="0"/>
              </a:rPr>
              <a:t> da boa </a:t>
            </a:r>
            <a:r>
              <a:rPr lang="en-US" dirty="0" err="1" smtClean="0">
                <a:latin typeface="Calibri" pitchFamily="34" charset="0"/>
              </a:rPr>
              <a:t>prática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aprox</a:t>
            </a:r>
            <a:r>
              <a:rPr lang="en-US" dirty="0">
                <a:latin typeface="Calibri" pitchFamily="34" charset="0"/>
              </a:rPr>
              <a:t>. </a:t>
            </a:r>
            <a:r>
              <a:rPr lang="en-US" dirty="0" smtClean="0">
                <a:latin typeface="Calibri" pitchFamily="34" charset="0"/>
              </a:rPr>
              <a:t>5000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pPr marL="7938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>
                <a:solidFill>
                  <a:srgbClr val="35B3B8"/>
                </a:solidFill>
                <a:latin typeface="Calibri" pitchFamily="34" charset="0"/>
              </a:rPr>
              <a:t>OBRIGATÓRIO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dirty="0">
                <a:latin typeface="Calibri" pitchFamily="34" charset="0"/>
              </a:rPr>
              <a:t>2 </a:t>
            </a:r>
            <a:r>
              <a:rPr lang="en-US" dirty="0" err="1" smtClean="0">
                <a:latin typeface="Calibri" pitchFamily="34" charset="0"/>
              </a:rPr>
              <a:t>fotos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apresentação</a:t>
            </a:r>
            <a:r>
              <a:rPr lang="en-US" dirty="0" smtClean="0">
                <a:latin typeface="Calibri" pitchFamily="34" charset="0"/>
              </a:rPr>
              <a:t> da boa </a:t>
            </a:r>
            <a:r>
              <a:rPr lang="en-US" dirty="0" err="1" smtClean="0">
                <a:latin typeface="Calibri" pitchFamily="34" charset="0"/>
              </a:rPr>
              <a:t>prática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  <a:p>
            <a:pPr marL="7938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>
                <a:solidFill>
                  <a:srgbClr val="96BD0D"/>
                </a:solidFill>
                <a:latin typeface="Calibri" pitchFamily="34" charset="0"/>
              </a:rPr>
              <a:t>OPCIONAL</a:t>
            </a:r>
            <a:r>
              <a:rPr lang="en-US" dirty="0">
                <a:solidFill>
                  <a:srgbClr val="96BD0D"/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</a:rPr>
              <a:t>documentos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curtos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gráficos</a:t>
            </a:r>
            <a:r>
              <a:rPr lang="en-US" dirty="0" smtClean="0">
                <a:latin typeface="Calibri" pitchFamily="34" charset="0"/>
              </a:rPr>
              <a:t>, videos, </a:t>
            </a:r>
            <a:r>
              <a:rPr lang="en-US" dirty="0">
                <a:latin typeface="Calibri" pitchFamily="34" charset="0"/>
              </a:rPr>
              <a:t>etc.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25118" y="1109728"/>
            <a:ext cx="7704000" cy="984885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C4007B"/>
                </a:solidFill>
                <a:latin typeface="Calibri" pitchFamily="34" charset="0"/>
              </a:rPr>
              <a:t>Procedimentos</a:t>
            </a:r>
            <a:r>
              <a:rPr lang="en-GB" dirty="0" smtClean="0">
                <a:solidFill>
                  <a:srgbClr val="C4007B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C4007B"/>
                </a:solidFill>
                <a:latin typeface="Calibri" pitchFamily="34" charset="0"/>
              </a:rPr>
              <a:t>na</a:t>
            </a:r>
            <a:r>
              <a:rPr lang="en-GB" dirty="0" smtClean="0">
                <a:solidFill>
                  <a:srgbClr val="C4007B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C4007B"/>
                </a:solidFill>
                <a:latin typeface="Calibri" pitchFamily="34" charset="0"/>
              </a:rPr>
              <a:t>submissão</a:t>
            </a:r>
            <a:r>
              <a:rPr lang="en-GB" dirty="0" smtClean="0">
                <a:solidFill>
                  <a:srgbClr val="C4007B"/>
                </a:solidFill>
                <a:latin typeface="Calibri" pitchFamily="34" charset="0"/>
              </a:rPr>
              <a:t> </a:t>
            </a:r>
            <a:r>
              <a:rPr lang="en-GB" dirty="0" smtClean="0">
                <a:solidFill>
                  <a:srgbClr val="C4007B"/>
                </a:solidFill>
                <a:latin typeface="Calibri" pitchFamily="34" charset="0"/>
              </a:rPr>
              <a:t>de</a:t>
            </a:r>
            <a:br>
              <a:rPr lang="en-GB" dirty="0" smtClean="0">
                <a:solidFill>
                  <a:srgbClr val="C4007B"/>
                </a:solidFill>
                <a:latin typeface="Calibri" pitchFamily="34" charset="0"/>
              </a:rPr>
            </a:br>
            <a:r>
              <a:rPr lang="en-GB" dirty="0" smtClean="0">
                <a:solidFill>
                  <a:srgbClr val="C4007B"/>
                </a:solidFill>
                <a:latin typeface="Calibri" pitchFamily="34" charset="0"/>
              </a:rPr>
              <a:t> </a:t>
            </a:r>
            <a:r>
              <a:rPr lang="en-GB" dirty="0" smtClean="0">
                <a:solidFill>
                  <a:srgbClr val="C4007B"/>
                </a:solidFill>
                <a:latin typeface="Calibri" pitchFamily="34" charset="0"/>
              </a:rPr>
              <a:t>boas </a:t>
            </a:r>
            <a:r>
              <a:rPr lang="en-GB" dirty="0" err="1" smtClean="0">
                <a:solidFill>
                  <a:srgbClr val="C4007B"/>
                </a:solidFill>
                <a:latin typeface="Calibri" pitchFamily="34" charset="0"/>
              </a:rPr>
              <a:t>práticas</a:t>
            </a:r>
            <a:endParaRPr lang="en-GB" dirty="0">
              <a:solidFill>
                <a:srgbClr val="C4007B"/>
              </a:solidFill>
              <a:latin typeface="Calibri" pitchFamily="34" charset="0"/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66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15300" y="2030819"/>
            <a:ext cx="7208704" cy="3570221"/>
          </a:xfrm>
        </p:spPr>
        <p:txBody>
          <a:bodyPr>
            <a:normAutofit/>
          </a:bodyPr>
          <a:lstStyle/>
          <a:p>
            <a:r>
              <a:rPr lang="en-US" sz="2800" u="sng" dirty="0" err="1" smtClean="0">
                <a:latin typeface="Calibri" pitchFamily="34" charset="0"/>
              </a:rPr>
              <a:t>Painel</a:t>
            </a:r>
            <a:r>
              <a:rPr lang="en-US" sz="2800" u="sng" dirty="0" smtClean="0">
                <a:latin typeface="Calibri" pitchFamily="34" charset="0"/>
              </a:rPr>
              <a:t> de </a:t>
            </a:r>
            <a:r>
              <a:rPr lang="en-US" sz="2800" u="sng" dirty="0" err="1" smtClean="0">
                <a:latin typeface="Calibri" pitchFamily="34" charset="0"/>
              </a:rPr>
              <a:t>avaliação</a:t>
            </a:r>
            <a:r>
              <a:rPr lang="en-US" sz="2800" b="0" u="sng" dirty="0" smtClean="0">
                <a:latin typeface="Calibri" pitchFamily="34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err="1" smtClean="0">
                <a:latin typeface="Calibri" pitchFamily="34" charset="0"/>
              </a:rPr>
              <a:t>Peritos</a:t>
            </a:r>
            <a:r>
              <a:rPr lang="en-US" b="0" dirty="0" smtClean="0">
                <a:latin typeface="Calibri" pitchFamily="34" charset="0"/>
              </a:rPr>
              <a:t> do </a:t>
            </a:r>
            <a:r>
              <a:rPr lang="en-US" b="0" dirty="0" err="1" smtClean="0">
                <a:latin typeface="Calibri" pitchFamily="34" charset="0"/>
              </a:rPr>
              <a:t>Programa</a:t>
            </a:r>
            <a:r>
              <a:rPr lang="en-US" b="0" dirty="0" smtClean="0">
                <a:latin typeface="Calibri" pitchFamily="34" charset="0"/>
              </a:rPr>
              <a:t> </a:t>
            </a:r>
            <a:r>
              <a:rPr lang="en-US" b="0" dirty="0" smtClean="0">
                <a:latin typeface="Calibri" pitchFamily="34" charset="0"/>
              </a:rPr>
              <a:t>URBACT </a:t>
            </a:r>
            <a:endParaRPr lang="en-US" b="0" dirty="0" smtClean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err="1" smtClean="0">
                <a:latin typeface="Calibri" pitchFamily="34" charset="0"/>
              </a:rPr>
              <a:t>Membros</a:t>
            </a:r>
            <a:r>
              <a:rPr lang="en-US" b="0" dirty="0" smtClean="0">
                <a:latin typeface="Calibri" pitchFamily="34" charset="0"/>
              </a:rPr>
              <a:t> do Secretariado </a:t>
            </a:r>
            <a:r>
              <a:rPr lang="en-US" b="0" dirty="0" smtClean="0">
                <a:latin typeface="Calibri" pitchFamily="34" charset="0"/>
              </a:rPr>
              <a:t>URBACT</a:t>
            </a:r>
            <a:endParaRPr lang="en-US" b="0" dirty="0" smtClean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err="1" smtClean="0">
                <a:latin typeface="Calibri" pitchFamily="34" charset="0"/>
              </a:rPr>
              <a:t>Consultores</a:t>
            </a:r>
            <a:r>
              <a:rPr lang="en-US" b="0" dirty="0" smtClean="0">
                <a:latin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</a:rPr>
              <a:t>externos</a:t>
            </a:r>
            <a:r>
              <a:rPr lang="en-US" b="0" dirty="0" smtClean="0">
                <a:latin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</a:rPr>
              <a:t>independentes</a:t>
            </a:r>
            <a:r>
              <a:rPr lang="en-US" b="0" dirty="0" smtClean="0">
                <a:latin typeface="Calibri" pitchFamily="34" charset="0"/>
              </a:rPr>
              <a:t> (</a:t>
            </a:r>
            <a:r>
              <a:rPr lang="en-US" b="0" dirty="0" err="1" smtClean="0">
                <a:latin typeface="Calibri" pitchFamily="34" charset="0"/>
              </a:rPr>
              <a:t>CeMR</a:t>
            </a:r>
            <a:r>
              <a:rPr lang="en-US" b="0" dirty="0">
                <a:latin typeface="Calibri" pitchFamily="34" charset="0"/>
              </a:rPr>
              <a:t>, </a:t>
            </a:r>
            <a:r>
              <a:rPr lang="en-US" b="0" dirty="0" err="1">
                <a:latin typeface="Calibri" pitchFamily="34" charset="0"/>
              </a:rPr>
              <a:t>Eurocities</a:t>
            </a:r>
            <a:r>
              <a:rPr lang="en-US" b="0" dirty="0">
                <a:latin typeface="Calibri" pitchFamily="34" charset="0"/>
              </a:rPr>
              <a:t>, </a:t>
            </a:r>
            <a:r>
              <a:rPr lang="en-US" b="0" dirty="0" smtClean="0">
                <a:latin typeface="Calibri" pitchFamily="34" charset="0"/>
              </a:rPr>
              <a:t>COR, ICLEI, etc)</a:t>
            </a:r>
            <a:endParaRPr lang="en-US" b="0" dirty="0">
              <a:latin typeface="Calibri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800" u="sng" dirty="0" err="1" smtClean="0">
                <a:latin typeface="Calibri" pitchFamily="34" charset="0"/>
              </a:rPr>
              <a:t>Aprovação</a:t>
            </a:r>
            <a:r>
              <a:rPr lang="en-US" sz="2800" u="sng" dirty="0" smtClean="0">
                <a:latin typeface="Calibri" pitchFamily="34" charset="0"/>
              </a:rPr>
              <a:t> </a:t>
            </a:r>
            <a:r>
              <a:rPr lang="en-US" sz="2800" u="sng" dirty="0" err="1" smtClean="0">
                <a:latin typeface="Calibri" pitchFamily="34" charset="0"/>
              </a:rPr>
              <a:t>pelo</a:t>
            </a:r>
            <a:r>
              <a:rPr lang="en-US" sz="2800" u="sng" dirty="0" smtClean="0">
                <a:latin typeface="Calibri" pitchFamily="34" charset="0"/>
              </a:rPr>
              <a:t> </a:t>
            </a:r>
            <a:r>
              <a:rPr lang="en-US" sz="2800" u="sng" dirty="0" err="1" smtClean="0">
                <a:latin typeface="Calibri" pitchFamily="34" charset="0"/>
              </a:rPr>
              <a:t>Comité</a:t>
            </a:r>
            <a:r>
              <a:rPr lang="en-US" sz="2800" u="sng" dirty="0" smtClean="0">
                <a:latin typeface="Calibri" pitchFamily="34" charset="0"/>
              </a:rPr>
              <a:t> de </a:t>
            </a:r>
            <a:r>
              <a:rPr lang="en-US" sz="2800" u="sng" dirty="0" err="1" smtClean="0">
                <a:latin typeface="Calibri" pitchFamily="34" charset="0"/>
              </a:rPr>
              <a:t>Monitorização</a:t>
            </a:r>
            <a:endParaRPr lang="en-US" sz="2800" u="sng" dirty="0" smtClean="0">
              <a:latin typeface="Calibri" pitchFamily="34" charset="0"/>
            </a:endParaRPr>
          </a:p>
          <a:p>
            <a:pPr marL="7938" indent="0">
              <a:buFont typeface="Arial" pitchFamily="34" charset="0"/>
              <a:buChar char="•"/>
            </a:pPr>
            <a:r>
              <a:rPr lang="en-US" b="0" dirty="0" smtClean="0">
                <a:latin typeface="Calibri" pitchFamily="34" charset="0"/>
              </a:rPr>
              <a:t>   Os </a:t>
            </a:r>
            <a:r>
              <a:rPr lang="en-US" b="0" dirty="0" err="1" smtClean="0">
                <a:latin typeface="Calibri" pitchFamily="34" charset="0"/>
              </a:rPr>
              <a:t>candidatos</a:t>
            </a:r>
            <a:r>
              <a:rPr lang="en-US" b="0" dirty="0" smtClean="0">
                <a:latin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</a:rPr>
              <a:t>serão</a:t>
            </a:r>
            <a:r>
              <a:rPr lang="en-US" b="0" dirty="0" smtClean="0">
                <a:latin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</a:rPr>
              <a:t>notificados</a:t>
            </a:r>
            <a:r>
              <a:rPr lang="en-US" b="0" dirty="0" smtClean="0">
                <a:latin typeface="Calibri" pitchFamily="34" charset="0"/>
              </a:rPr>
              <a:t> no </a:t>
            </a:r>
            <a:r>
              <a:rPr lang="en-US" b="0" dirty="0" smtClean="0">
                <a:latin typeface="Calibri" pitchFamily="34" charset="0"/>
              </a:rPr>
              <a:t>final </a:t>
            </a:r>
            <a:r>
              <a:rPr lang="en-US" b="0" dirty="0" smtClean="0">
                <a:latin typeface="Calibri" pitchFamily="34" charset="0"/>
              </a:rPr>
              <a:t>de </a:t>
            </a:r>
            <a:r>
              <a:rPr lang="en-US" b="0" dirty="0" err="1" smtClean="0">
                <a:latin typeface="Calibri" pitchFamily="34" charset="0"/>
              </a:rPr>
              <a:t>maio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20004" y="1073888"/>
            <a:ext cx="7704000" cy="478465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C4007B"/>
                </a:solidFill>
                <a:latin typeface="Calibri" pitchFamily="34" charset="0"/>
              </a:rPr>
              <a:t>Processo</a:t>
            </a:r>
            <a:r>
              <a:rPr lang="en-GB" dirty="0" smtClean="0">
                <a:solidFill>
                  <a:srgbClr val="C4007B"/>
                </a:solidFill>
                <a:latin typeface="Calibri" pitchFamily="34" charset="0"/>
              </a:rPr>
              <a:t> de </a:t>
            </a:r>
            <a:r>
              <a:rPr lang="en-GB" dirty="0" err="1" smtClean="0">
                <a:solidFill>
                  <a:srgbClr val="C4007B"/>
                </a:solidFill>
                <a:latin typeface="Calibri" pitchFamily="34" charset="0"/>
              </a:rPr>
              <a:t>avaliação</a:t>
            </a:r>
            <a:endParaRPr lang="en-GB" dirty="0">
              <a:solidFill>
                <a:srgbClr val="C4007B"/>
              </a:solidFill>
              <a:latin typeface="Calibri" pitchFamily="34" charset="0"/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143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4" y="1360966"/>
            <a:ext cx="7704000" cy="776177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rgbClr val="000090"/>
                </a:solidFill>
                <a:latin typeface="Calibri" pitchFamily="34" charset="0"/>
              </a:rPr>
              <a:t>Apresentação sumária do </a:t>
            </a:r>
            <a:br>
              <a:rPr lang="pt-PT" dirty="0" smtClean="0">
                <a:solidFill>
                  <a:srgbClr val="000090"/>
                </a:solidFill>
                <a:latin typeface="Calibri" pitchFamily="34" charset="0"/>
              </a:rPr>
            </a:br>
            <a:r>
              <a:rPr lang="pt-PT" dirty="0" smtClean="0">
                <a:solidFill>
                  <a:srgbClr val="000090"/>
                </a:solidFill>
                <a:latin typeface="Calibri" pitchFamily="34" charset="0"/>
              </a:rPr>
              <a:t>Programa URBACT</a:t>
            </a:r>
            <a:endParaRPr lang="pt-PT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3"/>
          </p:nvPr>
        </p:nvSpPr>
        <p:spPr>
          <a:xfrm>
            <a:off x="720000" y="2434856"/>
            <a:ext cx="7699327" cy="3044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800" dirty="0" smtClean="0">
                <a:latin typeface="Calibri" pitchFamily="34" charset="0"/>
              </a:rPr>
              <a:t>		</a:t>
            </a:r>
            <a:r>
              <a:rPr lang="pt-PT" sz="3200" dirty="0" smtClean="0">
                <a:solidFill>
                  <a:srgbClr val="35B3B8"/>
                </a:solidFill>
                <a:latin typeface="Calibri" pitchFamily="34" charset="0"/>
              </a:rPr>
              <a:t>Concurso Boas Práticas URBACT</a:t>
            </a:r>
          </a:p>
          <a:p>
            <a:pPr algn="ctr">
              <a:buNone/>
            </a:pPr>
            <a:endParaRPr lang="pt-PT" sz="2800" dirty="0" smtClean="0">
              <a:solidFill>
                <a:srgbClr val="35B3B8"/>
              </a:solidFill>
              <a:latin typeface="Calibri" pitchFamily="34" charset="0"/>
            </a:endParaRPr>
          </a:p>
          <a:p>
            <a:pPr algn="ctr">
              <a:buNone/>
            </a:pPr>
            <a:endParaRPr lang="pt-PT" sz="2400" dirty="0" smtClean="0">
              <a:latin typeface="Calibri" pitchFamily="34" charset="0"/>
            </a:endParaRPr>
          </a:p>
          <a:p>
            <a:pPr algn="ctr">
              <a:buNone/>
            </a:pPr>
            <a:endParaRPr lang="pt-PT" sz="24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pt-PT" dirty="0" smtClean="0">
                <a:latin typeface="Calibri" pitchFamily="34" charset="0"/>
              </a:rPr>
              <a:t>Ana Resende</a:t>
            </a:r>
          </a:p>
          <a:p>
            <a:pPr algn="ctr">
              <a:buNone/>
            </a:pPr>
            <a:r>
              <a:rPr lang="pt-PT" dirty="0" smtClean="0">
                <a:latin typeface="Calibri" pitchFamily="34" charset="0"/>
              </a:rPr>
              <a:t>Ponto URBACT Nacional</a:t>
            </a:r>
          </a:p>
          <a:p>
            <a:pPr algn="ctr">
              <a:buNone/>
            </a:pPr>
            <a:r>
              <a:rPr lang="pt-PT" dirty="0" err="1" smtClean="0">
                <a:latin typeface="Calibri" pitchFamily="34" charset="0"/>
              </a:rPr>
              <a:t>aresende@dgterritorio.pt</a:t>
            </a:r>
            <a:endParaRPr lang="pt-PT" dirty="0">
              <a:latin typeface="Calibri" pitchFamily="34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79492" y="1424763"/>
            <a:ext cx="7530861" cy="4937147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err="1" smtClean="0">
                <a:solidFill>
                  <a:srgbClr val="35B3B8"/>
                </a:solidFill>
                <a:latin typeface="Calibri" pitchFamily="34" charset="0"/>
              </a:rPr>
              <a:t>Concurso</a:t>
            </a:r>
            <a:r>
              <a:rPr lang="en-US" sz="4400" dirty="0" smtClean="0">
                <a:solidFill>
                  <a:srgbClr val="35B3B8"/>
                </a:solidFill>
                <a:latin typeface="Calibri" pitchFamily="34" charset="0"/>
              </a:rPr>
              <a:t> Boas </a:t>
            </a:r>
            <a:r>
              <a:rPr lang="en-US" sz="4400" dirty="0" err="1" smtClean="0">
                <a:solidFill>
                  <a:srgbClr val="35B3B8"/>
                </a:solidFill>
                <a:latin typeface="Calibri" pitchFamily="34" charset="0"/>
              </a:rPr>
              <a:t>Práticas</a:t>
            </a:r>
            <a:endParaRPr lang="en-US" sz="4400" dirty="0" smtClean="0">
              <a:solidFill>
                <a:srgbClr val="35B3B8"/>
              </a:solidFill>
              <a:latin typeface="Calibri" pitchFamily="34" charset="0"/>
            </a:endParaRPr>
          </a:p>
          <a:p>
            <a:pPr lvl="1">
              <a:buSzPct val="80000"/>
            </a:pPr>
            <a:r>
              <a:rPr lang="en-US" sz="2600" b="0" dirty="0" smtClean="0">
                <a:latin typeface="Calibri" pitchFamily="34" charset="0"/>
              </a:rPr>
              <a:t>Link </a:t>
            </a:r>
            <a:r>
              <a:rPr lang="en-US" sz="2600" b="0" dirty="0" err="1" smtClean="0">
                <a:latin typeface="Calibri" pitchFamily="34" charset="0"/>
              </a:rPr>
              <a:t>direto</a:t>
            </a:r>
            <a:r>
              <a:rPr lang="en-US" sz="2600" b="0" dirty="0" smtClean="0">
                <a:latin typeface="Calibri" pitchFamily="34" charset="0"/>
              </a:rPr>
              <a:t>: </a:t>
            </a:r>
            <a:r>
              <a:rPr lang="en-US" sz="2600" i="1" dirty="0" smtClean="0">
                <a:solidFill>
                  <a:srgbClr val="96BD0D"/>
                </a:solidFill>
                <a:latin typeface="Calibri" pitchFamily="34" charset="0"/>
              </a:rPr>
              <a:t>http://urbact.eu/goodpracticecall</a:t>
            </a:r>
            <a:endParaRPr lang="en-US" sz="2600" i="1" dirty="0" smtClean="0">
              <a:solidFill>
                <a:srgbClr val="96BD0D"/>
              </a:solidFill>
              <a:latin typeface="Calibri" pitchFamily="34" charset="0"/>
            </a:endParaRPr>
          </a:p>
          <a:p>
            <a:pPr marL="7938" indent="0">
              <a:buNone/>
            </a:pPr>
            <a:endParaRPr lang="en-US" sz="2900" dirty="0" smtClean="0">
              <a:solidFill>
                <a:srgbClr val="96BD0D"/>
              </a:solidFill>
              <a:latin typeface="Calibri" pitchFamily="34" charset="0"/>
            </a:endParaRPr>
          </a:p>
          <a:p>
            <a:r>
              <a:rPr lang="en-US" sz="4400" dirty="0" smtClean="0">
                <a:solidFill>
                  <a:srgbClr val="35B3B8"/>
                </a:solidFill>
                <a:latin typeface="Calibri" pitchFamily="34" charset="0"/>
              </a:rPr>
              <a:t>Secretariado URBACT</a:t>
            </a:r>
            <a:endParaRPr lang="en-US" sz="4400" dirty="0">
              <a:solidFill>
                <a:srgbClr val="35B3B8"/>
              </a:solidFill>
              <a:latin typeface="Calibri" pitchFamily="34" charset="0"/>
            </a:endParaRPr>
          </a:p>
          <a:p>
            <a:pPr marL="0" lvl="1">
              <a:lnSpc>
                <a:spcPct val="120000"/>
              </a:lnSpc>
            </a:pPr>
            <a:r>
              <a:rPr lang="en-US" sz="2600" dirty="0" smtClean="0">
                <a:latin typeface="Calibri" pitchFamily="34" charset="0"/>
              </a:rPr>
              <a:t>Para </a:t>
            </a:r>
            <a:r>
              <a:rPr lang="en-US" sz="2600" dirty="0" err="1" smtClean="0">
                <a:latin typeface="Calibri" pitchFamily="34" charset="0"/>
              </a:rPr>
              <a:t>todas</a:t>
            </a:r>
            <a:r>
              <a:rPr lang="en-US" sz="2600" dirty="0" smtClean="0">
                <a:latin typeface="Calibri" pitchFamily="34" charset="0"/>
              </a:rPr>
              <a:t> as </a:t>
            </a:r>
            <a:r>
              <a:rPr lang="en-US" sz="2600" dirty="0" err="1" smtClean="0">
                <a:latin typeface="Calibri" pitchFamily="34" charset="0"/>
              </a:rPr>
              <a:t>questões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</a:rPr>
              <a:t>referentes</a:t>
            </a:r>
            <a:r>
              <a:rPr lang="en-US" sz="2600" dirty="0" smtClean="0">
                <a:latin typeface="Calibri" pitchFamily="34" charset="0"/>
              </a:rPr>
              <a:t> ao </a:t>
            </a:r>
            <a:r>
              <a:rPr lang="en-US" sz="2600" dirty="0" err="1" smtClean="0">
                <a:latin typeface="Calibri" pitchFamily="34" charset="0"/>
              </a:rPr>
              <a:t>concurso</a:t>
            </a:r>
            <a:r>
              <a:rPr lang="en-US" sz="2600" dirty="0" smtClean="0">
                <a:latin typeface="Calibri" pitchFamily="34" charset="0"/>
              </a:rPr>
              <a:t> Boas </a:t>
            </a:r>
            <a:r>
              <a:rPr lang="en-US" sz="2600" dirty="0" err="1" smtClean="0">
                <a:latin typeface="Calibri" pitchFamily="34" charset="0"/>
              </a:rPr>
              <a:t>Práticas</a:t>
            </a:r>
            <a:r>
              <a:rPr lang="en-US" sz="2600" dirty="0" smtClean="0">
                <a:latin typeface="Calibri" pitchFamily="34" charset="0"/>
              </a:rPr>
              <a:t> URBACT, </a:t>
            </a:r>
            <a:r>
              <a:rPr lang="en-US" sz="2600" dirty="0" err="1" smtClean="0">
                <a:latin typeface="Calibri" pitchFamily="34" charset="0"/>
              </a:rPr>
              <a:t>os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</a:rPr>
              <a:t>candidatos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</a:rPr>
              <a:t>poderão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</a:rPr>
              <a:t>contactar</a:t>
            </a:r>
            <a:r>
              <a:rPr lang="en-US" sz="2600" dirty="0" smtClean="0">
                <a:latin typeface="Calibri" pitchFamily="34" charset="0"/>
              </a:rPr>
              <a:t> o Secretariado URBACT </a:t>
            </a:r>
            <a:r>
              <a:rPr lang="en-US" sz="2600" dirty="0" err="1" smtClean="0">
                <a:latin typeface="Calibri" pitchFamily="34" charset="0"/>
              </a:rPr>
              <a:t>através</a:t>
            </a:r>
            <a:r>
              <a:rPr lang="en-US" sz="2600" dirty="0" smtClean="0">
                <a:latin typeface="Calibri" pitchFamily="34" charset="0"/>
              </a:rPr>
              <a:t> do </a:t>
            </a:r>
            <a:r>
              <a:rPr lang="en-US" sz="2600" dirty="0" err="1" smtClean="0">
                <a:latin typeface="Calibri" pitchFamily="34" charset="0"/>
              </a:rPr>
              <a:t>seguinte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i="1" dirty="0" smtClean="0">
                <a:latin typeface="Calibri" pitchFamily="34" charset="0"/>
              </a:rPr>
              <a:t>email</a:t>
            </a:r>
            <a:r>
              <a:rPr lang="en-US" sz="2600" dirty="0" smtClean="0">
                <a:latin typeface="Calibri" pitchFamily="34" charset="0"/>
              </a:rPr>
              <a:t> - </a:t>
            </a:r>
            <a:r>
              <a:rPr lang="en-US" sz="2600" i="1" dirty="0">
                <a:solidFill>
                  <a:srgbClr val="96BD0D"/>
                </a:solidFill>
                <a:latin typeface="Calibri" pitchFamily="34" charset="0"/>
              </a:rPr>
              <a:t>goodpracticecall@urbact.eu</a:t>
            </a:r>
          </a:p>
          <a:p>
            <a:endParaRPr lang="en-US" b="0" dirty="0">
              <a:latin typeface="Calibri" pitchFamily="34" charset="0"/>
            </a:endParaRPr>
          </a:p>
          <a:p>
            <a:r>
              <a:rPr lang="en-US" sz="4400" dirty="0" err="1" smtClean="0">
                <a:solidFill>
                  <a:srgbClr val="35B3B8"/>
                </a:solidFill>
                <a:latin typeface="Calibri" pitchFamily="34" charset="0"/>
              </a:rPr>
              <a:t>Artigos</a:t>
            </a:r>
            <a:r>
              <a:rPr lang="en-US" sz="4400" dirty="0" smtClean="0">
                <a:solidFill>
                  <a:srgbClr val="35B3B8"/>
                </a:solidFill>
                <a:latin typeface="Calibri" pitchFamily="34" charset="0"/>
              </a:rPr>
              <a:t> URBACT no </a:t>
            </a:r>
            <a:r>
              <a:rPr lang="en-US" sz="4400" i="1" dirty="0" smtClean="0">
                <a:solidFill>
                  <a:srgbClr val="35B3B8"/>
                </a:solidFill>
                <a:latin typeface="Calibri" pitchFamily="34" charset="0"/>
              </a:rPr>
              <a:t>website </a:t>
            </a:r>
            <a:r>
              <a:rPr lang="en-US" sz="4400" dirty="0">
                <a:solidFill>
                  <a:srgbClr val="35B3B8"/>
                </a:solidFill>
                <a:latin typeface="Calibri" pitchFamily="34" charset="0"/>
              </a:rPr>
              <a:t>&amp; </a:t>
            </a:r>
            <a:r>
              <a:rPr lang="en-US" sz="4400" i="1" dirty="0">
                <a:solidFill>
                  <a:srgbClr val="35B3B8"/>
                </a:solidFill>
                <a:latin typeface="Calibri" pitchFamily="34" charset="0"/>
              </a:rPr>
              <a:t>blog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 smtClean="0">
                <a:latin typeface="Calibri" pitchFamily="34" charset="0"/>
              </a:rPr>
              <a:t>Se  </a:t>
            </a:r>
            <a:r>
              <a:rPr lang="en-US" sz="2900" dirty="0" err="1" smtClean="0">
                <a:latin typeface="Calibri" pitchFamily="34" charset="0"/>
              </a:rPr>
              <a:t>está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dirty="0" err="1" smtClean="0">
                <a:latin typeface="Calibri" pitchFamily="34" charset="0"/>
              </a:rPr>
              <a:t>interessado</a:t>
            </a:r>
            <a:r>
              <a:rPr lang="en-US" sz="2900" dirty="0" smtClean="0">
                <a:latin typeface="Calibri" pitchFamily="34" charset="0"/>
              </a:rPr>
              <a:t>  </a:t>
            </a:r>
            <a:r>
              <a:rPr lang="en-US" sz="2900" dirty="0" err="1" smtClean="0">
                <a:latin typeface="Calibri" pitchFamily="34" charset="0"/>
              </a:rPr>
              <a:t>em</a:t>
            </a:r>
            <a:r>
              <a:rPr lang="en-US" sz="2900" dirty="0" smtClean="0">
                <a:latin typeface="Calibri" pitchFamily="34" charset="0"/>
              </a:rPr>
              <a:t> saber </a:t>
            </a:r>
            <a:r>
              <a:rPr lang="en-US" sz="2900" dirty="0" err="1" smtClean="0">
                <a:latin typeface="Calibri" pitchFamily="34" charset="0"/>
              </a:rPr>
              <a:t>mais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dirty="0" err="1" smtClean="0">
                <a:latin typeface="Calibri" pitchFamily="34" charset="0"/>
              </a:rPr>
              <a:t>sobre</a:t>
            </a:r>
            <a:r>
              <a:rPr lang="en-US" sz="2900" dirty="0" smtClean="0">
                <a:latin typeface="Calibri" pitchFamily="34" charset="0"/>
              </a:rPr>
              <a:t> o </a:t>
            </a:r>
            <a:r>
              <a:rPr lang="en-US" sz="2900" dirty="0" err="1" smtClean="0">
                <a:latin typeface="Calibri" pitchFamily="34" charset="0"/>
              </a:rPr>
              <a:t>tipo</a:t>
            </a:r>
            <a:r>
              <a:rPr lang="en-US" sz="2900" dirty="0" smtClean="0">
                <a:latin typeface="Calibri" pitchFamily="34" charset="0"/>
              </a:rPr>
              <a:t> de </a:t>
            </a:r>
            <a:r>
              <a:rPr lang="en-US" sz="2900" dirty="0" err="1" smtClean="0">
                <a:latin typeface="Calibri" pitchFamily="34" charset="0"/>
              </a:rPr>
              <a:t>práticas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dirty="0" err="1" smtClean="0">
                <a:latin typeface="Calibri" pitchFamily="34" charset="0"/>
              </a:rPr>
              <a:t>urbanas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dirty="0" err="1" smtClean="0">
                <a:latin typeface="Calibri" pitchFamily="34" charset="0"/>
              </a:rPr>
              <a:t>que</a:t>
            </a:r>
            <a:r>
              <a:rPr lang="en-US" sz="2900" dirty="0" smtClean="0">
                <a:latin typeface="Calibri" pitchFamily="34" charset="0"/>
              </a:rPr>
              <a:t> o URBACT </a:t>
            </a:r>
            <a:r>
              <a:rPr lang="en-US" sz="2900" dirty="0" err="1" smtClean="0">
                <a:latin typeface="Calibri" pitchFamily="34" charset="0"/>
              </a:rPr>
              <a:t>apoia</a:t>
            </a:r>
            <a:r>
              <a:rPr lang="en-US" sz="2900" dirty="0" smtClean="0">
                <a:latin typeface="Calibri" pitchFamily="34" charset="0"/>
              </a:rPr>
              <a:t>, </a:t>
            </a:r>
            <a:r>
              <a:rPr lang="en-US" sz="2900" dirty="0" err="1" smtClean="0">
                <a:latin typeface="Calibri" pitchFamily="34" charset="0"/>
              </a:rPr>
              <a:t>pode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dirty="0" err="1" smtClean="0">
                <a:latin typeface="Calibri" pitchFamily="34" charset="0"/>
              </a:rPr>
              <a:t>visitar</a:t>
            </a:r>
            <a:r>
              <a:rPr lang="en-US" sz="2900" dirty="0" smtClean="0">
                <a:latin typeface="Calibri" pitchFamily="34" charset="0"/>
              </a:rPr>
              <a:t> o </a:t>
            </a:r>
            <a:r>
              <a:rPr lang="en-US" sz="2900" dirty="0" err="1" smtClean="0">
                <a:latin typeface="Calibri" pitchFamily="34" charset="0"/>
              </a:rPr>
              <a:t>respetivo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i="1" dirty="0" smtClean="0">
                <a:latin typeface="Calibri" pitchFamily="34" charset="0"/>
              </a:rPr>
              <a:t>website</a:t>
            </a:r>
            <a:r>
              <a:rPr lang="en-US" sz="2900" dirty="0" smtClean="0">
                <a:latin typeface="Calibri" pitchFamily="34" charset="0"/>
              </a:rPr>
              <a:t> e </a:t>
            </a:r>
            <a:r>
              <a:rPr lang="en-US" sz="2900" i="1" dirty="0" smtClean="0">
                <a:latin typeface="Calibri" pitchFamily="34" charset="0"/>
              </a:rPr>
              <a:t>blog</a:t>
            </a:r>
            <a:r>
              <a:rPr lang="en-US" sz="2900" dirty="0" smtClean="0">
                <a:latin typeface="Calibri" pitchFamily="34" charset="0"/>
              </a:rPr>
              <a:t>, </a:t>
            </a:r>
            <a:r>
              <a:rPr lang="en-US" sz="2900" dirty="0" err="1" smtClean="0">
                <a:latin typeface="Calibri" pitchFamily="34" charset="0"/>
              </a:rPr>
              <a:t>os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dirty="0" err="1" smtClean="0">
                <a:latin typeface="Calibri" pitchFamily="34" charset="0"/>
              </a:rPr>
              <a:t>quais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dirty="0" err="1" smtClean="0">
                <a:latin typeface="Calibri" pitchFamily="34" charset="0"/>
              </a:rPr>
              <a:t>oferecem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dirty="0" err="1" smtClean="0">
                <a:latin typeface="Calibri" pitchFamily="34" charset="0"/>
              </a:rPr>
              <a:t>uma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dirty="0" err="1" smtClean="0">
                <a:latin typeface="Calibri" pitchFamily="34" charset="0"/>
              </a:rPr>
              <a:t>grande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dirty="0" err="1" smtClean="0">
                <a:latin typeface="Calibri" pitchFamily="34" charset="0"/>
              </a:rPr>
              <a:t>variedade</a:t>
            </a:r>
            <a:r>
              <a:rPr lang="en-US" sz="2900" dirty="0" smtClean="0">
                <a:latin typeface="Calibri" pitchFamily="34" charset="0"/>
              </a:rPr>
              <a:t> de </a:t>
            </a:r>
            <a:r>
              <a:rPr lang="en-US" sz="2900" dirty="0" err="1" smtClean="0">
                <a:latin typeface="Calibri" pitchFamily="34" charset="0"/>
              </a:rPr>
              <a:t>artigos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dirty="0" err="1" smtClean="0">
                <a:latin typeface="Calibri" pitchFamily="34" charset="0"/>
              </a:rPr>
              <a:t>organisados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dirty="0" err="1" smtClean="0">
                <a:latin typeface="Calibri" pitchFamily="34" charset="0"/>
              </a:rPr>
              <a:t>por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dirty="0" err="1" smtClean="0">
                <a:latin typeface="Calibri" pitchFamily="34" charset="0"/>
              </a:rPr>
              <a:t>tópicos</a:t>
            </a:r>
            <a:r>
              <a:rPr lang="en-US" sz="2900" dirty="0">
                <a:latin typeface="Calibri" pitchFamily="34" charset="0"/>
              </a:rPr>
              <a:t>: </a:t>
            </a:r>
            <a:endParaRPr lang="en-US" sz="2900" dirty="0" smtClean="0"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500" i="1" dirty="0" smtClean="0">
                <a:solidFill>
                  <a:srgbClr val="96BD0D"/>
                </a:solidFill>
                <a:latin typeface="Calibri" pitchFamily="34" charset="0"/>
              </a:rPr>
              <a:t>http</a:t>
            </a:r>
            <a:r>
              <a:rPr lang="en-US" sz="2500" i="1" dirty="0">
                <a:solidFill>
                  <a:srgbClr val="96BD0D"/>
                </a:solidFill>
                <a:latin typeface="Calibri" pitchFamily="34" charset="0"/>
              </a:rPr>
              <a:t>://urbact.eu/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500" i="1" dirty="0" smtClean="0">
                <a:solidFill>
                  <a:srgbClr val="96BD0D"/>
                </a:solidFill>
                <a:latin typeface="Calibri" pitchFamily="34" charset="0"/>
              </a:rPr>
              <a:t>http</a:t>
            </a:r>
            <a:r>
              <a:rPr lang="en-US" sz="2500" i="1" dirty="0">
                <a:solidFill>
                  <a:srgbClr val="96BD0D"/>
                </a:solidFill>
                <a:latin typeface="Calibri" pitchFamily="34" charset="0"/>
              </a:rPr>
              <a:t>://www.blog.urbact.eu/</a:t>
            </a:r>
          </a:p>
          <a:p>
            <a:pPr marL="7938" indent="0">
              <a:buNone/>
            </a:pPr>
            <a:endParaRPr lang="en-US" dirty="0" smtClean="0">
              <a:latin typeface="Calibri" pitchFamily="34" charset="0"/>
            </a:endParaRPr>
          </a:p>
          <a:p>
            <a:pPr marL="7938" indent="0">
              <a:spcAft>
                <a:spcPts val="600"/>
              </a:spcAft>
              <a:buNone/>
            </a:pPr>
            <a:r>
              <a:rPr lang="en-US" sz="4400" dirty="0" err="1" smtClean="0">
                <a:solidFill>
                  <a:srgbClr val="35B3B8"/>
                </a:solidFill>
                <a:latin typeface="Calibri" pitchFamily="34" charset="0"/>
              </a:rPr>
              <a:t>Outros</a:t>
            </a:r>
            <a:r>
              <a:rPr lang="en-US" sz="4400" dirty="0" smtClean="0">
                <a:solidFill>
                  <a:srgbClr val="35B3B8"/>
                </a:solidFill>
                <a:latin typeface="Calibri" pitchFamily="34" charset="0"/>
              </a:rPr>
              <a:t> </a:t>
            </a:r>
            <a:r>
              <a:rPr lang="en-US" sz="4400" dirty="0" err="1" smtClean="0">
                <a:solidFill>
                  <a:srgbClr val="35B3B8"/>
                </a:solidFill>
                <a:latin typeface="Calibri" pitchFamily="34" charset="0"/>
              </a:rPr>
              <a:t>artigos</a:t>
            </a:r>
            <a:r>
              <a:rPr lang="en-US" sz="4400" dirty="0">
                <a:solidFill>
                  <a:srgbClr val="35B3B8"/>
                </a:solidFill>
                <a:latin typeface="Calibri" pitchFamily="34" charset="0"/>
              </a:rPr>
              <a:t>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500" i="1" dirty="0">
                <a:solidFill>
                  <a:srgbClr val="96BD0D"/>
                </a:solidFill>
                <a:latin typeface="Calibri" pitchFamily="34" charset="0"/>
              </a:rPr>
              <a:t>http://urbact.eu/good-practice-call-difference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500" i="1" dirty="0">
                <a:solidFill>
                  <a:srgbClr val="96BD0D"/>
                </a:solidFill>
                <a:latin typeface="Calibri" pitchFamily="34" charset="0"/>
              </a:rPr>
              <a:t>http://</a:t>
            </a:r>
            <a:r>
              <a:rPr lang="en-US" sz="2500" i="1" dirty="0" smtClean="0">
                <a:solidFill>
                  <a:srgbClr val="96BD0D"/>
                </a:solidFill>
                <a:latin typeface="Calibri" pitchFamily="34" charset="0"/>
              </a:rPr>
              <a:t>urbact.eu/cities-and-good-practice-lessons-urbact-transfer-pilots</a:t>
            </a:r>
            <a:endParaRPr lang="en-US" sz="2500" i="1" dirty="0">
              <a:solidFill>
                <a:srgbClr val="96BD0D"/>
              </a:solidFill>
              <a:latin typeface="Calibri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623232" y="570813"/>
            <a:ext cx="3798833" cy="492443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C4007B"/>
                </a:solidFill>
                <a:latin typeface="Calibri" pitchFamily="34" charset="0"/>
              </a:rPr>
              <a:t>Informações</a:t>
            </a:r>
            <a:r>
              <a:rPr lang="en-GB" dirty="0" smtClean="0">
                <a:solidFill>
                  <a:srgbClr val="C4007B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C4007B"/>
                </a:solidFill>
                <a:latin typeface="Calibri" pitchFamily="34" charset="0"/>
              </a:rPr>
              <a:t>úteis</a:t>
            </a:r>
            <a:endParaRPr lang="en-GB" dirty="0">
              <a:solidFill>
                <a:srgbClr val="C4007B"/>
              </a:solidFill>
              <a:latin typeface="Calibri" pitchFamily="34" charset="0"/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Good Practice Call - 2016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463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043608" y="1881962"/>
            <a:ext cx="7200800" cy="3779285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Programa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Europeu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de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Cooperação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Territorial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cofinanciado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pelo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FEDER</a:t>
            </a:r>
            <a:endParaRPr lang="en-US" sz="2200" dirty="0">
              <a:solidFill>
                <a:srgbClr val="00009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00009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São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elegíveis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todos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os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28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estados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membros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da UE,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bem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como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2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estados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membros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parceiros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Suiça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e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Noruega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en-US" sz="2200" dirty="0">
              <a:solidFill>
                <a:srgbClr val="00009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endParaRPr lang="en-US" sz="2200" dirty="0" smtClean="0">
              <a:solidFill>
                <a:srgbClr val="00009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Principal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objetivo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promover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o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desenvolvimento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urbano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sustentável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e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integrado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nas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cidades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europeias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rgbClr val="000090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endParaRPr lang="en-US" sz="2200" dirty="0">
              <a:solidFill>
                <a:srgbClr val="00009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 err="1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Autoridade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 de Gestão: França</a:t>
            </a:r>
            <a:endParaRPr lang="en-US" sz="2200" dirty="0">
              <a:solidFill>
                <a:srgbClr val="00009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endParaRPr lang="en-GB" altLang="fr-FR" sz="2000" kern="0" dirty="0" smtClean="0">
              <a:solidFill>
                <a:srgbClr val="000066"/>
              </a:solidFill>
              <a:latin typeface="+mj-lt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defRPr/>
            </a:pPr>
            <a:r>
              <a:rPr lang="en-GB" altLang="fr-FR" kern="0" dirty="0">
                <a:solidFill>
                  <a:srgbClr val="000000"/>
                </a:solidFill>
                <a:latin typeface="+mj-lt"/>
                <a:cs typeface="ＭＳ Ｐゴシック" charset="0"/>
                <a:sym typeface="Wingdings" pitchFamily="2" charset="2"/>
              </a:rPr>
              <a:t>	</a:t>
            </a: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946299"/>
            <a:ext cx="7858125" cy="492443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90"/>
                </a:solidFill>
                <a:latin typeface="+mn-lt"/>
                <a:cs typeface="+mj-cs"/>
              </a:rPr>
              <a:t>Resumo URBACT</a:t>
            </a:r>
          </a:p>
        </p:txBody>
      </p:sp>
    </p:spTree>
    <p:extLst>
      <p:ext uri="{BB962C8B-B14F-4D97-AF65-F5344CB8AC3E}">
        <p14:creationId xmlns:p14="http://schemas.microsoft.com/office/powerpoint/2010/main" xmlns="" val="15457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Rectangle 3"/>
          <p:cNvSpPr/>
          <p:nvPr/>
        </p:nvSpPr>
        <p:spPr>
          <a:xfrm>
            <a:off x="1115616" y="1148316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3300"/>
              </a:buClr>
              <a:buSzPct val="200000"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r-FR" sz="2200" dirty="0" err="1" smtClean="0">
                <a:solidFill>
                  <a:srgbClr val="000090"/>
                </a:solidFill>
              </a:rPr>
              <a:t>Melhorar</a:t>
            </a:r>
            <a:r>
              <a:rPr lang="en-GB" altLang="fr-FR" sz="2200" dirty="0" smtClean="0">
                <a:solidFill>
                  <a:srgbClr val="000090"/>
                </a:solidFill>
              </a:rPr>
              <a:t> a </a:t>
            </a:r>
            <a:r>
              <a:rPr lang="en-GB" altLang="fr-FR" sz="2200" dirty="0" err="1" smtClean="0">
                <a:solidFill>
                  <a:srgbClr val="FF0000"/>
                </a:solidFill>
              </a:rPr>
              <a:t>capacidade</a:t>
            </a:r>
            <a:r>
              <a:rPr lang="en-GB" altLang="fr-FR" sz="2200" dirty="0" smtClean="0">
                <a:solidFill>
                  <a:srgbClr val="000090"/>
                </a:solidFill>
              </a:rPr>
              <a:t> das </a:t>
            </a:r>
            <a:r>
              <a:rPr lang="en-GB" altLang="fr-FR" sz="2200" dirty="0" err="1" smtClean="0">
                <a:solidFill>
                  <a:srgbClr val="000090"/>
                </a:solidFill>
              </a:rPr>
              <a:t>cidades</a:t>
            </a:r>
            <a:r>
              <a:rPr lang="en-GB" altLang="fr-FR" sz="2200" dirty="0" smtClean="0">
                <a:solidFill>
                  <a:srgbClr val="000090"/>
                </a:solidFill>
              </a:rPr>
              <a:t> </a:t>
            </a:r>
            <a:r>
              <a:rPr lang="en-GB" altLang="fr-FR" sz="2200" dirty="0" err="1" smtClean="0">
                <a:solidFill>
                  <a:srgbClr val="000090"/>
                </a:solidFill>
              </a:rPr>
              <a:t>na</a:t>
            </a:r>
            <a:r>
              <a:rPr lang="en-GB" altLang="fr-FR" sz="2200" dirty="0" smtClean="0">
                <a:solidFill>
                  <a:srgbClr val="000090"/>
                </a:solidFill>
              </a:rPr>
              <a:t> </a:t>
            </a:r>
            <a:r>
              <a:rPr lang="en-GB" altLang="fr-FR" sz="2200" dirty="0" err="1" smtClean="0">
                <a:solidFill>
                  <a:srgbClr val="000090"/>
                </a:solidFill>
              </a:rPr>
              <a:t>gestão</a:t>
            </a:r>
            <a:r>
              <a:rPr lang="en-GB" altLang="fr-FR" sz="2200" dirty="0" smtClean="0">
                <a:solidFill>
                  <a:srgbClr val="000090"/>
                </a:solidFill>
              </a:rPr>
              <a:t> de </a:t>
            </a:r>
            <a:r>
              <a:rPr lang="en-GB" altLang="fr-FR" sz="2200" dirty="0" err="1" smtClean="0">
                <a:solidFill>
                  <a:srgbClr val="000090"/>
                </a:solidFill>
              </a:rPr>
              <a:t>políticas</a:t>
            </a:r>
            <a:r>
              <a:rPr lang="en-GB" altLang="fr-FR" sz="2200" dirty="0" smtClean="0">
                <a:solidFill>
                  <a:srgbClr val="000090"/>
                </a:solidFill>
              </a:rPr>
              <a:t> e </a:t>
            </a:r>
            <a:r>
              <a:rPr lang="en-GB" altLang="fr-FR" sz="2200" dirty="0" err="1" smtClean="0">
                <a:solidFill>
                  <a:srgbClr val="000090"/>
                </a:solidFill>
              </a:rPr>
              <a:t>práticas</a:t>
            </a:r>
            <a:r>
              <a:rPr lang="en-GB" altLang="fr-FR" sz="2200" dirty="0" smtClean="0">
                <a:solidFill>
                  <a:srgbClr val="000090"/>
                </a:solidFill>
              </a:rPr>
              <a:t> </a:t>
            </a:r>
            <a:r>
              <a:rPr lang="en-GB" altLang="fr-FR" sz="2200" dirty="0" err="1" smtClean="0">
                <a:solidFill>
                  <a:srgbClr val="000090"/>
                </a:solidFill>
              </a:rPr>
              <a:t>urbanas</a:t>
            </a:r>
            <a:r>
              <a:rPr lang="en-GB" altLang="fr-FR" sz="2200" dirty="0" smtClean="0">
                <a:solidFill>
                  <a:srgbClr val="000090"/>
                </a:solidFill>
              </a:rPr>
              <a:t> </a:t>
            </a:r>
            <a:r>
              <a:rPr lang="en-GB" altLang="fr-FR" sz="2200" dirty="0" err="1" smtClean="0">
                <a:solidFill>
                  <a:srgbClr val="000090"/>
                </a:solidFill>
              </a:rPr>
              <a:t>sustentáveis</a:t>
            </a:r>
            <a:r>
              <a:rPr lang="en-GB" altLang="fr-FR" sz="2200" dirty="0" smtClean="0">
                <a:solidFill>
                  <a:srgbClr val="000090"/>
                </a:solidFill>
              </a:rPr>
              <a:t>, de </a:t>
            </a:r>
            <a:r>
              <a:rPr lang="en-GB" altLang="fr-FR" sz="2200" dirty="0" err="1" smtClean="0">
                <a:solidFill>
                  <a:srgbClr val="000090"/>
                </a:solidFill>
              </a:rPr>
              <a:t>modo</a:t>
            </a:r>
            <a:r>
              <a:rPr lang="en-GB" altLang="fr-FR" sz="2200" dirty="0" smtClean="0">
                <a:solidFill>
                  <a:srgbClr val="000090"/>
                </a:solidFill>
              </a:rPr>
              <a:t> </a:t>
            </a:r>
            <a:r>
              <a:rPr lang="en-GB" altLang="fr-FR" sz="2200" dirty="0" err="1" smtClean="0">
                <a:solidFill>
                  <a:srgbClr val="000090"/>
                </a:solidFill>
              </a:rPr>
              <a:t>participativo</a:t>
            </a:r>
            <a:r>
              <a:rPr lang="en-GB" altLang="fr-FR" sz="2200" dirty="0" smtClean="0">
                <a:solidFill>
                  <a:srgbClr val="000090"/>
                </a:solidFill>
              </a:rPr>
              <a:t> e </a:t>
            </a:r>
            <a:r>
              <a:rPr lang="en-GB" altLang="fr-FR" sz="2200" dirty="0" err="1" smtClean="0">
                <a:solidFill>
                  <a:srgbClr val="000090"/>
                </a:solidFill>
              </a:rPr>
              <a:t>integrado</a:t>
            </a:r>
            <a:endParaRPr lang="en-GB" altLang="fr-FR" sz="2200" dirty="0">
              <a:solidFill>
                <a:srgbClr val="000090"/>
              </a:solidFill>
            </a:endParaRPr>
          </a:p>
          <a:p>
            <a:pPr marL="3175" indent="-342900">
              <a:buClr>
                <a:srgbClr val="FF3300"/>
              </a:buClr>
              <a:buSzPct val="200000"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fr-FR" sz="2200" dirty="0">
              <a:solidFill>
                <a:srgbClr val="000090"/>
              </a:solidFill>
            </a:endParaRPr>
          </a:p>
          <a:p>
            <a:pPr marL="342900" indent="-342900">
              <a:buClr>
                <a:srgbClr val="FF3300"/>
              </a:buClr>
              <a:buSzPct val="200000"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fr-FR" sz="2200" dirty="0" smtClean="0">
                <a:solidFill>
                  <a:srgbClr val="000090"/>
                </a:solidFill>
              </a:rPr>
              <a:t>Melhorar o </a:t>
            </a:r>
            <a:r>
              <a:rPr lang="it-IT" altLang="fr-FR" sz="2200" dirty="0" smtClean="0">
                <a:solidFill>
                  <a:srgbClr val="FF0000"/>
                </a:solidFill>
              </a:rPr>
              <a:t>modelo</a:t>
            </a:r>
            <a:r>
              <a:rPr lang="it-IT" altLang="fr-FR" sz="2200" dirty="0" smtClean="0">
                <a:solidFill>
                  <a:srgbClr val="000090"/>
                </a:solidFill>
              </a:rPr>
              <a:t> das estratégias/planos de ação urbanos integrados nas cidades</a:t>
            </a:r>
            <a:endParaRPr lang="it-IT" altLang="fr-FR" sz="2200" dirty="0">
              <a:solidFill>
                <a:srgbClr val="000090"/>
              </a:solidFill>
            </a:endParaRPr>
          </a:p>
          <a:p>
            <a:pPr marL="3175" indent="-342900">
              <a:buClr>
                <a:srgbClr val="FF3300"/>
              </a:buClr>
              <a:buSzPct val="200000"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fr-FR" sz="2200" dirty="0">
              <a:solidFill>
                <a:srgbClr val="000090"/>
              </a:solidFill>
            </a:endParaRPr>
          </a:p>
          <a:p>
            <a:pPr marL="342900" indent="-342900">
              <a:buClr>
                <a:srgbClr val="FF3300"/>
              </a:buClr>
              <a:buSzPct val="200000"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fr-FR" sz="2200" dirty="0" smtClean="0">
                <a:solidFill>
                  <a:srgbClr val="000090"/>
                </a:solidFill>
              </a:rPr>
              <a:t>Melhorar a </a:t>
            </a:r>
            <a:r>
              <a:rPr lang="it-IT" altLang="fr-FR" sz="2200" dirty="0" smtClean="0">
                <a:solidFill>
                  <a:srgbClr val="FF0000"/>
                </a:solidFill>
              </a:rPr>
              <a:t>implementação</a:t>
            </a:r>
            <a:r>
              <a:rPr lang="it-IT" altLang="fr-FR" sz="2200" dirty="0" smtClean="0">
                <a:solidFill>
                  <a:srgbClr val="000090"/>
                </a:solidFill>
              </a:rPr>
              <a:t> das estratégias/planos de ação urbanos integrados nas cidades </a:t>
            </a:r>
          </a:p>
          <a:p>
            <a:pPr marL="342900" indent="-342900">
              <a:buClr>
                <a:srgbClr val="FF3300"/>
              </a:buClr>
              <a:buSzPct val="200000"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fr-FR" sz="2200" dirty="0">
              <a:solidFill>
                <a:srgbClr val="000090"/>
              </a:solidFill>
            </a:endParaRPr>
          </a:p>
          <a:p>
            <a:pPr marL="342900" indent="-342900">
              <a:buClr>
                <a:srgbClr val="FF3300"/>
              </a:buClr>
              <a:buSzPct val="200000"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200" dirty="0" err="1" smtClean="0">
                <a:solidFill>
                  <a:srgbClr val="000090"/>
                </a:solidFill>
              </a:rPr>
              <a:t>Garantir</a:t>
            </a:r>
            <a:r>
              <a:rPr lang="en-GB" altLang="ja-JP" sz="2200" dirty="0" smtClean="0">
                <a:solidFill>
                  <a:srgbClr val="000090"/>
                </a:solidFill>
              </a:rPr>
              <a:t> </a:t>
            </a:r>
            <a:r>
              <a:rPr lang="en-GB" altLang="ja-JP" sz="2200" dirty="0" err="1" smtClean="0">
                <a:solidFill>
                  <a:srgbClr val="000090"/>
                </a:solidFill>
              </a:rPr>
              <a:t>que</a:t>
            </a:r>
            <a:r>
              <a:rPr lang="en-GB" altLang="ja-JP" sz="2200" dirty="0" smtClean="0">
                <a:solidFill>
                  <a:srgbClr val="000090"/>
                </a:solidFill>
              </a:rPr>
              <a:t> </a:t>
            </a:r>
            <a:r>
              <a:rPr lang="en-GB" altLang="ja-JP" sz="2200" dirty="0" err="1" smtClean="0">
                <a:solidFill>
                  <a:srgbClr val="000090"/>
                </a:solidFill>
              </a:rPr>
              <a:t>profissionais</a:t>
            </a:r>
            <a:r>
              <a:rPr lang="en-GB" altLang="ja-JP" sz="2200" dirty="0" smtClean="0">
                <a:solidFill>
                  <a:srgbClr val="000090"/>
                </a:solidFill>
              </a:rPr>
              <a:t> e </a:t>
            </a:r>
            <a:r>
              <a:rPr lang="en-GB" altLang="ja-JP" sz="2200" dirty="0" err="1" smtClean="0">
                <a:solidFill>
                  <a:srgbClr val="000090"/>
                </a:solidFill>
              </a:rPr>
              <a:t>decisores</a:t>
            </a:r>
            <a:r>
              <a:rPr lang="en-GB" altLang="ja-JP" sz="2200" dirty="0" smtClean="0">
                <a:solidFill>
                  <a:srgbClr val="000090"/>
                </a:solidFill>
              </a:rPr>
              <a:t> a </a:t>
            </a:r>
            <a:r>
              <a:rPr lang="en-GB" altLang="ja-JP" sz="2200" dirty="0" err="1" smtClean="0">
                <a:solidFill>
                  <a:srgbClr val="000090"/>
                </a:solidFill>
              </a:rPr>
              <a:t>todos</a:t>
            </a:r>
            <a:r>
              <a:rPr lang="en-GB" altLang="ja-JP" sz="2200" dirty="0" smtClean="0">
                <a:solidFill>
                  <a:srgbClr val="000090"/>
                </a:solidFill>
              </a:rPr>
              <a:t> </a:t>
            </a:r>
            <a:r>
              <a:rPr lang="en-GB" altLang="ja-JP" sz="2200" dirty="0" err="1" smtClean="0">
                <a:solidFill>
                  <a:srgbClr val="000090"/>
                </a:solidFill>
              </a:rPr>
              <a:t>os</a:t>
            </a:r>
            <a:r>
              <a:rPr lang="en-GB" altLang="ja-JP" sz="2200" dirty="0" smtClean="0">
                <a:solidFill>
                  <a:srgbClr val="000090"/>
                </a:solidFill>
              </a:rPr>
              <a:t> </a:t>
            </a:r>
            <a:r>
              <a:rPr lang="en-GB" altLang="ja-JP" sz="2200" dirty="0" err="1" smtClean="0">
                <a:solidFill>
                  <a:srgbClr val="000090"/>
                </a:solidFill>
              </a:rPr>
              <a:t>níveis</a:t>
            </a:r>
            <a:r>
              <a:rPr lang="en-GB" altLang="ja-JP" sz="2200" dirty="0" smtClean="0">
                <a:solidFill>
                  <a:srgbClr val="000090"/>
                </a:solidFill>
              </a:rPr>
              <a:t> </a:t>
            </a:r>
            <a:r>
              <a:rPr lang="en-GB" altLang="ja-JP" sz="2200" dirty="0" err="1" smtClean="0">
                <a:solidFill>
                  <a:srgbClr val="000090"/>
                </a:solidFill>
              </a:rPr>
              <a:t>tenham</a:t>
            </a:r>
            <a:r>
              <a:rPr lang="en-GB" altLang="ja-JP" sz="2200" dirty="0" smtClean="0">
                <a:solidFill>
                  <a:srgbClr val="000090"/>
                </a:solidFill>
              </a:rPr>
              <a:t> </a:t>
            </a:r>
            <a:r>
              <a:rPr lang="en-GB" altLang="ja-JP" sz="2200" dirty="0" err="1" smtClean="0">
                <a:solidFill>
                  <a:srgbClr val="FF0000"/>
                </a:solidFill>
              </a:rPr>
              <a:t>acesso</a:t>
            </a:r>
            <a:r>
              <a:rPr lang="en-GB" altLang="ja-JP" sz="2200" dirty="0" smtClean="0">
                <a:solidFill>
                  <a:srgbClr val="FF0000"/>
                </a:solidFill>
              </a:rPr>
              <a:t> </a:t>
            </a:r>
            <a:r>
              <a:rPr lang="en-GB" altLang="ja-JP" sz="2200" dirty="0" err="1" smtClean="0">
                <a:solidFill>
                  <a:srgbClr val="FF0000"/>
                </a:solidFill>
              </a:rPr>
              <a:t>ao</a:t>
            </a:r>
            <a:r>
              <a:rPr lang="en-GB" altLang="ja-JP" sz="2200" dirty="0" smtClean="0">
                <a:solidFill>
                  <a:srgbClr val="FF0000"/>
                </a:solidFill>
              </a:rPr>
              <a:t> </a:t>
            </a:r>
            <a:r>
              <a:rPr lang="en-GB" altLang="ja-JP" sz="2200" dirty="0" err="1" smtClean="0">
                <a:solidFill>
                  <a:srgbClr val="FF0000"/>
                </a:solidFill>
              </a:rPr>
              <a:t>conhecimento</a:t>
            </a:r>
            <a:r>
              <a:rPr lang="en-GB" altLang="ja-JP" sz="2200" dirty="0" smtClean="0">
                <a:solidFill>
                  <a:srgbClr val="FF0000"/>
                </a:solidFill>
              </a:rPr>
              <a:t> </a:t>
            </a:r>
            <a:r>
              <a:rPr lang="en-GB" altLang="ja-JP" sz="2200" dirty="0" smtClean="0">
                <a:solidFill>
                  <a:srgbClr val="000090"/>
                </a:solidFill>
              </a:rPr>
              <a:t>e à </a:t>
            </a:r>
            <a:r>
              <a:rPr lang="en-GB" altLang="ja-JP" sz="2200" dirty="0" err="1" smtClean="0">
                <a:solidFill>
                  <a:srgbClr val="000090"/>
                </a:solidFill>
              </a:rPr>
              <a:t>partilha</a:t>
            </a:r>
            <a:r>
              <a:rPr lang="en-GB" altLang="ja-JP" sz="2200" dirty="0" smtClean="0">
                <a:solidFill>
                  <a:srgbClr val="000090"/>
                </a:solidFill>
              </a:rPr>
              <a:t> de </a:t>
            </a:r>
            <a:r>
              <a:rPr lang="en-GB" altLang="ja-JP" sz="2200" i="1" dirty="0">
                <a:solidFill>
                  <a:srgbClr val="000090"/>
                </a:solidFill>
              </a:rPr>
              <a:t>know-how</a:t>
            </a:r>
            <a:r>
              <a:rPr lang="en-GB" altLang="ja-JP" sz="2200" dirty="0">
                <a:solidFill>
                  <a:srgbClr val="000090"/>
                </a:solidFill>
              </a:rPr>
              <a:t> </a:t>
            </a:r>
            <a:r>
              <a:rPr lang="en-GB" altLang="ja-JP" sz="2200" dirty="0" err="1" smtClean="0">
                <a:solidFill>
                  <a:srgbClr val="000090"/>
                </a:solidFill>
              </a:rPr>
              <a:t>relativamente</a:t>
            </a:r>
            <a:r>
              <a:rPr lang="en-GB" altLang="ja-JP" sz="2200" dirty="0" smtClean="0">
                <a:solidFill>
                  <a:srgbClr val="000090"/>
                </a:solidFill>
              </a:rPr>
              <a:t> a </a:t>
            </a:r>
            <a:r>
              <a:rPr lang="en-GB" altLang="ja-JP" sz="2200" dirty="0" err="1" smtClean="0">
                <a:solidFill>
                  <a:srgbClr val="000090"/>
                </a:solidFill>
              </a:rPr>
              <a:t>todos</a:t>
            </a:r>
            <a:r>
              <a:rPr lang="en-GB" altLang="ja-JP" sz="2200" dirty="0" smtClean="0">
                <a:solidFill>
                  <a:srgbClr val="000090"/>
                </a:solidFill>
              </a:rPr>
              <a:t> </a:t>
            </a:r>
            <a:r>
              <a:rPr lang="en-GB" altLang="ja-JP" sz="2200" dirty="0" err="1" smtClean="0">
                <a:solidFill>
                  <a:srgbClr val="000090"/>
                </a:solidFill>
              </a:rPr>
              <a:t>os</a:t>
            </a:r>
            <a:r>
              <a:rPr lang="en-GB" altLang="ja-JP" sz="2200" dirty="0" smtClean="0">
                <a:solidFill>
                  <a:srgbClr val="000090"/>
                </a:solidFill>
              </a:rPr>
              <a:t> </a:t>
            </a:r>
            <a:r>
              <a:rPr lang="en-GB" altLang="ja-JP" sz="2200" dirty="0" err="1" smtClean="0">
                <a:solidFill>
                  <a:srgbClr val="000090"/>
                </a:solidFill>
              </a:rPr>
              <a:t>aspetos</a:t>
            </a:r>
            <a:r>
              <a:rPr lang="en-GB" altLang="ja-JP" sz="2200" dirty="0" smtClean="0">
                <a:solidFill>
                  <a:srgbClr val="000090"/>
                </a:solidFill>
              </a:rPr>
              <a:t> do </a:t>
            </a:r>
            <a:r>
              <a:rPr lang="en-GB" altLang="ja-JP" sz="2200" dirty="0" err="1" smtClean="0">
                <a:solidFill>
                  <a:srgbClr val="000090"/>
                </a:solidFill>
              </a:rPr>
              <a:t>desenvolvimento</a:t>
            </a:r>
            <a:r>
              <a:rPr lang="en-GB" altLang="ja-JP" sz="2200" dirty="0" smtClean="0">
                <a:solidFill>
                  <a:srgbClr val="000090"/>
                </a:solidFill>
              </a:rPr>
              <a:t> </a:t>
            </a:r>
            <a:r>
              <a:rPr lang="en-GB" altLang="ja-JP" sz="2200" dirty="0" err="1" smtClean="0">
                <a:solidFill>
                  <a:srgbClr val="000090"/>
                </a:solidFill>
              </a:rPr>
              <a:t>urbano</a:t>
            </a:r>
            <a:r>
              <a:rPr lang="en-GB" altLang="ja-JP" sz="2200" dirty="0" smtClean="0">
                <a:solidFill>
                  <a:srgbClr val="000090"/>
                </a:solidFill>
              </a:rPr>
              <a:t> </a:t>
            </a:r>
            <a:r>
              <a:rPr lang="en-GB" altLang="ja-JP" sz="2200" dirty="0" err="1" smtClean="0">
                <a:solidFill>
                  <a:srgbClr val="000090"/>
                </a:solidFill>
              </a:rPr>
              <a:t>sustentável</a:t>
            </a:r>
            <a:endParaRPr lang="it-IT" altLang="fr-FR" sz="2200" dirty="0">
              <a:solidFill>
                <a:srgbClr val="00009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478465"/>
            <a:ext cx="7858125" cy="492443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90"/>
                </a:solidFill>
                <a:latin typeface="+mn-lt"/>
                <a:cs typeface="+mj-cs"/>
              </a:rPr>
              <a:t>Objetivos principais</a:t>
            </a:r>
          </a:p>
        </p:txBody>
      </p:sp>
    </p:spTree>
    <p:extLst>
      <p:ext uri="{BB962C8B-B14F-4D97-AF65-F5344CB8AC3E}">
        <p14:creationId xmlns:p14="http://schemas.microsoft.com/office/powerpoint/2010/main" xmlns="" val="15457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78913" y="1733107"/>
            <a:ext cx="2491851" cy="3327991"/>
          </a:xfrm>
          <a:prstGeom prst="rect">
            <a:avLst/>
          </a:prstGeom>
          <a:solidFill>
            <a:srgbClr val="FFFFFF"/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fr-FR" b="1" dirty="0" smtClean="0">
                <a:solidFill>
                  <a:srgbClr val="000090"/>
                </a:solidFill>
              </a:rPr>
              <a:t>TROCAS TRANSNACIONAIS &amp; APRENDIZAGEM</a:t>
            </a:r>
            <a:endParaRPr lang="fr-FR" b="1" dirty="0">
              <a:solidFill>
                <a:srgbClr val="000090"/>
              </a:solidFill>
            </a:endParaRPr>
          </a:p>
          <a:p>
            <a:pPr algn="ctr" eaLnBrk="0" hangingPunct="0">
              <a:defRPr/>
            </a:pPr>
            <a:endParaRPr lang="fr-FR" sz="1600" dirty="0">
              <a:solidFill>
                <a:srgbClr val="000090"/>
              </a:solidFill>
            </a:endParaRPr>
          </a:p>
          <a:p>
            <a:pPr algn="ctr" eaLnBrk="0" hangingPunct="0">
              <a:defRPr/>
            </a:pPr>
            <a:r>
              <a:rPr lang="fr-FR" sz="1600" dirty="0" err="1" smtClean="0">
                <a:solidFill>
                  <a:srgbClr val="000090"/>
                </a:solidFill>
              </a:rPr>
              <a:t>Possibilitar</a:t>
            </a:r>
            <a:r>
              <a:rPr lang="fr-FR" sz="1600" dirty="0" smtClean="0">
                <a:solidFill>
                  <a:srgbClr val="000090"/>
                </a:solidFill>
              </a:rPr>
              <a:t> a </a:t>
            </a:r>
            <a:r>
              <a:rPr lang="fr-FR" sz="1600" dirty="0" err="1" smtClean="0">
                <a:solidFill>
                  <a:srgbClr val="000090"/>
                </a:solidFill>
              </a:rPr>
              <a:t>partilha</a:t>
            </a:r>
            <a:r>
              <a:rPr lang="fr-FR" sz="1600" dirty="0" smtClean="0">
                <a:solidFill>
                  <a:srgbClr val="000090"/>
                </a:solidFill>
              </a:rPr>
              <a:t> de </a:t>
            </a:r>
            <a:r>
              <a:rPr lang="fr-FR" sz="1600" dirty="0" err="1" smtClean="0">
                <a:solidFill>
                  <a:srgbClr val="000090"/>
                </a:solidFill>
              </a:rPr>
              <a:t>experiências</a:t>
            </a:r>
            <a:r>
              <a:rPr lang="fr-FR" sz="1600" dirty="0" smtClean="0">
                <a:solidFill>
                  <a:srgbClr val="000090"/>
                </a:solidFill>
              </a:rPr>
              <a:t>/</a:t>
            </a:r>
            <a:r>
              <a:rPr lang="fr-FR" sz="1600" dirty="0" err="1" smtClean="0">
                <a:solidFill>
                  <a:srgbClr val="000090"/>
                </a:solidFill>
              </a:rPr>
              <a:t>problemas</a:t>
            </a:r>
            <a:r>
              <a:rPr lang="fr-FR" sz="1600" dirty="0" smtClean="0">
                <a:solidFill>
                  <a:srgbClr val="000090"/>
                </a:solidFill>
              </a:rPr>
              <a:t>/</a:t>
            </a:r>
          </a:p>
          <a:p>
            <a:pPr algn="ctr" eaLnBrk="0" hangingPunct="0">
              <a:defRPr/>
            </a:pPr>
            <a:r>
              <a:rPr lang="fr-FR" sz="1600" dirty="0" err="1" smtClean="0">
                <a:solidFill>
                  <a:srgbClr val="000090"/>
                </a:solidFill>
              </a:rPr>
              <a:t>soluções</a:t>
            </a:r>
            <a:r>
              <a:rPr lang="fr-FR" sz="1600" dirty="0" smtClean="0">
                <a:solidFill>
                  <a:srgbClr val="000090"/>
                </a:solidFill>
              </a:rPr>
              <a:t> entre </a:t>
            </a:r>
            <a:r>
              <a:rPr lang="fr-FR" sz="1600" dirty="0" err="1" smtClean="0">
                <a:solidFill>
                  <a:srgbClr val="000090"/>
                </a:solidFill>
              </a:rPr>
              <a:t>cidades</a:t>
            </a:r>
            <a:r>
              <a:rPr lang="fr-FR" sz="1600" dirty="0" smtClean="0">
                <a:solidFill>
                  <a:srgbClr val="000090"/>
                </a:solidFill>
              </a:rPr>
              <a:t>, </a:t>
            </a:r>
            <a:r>
              <a:rPr lang="fr-FR" sz="1600" dirty="0" err="1" smtClean="0">
                <a:solidFill>
                  <a:srgbClr val="000090"/>
                </a:solidFill>
              </a:rPr>
              <a:t>aprender</a:t>
            </a:r>
            <a:r>
              <a:rPr lang="fr-FR" sz="1600" dirty="0" smtClean="0">
                <a:solidFill>
                  <a:srgbClr val="000090"/>
                </a:solidFill>
              </a:rPr>
              <a:t> </a:t>
            </a:r>
            <a:r>
              <a:rPr lang="fr-FR" sz="1600" dirty="0" err="1" smtClean="0">
                <a:solidFill>
                  <a:srgbClr val="000090"/>
                </a:solidFill>
              </a:rPr>
              <a:t>umas</a:t>
            </a:r>
            <a:r>
              <a:rPr lang="fr-FR" sz="1600" dirty="0" smtClean="0">
                <a:solidFill>
                  <a:srgbClr val="000090"/>
                </a:solidFill>
              </a:rPr>
              <a:t> </a:t>
            </a:r>
            <a:r>
              <a:rPr lang="fr-FR" sz="1600" dirty="0" err="1" smtClean="0">
                <a:solidFill>
                  <a:srgbClr val="000090"/>
                </a:solidFill>
              </a:rPr>
              <a:t>com</a:t>
            </a:r>
            <a:r>
              <a:rPr lang="fr-FR" sz="1600" dirty="0" smtClean="0">
                <a:solidFill>
                  <a:srgbClr val="000090"/>
                </a:solidFill>
              </a:rPr>
              <a:t> as outras, </a:t>
            </a:r>
            <a:r>
              <a:rPr lang="fr-FR" sz="1600" dirty="0" err="1" smtClean="0">
                <a:solidFill>
                  <a:srgbClr val="000090"/>
                </a:solidFill>
              </a:rPr>
              <a:t>identificar</a:t>
            </a:r>
            <a:r>
              <a:rPr lang="fr-FR" sz="1600" dirty="0" smtClean="0">
                <a:solidFill>
                  <a:srgbClr val="000090"/>
                </a:solidFill>
              </a:rPr>
              <a:t> boas </a:t>
            </a:r>
            <a:r>
              <a:rPr lang="fr-FR" sz="1600" dirty="0" err="1" smtClean="0">
                <a:solidFill>
                  <a:srgbClr val="000090"/>
                </a:solidFill>
              </a:rPr>
              <a:t>práticas</a:t>
            </a:r>
            <a:r>
              <a:rPr lang="fr-FR" sz="1600" dirty="0" smtClean="0">
                <a:solidFill>
                  <a:srgbClr val="000090"/>
                </a:solidFill>
              </a:rPr>
              <a:t> na </a:t>
            </a:r>
            <a:r>
              <a:rPr lang="fr-FR" sz="1600" dirty="0" err="1" smtClean="0">
                <a:solidFill>
                  <a:srgbClr val="000090"/>
                </a:solidFill>
              </a:rPr>
              <a:t>elaboração</a:t>
            </a:r>
            <a:r>
              <a:rPr lang="fr-FR" sz="1600" dirty="0" smtClean="0">
                <a:solidFill>
                  <a:srgbClr val="000090"/>
                </a:solidFill>
              </a:rPr>
              <a:t> e </a:t>
            </a:r>
            <a:r>
              <a:rPr lang="fr-FR" sz="1600" dirty="0" err="1" smtClean="0">
                <a:solidFill>
                  <a:srgbClr val="000090"/>
                </a:solidFill>
              </a:rPr>
              <a:t>implementação</a:t>
            </a:r>
            <a:r>
              <a:rPr lang="fr-FR" sz="1600" dirty="0" smtClean="0">
                <a:solidFill>
                  <a:srgbClr val="000090"/>
                </a:solidFill>
              </a:rPr>
              <a:t> </a:t>
            </a:r>
            <a:r>
              <a:rPr lang="fr-FR" sz="1600" dirty="0" err="1" smtClean="0">
                <a:solidFill>
                  <a:srgbClr val="000090"/>
                </a:solidFill>
              </a:rPr>
              <a:t>das</a:t>
            </a:r>
            <a:r>
              <a:rPr lang="fr-FR" sz="1600" dirty="0" smtClean="0">
                <a:solidFill>
                  <a:srgbClr val="000090"/>
                </a:solidFill>
              </a:rPr>
              <a:t> </a:t>
            </a:r>
            <a:r>
              <a:rPr lang="fr-FR" sz="1600" dirty="0" err="1" smtClean="0">
                <a:solidFill>
                  <a:srgbClr val="000090"/>
                </a:solidFill>
              </a:rPr>
              <a:t>políticas</a:t>
            </a:r>
            <a:r>
              <a:rPr lang="fr-FR" sz="1600" dirty="0" smtClean="0">
                <a:solidFill>
                  <a:srgbClr val="000090"/>
                </a:solidFill>
              </a:rPr>
              <a:t> </a:t>
            </a:r>
            <a:r>
              <a:rPr lang="fr-FR" sz="1600" dirty="0" err="1" smtClean="0">
                <a:solidFill>
                  <a:srgbClr val="000090"/>
                </a:solidFill>
              </a:rPr>
              <a:t>urbanas</a:t>
            </a:r>
            <a:r>
              <a:rPr lang="fr-FR" sz="1600" dirty="0" smtClean="0">
                <a:solidFill>
                  <a:srgbClr val="000090"/>
                </a:solidFill>
              </a:rPr>
              <a:t> </a:t>
            </a:r>
            <a:r>
              <a:rPr lang="fr-FR" sz="1600" dirty="0" err="1" smtClean="0">
                <a:solidFill>
                  <a:srgbClr val="000090"/>
                </a:solidFill>
              </a:rPr>
              <a:t>integradas</a:t>
            </a:r>
            <a:endParaRPr lang="fr-FR" sz="1600" dirty="0">
              <a:solidFill>
                <a:srgbClr val="000090"/>
              </a:solidFill>
            </a:endParaRPr>
          </a:p>
          <a:p>
            <a:pPr algn="ctr" eaLnBrk="0" hangingPunct="0">
              <a:defRPr/>
            </a:pPr>
            <a:endParaRPr lang="fr-FR" dirty="0">
              <a:solidFill>
                <a:srgbClr val="000066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82980" y="1733107"/>
            <a:ext cx="2428893" cy="3327991"/>
          </a:xfrm>
          <a:prstGeom prst="rect">
            <a:avLst/>
          </a:prstGeom>
          <a:solidFill>
            <a:srgbClr val="FFFFFF"/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0090"/>
                </a:solidFill>
              </a:rPr>
              <a:t>CAPACITAÇÃO</a:t>
            </a:r>
            <a:endParaRPr lang="fr-FR" b="1" dirty="0">
              <a:solidFill>
                <a:srgbClr val="000090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0090"/>
              </a:solidFill>
            </a:endParaRP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fr-FR" sz="1600" dirty="0" smtClean="0">
              <a:solidFill>
                <a:srgbClr val="000090"/>
              </a:solidFill>
            </a:endParaRP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600" dirty="0" err="1" smtClean="0">
                <a:solidFill>
                  <a:srgbClr val="000090"/>
                </a:solidFill>
              </a:rPr>
              <a:t>Potenciar</a:t>
            </a:r>
            <a:r>
              <a:rPr lang="en-US" altLang="fr-FR" sz="1600" dirty="0" smtClean="0">
                <a:solidFill>
                  <a:srgbClr val="000090"/>
                </a:solidFill>
              </a:rPr>
              <a:t> as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capacidades</a:t>
            </a:r>
            <a:r>
              <a:rPr lang="en-US" altLang="fr-FR" sz="1600" dirty="0" smtClean="0">
                <a:solidFill>
                  <a:srgbClr val="000090"/>
                </a:solidFill>
              </a:rPr>
              <a:t> dos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profissionais</a:t>
            </a:r>
            <a:r>
              <a:rPr lang="en-US" altLang="fr-FR" sz="1600" dirty="0" smtClean="0">
                <a:solidFill>
                  <a:srgbClr val="000090"/>
                </a:solidFill>
              </a:rPr>
              <a:t>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urbanos</a:t>
            </a:r>
            <a:r>
              <a:rPr lang="en-US" altLang="fr-FR" sz="1600" dirty="0" smtClean="0">
                <a:solidFill>
                  <a:srgbClr val="000090"/>
                </a:solidFill>
              </a:rPr>
              <a:t> e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decisores</a:t>
            </a:r>
            <a:r>
              <a:rPr lang="en-US" altLang="fr-FR" sz="1600" dirty="0" smtClean="0">
                <a:solidFill>
                  <a:srgbClr val="000090"/>
                </a:solidFill>
              </a:rPr>
              <a:t>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políticos</a:t>
            </a:r>
            <a:r>
              <a:rPr lang="en-US" altLang="fr-FR" sz="1600" dirty="0" smtClean="0">
                <a:solidFill>
                  <a:srgbClr val="000090"/>
                </a:solidFill>
              </a:rPr>
              <a:t> no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desenvolvimento</a:t>
            </a:r>
            <a:r>
              <a:rPr lang="en-US" altLang="fr-FR" sz="1600" dirty="0" smtClean="0">
                <a:solidFill>
                  <a:srgbClr val="000090"/>
                </a:solidFill>
              </a:rPr>
              <a:t> de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abordagens</a:t>
            </a:r>
            <a:r>
              <a:rPr lang="en-US" altLang="fr-FR" sz="1600" dirty="0" smtClean="0">
                <a:solidFill>
                  <a:srgbClr val="000090"/>
                </a:solidFill>
              </a:rPr>
              <a:t>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participativas</a:t>
            </a:r>
            <a:r>
              <a:rPr lang="en-US" altLang="fr-FR" sz="1600" dirty="0" smtClean="0">
                <a:solidFill>
                  <a:srgbClr val="000090"/>
                </a:solidFill>
              </a:rPr>
              <a:t> e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integradas</a:t>
            </a:r>
            <a:r>
              <a:rPr lang="en-US" altLang="fr-FR" sz="1600" dirty="0" smtClean="0">
                <a:solidFill>
                  <a:srgbClr val="000090"/>
                </a:solidFill>
              </a:rPr>
              <a:t>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referentes</a:t>
            </a:r>
            <a:r>
              <a:rPr lang="en-US" altLang="fr-FR" sz="1600" dirty="0" smtClean="0">
                <a:solidFill>
                  <a:srgbClr val="000090"/>
                </a:solidFill>
              </a:rPr>
              <a:t> ao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desenvolvimento</a:t>
            </a:r>
            <a:r>
              <a:rPr lang="en-US" altLang="fr-FR" sz="1600" dirty="0" smtClean="0">
                <a:solidFill>
                  <a:srgbClr val="000090"/>
                </a:solidFill>
              </a:rPr>
              <a:t>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urbano</a:t>
            </a:r>
            <a:endParaRPr lang="fr-FR" sz="1600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07149" y="1733107"/>
            <a:ext cx="2428892" cy="3327991"/>
          </a:xfrm>
          <a:prstGeom prst="rect">
            <a:avLst/>
          </a:prstGeom>
          <a:solidFill>
            <a:srgbClr val="FFFFFF"/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0090"/>
                </a:solidFill>
              </a:rPr>
              <a:t>CAPITALIZAÇÃO</a:t>
            </a:r>
            <a:endParaRPr lang="fr-FR" b="1" dirty="0">
              <a:solidFill>
                <a:srgbClr val="000090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0090"/>
                </a:solidFill>
              </a:rPr>
              <a:t>DISSEMINAÇÃO</a:t>
            </a:r>
            <a:endParaRPr lang="fr-FR" b="1" dirty="0">
              <a:solidFill>
                <a:srgbClr val="000090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0090"/>
              </a:solidFill>
            </a:endParaRP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600" dirty="0" err="1" smtClean="0">
                <a:solidFill>
                  <a:srgbClr val="000090"/>
                </a:solidFill>
              </a:rPr>
              <a:t>Capitalizar</a:t>
            </a:r>
            <a:r>
              <a:rPr lang="en-US" altLang="fr-FR" sz="1600" dirty="0" smtClean="0">
                <a:solidFill>
                  <a:srgbClr val="000090"/>
                </a:solidFill>
              </a:rPr>
              <a:t> e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disseminar</a:t>
            </a:r>
            <a:r>
              <a:rPr lang="en-US" altLang="fr-FR" sz="1600" dirty="0" smtClean="0">
                <a:solidFill>
                  <a:srgbClr val="000090"/>
                </a:solidFill>
              </a:rPr>
              <a:t>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conhecimento</a:t>
            </a:r>
            <a:r>
              <a:rPr lang="en-US" altLang="fr-FR" sz="1600" dirty="0" smtClean="0">
                <a:solidFill>
                  <a:srgbClr val="000090"/>
                </a:solidFill>
              </a:rPr>
              <a:t>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urbano</a:t>
            </a:r>
            <a:r>
              <a:rPr lang="en-US" altLang="fr-FR" sz="1600" dirty="0" smtClean="0">
                <a:solidFill>
                  <a:srgbClr val="000090"/>
                </a:solidFill>
              </a:rPr>
              <a:t>,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recomendações</a:t>
            </a:r>
            <a:r>
              <a:rPr lang="en-US" altLang="fr-FR" sz="1600" dirty="0" smtClean="0">
                <a:solidFill>
                  <a:srgbClr val="000090"/>
                </a:solidFill>
              </a:rPr>
              <a:t> de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políticas</a:t>
            </a:r>
            <a:r>
              <a:rPr lang="en-US" altLang="fr-FR" sz="1600" dirty="0" smtClean="0">
                <a:solidFill>
                  <a:srgbClr val="000090"/>
                </a:solidFill>
              </a:rPr>
              <a:t> e de boas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práticas</a:t>
            </a:r>
            <a:r>
              <a:rPr lang="en-US" altLang="fr-FR" sz="1600" dirty="0" smtClean="0">
                <a:solidFill>
                  <a:srgbClr val="000090"/>
                </a:solidFill>
              </a:rPr>
              <a:t>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dirigidas</a:t>
            </a:r>
            <a:r>
              <a:rPr lang="en-US" altLang="fr-FR" sz="1600" dirty="0" smtClean="0">
                <a:solidFill>
                  <a:srgbClr val="000090"/>
                </a:solidFill>
              </a:rPr>
              <a:t> a um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público</a:t>
            </a:r>
            <a:r>
              <a:rPr lang="en-US" altLang="fr-FR" sz="1600" dirty="0" smtClean="0">
                <a:solidFill>
                  <a:srgbClr val="000090"/>
                </a:solidFill>
              </a:rPr>
              <a:t>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alargado</a:t>
            </a:r>
            <a:r>
              <a:rPr lang="en-US" altLang="fr-FR" sz="1600" dirty="0" smtClean="0">
                <a:solidFill>
                  <a:srgbClr val="000090"/>
                </a:solidFill>
              </a:rPr>
              <a:t> de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decisores</a:t>
            </a:r>
            <a:r>
              <a:rPr lang="en-US" altLang="fr-FR" sz="1600" dirty="0" smtClean="0">
                <a:solidFill>
                  <a:srgbClr val="000090"/>
                </a:solidFill>
              </a:rPr>
              <a:t>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políticos</a:t>
            </a:r>
            <a:r>
              <a:rPr lang="en-US" altLang="fr-FR" sz="1600" dirty="0" smtClean="0">
                <a:solidFill>
                  <a:srgbClr val="000090"/>
                </a:solidFill>
              </a:rPr>
              <a:t> e </a:t>
            </a:r>
            <a:r>
              <a:rPr lang="en-US" altLang="fr-FR" sz="1600" dirty="0" err="1" smtClean="0">
                <a:solidFill>
                  <a:srgbClr val="000090"/>
                </a:solidFill>
              </a:rPr>
              <a:t>profissionais</a:t>
            </a:r>
            <a:endParaRPr lang="fr-FR" sz="1600" dirty="0">
              <a:solidFill>
                <a:srgbClr val="000090"/>
              </a:solidFill>
            </a:endParaRPr>
          </a:p>
        </p:txBody>
      </p:sp>
      <p:sp useBgFill="1">
        <p:nvSpPr>
          <p:cNvPr id="9" name="Rectangle 9"/>
          <p:cNvSpPr/>
          <p:nvPr/>
        </p:nvSpPr>
        <p:spPr bwMode="auto">
          <a:xfrm>
            <a:off x="6588139" y="5397443"/>
            <a:ext cx="2078066" cy="641849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0066"/>
              </a:solidFill>
            </a:endParaRPr>
          </a:p>
        </p:txBody>
      </p:sp>
      <p:sp useBgFill="1">
        <p:nvSpPr>
          <p:cNvPr id="10" name="Rectangle 10"/>
          <p:cNvSpPr/>
          <p:nvPr/>
        </p:nvSpPr>
        <p:spPr bwMode="auto">
          <a:xfrm>
            <a:off x="1187427" y="5495746"/>
            <a:ext cx="1866912" cy="54354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0066"/>
              </a:solidFill>
            </a:endParaRPr>
          </a:p>
        </p:txBody>
      </p:sp>
      <p:sp useBgFill="1">
        <p:nvSpPr>
          <p:cNvPr id="11" name="Rectangle 11"/>
          <p:cNvSpPr/>
          <p:nvPr/>
        </p:nvSpPr>
        <p:spPr bwMode="auto">
          <a:xfrm>
            <a:off x="3919533" y="5495746"/>
            <a:ext cx="1785950" cy="543546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0066"/>
              </a:solidFill>
            </a:endParaRPr>
          </a:p>
        </p:txBody>
      </p:sp>
      <p:sp>
        <p:nvSpPr>
          <p:cNvPr id="12" name="ZoneTexte 12"/>
          <p:cNvSpPr txBox="1">
            <a:spLocks noChangeArrowheads="1"/>
          </p:cNvSpPr>
          <p:nvPr/>
        </p:nvSpPr>
        <p:spPr bwMode="auto">
          <a:xfrm>
            <a:off x="1691680" y="5564384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90"/>
                </a:solidFill>
                <a:latin typeface="Calibri" pitchFamily="34" charset="0"/>
              </a:rPr>
              <a:t>REDES</a:t>
            </a:r>
            <a:endParaRPr lang="fr-FR" sz="1600" b="1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13" name="ZoneTexte 14"/>
          <p:cNvSpPr txBox="1">
            <a:spLocks noChangeArrowheads="1"/>
          </p:cNvSpPr>
          <p:nvPr/>
        </p:nvSpPr>
        <p:spPr bwMode="auto">
          <a:xfrm>
            <a:off x="4235450" y="5585400"/>
            <a:ext cx="12054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0090"/>
                </a:solidFill>
                <a:latin typeface="Calibri" pitchFamily="34" charset="0"/>
              </a:rPr>
              <a:t>FORMAÇÃO</a:t>
            </a:r>
            <a:endParaRPr lang="fr-FR" sz="1600" b="1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14" name="ZoneTexte 15"/>
          <p:cNvSpPr txBox="1">
            <a:spLocks noChangeArrowheads="1"/>
          </p:cNvSpPr>
          <p:nvPr/>
        </p:nvSpPr>
        <p:spPr bwMode="auto">
          <a:xfrm>
            <a:off x="6786563" y="5446595"/>
            <a:ext cx="18802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1600" b="1" dirty="0" smtClean="0">
                <a:solidFill>
                  <a:srgbClr val="000090"/>
                </a:solidFill>
                <a:latin typeface="Calibri" pitchFamily="34" charset="0"/>
              </a:rPr>
              <a:t>PLATAFORMA DE CONHECIMENTO</a:t>
            </a:r>
            <a:endParaRPr lang="fr-FR" sz="1600" b="1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871869"/>
            <a:ext cx="7858125" cy="492443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90"/>
                </a:solidFill>
                <a:latin typeface="+mj-lt"/>
                <a:cs typeface="+mj-cs"/>
              </a:rPr>
              <a:t>Vertentes principais de atividade</a:t>
            </a:r>
          </a:p>
        </p:txBody>
      </p:sp>
    </p:spTree>
    <p:extLst>
      <p:ext uri="{BB962C8B-B14F-4D97-AF65-F5344CB8AC3E}">
        <p14:creationId xmlns:p14="http://schemas.microsoft.com/office/powerpoint/2010/main" xmlns="" val="15457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684213" y="701749"/>
            <a:ext cx="8459787" cy="563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200" b="1" dirty="0" err="1" smtClean="0">
                <a:solidFill>
                  <a:srgbClr val="000090"/>
                </a:solidFill>
                <a:latin typeface="+mj-lt"/>
              </a:rPr>
              <a:t>Cobertura</a:t>
            </a:r>
            <a:r>
              <a:rPr lang="fr-FR" altLang="fr-FR" sz="3200" b="1" dirty="0" smtClean="0">
                <a:solidFill>
                  <a:srgbClr val="000090"/>
                </a:solidFill>
                <a:latin typeface="+mj-lt"/>
              </a:rPr>
              <a:t> </a:t>
            </a:r>
            <a:r>
              <a:rPr lang="fr-FR" altLang="fr-FR" sz="3200" b="1" dirty="0" err="1" smtClean="0">
                <a:solidFill>
                  <a:srgbClr val="000090"/>
                </a:solidFill>
                <a:latin typeface="+mj-lt"/>
              </a:rPr>
              <a:t>Temática</a:t>
            </a:r>
            <a:endParaRPr lang="fr-FR" altLang="fr-FR" sz="3200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quarter" idx="13"/>
          </p:nvPr>
        </p:nvSpPr>
        <p:spPr bwMode="gray">
          <a:xfrm>
            <a:off x="684213" y="1562986"/>
            <a:ext cx="7699375" cy="4164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normAutofit/>
          </a:bodyPr>
          <a:lstStyle/>
          <a:p>
            <a:pPr marL="492125" indent="-490538" algn="ctr" eaLnBrk="0" hangingPunct="0">
              <a:spcBef>
                <a:spcPts val="0"/>
              </a:spcBef>
              <a:buSzPct val="160000"/>
              <a:buNone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pt-PT" sz="2200" dirty="0" smtClean="0">
                <a:solidFill>
                  <a:srgbClr val="000090"/>
                </a:solidFill>
                <a:latin typeface="+mj-lt"/>
              </a:rPr>
              <a:t>Concentração temática com abordagem flexível para encontrar respostas às várias necessidades das cidades</a:t>
            </a:r>
            <a:endParaRPr lang="fr-FR" sz="2200" i="1" dirty="0">
              <a:solidFill>
                <a:srgbClr val="000090"/>
              </a:solidFill>
              <a:latin typeface="+mj-lt"/>
              <a:sym typeface="Wingdings" pitchFamily="2" charset="2"/>
            </a:endParaRPr>
          </a:p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SzPct val="160000"/>
              <a:buNone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fr-FR" dirty="0">
              <a:solidFill>
                <a:srgbClr val="000090"/>
              </a:solidFill>
              <a:latin typeface="+mj-lt"/>
              <a:sym typeface="Wingdings" pitchFamily="2" charset="2"/>
            </a:endParaRPr>
          </a:p>
          <a:p>
            <a:pPr marL="492125" indent="-490538" eaLnBrk="0" hangingPunct="0">
              <a:spcBef>
                <a:spcPts val="0"/>
              </a:spcBef>
              <a:buClr>
                <a:srgbClr val="FF0000"/>
              </a:buClr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pt-PT" sz="1800" dirty="0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Para ajudar a atingir os objetivos da UE 2020,  concentração de 70% do orçamento de intercâmbio transnacional em 5 </a:t>
            </a:r>
            <a:r>
              <a:rPr lang="pt-PT" sz="1800" dirty="0" err="1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Objectivos</a:t>
            </a:r>
            <a:r>
              <a:rPr lang="pt-PT" sz="1800" dirty="0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 Temáticos:</a:t>
            </a:r>
          </a:p>
          <a:p>
            <a:pPr marL="492125" indent="-490538" eaLnBrk="0" hangingPunct="0">
              <a:spcBef>
                <a:spcPts val="0"/>
              </a:spcBef>
              <a:buClr>
                <a:srgbClr val="FF0000"/>
              </a:buClr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fr-FR" sz="1800" dirty="0">
              <a:solidFill>
                <a:srgbClr val="000090"/>
              </a:solidFill>
              <a:latin typeface="+mj-lt"/>
              <a:sym typeface="Wingdings" pitchFamily="2" charset="2"/>
            </a:endParaRPr>
          </a:p>
          <a:p>
            <a:pPr marL="457200" lvl="1" defTabSz="914400" eaLnBrk="0" hangingPunct="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rgbClr val="000090"/>
                </a:solidFill>
                <a:latin typeface="+mj-lt"/>
              </a:rPr>
              <a:t> </a:t>
            </a:r>
            <a:r>
              <a:rPr lang="pt-PT" sz="1600" dirty="0" smtClean="0">
                <a:solidFill>
                  <a:srgbClr val="FF0000"/>
                </a:solidFill>
                <a:latin typeface="+mj-lt"/>
              </a:rPr>
              <a:t>Fortalecimento da investigação, desenvolvimento tecnológico e inovação (OT 1)</a:t>
            </a:r>
            <a:endParaRPr lang="fr-FR" sz="1600" b="0" dirty="0">
              <a:solidFill>
                <a:srgbClr val="FF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defTabSz="914400" eaLnBrk="0" hangingPunct="0">
              <a:buFont typeface="Wingdings" pitchFamily="2" charset="2"/>
              <a:buChar char="Ø"/>
              <a:defRPr/>
            </a:pPr>
            <a:r>
              <a:rPr lang="en-GB" sz="1600" b="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dirty="0" smtClean="0">
                <a:solidFill>
                  <a:srgbClr val="FF0000"/>
                </a:solidFill>
                <a:latin typeface="+mj-lt"/>
              </a:rPr>
              <a:t>Apoio na transição para uma economia de baixo carbono em todos os setores (OT4)</a:t>
            </a:r>
            <a:endParaRPr lang="fr-FR" sz="1600" b="0" dirty="0">
              <a:solidFill>
                <a:srgbClr val="FF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defTabSz="914400" eaLnBrk="0" hangingPunct="0">
              <a:buFont typeface="Wingdings" pitchFamily="2" charset="2"/>
              <a:buChar char="Ø"/>
              <a:defRPr/>
            </a:pPr>
            <a:r>
              <a:rPr lang="en-GB" sz="1600" b="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dirty="0" smtClean="0">
                <a:solidFill>
                  <a:srgbClr val="FF0000"/>
                </a:solidFill>
                <a:latin typeface="+mj-lt"/>
              </a:rPr>
              <a:t>Proteção do ambiente e promoção da eficiência energética (OT 6)</a:t>
            </a:r>
            <a:endParaRPr lang="fr-FR" sz="1600" b="0" dirty="0">
              <a:solidFill>
                <a:srgbClr val="FF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defTabSz="914400" eaLnBrk="0" hangingPunct="0">
              <a:buFont typeface="Wingdings" pitchFamily="2" charset="2"/>
              <a:buChar char="Ø"/>
              <a:defRPr/>
            </a:pPr>
            <a:r>
              <a:rPr lang="en-GB" sz="1600" b="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dirty="0" smtClean="0">
                <a:solidFill>
                  <a:srgbClr val="FF0000"/>
                </a:solidFill>
                <a:latin typeface="+mj-lt"/>
              </a:rPr>
              <a:t>Promoção do emprego e apoio à mobilidade do mercado do trabalho (OT 8)</a:t>
            </a:r>
            <a:endParaRPr lang="fr-FR" sz="1600" b="0" dirty="0">
              <a:solidFill>
                <a:srgbClr val="FF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defTabSz="914400" eaLnBrk="0" hangingPunct="0">
              <a:buFont typeface="Wingdings" pitchFamily="2" charset="2"/>
              <a:buChar char="Ø"/>
              <a:defRPr/>
            </a:pPr>
            <a:r>
              <a:rPr lang="en-GB" sz="1600" b="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dirty="0" smtClean="0">
                <a:solidFill>
                  <a:srgbClr val="FF0000"/>
                </a:solidFill>
                <a:latin typeface="+mj-lt"/>
              </a:rPr>
              <a:t>Promoção da inclusão social e do combate à pobreza (OT 9)</a:t>
            </a:r>
          </a:p>
          <a:p>
            <a:pPr marL="457200" lvl="1" defTabSz="914400" eaLnBrk="0" hangingPunct="0">
              <a:buFont typeface="Wingdings" pitchFamily="2" charset="2"/>
              <a:buChar char="Ø"/>
              <a:defRPr/>
            </a:pPr>
            <a:endParaRPr lang="fr-FR" dirty="0">
              <a:solidFill>
                <a:srgbClr val="000090"/>
              </a:solidFill>
              <a:latin typeface="+mj-lt"/>
              <a:sym typeface="Wingdings" pitchFamily="2" charset="2"/>
            </a:endParaRPr>
          </a:p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en-US" sz="1800" dirty="0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Os </a:t>
            </a:r>
            <a:r>
              <a:rPr lang="en-US" sz="1800" dirty="0" err="1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restantes</a:t>
            </a:r>
            <a:r>
              <a:rPr lang="en-US" sz="1800" dirty="0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 30</a:t>
            </a:r>
            <a:r>
              <a:rPr lang="en-US" sz="1800" dirty="0">
                <a:solidFill>
                  <a:srgbClr val="000090"/>
                </a:solidFill>
                <a:latin typeface="+mj-lt"/>
                <a:sym typeface="Wingdings" pitchFamily="2" charset="2"/>
              </a:rPr>
              <a:t>% </a:t>
            </a:r>
            <a:r>
              <a:rPr lang="en-US" sz="1800" dirty="0" err="1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deverão</a:t>
            </a:r>
            <a:r>
              <a:rPr lang="en-US" sz="1800" dirty="0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 ser </a:t>
            </a:r>
            <a:r>
              <a:rPr lang="en-US" sz="1800" dirty="0" err="1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alocados</a:t>
            </a:r>
            <a:r>
              <a:rPr lang="en-US" sz="1800" dirty="0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aos</a:t>
            </a:r>
            <a:r>
              <a:rPr lang="en-US" sz="1800" dirty="0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outros</a:t>
            </a:r>
            <a:r>
              <a:rPr lang="en-US" sz="1800" dirty="0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objetivos</a:t>
            </a:r>
            <a:r>
              <a:rPr lang="en-US" sz="1800" dirty="0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rgbClr val="000090"/>
                </a:solidFill>
                <a:latin typeface="+mj-lt"/>
                <a:sym typeface="Wingdings" pitchFamily="2" charset="2"/>
              </a:rPr>
              <a:t>temáticos</a:t>
            </a:r>
            <a:endParaRPr lang="en-US" sz="1800" dirty="0">
              <a:solidFill>
                <a:srgbClr val="000090"/>
              </a:solidFill>
              <a:latin typeface="+mj-lt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683568" y="1509823"/>
            <a:ext cx="7239000" cy="42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fr-FR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altLang="fr-FR" sz="2800" dirty="0" smtClean="0">
                <a:solidFill>
                  <a:srgbClr val="000090"/>
                </a:solidFill>
              </a:rPr>
              <a:t>3 </a:t>
            </a:r>
            <a:r>
              <a:rPr lang="en-US" altLang="fr-FR" sz="2800" dirty="0" err="1" smtClean="0">
                <a:solidFill>
                  <a:srgbClr val="000090"/>
                </a:solidFill>
              </a:rPr>
              <a:t>tipos</a:t>
            </a:r>
            <a:r>
              <a:rPr lang="en-US" altLang="fr-FR" sz="2800" dirty="0" smtClean="0">
                <a:solidFill>
                  <a:srgbClr val="000090"/>
                </a:solidFill>
              </a:rPr>
              <a:t> de </a:t>
            </a:r>
            <a:r>
              <a:rPr lang="en-US" altLang="fr-FR" sz="2800" dirty="0" err="1" smtClean="0">
                <a:solidFill>
                  <a:srgbClr val="000090"/>
                </a:solidFill>
              </a:rPr>
              <a:t>redes</a:t>
            </a:r>
            <a:r>
              <a:rPr lang="en-US" altLang="fr-FR" sz="2800" dirty="0" smtClean="0">
                <a:solidFill>
                  <a:srgbClr val="000090"/>
                </a:solidFill>
              </a:rPr>
              <a:t> </a:t>
            </a:r>
            <a:r>
              <a:rPr lang="en-US" altLang="fr-FR" sz="2800" dirty="0" err="1" smtClean="0">
                <a:solidFill>
                  <a:srgbClr val="000090"/>
                </a:solidFill>
              </a:rPr>
              <a:t>propostas</a:t>
            </a:r>
            <a:r>
              <a:rPr lang="en-US" altLang="fr-FR" sz="2800" dirty="0" smtClean="0">
                <a:solidFill>
                  <a:srgbClr val="000090"/>
                </a:solidFill>
              </a:rPr>
              <a:t>:</a:t>
            </a:r>
          </a:p>
          <a:p>
            <a:endParaRPr lang="en-US" altLang="fr-FR" sz="2200" dirty="0" smtClean="0">
              <a:solidFill>
                <a:srgbClr val="00006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fr-FR" sz="2400" b="1" dirty="0" err="1" smtClean="0">
                <a:solidFill>
                  <a:srgbClr val="000090"/>
                </a:solidFill>
              </a:rPr>
              <a:t>Redes</a:t>
            </a:r>
            <a:r>
              <a:rPr lang="en-US" altLang="fr-FR" sz="2400" b="1" dirty="0" smtClean="0">
                <a:solidFill>
                  <a:srgbClr val="000090"/>
                </a:solidFill>
              </a:rPr>
              <a:t> de Planeamento de </a:t>
            </a:r>
            <a:r>
              <a:rPr lang="en-US" altLang="fr-FR" sz="2400" b="1" dirty="0" err="1" smtClean="0">
                <a:solidFill>
                  <a:srgbClr val="000090"/>
                </a:solidFill>
              </a:rPr>
              <a:t>Ação</a:t>
            </a:r>
            <a:endParaRPr lang="en-US" altLang="fr-FR" sz="2400" b="1" dirty="0" smtClean="0">
              <a:solidFill>
                <a:srgbClr val="000090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fr-FR" sz="2400" b="1" dirty="0" err="1" smtClean="0">
                <a:solidFill>
                  <a:srgbClr val="000090"/>
                </a:solidFill>
              </a:rPr>
              <a:t>Redes</a:t>
            </a:r>
            <a:r>
              <a:rPr lang="en-US" altLang="fr-FR" sz="2400" b="1" dirty="0" smtClean="0">
                <a:solidFill>
                  <a:srgbClr val="000090"/>
                </a:solidFill>
              </a:rPr>
              <a:t> de </a:t>
            </a:r>
            <a:r>
              <a:rPr lang="en-US" altLang="fr-FR" sz="2400" b="1" dirty="0" err="1" smtClean="0">
                <a:solidFill>
                  <a:srgbClr val="000090"/>
                </a:solidFill>
              </a:rPr>
              <a:t>Implementação</a:t>
            </a:r>
            <a:endParaRPr lang="en-US" altLang="fr-FR" sz="2400" b="1" dirty="0" smtClean="0">
              <a:solidFill>
                <a:srgbClr val="000090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fr-FR" sz="2400" b="1" dirty="0" err="1" smtClean="0">
                <a:solidFill>
                  <a:srgbClr val="000090"/>
                </a:solidFill>
              </a:rPr>
              <a:t>Redes</a:t>
            </a:r>
            <a:r>
              <a:rPr lang="en-US" altLang="fr-FR" sz="2400" b="1" dirty="0" smtClean="0">
                <a:solidFill>
                  <a:srgbClr val="000090"/>
                </a:solidFill>
              </a:rPr>
              <a:t> de </a:t>
            </a:r>
            <a:r>
              <a:rPr lang="en-US" altLang="fr-FR" sz="2400" b="1" dirty="0" err="1" smtClean="0">
                <a:solidFill>
                  <a:srgbClr val="000090"/>
                </a:solidFill>
              </a:rPr>
              <a:t>Transferência</a:t>
            </a:r>
            <a:endParaRPr lang="en-US" altLang="fr-FR" sz="2400" b="1" dirty="0" smtClean="0">
              <a:solidFill>
                <a:srgbClr val="000090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altLang="fr-FR" sz="2200" dirty="0" smtClean="0">
              <a:solidFill>
                <a:srgbClr val="000066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altLang="fr-FR" sz="2200" dirty="0" smtClean="0">
              <a:solidFill>
                <a:srgbClr val="000066"/>
              </a:solidFill>
            </a:endParaRPr>
          </a:p>
          <a:p>
            <a:endParaRPr lang="en-US" altLang="fr-FR" sz="2200" dirty="0" smtClean="0">
              <a:solidFill>
                <a:srgbClr val="000066"/>
              </a:solidFill>
            </a:endParaRPr>
          </a:p>
          <a:p>
            <a:endParaRPr lang="en-US" altLang="fr-FR" sz="2200" dirty="0" smtClean="0">
              <a:solidFill>
                <a:srgbClr val="000066"/>
              </a:solidFill>
            </a:endParaRPr>
          </a:p>
          <a:p>
            <a:endParaRPr lang="en-US" altLang="fr-FR" sz="2200" dirty="0" smtClean="0">
              <a:solidFill>
                <a:srgbClr val="000066"/>
              </a:solidFill>
            </a:endParaRPr>
          </a:p>
          <a:p>
            <a:endParaRPr lang="fr-FR" altLang="fr-FR" sz="2200" dirty="0" smtClean="0"/>
          </a:p>
          <a:p>
            <a:endParaRPr lang="fr-FR" altLang="fr-FR" sz="2200" dirty="0" smtClean="0"/>
          </a:p>
        </p:txBody>
      </p:sp>
      <p:pic>
        <p:nvPicPr>
          <p:cNvPr id="7" name="Picture 2" descr="http://www.text100.com/hypertext/wp-content/uploads/2013/09/shutterstock_120614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8930" y="2786058"/>
            <a:ext cx="33293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903767"/>
            <a:ext cx="7858125" cy="492443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90"/>
                </a:solidFill>
                <a:latin typeface="+mj-lt"/>
                <a:cs typeface="+mj-cs"/>
              </a:rPr>
              <a:t>Tipologia de redes</a:t>
            </a:r>
          </a:p>
        </p:txBody>
      </p:sp>
    </p:spTree>
    <p:extLst>
      <p:ext uri="{BB962C8B-B14F-4D97-AF65-F5344CB8AC3E}">
        <p14:creationId xmlns:p14="http://schemas.microsoft.com/office/powerpoint/2010/main" xmlns="" val="15457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285875" y="1000125"/>
            <a:ext cx="7239000" cy="4670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1463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Arial" charset="0"/>
              <a:cs typeface="ＭＳ Ｐゴシック"/>
            </a:endParaRPr>
          </a:p>
          <a:p>
            <a:pPr marL="271463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Arial" charset="0"/>
              <a:cs typeface="ＭＳ Ｐゴシック"/>
            </a:endParaRPr>
          </a:p>
          <a:p>
            <a:pPr marL="271463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Arial" charset="0"/>
              <a:cs typeface="ＭＳ Ｐゴシック"/>
            </a:endParaRPr>
          </a:p>
          <a:p>
            <a:pPr marL="271463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rgbClr val="878375"/>
              </a:solidFill>
              <a:effectLst/>
              <a:uLnTx/>
              <a:uFillTx/>
              <a:latin typeface="Arial" charset="0"/>
              <a:ea typeface="Arial" charset="0"/>
              <a:cs typeface="ＭＳ Ｐゴシック"/>
            </a:endParaRPr>
          </a:p>
          <a:p>
            <a:pPr marL="271463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rgbClr val="878375"/>
              </a:solidFill>
              <a:effectLst/>
              <a:uLnTx/>
              <a:uFillTx/>
              <a:latin typeface="Arial" charset="0"/>
              <a:ea typeface="Arial" charset="0"/>
              <a:cs typeface="ＭＳ Ｐゴシック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214438" y="1520457"/>
            <a:ext cx="7678737" cy="4150094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1463" lvl="0" indent="-263525">
              <a:spcBef>
                <a:spcPct val="20000"/>
              </a:spcBef>
              <a:buSzPct val="80000"/>
              <a:buFont typeface="Wingdings" pitchFamily="2" charset="2"/>
              <a:buChar char="§"/>
              <a:defRPr/>
            </a:pPr>
            <a:r>
              <a:rPr lang="it-IT" sz="2400" b="1" dirty="0" smtClean="0">
                <a:solidFill>
                  <a:srgbClr val="000090"/>
                </a:solidFill>
                <a:latin typeface="+mn-lt"/>
              </a:rPr>
              <a:t>Redes de Planeamento de Ação </a:t>
            </a:r>
            <a:endParaRPr lang="it-IT" sz="2400" b="1" dirty="0" smtClean="0">
              <a:solidFill>
                <a:srgbClr val="000090"/>
              </a:solidFill>
              <a:latin typeface="+mn-lt"/>
            </a:endParaRPr>
          </a:p>
          <a:p>
            <a:pPr marL="271463" lvl="0" indent="-263525">
              <a:spcBef>
                <a:spcPct val="20000"/>
              </a:spcBef>
              <a:buSzPct val="80000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Arial" charset="0"/>
                <a:cs typeface="ＭＳ Ｐゴシック"/>
              </a:rPr>
              <a:t>	Principal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Arial" charset="0"/>
                <a:cs typeface="ＭＳ Ｐゴシック"/>
              </a:rPr>
              <a:t>objetivo</a:t>
            </a:r>
            <a:r>
              <a:rPr lang="en-US" sz="2000" b="1" dirty="0" smtClean="0">
                <a:solidFill>
                  <a:srgbClr val="FF3300"/>
                </a:solidFill>
                <a:latin typeface="+mn-lt"/>
                <a:ea typeface="Arial" charset="0"/>
                <a:cs typeface="ＭＳ Ｐゴシック"/>
              </a:rPr>
              <a:t>: 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ea typeface="Arial" charset="0"/>
                <a:cs typeface="ＭＳ Ｐゴシック"/>
              </a:rPr>
              <a:t>a</a:t>
            </a:r>
            <a:r>
              <a:rPr lang="pt-PT" sz="2000" dirty="0" smtClean="0">
                <a:solidFill>
                  <a:srgbClr val="000090"/>
                </a:solidFill>
                <a:latin typeface="+mn-lt"/>
                <a:ea typeface="Arial" charset="0"/>
                <a:cs typeface="ＭＳ Ｐゴシック"/>
              </a:rPr>
              <a:t>poiar as cidades na </a:t>
            </a:r>
            <a:r>
              <a:rPr lang="pt-PT" sz="2000" b="1" dirty="0" smtClean="0">
                <a:solidFill>
                  <a:srgbClr val="FF0000"/>
                </a:solidFill>
                <a:latin typeface="+mn-lt"/>
                <a:ea typeface="Arial" charset="0"/>
                <a:cs typeface="ＭＳ Ｐゴシック"/>
              </a:rPr>
              <a:t>definição</a:t>
            </a:r>
            <a:r>
              <a:rPr lang="pt-PT" sz="2000" dirty="0" smtClean="0">
                <a:solidFill>
                  <a:srgbClr val="000090"/>
                </a:solidFill>
                <a:latin typeface="+mn-lt"/>
                <a:ea typeface="Arial" charset="0"/>
                <a:cs typeface="ＭＳ Ｐゴシック"/>
              </a:rPr>
              <a:t> de estratégias/planos de ação urbanos sustentáveis e integrados </a:t>
            </a:r>
            <a:endParaRPr kumimoji="0" lang="en-US" sz="200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Arial" charset="0"/>
              <a:cs typeface="ＭＳ Ｐゴシック"/>
            </a:endParaRPr>
          </a:p>
          <a:p>
            <a:pPr marL="271463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Arial" charset="0"/>
              <a:cs typeface="ＭＳ Ｐゴシック"/>
            </a:endParaRPr>
          </a:p>
          <a:p>
            <a:pPr marL="271463" lvl="0" indent="-263525">
              <a:spcBef>
                <a:spcPct val="20000"/>
              </a:spcBef>
              <a:buSzPct val="80000"/>
              <a:buFont typeface="Wingdings" pitchFamily="2" charset="2"/>
              <a:buChar char="§"/>
              <a:defRPr/>
            </a:pPr>
            <a:r>
              <a:rPr lang="it-IT" sz="2400" b="1" dirty="0" smtClean="0">
                <a:solidFill>
                  <a:srgbClr val="000090"/>
                </a:solidFill>
                <a:latin typeface="+mn-lt"/>
              </a:rPr>
              <a:t>Redes de </a:t>
            </a:r>
            <a:r>
              <a:rPr lang="it-IT" sz="2400" b="1" dirty="0" smtClean="0">
                <a:solidFill>
                  <a:srgbClr val="000090"/>
                </a:solidFill>
                <a:latin typeface="+mn-lt"/>
              </a:rPr>
              <a:t>Implementação</a:t>
            </a:r>
          </a:p>
          <a:p>
            <a:pPr marL="271463" indent="-263525">
              <a:spcBef>
                <a:spcPct val="20000"/>
              </a:spcBef>
              <a:buSzPct val="80000"/>
              <a:defRPr/>
            </a:pPr>
            <a:r>
              <a:rPr lang="en-US" sz="2000" b="1" dirty="0" smtClean="0">
                <a:solidFill>
                  <a:srgbClr val="FF3300"/>
                </a:solidFill>
                <a:latin typeface="+mn-lt"/>
                <a:ea typeface="Arial" charset="0"/>
                <a:cs typeface="ＭＳ Ｐゴシック"/>
              </a:rPr>
              <a:t>	Principal </a:t>
            </a:r>
            <a:r>
              <a:rPr lang="en-US" sz="2000" b="1" dirty="0" err="1" smtClean="0">
                <a:solidFill>
                  <a:srgbClr val="FF3300"/>
                </a:solidFill>
                <a:latin typeface="+mn-lt"/>
                <a:ea typeface="Arial" charset="0"/>
                <a:cs typeface="ＭＳ Ｐゴシック"/>
              </a:rPr>
              <a:t>objetivo</a:t>
            </a:r>
            <a:r>
              <a:rPr lang="en-US" sz="2000" b="1" dirty="0" smtClean="0">
                <a:solidFill>
                  <a:srgbClr val="FF3300"/>
                </a:solidFill>
                <a:latin typeface="+mn-lt"/>
                <a:ea typeface="Arial" charset="0"/>
                <a:cs typeface="ＭＳ Ｐゴシック"/>
              </a:rPr>
              <a:t>: 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ea typeface="Arial" charset="0"/>
                <a:cs typeface="ＭＳ Ｐゴシック"/>
              </a:rPr>
              <a:t>a</a:t>
            </a:r>
            <a:r>
              <a:rPr lang="pt-PT" sz="2000" dirty="0" smtClean="0">
                <a:solidFill>
                  <a:srgbClr val="000090"/>
                </a:solidFill>
                <a:latin typeface="+mn-lt"/>
                <a:ea typeface="Arial" charset="0"/>
                <a:cs typeface="ＭＳ Ｐゴシック"/>
              </a:rPr>
              <a:t>poiar </a:t>
            </a:r>
            <a:r>
              <a:rPr lang="pt-PT" sz="2000" dirty="0" smtClean="0">
                <a:solidFill>
                  <a:srgbClr val="000090"/>
                </a:solidFill>
                <a:latin typeface="+mn-lt"/>
                <a:ea typeface="Arial" charset="0"/>
                <a:cs typeface="ＭＳ Ｐゴシック"/>
              </a:rPr>
              <a:t>as cidades na </a:t>
            </a:r>
            <a:r>
              <a:rPr lang="pt-PT" sz="2000" b="1" dirty="0" smtClean="0">
                <a:solidFill>
                  <a:srgbClr val="FF0000"/>
                </a:solidFill>
                <a:latin typeface="+mn-lt"/>
                <a:ea typeface="Arial" charset="0"/>
                <a:cs typeface="ＭＳ Ｐゴシック"/>
              </a:rPr>
              <a:t>implementação</a:t>
            </a:r>
            <a:r>
              <a:rPr lang="pt-PT" sz="2000" b="1" dirty="0" smtClean="0">
                <a:solidFill>
                  <a:srgbClr val="000090"/>
                </a:solidFill>
                <a:latin typeface="+mn-lt"/>
                <a:ea typeface="Arial" charset="0"/>
                <a:cs typeface="ＭＳ Ｐゴシック"/>
              </a:rPr>
              <a:t> </a:t>
            </a:r>
            <a:r>
              <a:rPr lang="pt-PT" sz="2000" dirty="0" smtClean="0">
                <a:solidFill>
                  <a:srgbClr val="000090"/>
                </a:solidFill>
                <a:latin typeface="+mn-lt"/>
                <a:ea typeface="Arial" charset="0"/>
                <a:cs typeface="ＭＳ Ｐゴシック"/>
              </a:rPr>
              <a:t>de estratégias/planos de ação urbanos sustentáveis e </a:t>
            </a:r>
            <a:r>
              <a:rPr lang="pt-PT" sz="2000" dirty="0" smtClean="0">
                <a:solidFill>
                  <a:srgbClr val="000090"/>
                </a:solidFill>
                <a:latin typeface="+mn-lt"/>
                <a:ea typeface="Arial" charset="0"/>
                <a:cs typeface="ＭＳ Ｐゴシック"/>
              </a:rPr>
              <a:t>integrados</a:t>
            </a:r>
          </a:p>
          <a:p>
            <a:pPr marL="271463" lvl="0" indent="-263525">
              <a:spcBef>
                <a:spcPct val="20000"/>
              </a:spcBef>
              <a:buSzPct val="80000"/>
              <a:defRPr/>
            </a:pPr>
            <a:endParaRPr kumimoji="0" lang="pt-PT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Arial" charset="0"/>
              <a:cs typeface="ＭＳ Ｐゴシック"/>
            </a:endParaRPr>
          </a:p>
          <a:p>
            <a:pPr marL="271463" lvl="0" indent="-263525">
              <a:spcBef>
                <a:spcPct val="20000"/>
              </a:spcBef>
              <a:buSzPct val="80000"/>
              <a:buFont typeface="Wingdings" pitchFamily="2" charset="2"/>
              <a:buChar char="§"/>
              <a:defRPr/>
            </a:pPr>
            <a:r>
              <a:rPr lang="it-IT" sz="2400" b="1" dirty="0" smtClean="0">
                <a:solidFill>
                  <a:srgbClr val="000090"/>
                </a:solidFill>
                <a:latin typeface="+mn-lt"/>
              </a:rPr>
              <a:t>Redes </a:t>
            </a:r>
            <a:r>
              <a:rPr lang="it-IT" sz="2400" b="1" dirty="0" smtClean="0">
                <a:solidFill>
                  <a:srgbClr val="000090"/>
                </a:solidFill>
                <a:latin typeface="+mn-lt"/>
              </a:rPr>
              <a:t>de Transferência</a:t>
            </a:r>
          </a:p>
          <a:p>
            <a:pPr marL="271463" lvl="0" indent="-263525">
              <a:spcBef>
                <a:spcPct val="20000"/>
              </a:spcBef>
              <a:buSzPct val="80000"/>
              <a:defRPr/>
            </a:pPr>
            <a:r>
              <a:rPr lang="en-US" sz="2000" b="1" dirty="0" smtClean="0">
                <a:solidFill>
                  <a:srgbClr val="FF3300"/>
                </a:solidFill>
                <a:latin typeface="+mn-lt"/>
                <a:ea typeface="Arial" charset="0"/>
                <a:cs typeface="ＭＳ Ｐゴシック"/>
              </a:rPr>
              <a:t>	Principal </a:t>
            </a:r>
            <a:r>
              <a:rPr lang="en-US" sz="2000" b="1" dirty="0" err="1" smtClean="0">
                <a:solidFill>
                  <a:srgbClr val="FF3300"/>
                </a:solidFill>
                <a:latin typeface="+mn-lt"/>
                <a:ea typeface="Arial" charset="0"/>
                <a:cs typeface="ＭＳ Ｐゴシック"/>
              </a:rPr>
              <a:t>objetivo</a:t>
            </a:r>
            <a:r>
              <a:rPr lang="en-US" sz="2000" b="1" dirty="0" smtClean="0">
                <a:solidFill>
                  <a:srgbClr val="FF3300"/>
                </a:solidFill>
                <a:latin typeface="+mn-lt"/>
                <a:ea typeface="Arial" charset="0"/>
                <a:cs typeface="ＭＳ Ｐゴシック"/>
              </a:rPr>
              <a:t>: 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ea typeface="Arial" charset="0"/>
                <a:cs typeface="ＭＳ Ｐゴシック"/>
              </a:rPr>
              <a:t>a</a:t>
            </a:r>
            <a:r>
              <a:rPr lang="pt-PT" sz="2000" dirty="0" smtClean="0">
                <a:solidFill>
                  <a:srgbClr val="000090"/>
                </a:solidFill>
                <a:latin typeface="+mn-lt"/>
                <a:ea typeface="Arial" charset="0"/>
                <a:cs typeface="ＭＳ Ｐゴシック"/>
              </a:rPr>
              <a:t>poiar </a:t>
            </a:r>
            <a:r>
              <a:rPr lang="pt-PT" sz="2000" dirty="0" smtClean="0">
                <a:solidFill>
                  <a:srgbClr val="000090"/>
                </a:solidFill>
                <a:latin typeface="+mn-lt"/>
                <a:ea typeface="Arial" charset="0"/>
                <a:cs typeface="ＭＳ Ｐゴシック"/>
              </a:rPr>
              <a:t>as cidades </a:t>
            </a:r>
            <a:r>
              <a:rPr lang="pt-PT" sz="2000" dirty="0" smtClean="0">
                <a:solidFill>
                  <a:srgbClr val="000090"/>
                </a:solidFill>
                <a:latin typeface="+mn-lt"/>
                <a:ea typeface="Arial" charset="0"/>
                <a:cs typeface="ＭＳ Ｐゴシック"/>
              </a:rPr>
              <a:t>na </a:t>
            </a:r>
            <a:r>
              <a:rPr lang="pt-PT" sz="2000" b="1" dirty="0" smtClean="0">
                <a:solidFill>
                  <a:srgbClr val="FF0000"/>
                </a:solidFill>
                <a:latin typeface="+mn-lt"/>
                <a:ea typeface="Arial" charset="0"/>
                <a:cs typeface="ＭＳ Ｐゴシック"/>
              </a:rPr>
              <a:t>transferência</a:t>
            </a:r>
            <a:r>
              <a:rPr lang="pt-PT" sz="2000" dirty="0" smtClean="0">
                <a:solidFill>
                  <a:srgbClr val="FF0000"/>
                </a:solidFill>
                <a:latin typeface="+mn-lt"/>
                <a:ea typeface="Arial" charset="0"/>
                <a:cs typeface="ＭＳ Ｐゴシック"/>
              </a:rPr>
              <a:t> </a:t>
            </a:r>
            <a:r>
              <a:rPr lang="pt-PT" sz="2000" dirty="0" smtClean="0">
                <a:solidFill>
                  <a:srgbClr val="000090"/>
                </a:solidFill>
                <a:latin typeface="+mn-lt"/>
                <a:ea typeface="Arial" charset="0"/>
                <a:cs typeface="ＭＳ Ｐゴシック"/>
              </a:rPr>
              <a:t>de boas </a:t>
            </a:r>
            <a:r>
              <a:rPr lang="pt-PT" sz="2000" dirty="0" smtClean="0">
                <a:solidFill>
                  <a:srgbClr val="000090"/>
                </a:solidFill>
                <a:latin typeface="+mn-lt"/>
                <a:ea typeface="Arial" charset="0"/>
                <a:cs typeface="ＭＳ Ｐゴシック"/>
              </a:rPr>
              <a:t>práticas </a:t>
            </a:r>
            <a:r>
              <a:rPr lang="pt-PT" sz="2000" dirty="0" smtClean="0">
                <a:solidFill>
                  <a:srgbClr val="000090"/>
                </a:solidFill>
                <a:latin typeface="+mn-lt"/>
                <a:ea typeface="Arial" charset="0"/>
                <a:cs typeface="ＭＳ Ｐゴシック"/>
              </a:rPr>
              <a:t>a fim de melhorar a implementação de estratégias/planos de ação urbanos sustentáveis e integrados</a:t>
            </a:r>
            <a:endParaRPr lang="en-US" sz="2000" dirty="0" smtClean="0">
              <a:solidFill>
                <a:srgbClr val="000090"/>
              </a:solidFill>
              <a:latin typeface="+mn-lt"/>
              <a:ea typeface="Arial" charset="0"/>
              <a:cs typeface="ＭＳ Ｐゴシック"/>
            </a:endParaRPr>
          </a:p>
          <a:p>
            <a:pPr marL="271463" lvl="0" indent="-263525">
              <a:spcBef>
                <a:spcPct val="20000"/>
              </a:spcBef>
              <a:buSzPct val="80000"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Arial" charset="0"/>
              <a:cs typeface="ＭＳ Ｐゴシック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871870"/>
            <a:ext cx="7858125" cy="492443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dirty="0" smtClean="0">
                <a:solidFill>
                  <a:srgbClr val="000090"/>
                </a:solidFill>
                <a:latin typeface="Calibri" pitchFamily="34" charset="0"/>
              </a:rPr>
              <a:t>Objetivos das redes</a:t>
            </a:r>
            <a:endParaRPr lang="it-IT" b="1" dirty="0" smtClean="0">
              <a:solidFill>
                <a:srgbClr val="000090"/>
              </a:solidFill>
              <a:latin typeface="Calibri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7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sz="quarter" idx="13"/>
          </p:nvPr>
        </p:nvSpPr>
        <p:spPr>
          <a:xfrm>
            <a:off x="720005" y="1967023"/>
            <a:ext cx="7699327" cy="35120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2600" dirty="0" smtClean="0">
                <a:solidFill>
                  <a:srgbClr val="000090"/>
                </a:solidFill>
                <a:latin typeface="Calibri" pitchFamily="34" charset="0"/>
              </a:rPr>
              <a:t>Redes de Planeamento de Ação (fase de desenvolvimento</a:t>
            </a:r>
            <a:r>
              <a:rPr lang="it-IT" sz="2600" dirty="0" smtClean="0">
                <a:solidFill>
                  <a:srgbClr val="000090"/>
                </a:solidFill>
                <a:latin typeface="Calibri" pitchFamily="34" charset="0"/>
              </a:rPr>
              <a:t>):</a:t>
            </a:r>
            <a:endParaRPr lang="it-IT" sz="26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indent="90488"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it-IT" b="0" dirty="0" smtClean="0">
                <a:solidFill>
                  <a:srgbClr val="000090"/>
                </a:solidFill>
                <a:latin typeface="+mj-lt"/>
              </a:rPr>
              <a:t>  </a:t>
            </a:r>
            <a:r>
              <a:rPr lang="it-IT" sz="2200" b="0" dirty="0" smtClean="0">
                <a:solidFill>
                  <a:srgbClr val="000090"/>
                </a:solidFill>
                <a:latin typeface="+mj-lt"/>
              </a:rPr>
              <a:t>8 cidades + 2 </a:t>
            </a:r>
            <a:r>
              <a:rPr lang="it-IT" sz="2200" b="0" i="1" dirty="0" smtClean="0">
                <a:solidFill>
                  <a:srgbClr val="000090"/>
                </a:solidFill>
                <a:latin typeface="+mj-lt"/>
              </a:rPr>
              <a:t>non-city partners </a:t>
            </a:r>
            <a:r>
              <a:rPr lang="it-IT" sz="2200" b="0" dirty="0" smtClean="0">
                <a:solidFill>
                  <a:srgbClr val="000090"/>
                </a:solidFill>
                <a:latin typeface="+mj-lt"/>
              </a:rPr>
              <a:t>em 13 redes (num total de 20 			redes aprovadas): </a:t>
            </a:r>
          </a:p>
          <a:p>
            <a:pPr>
              <a:buNone/>
            </a:pPr>
            <a:r>
              <a:rPr lang="it-IT" sz="2200" b="0" dirty="0" smtClean="0">
                <a:solidFill>
                  <a:srgbClr val="000090"/>
                </a:solidFill>
                <a:latin typeface="+mj-lt"/>
              </a:rPr>
              <a:t>			- </a:t>
            </a:r>
            <a:r>
              <a:rPr lang="it-IT" sz="2200" dirty="0" smtClean="0">
                <a:solidFill>
                  <a:srgbClr val="000090"/>
                </a:solidFill>
                <a:latin typeface="+mj-lt"/>
              </a:rPr>
              <a:t>Amadora</a:t>
            </a:r>
            <a:r>
              <a:rPr lang="it-IT" sz="2200" b="0" dirty="0" smtClean="0">
                <a:solidFill>
                  <a:srgbClr val="000090"/>
                </a:solidFill>
                <a:latin typeface="+mj-lt"/>
              </a:rPr>
              <a:t>, </a:t>
            </a:r>
            <a:r>
              <a:rPr lang="it-IT" sz="2200" dirty="0" smtClean="0">
                <a:solidFill>
                  <a:srgbClr val="000090"/>
                </a:solidFill>
                <a:latin typeface="+mj-lt"/>
              </a:rPr>
              <a:t>Amarante </a:t>
            </a:r>
            <a:r>
              <a:rPr lang="it-IT" sz="2200" b="0" dirty="0" smtClean="0">
                <a:solidFill>
                  <a:srgbClr val="000090"/>
                </a:solidFill>
                <a:latin typeface="+mj-lt"/>
              </a:rPr>
              <a:t>(2), </a:t>
            </a:r>
            <a:r>
              <a:rPr lang="it-IT" sz="2200" dirty="0" smtClean="0">
                <a:solidFill>
                  <a:srgbClr val="000090"/>
                </a:solidFill>
                <a:latin typeface="+mj-lt"/>
              </a:rPr>
              <a:t>Braga </a:t>
            </a:r>
            <a:r>
              <a:rPr lang="it-IT" sz="2200" b="0" dirty="0" smtClean="0">
                <a:solidFill>
                  <a:srgbClr val="000090"/>
                </a:solidFill>
                <a:latin typeface="+mj-lt"/>
              </a:rPr>
              <a:t>(2), </a:t>
            </a:r>
            <a:r>
              <a:rPr lang="it-IT" sz="2200" dirty="0" smtClean="0">
                <a:solidFill>
                  <a:srgbClr val="000090"/>
                </a:solidFill>
                <a:latin typeface="+mj-lt"/>
              </a:rPr>
              <a:t>Coimbra</a:t>
            </a:r>
            <a:r>
              <a:rPr lang="it-IT" sz="2200" b="0" dirty="0" smtClean="0">
                <a:solidFill>
                  <a:srgbClr val="000090"/>
                </a:solidFill>
                <a:latin typeface="+mj-lt"/>
              </a:rPr>
              <a:t>, </a:t>
            </a:r>
            <a:r>
              <a:rPr lang="it-IT" sz="2200" dirty="0" smtClean="0">
                <a:solidFill>
                  <a:srgbClr val="000090"/>
                </a:solidFill>
                <a:latin typeface="+mj-lt"/>
              </a:rPr>
              <a:t>Espinho</a:t>
            </a:r>
            <a:r>
              <a:rPr lang="it-IT" sz="2200" b="0" dirty="0" smtClean="0">
                <a:solidFill>
                  <a:srgbClr val="000090"/>
                </a:solidFill>
                <a:latin typeface="+mj-lt"/>
              </a:rPr>
              <a:t>, </a:t>
            </a:r>
            <a:r>
              <a:rPr lang="it-IT" sz="2200" dirty="0" smtClean="0">
                <a:solidFill>
                  <a:srgbClr val="000090"/>
                </a:solidFill>
                <a:latin typeface="+mj-lt"/>
              </a:rPr>
              <a:t>Fundão</a:t>
            </a:r>
            <a:r>
              <a:rPr lang="it-IT" sz="2200" b="0" dirty="0" smtClean="0">
                <a:solidFill>
                  <a:srgbClr val="000090"/>
                </a:solidFill>
                <a:latin typeface="+mj-lt"/>
              </a:rPr>
              <a:t>, 		  </a:t>
            </a:r>
            <a:r>
              <a:rPr lang="it-IT" sz="2200" dirty="0" smtClean="0">
                <a:solidFill>
                  <a:srgbClr val="000090"/>
                </a:solidFill>
                <a:latin typeface="+mj-lt"/>
              </a:rPr>
              <a:t>Loulé</a:t>
            </a:r>
            <a:r>
              <a:rPr lang="it-IT" sz="2200" b="0" dirty="0" smtClean="0">
                <a:solidFill>
                  <a:srgbClr val="000090"/>
                </a:solidFill>
                <a:latin typeface="+mj-lt"/>
              </a:rPr>
              <a:t>, </a:t>
            </a:r>
            <a:r>
              <a:rPr lang="it-IT" sz="2200" dirty="0" smtClean="0">
                <a:solidFill>
                  <a:srgbClr val="000090"/>
                </a:solidFill>
                <a:latin typeface="+mj-lt"/>
              </a:rPr>
              <a:t>Porto</a:t>
            </a:r>
            <a:r>
              <a:rPr lang="it-IT" sz="2200" b="0" dirty="0" smtClean="0">
                <a:solidFill>
                  <a:srgbClr val="000090"/>
                </a:solidFill>
                <a:latin typeface="+mj-lt"/>
              </a:rPr>
              <a:t> (2), </a:t>
            </a:r>
            <a:r>
              <a:rPr lang="it-IT" sz="2200" dirty="0" smtClean="0">
                <a:solidFill>
                  <a:srgbClr val="000090"/>
                </a:solidFill>
                <a:latin typeface="+mj-lt"/>
              </a:rPr>
              <a:t>Rede DLBC Lisboa </a:t>
            </a:r>
            <a:r>
              <a:rPr lang="it-IT" sz="2200" b="0" dirty="0" smtClean="0">
                <a:solidFill>
                  <a:srgbClr val="000090"/>
                </a:solidFill>
                <a:latin typeface="+mj-lt"/>
              </a:rPr>
              <a:t>e </a:t>
            </a:r>
            <a:r>
              <a:rPr lang="it-IT" sz="2200" dirty="0" smtClean="0">
                <a:solidFill>
                  <a:srgbClr val="000090"/>
                </a:solidFill>
                <a:latin typeface="+mj-lt"/>
              </a:rPr>
              <a:t>SRU Porto Vivo</a:t>
            </a:r>
          </a:p>
          <a:p>
            <a:pPr>
              <a:buNone/>
            </a:pPr>
            <a:endParaRPr lang="it-IT" sz="2400" b="0" dirty="0" smtClean="0">
              <a:solidFill>
                <a:srgbClr val="000090"/>
              </a:solidFill>
              <a:latin typeface="+mj-lt"/>
            </a:endParaRPr>
          </a:p>
          <a:p>
            <a:pPr>
              <a:buNone/>
            </a:pPr>
            <a:r>
              <a:rPr lang="it-IT" sz="2600" dirty="0" smtClean="0">
                <a:solidFill>
                  <a:srgbClr val="000090"/>
                </a:solidFill>
                <a:latin typeface="+mj-lt"/>
              </a:rPr>
              <a:t>Redes de Implementação (fase inicial</a:t>
            </a:r>
            <a:r>
              <a:rPr lang="it-IT" sz="2600" dirty="0" smtClean="0">
                <a:solidFill>
                  <a:srgbClr val="000090"/>
                </a:solidFill>
                <a:latin typeface="+mj-lt"/>
              </a:rPr>
              <a:t>):</a:t>
            </a:r>
            <a:endParaRPr lang="it-IT" sz="2600" dirty="0" smtClean="0">
              <a:solidFill>
                <a:srgbClr val="000090"/>
              </a:solidFill>
              <a:latin typeface="+mj-lt"/>
            </a:endParaRPr>
          </a:p>
          <a:p>
            <a:pPr lvl="2"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it-IT" sz="2200" b="0" dirty="0" smtClean="0">
                <a:solidFill>
                  <a:srgbClr val="000090"/>
                </a:solidFill>
                <a:latin typeface="+mj-lt"/>
              </a:rPr>
              <a:t>4  cidades em 4 redes (num total de 7 redes aprovadas):</a:t>
            </a:r>
          </a:p>
          <a:p>
            <a:pPr lvl="2">
              <a:buNone/>
            </a:pPr>
            <a:r>
              <a:rPr lang="it-IT" sz="2200" dirty="0" smtClean="0">
                <a:solidFill>
                  <a:srgbClr val="000090"/>
                </a:solidFill>
                <a:latin typeface="+mj-lt"/>
              </a:rPr>
              <a:t>		- </a:t>
            </a:r>
            <a:r>
              <a:rPr lang="it-IT" sz="2200" b="1" dirty="0" smtClean="0">
                <a:solidFill>
                  <a:srgbClr val="000090"/>
                </a:solidFill>
                <a:latin typeface="+mj-lt"/>
              </a:rPr>
              <a:t>Aveiro</a:t>
            </a:r>
            <a:r>
              <a:rPr lang="it-IT" sz="2200" dirty="0" smtClean="0">
                <a:solidFill>
                  <a:srgbClr val="000090"/>
                </a:solidFill>
                <a:latin typeface="+mj-lt"/>
              </a:rPr>
              <a:t>, </a:t>
            </a:r>
            <a:r>
              <a:rPr lang="it-IT" sz="2200" b="1" dirty="0" smtClean="0">
                <a:solidFill>
                  <a:srgbClr val="000090"/>
                </a:solidFill>
                <a:latin typeface="+mj-lt"/>
              </a:rPr>
              <a:t>Espinho</a:t>
            </a:r>
            <a:r>
              <a:rPr lang="it-IT" sz="2200" dirty="0" smtClean="0">
                <a:solidFill>
                  <a:srgbClr val="000090"/>
                </a:solidFill>
                <a:latin typeface="+mj-lt"/>
              </a:rPr>
              <a:t>, </a:t>
            </a:r>
            <a:r>
              <a:rPr lang="it-IT" sz="2200" b="1" dirty="0" smtClean="0">
                <a:solidFill>
                  <a:srgbClr val="000090"/>
                </a:solidFill>
                <a:latin typeface="+mj-lt"/>
              </a:rPr>
              <a:t>Loulé</a:t>
            </a:r>
            <a:r>
              <a:rPr lang="it-IT" sz="2200" dirty="0" smtClean="0">
                <a:solidFill>
                  <a:srgbClr val="000090"/>
                </a:solidFill>
                <a:latin typeface="+mj-lt"/>
              </a:rPr>
              <a:t> e </a:t>
            </a:r>
            <a:r>
              <a:rPr lang="it-IT" sz="2200" b="1" dirty="0" smtClean="0">
                <a:solidFill>
                  <a:srgbClr val="000090"/>
                </a:solidFill>
                <a:latin typeface="+mj-lt"/>
              </a:rPr>
              <a:t>Loures</a:t>
            </a:r>
          </a:p>
          <a:p>
            <a:pPr lvl="3"/>
            <a:r>
              <a:rPr lang="it-IT" sz="2200" b="0" dirty="0" smtClean="0">
                <a:solidFill>
                  <a:srgbClr val="000090"/>
                </a:solidFill>
                <a:latin typeface="+mj-lt"/>
              </a:rPr>
              <a:t> </a:t>
            </a:r>
          </a:p>
          <a:p>
            <a:pPr>
              <a:buNone/>
            </a:pPr>
            <a:endParaRPr lang="it-IT" b="0" dirty="0" smtClean="0">
              <a:solidFill>
                <a:srgbClr val="000090"/>
              </a:solidFill>
              <a:latin typeface="+mj-lt"/>
            </a:endParaRPr>
          </a:p>
          <a:p>
            <a:pPr>
              <a:buNone/>
            </a:pPr>
            <a:endParaRPr lang="it-IT" b="0" dirty="0" smtClean="0">
              <a:solidFill>
                <a:srgbClr val="000090"/>
              </a:solidFill>
              <a:latin typeface="+mj-lt"/>
            </a:endParaRPr>
          </a:p>
          <a:p>
            <a:pPr>
              <a:buNone/>
            </a:pPr>
            <a:endParaRPr lang="it-IT" b="0" dirty="0" smtClean="0">
              <a:solidFill>
                <a:srgbClr val="000090"/>
              </a:solidFill>
              <a:latin typeface="+mj-lt"/>
            </a:endParaRPr>
          </a:p>
          <a:p>
            <a:pPr>
              <a:buNone/>
            </a:pPr>
            <a:endParaRPr lang="it-IT" b="0" dirty="0" smtClean="0">
              <a:solidFill>
                <a:srgbClr val="000090"/>
              </a:solidFill>
              <a:latin typeface="+mj-lt"/>
            </a:endParaRPr>
          </a:p>
          <a:p>
            <a:pPr>
              <a:buNone/>
            </a:pPr>
            <a:endParaRPr lang="pt-PT" dirty="0">
              <a:latin typeface="+mj-lt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85875" y="1020726"/>
            <a:ext cx="7237413" cy="492443"/>
          </a:xfrm>
          <a:prstGeom prst="rect">
            <a:avLst/>
          </a:prstGeom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Century Gothic" charset="0"/>
                <a:cs typeface="+mj-cs"/>
              </a:rPr>
              <a:t>Situação atual em Portugal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20005" y="1626781"/>
            <a:ext cx="8163646" cy="4231759"/>
          </a:xfrm>
          <a:prstGeom prst="rect">
            <a:avLst/>
          </a:prstGeom>
        </p:spPr>
        <p:txBody>
          <a:bodyPr/>
          <a:lstStyle/>
          <a:p>
            <a:pPr marL="271463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RBACT-GeneralPresentation-161028">
  <a:themeElements>
    <a:clrScheme name="URBACT 2">
      <a:dk1>
        <a:srgbClr val="000000"/>
      </a:dk1>
      <a:lt1>
        <a:srgbClr val="E4843B"/>
      </a:lt1>
      <a:dk2>
        <a:srgbClr val="ECAA48"/>
      </a:dk2>
      <a:lt2>
        <a:srgbClr val="FACE39"/>
      </a:lt2>
      <a:accent1>
        <a:srgbClr val="216CA2"/>
      </a:accent1>
      <a:accent2>
        <a:srgbClr val="35B2B8"/>
      </a:accent2>
      <a:accent3>
        <a:srgbClr val="AE1E75"/>
      </a:accent3>
      <a:accent4>
        <a:srgbClr val="84B63F"/>
      </a:accent4>
      <a:accent5>
        <a:srgbClr val="1B9782"/>
      </a:accent5>
      <a:accent6>
        <a:srgbClr val="7E6A9B"/>
      </a:accent6>
      <a:hlink>
        <a:srgbClr val="CFD1CC"/>
      </a:hlink>
      <a:folHlink>
        <a:srgbClr val="86827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URBACT-PwpT-GeneralPresentation" id="{ADE52F00-850E-7E42-B7E2-56F7EAB0F34A}" vid="{C3CE40BD-2744-7A4C-A826-9B10038D92C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URBACT-GeneralPresentation-161028</Template>
  <TotalTime>763</TotalTime>
  <Words>904</Words>
  <Application>Microsoft Office PowerPoint</Application>
  <PresentationFormat>Personalizados</PresentationFormat>
  <Paragraphs>209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URBACT-GeneralPresentation-161028</vt:lpstr>
      <vt:lpstr>Diapositivo 1</vt:lpstr>
      <vt:lpstr>Apresentação sumária do  Programa URBACT</vt:lpstr>
      <vt:lpstr>Resumo URBACT</vt:lpstr>
      <vt:lpstr>Objetivos principais</vt:lpstr>
      <vt:lpstr>Vertentes principais de atividade</vt:lpstr>
      <vt:lpstr>Diapositivo 6</vt:lpstr>
      <vt:lpstr>Tipologia de redes</vt:lpstr>
      <vt:lpstr>Objetivos das redes</vt:lpstr>
      <vt:lpstr>Diapositivo 9</vt:lpstr>
      <vt:lpstr>GooD Practice call  December 2016</vt:lpstr>
      <vt:lpstr>Após 14 anos a promover mudanças  nas cidades europeias, o URBACT lança o concurso Boas Práticas </vt:lpstr>
      <vt:lpstr>Diapositivo 12</vt:lpstr>
      <vt:lpstr>O que é uma boa prática? </vt:lpstr>
      <vt:lpstr>Que tipo de boas práticas?</vt:lpstr>
      <vt:lpstr>Quem é elegível?</vt:lpstr>
      <vt:lpstr>Porquê concorrer?</vt:lpstr>
      <vt:lpstr>O que é uma Rede de Transferência?</vt:lpstr>
      <vt:lpstr>Procedimentos na submissão de  boas práticas</vt:lpstr>
      <vt:lpstr>Processo de avaliação</vt:lpstr>
      <vt:lpstr>Informações úteis</vt:lpstr>
    </vt:vector>
  </TitlesOfParts>
  <Company>Datar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Kristijan RADOJCIC</dc:creator>
  <cp:lastModifiedBy>aresende</cp:lastModifiedBy>
  <cp:revision>94</cp:revision>
  <dcterms:created xsi:type="dcterms:W3CDTF">2016-12-02T13:50:28Z</dcterms:created>
  <dcterms:modified xsi:type="dcterms:W3CDTF">2017-02-21T15:55:26Z</dcterms:modified>
</cp:coreProperties>
</file>