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4" r:id="rId6"/>
    <p:sldId id="269" r:id="rId7"/>
    <p:sldId id="280" r:id="rId8"/>
    <p:sldId id="267" r:id="rId9"/>
    <p:sldId id="268" r:id="rId10"/>
    <p:sldId id="271" r:id="rId11"/>
    <p:sldId id="272" r:id="rId12"/>
    <p:sldId id="273" r:id="rId13"/>
    <p:sldId id="281" r:id="rId14"/>
  </p:sldIdLst>
  <p:sldSz cx="9144000" cy="6840538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B3B8"/>
    <a:srgbClr val="96BD0D"/>
    <a:srgbClr val="878375"/>
    <a:srgbClr val="F08B27"/>
    <a:srgbClr val="AF1E75"/>
    <a:srgbClr val="C4007B"/>
    <a:srgbClr val="FBCF39"/>
    <a:srgbClr val="FFFFFF"/>
    <a:srgbClr val="9073AC"/>
    <a:srgbClr val="7273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/>
    <p:restoredTop sz="83432" autoAdjust="0"/>
  </p:normalViewPr>
  <p:slideViewPr>
    <p:cSldViewPr snapToGrid="0" snapToObjects="1" showGuides="1">
      <p:cViewPr>
        <p:scale>
          <a:sx n="90" d="100"/>
          <a:sy n="90" d="100"/>
        </p:scale>
        <p:origin x="-588" y="-78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FD8D-4A12-4627-AD0D-85D2B21481AE}" type="datetimeFigureOut">
              <a:rPr lang="en-GB" smtClean="0"/>
              <a:pPr/>
              <a:t>16/01/2017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B859-111D-47F7-BBEC-F653417A89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166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7467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12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49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Image+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119997" y="3710045"/>
            <a:ext cx="1944000" cy="2139950"/>
          </a:xfrm>
        </p:spPr>
        <p:txBody>
          <a:bodyPr lIns="108000" anchor="b" anchorCtr="0">
            <a:normAutofit/>
          </a:bodyPr>
          <a:lstStyle>
            <a:lvl1pPr marL="7938" indent="0">
              <a:buFont typeface="Arial" charset="0"/>
              <a:buNone/>
              <a:defRPr sz="1200" b="1" i="0">
                <a:solidFill>
                  <a:srgbClr val="F08B27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200" b="0">
                <a:solidFill>
                  <a:srgbClr val="F08B27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200">
                <a:solidFill>
                  <a:srgbClr val="F08B27"/>
                </a:solidFill>
              </a:defRPr>
            </a:lvl3pPr>
            <a:lvl4pPr marL="222250" indent="0">
              <a:buFont typeface="Arial" charset="0"/>
              <a:buNone/>
              <a:tabLst/>
              <a:defRPr sz="1200">
                <a:solidFill>
                  <a:srgbClr val="F08B27"/>
                </a:solidFill>
              </a:defRPr>
            </a:lvl4pPr>
            <a:lvl5pPr marL="222250" indent="0">
              <a:buNone/>
              <a:tabLst/>
              <a:defRPr sz="1200">
                <a:solidFill>
                  <a:srgbClr val="F08B27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5" name="Espace réservé pour une image  4"/>
          <p:cNvSpPr>
            <a:spLocks noGrp="1" noChangeAspect="1"/>
          </p:cNvSpPr>
          <p:nvPr>
            <p:ph type="pic" sz="quarter" idx="14"/>
          </p:nvPr>
        </p:nvSpPr>
        <p:spPr>
          <a:xfrm>
            <a:off x="719997" y="1799995"/>
            <a:ext cx="5400000" cy="4050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2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-Cover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2" b="40857"/>
          <a:stretch/>
        </p:blipFill>
        <p:spPr>
          <a:xfrm flipH="1">
            <a:off x="0" y="2743895"/>
            <a:ext cx="9144000" cy="34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" y="5075538"/>
            <a:ext cx="1814799" cy="16333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" y="346457"/>
            <a:ext cx="2653103" cy="10492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8" y="125548"/>
            <a:ext cx="2999875" cy="981777"/>
          </a:xfrm>
          <a:prstGeom prst="rect">
            <a:avLst/>
          </a:prstGeom>
        </p:spPr>
      </p:pic>
      <p:grpSp>
        <p:nvGrpSpPr>
          <p:cNvPr id="5" name="Grouper 4"/>
          <p:cNvGrpSpPr/>
          <p:nvPr userDrawn="1"/>
        </p:nvGrpSpPr>
        <p:grpSpPr>
          <a:xfrm>
            <a:off x="4443320" y="1175173"/>
            <a:ext cx="4620787" cy="5091726"/>
            <a:chOff x="4443320" y="1175173"/>
            <a:chExt cx="4620787" cy="5091726"/>
          </a:xfrm>
        </p:grpSpPr>
        <p:sp>
          <p:nvSpPr>
            <p:cNvPr id="3" name="Pentagone 2"/>
            <p:cNvSpPr/>
            <p:nvPr userDrawn="1"/>
          </p:nvSpPr>
          <p:spPr>
            <a:xfrm rot="1595350">
              <a:off x="4443320" y="1873255"/>
              <a:ext cx="4620787" cy="4393644"/>
            </a:xfrm>
            <a:prstGeom prst="pentagon">
              <a:avLst/>
            </a:prstGeom>
            <a:solidFill>
              <a:srgbClr val="F08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Pentagone 3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9" y="2804755"/>
            <a:ext cx="390506" cy="38023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 userDrawn="1">
            <p:ph type="title"/>
          </p:nvPr>
        </p:nvSpPr>
        <p:spPr>
          <a:xfrm>
            <a:off x="5342021" y="3368841"/>
            <a:ext cx="2810275" cy="738664"/>
          </a:xfrm>
        </p:spPr>
        <p:txBody>
          <a:bodyPr anchor="t" anchorCtr="0"/>
          <a:lstStyle>
            <a:lvl1pPr>
              <a:defRPr sz="24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47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835275"/>
            <a:ext cx="9144000" cy="3402965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92000" y="3146886"/>
            <a:ext cx="5679440" cy="492443"/>
          </a:xfr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3638550"/>
            <a:ext cx="5679440" cy="184785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2368746"/>
            <a:ext cx="3901439" cy="517964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92382" y="1482936"/>
            <a:ext cx="2843367" cy="2807547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31859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5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93228"/>
            <a:ext cx="9144000" cy="1345012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4992688"/>
            <a:ext cx="4948559" cy="1245552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4517868"/>
            <a:ext cx="3901439" cy="37536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959058" y="4038771"/>
            <a:ext cx="1546445" cy="1526963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7707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5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800000"/>
            <a:ext cx="7704000" cy="49244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292443"/>
            <a:ext cx="7699327" cy="3186677"/>
          </a:xfrm>
        </p:spPr>
        <p:txBody>
          <a:bodyPr numCol="1" spcCol="180000"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5" name="Pentagone 14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183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666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24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834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402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84000" y="1800000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31000" y="1799999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5913000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598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44000" y="1800000"/>
            <a:ext cx="2880000" cy="2157102"/>
          </a:xfrm>
          <a:ln w="31750">
            <a:solidFill>
              <a:srgbClr val="878375"/>
            </a:solidFill>
          </a:ln>
        </p:spPr>
        <p:txBody>
          <a:bodyPr lIns="108000" tIns="108000" rIns="10800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493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5597525" y="1800000"/>
            <a:ext cx="3546475" cy="416429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705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4616" y="2548469"/>
            <a:ext cx="6900734" cy="492443"/>
          </a:xfrm>
          <a:prstGeom prst="rect">
            <a:avLst/>
          </a:prstGeom>
        </p:spPr>
        <p:txBody>
          <a:bodyPr vert="horz" wrap="square" lIns="288000" tIns="0" rIns="0" bIns="0" rtlCol="0" anchor="b" anchorCtr="0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614616" y="3072712"/>
            <a:ext cx="6900734" cy="3030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" y="359263"/>
            <a:ext cx="1733885" cy="6856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55" y="-2676"/>
            <a:ext cx="3905071" cy="1278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7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99" r:id="rId3"/>
    <p:sldLayoutId id="2147483800" r:id="rId4"/>
    <p:sldLayoutId id="2147483785" r:id="rId5"/>
    <p:sldLayoutId id="2147483801" r:id="rId6"/>
    <p:sldLayoutId id="2147483787" r:id="rId7"/>
    <p:sldLayoutId id="2147483786" r:id="rId8"/>
    <p:sldLayoutId id="2147483802" r:id="rId9"/>
    <p:sldLayoutId id="2147483803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08B27"/>
          </a:solidFill>
          <a:latin typeface="Century Gothic" charset="0"/>
          <a:ea typeface="Century Gothic" charset="0"/>
          <a:cs typeface="Century 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9pPr>
    </p:titleStyle>
    <p:bodyStyle>
      <a:lvl1pPr marL="271463" indent="-263525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2000" b="1" i="0" kern="1200" baseline="0">
          <a:solidFill>
            <a:srgbClr val="878375"/>
          </a:solidFill>
          <a:latin typeface="Arial" charset="0"/>
          <a:ea typeface="Arial" charset="0"/>
          <a:cs typeface="Arial" charset="0"/>
        </a:defRPr>
      </a:lvl1pPr>
      <a:lvl2pPr marL="7938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tabLst/>
        <a:defRPr sz="2000" b="1" i="0" kern="1200">
          <a:solidFill>
            <a:srgbClr val="878375"/>
          </a:solidFill>
          <a:latin typeface="Arial" charset="0"/>
          <a:ea typeface="Arial" charset="0"/>
          <a:cs typeface="Arial" charset="0"/>
        </a:defRPr>
      </a:lvl2pPr>
      <a:lvl3pPr marL="534988" indent="-223838" algn="l" defTabSz="457200" rtl="0" eaLnBrk="1" fontAlgn="base" hangingPunct="1">
        <a:spcBef>
          <a:spcPct val="20000"/>
        </a:spcBef>
        <a:spcAft>
          <a:spcPct val="0"/>
        </a:spcAft>
        <a:buFont typeface="AppleSymbols" charset="0"/>
        <a:buChar char="⎼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82612" indent="0" algn="l" defTabSz="457200" rtl="0" eaLnBrk="1" fontAlgn="base" hangingPunct="1">
        <a:spcBef>
          <a:spcPct val="20000"/>
        </a:spcBef>
        <a:spcAft>
          <a:spcPct val="0"/>
        </a:spcAft>
        <a:buClr>
          <a:srgbClr val="F08B27"/>
        </a:buClr>
        <a:buFont typeface="Helvetica" charset="0"/>
        <a:buNone/>
        <a:tabLst/>
        <a:defRPr sz="1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7550" indent="-134938" algn="l" defTabSz="457200" rtl="0" eaLnBrk="1" fontAlgn="base" hangingPunct="1">
        <a:spcBef>
          <a:spcPct val="20000"/>
        </a:spcBef>
        <a:spcAft>
          <a:spcPct val="0"/>
        </a:spcAft>
        <a:buClr>
          <a:srgbClr val="96BD0D"/>
        </a:buClr>
        <a:buFont typeface="Helvetica" charset="0"/>
        <a:buChar char="●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21" Type="http://schemas.openxmlformats.org/officeDocument/2006/relationships/image" Target="../media/image2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20" Type="http://schemas.openxmlformats.org/officeDocument/2006/relationships/image" Target="../media/image21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10.xml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rbact.eu/goodpracticeca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15300" y="2414363"/>
            <a:ext cx="6861900" cy="3186677"/>
          </a:xfrm>
        </p:spPr>
        <p:txBody>
          <a:bodyPr>
            <a:normAutofit fontScale="92500"/>
          </a:bodyPr>
          <a:lstStyle/>
          <a:p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Preencha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formulário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0" i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online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en-US" b="0" dirty="0" smtClean="0">
                <a:latin typeface="Century Gothic" panose="020B0502020202020204" pitchFamily="34" charset="0"/>
              </a:rPr>
              <a:t>13 </a:t>
            </a:r>
            <a:r>
              <a:rPr lang="en-US" b="0" dirty="0" err="1" smtClean="0">
                <a:latin typeface="Century Gothic" panose="020B0502020202020204" pitchFamily="34" charset="0"/>
              </a:rPr>
              <a:t>questões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 algn="ctr">
              <a:buNone/>
            </a:pPr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com um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pacote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informação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apoio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US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7938" indent="0" algn="ctr">
              <a:buNone/>
            </a:pPr>
            <a:r>
              <a:rPr lang="en-US" sz="15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(</a:t>
            </a:r>
            <a:r>
              <a:rPr lang="en-US" sz="15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enviar</a:t>
            </a:r>
            <a:r>
              <a:rPr lang="en-US" sz="15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5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por</a:t>
            </a:r>
            <a:r>
              <a:rPr lang="en-US" sz="15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500" b="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email</a:t>
            </a:r>
            <a:r>
              <a:rPr lang="en-US" sz="15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- goodpracticecall@urbact.eu)</a:t>
            </a:r>
            <a:endParaRPr lang="en-US" sz="15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b="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938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OBRIGATÓRIO: </a:t>
            </a:r>
            <a:r>
              <a:rPr lang="en-US" b="0" dirty="0" err="1" smtClean="0">
                <a:latin typeface="Century Gothic" panose="020B0502020202020204" pitchFamily="34" charset="0"/>
              </a:rPr>
              <a:t>Resumo</a:t>
            </a:r>
            <a:r>
              <a:rPr lang="en-US" b="0" dirty="0" smtClean="0">
                <a:latin typeface="Century Gothic" panose="020B0502020202020204" pitchFamily="34" charset="0"/>
              </a:rPr>
              <a:t> da boa </a:t>
            </a:r>
            <a:r>
              <a:rPr lang="en-US" b="0" dirty="0" err="1" smtClean="0">
                <a:latin typeface="Century Gothic" panose="020B0502020202020204" pitchFamily="34" charset="0"/>
              </a:rPr>
              <a:t>prática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>
                <a:latin typeface="Century Gothic" panose="020B0502020202020204" pitchFamily="34" charset="0"/>
              </a:rPr>
              <a:t>(</a:t>
            </a:r>
            <a:r>
              <a:rPr lang="en-US" b="0" dirty="0" err="1" smtClean="0">
                <a:latin typeface="Century Gothic" panose="020B0502020202020204" pitchFamily="34" charset="0"/>
              </a:rPr>
              <a:t>aprox</a:t>
            </a:r>
            <a:r>
              <a:rPr lang="en-US" b="0" dirty="0">
                <a:latin typeface="Century Gothic" panose="020B0502020202020204" pitchFamily="34" charset="0"/>
              </a:rPr>
              <a:t>. </a:t>
            </a:r>
            <a:r>
              <a:rPr lang="en-US" b="0" dirty="0" smtClean="0">
                <a:latin typeface="Century Gothic" panose="020B0502020202020204" pitchFamily="34" charset="0"/>
              </a:rPr>
              <a:t>5000</a:t>
            </a:r>
            <a:r>
              <a:rPr lang="en-US" b="0" dirty="0">
                <a:latin typeface="Century Gothic" panose="020B0502020202020204" pitchFamily="34" charset="0"/>
              </a:rPr>
              <a:t>)</a:t>
            </a:r>
          </a:p>
          <a:p>
            <a:pPr marL="7938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OBRIGATÓRIO</a:t>
            </a:r>
            <a:r>
              <a:rPr lang="en-US" b="0" dirty="0" smtClean="0">
                <a:latin typeface="Century Gothic" panose="020B0502020202020204" pitchFamily="34" charset="0"/>
              </a:rPr>
              <a:t>: </a:t>
            </a:r>
            <a:r>
              <a:rPr lang="en-US" b="0" dirty="0">
                <a:latin typeface="Century Gothic" panose="020B0502020202020204" pitchFamily="34" charset="0"/>
              </a:rPr>
              <a:t>2 </a:t>
            </a:r>
            <a:r>
              <a:rPr lang="en-US" b="0" dirty="0" err="1" smtClean="0">
                <a:latin typeface="Century Gothic" panose="020B0502020202020204" pitchFamily="34" charset="0"/>
              </a:rPr>
              <a:t>fotos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apresentação</a:t>
            </a:r>
            <a:r>
              <a:rPr lang="en-US" b="0" dirty="0" smtClean="0">
                <a:latin typeface="Century Gothic" panose="020B0502020202020204" pitchFamily="34" charset="0"/>
              </a:rPr>
              <a:t> da boa </a:t>
            </a:r>
            <a:r>
              <a:rPr lang="en-US" b="0" dirty="0" err="1" smtClean="0">
                <a:latin typeface="Century Gothic" panose="020B0502020202020204" pitchFamily="34" charset="0"/>
              </a:rPr>
              <a:t>prática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endParaRPr lang="en-US" b="0" dirty="0">
              <a:latin typeface="Century Gothic" panose="020B0502020202020204" pitchFamily="34" charset="0"/>
            </a:endParaRPr>
          </a:p>
          <a:p>
            <a:pPr marL="7938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0" dirty="0" smtClean="0">
                <a:solidFill>
                  <a:srgbClr val="96BD0D"/>
                </a:solidFill>
                <a:latin typeface="Century Gothic" panose="020B0502020202020204" pitchFamily="34" charset="0"/>
              </a:rPr>
              <a:t>OPCIONAL</a:t>
            </a:r>
            <a:r>
              <a:rPr lang="en-US" b="0" dirty="0">
                <a:solidFill>
                  <a:srgbClr val="96BD0D"/>
                </a:solidFill>
                <a:latin typeface="Century Gothic" panose="020B0502020202020204" pitchFamily="34" charset="0"/>
              </a:rPr>
              <a:t>: </a:t>
            </a:r>
            <a:r>
              <a:rPr lang="en-US" b="0" dirty="0" err="1" smtClean="0">
                <a:latin typeface="Century Gothic" panose="020B0502020202020204" pitchFamily="34" charset="0"/>
              </a:rPr>
              <a:t>documentos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curtos</a:t>
            </a:r>
            <a:r>
              <a:rPr lang="en-US" b="0" dirty="0" smtClean="0">
                <a:latin typeface="Century Gothic" panose="020B0502020202020204" pitchFamily="34" charset="0"/>
              </a:rPr>
              <a:t>, </a:t>
            </a:r>
            <a:r>
              <a:rPr lang="en-US" b="0" dirty="0" err="1" smtClean="0">
                <a:latin typeface="Century Gothic" panose="020B0502020202020204" pitchFamily="34" charset="0"/>
              </a:rPr>
              <a:t>gráficos</a:t>
            </a:r>
            <a:r>
              <a:rPr lang="en-US" b="0" dirty="0" smtClean="0">
                <a:latin typeface="Century Gothic" panose="020B0502020202020204" pitchFamily="34" charset="0"/>
              </a:rPr>
              <a:t>, videos, </a:t>
            </a:r>
            <a:r>
              <a:rPr lang="en-US" b="0" dirty="0">
                <a:latin typeface="Century Gothic" panose="020B0502020202020204" pitchFamily="34" charset="0"/>
              </a:rPr>
              <a:t>etc.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25118" y="1158948"/>
            <a:ext cx="7704000" cy="935665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Procedimentos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na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submissão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de boas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práticas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6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15300" y="2414363"/>
            <a:ext cx="7208704" cy="3186677"/>
          </a:xfrm>
        </p:spPr>
        <p:txBody>
          <a:bodyPr>
            <a:normAutofit/>
          </a:bodyPr>
          <a:lstStyle/>
          <a:p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Painel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avaliação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Peritos</a:t>
            </a:r>
            <a:r>
              <a:rPr lang="en-US" b="0" dirty="0" smtClean="0">
                <a:latin typeface="Century Gothic" panose="020B0502020202020204" pitchFamily="34" charset="0"/>
              </a:rPr>
              <a:t> do </a:t>
            </a:r>
            <a:r>
              <a:rPr lang="en-US" b="0" dirty="0" err="1" smtClean="0">
                <a:latin typeface="Century Gothic" panose="020B0502020202020204" pitchFamily="34" charset="0"/>
              </a:rPr>
              <a:t>Programa</a:t>
            </a:r>
            <a:r>
              <a:rPr lang="en-US" b="0" dirty="0" smtClean="0">
                <a:latin typeface="Century Gothic" panose="020B0502020202020204" pitchFamily="34" charset="0"/>
              </a:rPr>
              <a:t> URBACT,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Membros</a:t>
            </a:r>
            <a:r>
              <a:rPr lang="en-US" b="0" dirty="0" smtClean="0">
                <a:latin typeface="Century Gothic" panose="020B0502020202020204" pitchFamily="34" charset="0"/>
              </a:rPr>
              <a:t> do Secretariado URBACT,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Consultores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externos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independentes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sz="1400" b="0" dirty="0" smtClean="0">
                <a:latin typeface="Century Gothic" panose="020B0502020202020204" pitchFamily="34" charset="0"/>
              </a:rPr>
              <a:t>(</a:t>
            </a:r>
            <a:r>
              <a:rPr lang="en-US" sz="1400" b="0" dirty="0" err="1" smtClean="0">
                <a:latin typeface="Century Gothic" panose="020B0502020202020204" pitchFamily="34" charset="0"/>
              </a:rPr>
              <a:t>CeMR</a:t>
            </a:r>
            <a:r>
              <a:rPr lang="en-US" sz="1400" b="0" dirty="0">
                <a:latin typeface="Century Gothic" panose="020B0502020202020204" pitchFamily="34" charset="0"/>
              </a:rPr>
              <a:t>, </a:t>
            </a:r>
            <a:r>
              <a:rPr lang="en-US" sz="1400" b="0" dirty="0" err="1">
                <a:latin typeface="Century Gothic" panose="020B0502020202020204" pitchFamily="34" charset="0"/>
              </a:rPr>
              <a:t>Eurocities</a:t>
            </a:r>
            <a:r>
              <a:rPr lang="en-US" sz="1400" b="0" dirty="0">
                <a:latin typeface="Century Gothic" panose="020B0502020202020204" pitchFamily="34" charset="0"/>
              </a:rPr>
              <a:t>, </a:t>
            </a:r>
            <a:r>
              <a:rPr lang="en-US" sz="1400" b="0" dirty="0" smtClean="0">
                <a:latin typeface="Century Gothic" panose="020B0502020202020204" pitchFamily="34" charset="0"/>
              </a:rPr>
              <a:t>COR, ICLEI, etc)</a:t>
            </a:r>
            <a:endParaRPr lang="en-US" sz="1400" b="0" dirty="0">
              <a:latin typeface="Century Gothic" panose="020B0502020202020204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Aprovação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pelo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Comité</a:t>
            </a:r>
            <a:r>
              <a:rPr lang="en-US" b="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b="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Monitorização</a:t>
            </a:r>
            <a:endParaRPr lang="en-US" b="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en-US" b="0" dirty="0" smtClean="0">
                <a:latin typeface="Century Gothic" panose="020B0502020202020204" pitchFamily="34" charset="0"/>
              </a:rPr>
              <a:t>Os </a:t>
            </a:r>
            <a:r>
              <a:rPr lang="en-US" b="0" dirty="0" err="1" smtClean="0">
                <a:latin typeface="Century Gothic" panose="020B0502020202020204" pitchFamily="34" charset="0"/>
              </a:rPr>
              <a:t>candidatos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serão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notificados</a:t>
            </a:r>
            <a:r>
              <a:rPr lang="en-US" b="0" dirty="0" smtClean="0">
                <a:latin typeface="Century Gothic" panose="020B0502020202020204" pitchFamily="34" charset="0"/>
              </a:rPr>
              <a:t> no </a:t>
            </a:r>
            <a:r>
              <a:rPr lang="en-US" b="0" dirty="0" err="1" smtClean="0">
                <a:latin typeface="Century Gothic" panose="020B0502020202020204" pitchFamily="34" charset="0"/>
              </a:rPr>
              <a:t>fim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maio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540922"/>
            <a:ext cx="7704000" cy="49244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Processo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de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avaliação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14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avec flèche 41"/>
          <p:cNvCxnSpPr>
            <a:stCxn id="3" idx="4"/>
          </p:cNvCxnSpPr>
          <p:nvPr/>
        </p:nvCxnSpPr>
        <p:spPr>
          <a:xfrm flipH="1">
            <a:off x="2034541" y="2841095"/>
            <a:ext cx="636010" cy="1094773"/>
          </a:xfrm>
          <a:prstGeom prst="straightConnector1">
            <a:avLst/>
          </a:prstGeom>
          <a:ln w="15875">
            <a:solidFill>
              <a:srgbClr val="C4007B">
                <a:alpha val="86000"/>
              </a:srgb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TLSHAPE_T_b913621e50d24b94b80ebd75a057fe4c_Shape"/>
          <p:cNvSpPr/>
          <p:nvPr>
            <p:custDataLst>
              <p:tags r:id="rId1"/>
            </p:custDataLst>
          </p:nvPr>
        </p:nvSpPr>
        <p:spPr>
          <a:xfrm>
            <a:off x="2127385" y="3000044"/>
            <a:ext cx="631056" cy="303167"/>
          </a:xfrm>
          <a:prstGeom prst="rect">
            <a:avLst/>
          </a:prstGeom>
          <a:solidFill>
            <a:srgbClr val="00B050">
              <a:alpha val="1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15204" y="1335181"/>
            <a:ext cx="7704000" cy="492443"/>
          </a:xfrm>
        </p:spPr>
        <p:txBody>
          <a:bodyPr/>
          <a:lstStyle/>
          <a:p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Calendário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TLSHAPE_T_b913621e50d24b94b80ebd75a057fe4c_Shape"/>
          <p:cNvSpPr/>
          <p:nvPr>
            <p:custDataLst>
              <p:tags r:id="rId2"/>
            </p:custDataLst>
          </p:nvPr>
        </p:nvSpPr>
        <p:spPr>
          <a:xfrm>
            <a:off x="6010824" y="2992492"/>
            <a:ext cx="1944456" cy="303167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365130" y="3342307"/>
            <a:ext cx="843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6 </a:t>
            </a:r>
            <a:r>
              <a:rPr lang="fr-FR" sz="10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meses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TLSHAPE_T_b913621e50d24b94b80ebd75a057fe4c_Shape"/>
          <p:cNvSpPr/>
          <p:nvPr>
            <p:custDataLst>
              <p:tags r:id="rId3"/>
            </p:custDataLst>
          </p:nvPr>
        </p:nvSpPr>
        <p:spPr>
          <a:xfrm>
            <a:off x="906780" y="3000044"/>
            <a:ext cx="1227591" cy="303665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OTLSHAPE_T_b913621e50d24b94b80ebd75a057fe4c_Title"/>
          <p:cNvSpPr txBox="1"/>
          <p:nvPr>
            <p:custDataLst>
              <p:tags r:id="rId4"/>
            </p:custDataLst>
          </p:nvPr>
        </p:nvSpPr>
        <p:spPr>
          <a:xfrm>
            <a:off x="952500" y="3074825"/>
            <a:ext cx="1227592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9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Good Practice Call</a:t>
            </a:r>
            <a:endParaRPr lang="fr-FR" sz="9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TLSHAPE_T_b913621e50d24b94b80ebd75a057fe4c_Shape"/>
          <p:cNvSpPr/>
          <p:nvPr>
            <p:custDataLst>
              <p:tags r:id="rId5"/>
            </p:custDataLst>
          </p:nvPr>
        </p:nvSpPr>
        <p:spPr>
          <a:xfrm>
            <a:off x="3983523" y="3000542"/>
            <a:ext cx="1242832" cy="303167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OTLSHAPE_T_b913621e50d24b94b80ebd75a057fe4c_Title"/>
          <p:cNvSpPr txBox="1"/>
          <p:nvPr>
            <p:custDataLst>
              <p:tags r:id="rId6"/>
            </p:custDataLst>
          </p:nvPr>
        </p:nvSpPr>
        <p:spPr>
          <a:xfrm>
            <a:off x="6175304" y="3074682"/>
            <a:ext cx="17799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Transfer networks – </a:t>
            </a:r>
            <a:r>
              <a:rPr lang="fr-FR" sz="10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Fase</a:t>
            </a:r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1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983522" y="3303709"/>
            <a:ext cx="1388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Set/17 –  final/17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06779" y="3292957"/>
            <a:ext cx="1220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dk1"/>
                </a:solidFill>
                <a:latin typeface="Century Gothic" panose="020B0502020202020204" pitchFamily="34" charset="0"/>
              </a:rPr>
              <a:t>5</a:t>
            </a:r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/12/16 -31/3/17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83" r="34849"/>
          <a:stretch/>
        </p:blipFill>
        <p:spPr bwMode="auto">
          <a:xfrm>
            <a:off x="742453" y="2172294"/>
            <a:ext cx="7340051" cy="9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TLSHAPE_T_b913621e50d24b94b80ebd75a057fe4c_Title"/>
          <p:cNvSpPr txBox="1"/>
          <p:nvPr>
            <p:custDataLst>
              <p:tags r:id="rId7"/>
            </p:custDataLst>
          </p:nvPr>
        </p:nvSpPr>
        <p:spPr>
          <a:xfrm>
            <a:off x="4006383" y="3074757"/>
            <a:ext cx="1227592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9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Transfer Network Call</a:t>
            </a:r>
            <a:endParaRPr lang="fr-FR" sz="9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OTLSHAPE_T_b913621e50d24b94b80ebd75a057fe4c_Shape"/>
          <p:cNvSpPr/>
          <p:nvPr>
            <p:custDataLst>
              <p:tags r:id="rId8"/>
            </p:custDataLst>
          </p:nvPr>
        </p:nvSpPr>
        <p:spPr>
          <a:xfrm>
            <a:off x="5228490" y="3000044"/>
            <a:ext cx="789954" cy="303167"/>
          </a:xfrm>
          <a:prstGeom prst="rect">
            <a:avLst/>
          </a:prstGeom>
          <a:solidFill>
            <a:srgbClr val="00B050">
              <a:alpha val="1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OTLSHAPE_T_b913621e50d24b94b80ebd75a057fe4c_Title"/>
          <p:cNvSpPr txBox="1"/>
          <p:nvPr>
            <p:custDataLst>
              <p:tags r:id="rId9"/>
            </p:custDataLst>
          </p:nvPr>
        </p:nvSpPr>
        <p:spPr>
          <a:xfrm>
            <a:off x="5272793" y="3082377"/>
            <a:ext cx="716587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Avaliação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8298180" y="2585795"/>
            <a:ext cx="502920" cy="490130"/>
          </a:xfrm>
          <a:prstGeom prst="rightArrow">
            <a:avLst/>
          </a:prstGeom>
          <a:gradFill>
            <a:gsLst>
              <a:gs pos="0">
                <a:srgbClr val="35B3B8"/>
              </a:gs>
              <a:gs pos="100000">
                <a:srgbClr val="96BD0D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14" y="4401570"/>
            <a:ext cx="1419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17" y="1403761"/>
            <a:ext cx="602462" cy="5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06" y="1344524"/>
            <a:ext cx="598556" cy="6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80" y="3863223"/>
            <a:ext cx="1690964" cy="1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3" y="4383949"/>
            <a:ext cx="1288852" cy="11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442913" y="2385819"/>
            <a:ext cx="455276" cy="455276"/>
          </a:xfrm>
          <a:prstGeom prst="ellipse">
            <a:avLst/>
          </a:prstGeom>
          <a:noFill/>
          <a:ln w="19050">
            <a:solidFill>
              <a:srgbClr val="C40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TLSHAPE_T_b913621e50d24b94b80ebd75a057fe4c_Title"/>
          <p:cNvSpPr txBox="1"/>
          <p:nvPr>
            <p:custDataLst>
              <p:tags r:id="rId10"/>
            </p:custDataLst>
          </p:nvPr>
        </p:nvSpPr>
        <p:spPr>
          <a:xfrm>
            <a:off x="649952" y="3907997"/>
            <a:ext cx="1857890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FIM MAIO:</a:t>
            </a:r>
          </a:p>
          <a:p>
            <a:pPr algn="ctr"/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Anúncio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das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Cidades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Boas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Práticas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URBACT</a:t>
            </a:r>
          </a:p>
        </p:txBody>
      </p:sp>
      <p:sp>
        <p:nvSpPr>
          <p:cNvPr id="50" name="Ellipse 49"/>
          <p:cNvSpPr/>
          <p:nvPr/>
        </p:nvSpPr>
        <p:spPr>
          <a:xfrm>
            <a:off x="3753553" y="2400856"/>
            <a:ext cx="455276" cy="455276"/>
          </a:xfrm>
          <a:prstGeom prst="ellipse">
            <a:avLst/>
          </a:prstGeom>
          <a:noFill/>
          <a:ln w="19050">
            <a:solidFill>
              <a:srgbClr val="C40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Connecteur droit avec flèche 50"/>
          <p:cNvCxnSpPr>
            <a:stCxn id="50" idx="4"/>
          </p:cNvCxnSpPr>
          <p:nvPr/>
        </p:nvCxnSpPr>
        <p:spPr>
          <a:xfrm flipH="1">
            <a:off x="3837374" y="2856132"/>
            <a:ext cx="143817" cy="1098254"/>
          </a:xfrm>
          <a:prstGeom prst="straightConnector1">
            <a:avLst/>
          </a:prstGeom>
          <a:ln w="15875">
            <a:solidFill>
              <a:srgbClr val="C4007B">
                <a:alpha val="86000"/>
              </a:srgb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TLSHAPE_T_b913621e50d24b94b80ebd75a057fe4c_Title"/>
          <p:cNvSpPr txBox="1"/>
          <p:nvPr>
            <p:custDataLst>
              <p:tags r:id="rId11"/>
            </p:custDataLst>
          </p:nvPr>
        </p:nvSpPr>
        <p:spPr>
          <a:xfrm>
            <a:off x="2966381" y="3962446"/>
            <a:ext cx="1857890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FIM SET:</a:t>
            </a:r>
          </a:p>
          <a:p>
            <a:pPr algn="ctr"/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Festival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das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Cidades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Boas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Práticas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URBACT</a:t>
            </a:r>
          </a:p>
        </p:txBody>
      </p:sp>
      <p:sp>
        <p:nvSpPr>
          <p:cNvPr id="44" name="Flèche droite 43"/>
          <p:cNvSpPr/>
          <p:nvPr/>
        </p:nvSpPr>
        <p:spPr>
          <a:xfrm>
            <a:off x="2898188" y="2011098"/>
            <a:ext cx="5057091" cy="260850"/>
          </a:xfrm>
          <a:prstGeom prst="rightArrow">
            <a:avLst/>
          </a:prstGeom>
          <a:solidFill>
            <a:srgbClr val="AF1E7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TLSHAPE_T_b913621e50d24b94b80ebd75a057fe4c_Title"/>
          <p:cNvSpPr txBox="1"/>
          <p:nvPr>
            <p:custDataLst>
              <p:tags r:id="rId12"/>
            </p:custDataLst>
          </p:nvPr>
        </p:nvSpPr>
        <p:spPr>
          <a:xfrm>
            <a:off x="3025694" y="1991737"/>
            <a:ext cx="3504646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Promoção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contínua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de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ações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referentes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às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Cidades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Boas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Práticas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URBACT</a:t>
            </a:r>
          </a:p>
        </p:txBody>
      </p:sp>
      <p:sp>
        <p:nvSpPr>
          <p:cNvPr id="45" name="Accolade fermante 44"/>
          <p:cNvSpPr/>
          <p:nvPr/>
        </p:nvSpPr>
        <p:spPr>
          <a:xfrm rot="5400000">
            <a:off x="7245529" y="2423262"/>
            <a:ext cx="228600" cy="2512418"/>
          </a:xfrm>
          <a:prstGeom prst="rightBrace">
            <a:avLst/>
          </a:prstGeom>
          <a:ln w="15875">
            <a:solidFill>
              <a:srgbClr val="35B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TLSHAPE_T_b913621e50d24b94b80ebd75a057fe4c_Title"/>
          <p:cNvSpPr txBox="1"/>
          <p:nvPr>
            <p:custDataLst>
              <p:tags r:id="rId13"/>
            </p:custDataLst>
          </p:nvPr>
        </p:nvSpPr>
        <p:spPr>
          <a:xfrm>
            <a:off x="2134371" y="3036357"/>
            <a:ext cx="70471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Avaliação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8861" y="3243810"/>
            <a:ext cx="7809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+ </a:t>
            </a:r>
            <a:r>
              <a:rPr lang="fr-FR" sz="105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fase</a:t>
            </a:r>
            <a:r>
              <a:rPr lang="fr-FR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1050" dirty="0">
                <a:solidFill>
                  <a:schemeClr val="dk1"/>
                </a:solidFill>
                <a:latin typeface="Century Gothic" panose="020B0502020202020204" pitchFamily="34" charset="0"/>
              </a:rPr>
              <a:t>2: </a:t>
            </a:r>
            <a:endParaRPr lang="fr-FR" sz="105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r>
              <a:rPr lang="fr-FR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24 </a:t>
            </a:r>
            <a:r>
              <a:rPr lang="fr-FR" sz="105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meses</a:t>
            </a:r>
            <a:endParaRPr lang="fr-FR" sz="105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289443" y="2385819"/>
            <a:ext cx="455276" cy="455276"/>
          </a:xfrm>
          <a:prstGeom prst="ellipse">
            <a:avLst/>
          </a:prstGeom>
          <a:noFill/>
          <a:ln w="19050">
            <a:solidFill>
              <a:srgbClr val="C40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necteur droit avec flèche 38"/>
          <p:cNvCxnSpPr>
            <a:stCxn id="35" idx="0"/>
          </p:cNvCxnSpPr>
          <p:nvPr/>
        </p:nvCxnSpPr>
        <p:spPr>
          <a:xfrm flipV="1">
            <a:off x="1517081" y="2141523"/>
            <a:ext cx="0" cy="244296"/>
          </a:xfrm>
          <a:prstGeom prst="straightConnector1">
            <a:avLst/>
          </a:prstGeom>
          <a:ln w="15875">
            <a:solidFill>
              <a:srgbClr val="C4007B">
                <a:alpha val="86000"/>
              </a:srgb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TLSHAPE_T_b913621e50d24b94b80ebd75a057fe4c_Title"/>
          <p:cNvSpPr txBox="1"/>
          <p:nvPr>
            <p:custDataLst>
              <p:tags r:id="rId14"/>
            </p:custDataLst>
          </p:nvPr>
        </p:nvSpPr>
        <p:spPr>
          <a:xfrm>
            <a:off x="630732" y="1946591"/>
            <a:ext cx="185789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FIM JAN: EU Info-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day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em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Bruxelas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Marcador de Posição do Rodapé 4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49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79492" y="1743732"/>
            <a:ext cx="7530861" cy="436299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err="1" smtClean="0">
                <a:latin typeface="Century Gothic" panose="020B0502020202020204" pitchFamily="34" charset="0"/>
              </a:rPr>
              <a:t>Concurso</a:t>
            </a:r>
            <a:r>
              <a:rPr lang="en-US" sz="2900" dirty="0" smtClean="0">
                <a:latin typeface="Century Gothic" panose="020B0502020202020204" pitchFamily="34" charset="0"/>
              </a:rPr>
              <a:t> Boas </a:t>
            </a:r>
            <a:r>
              <a:rPr lang="en-US" sz="2900" dirty="0" err="1" smtClean="0">
                <a:latin typeface="Century Gothic" panose="020B0502020202020204" pitchFamily="34" charset="0"/>
              </a:rPr>
              <a:t>Práticas</a:t>
            </a:r>
            <a:endParaRPr lang="en-US" sz="290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Link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direto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: </a:t>
            </a:r>
            <a:r>
              <a:rPr lang="pt-PT" dirty="0" smtClean="0">
                <a:hlinkClick r:id="rId3"/>
              </a:rPr>
              <a:t>http://urbact.eu/goodpracticecall</a:t>
            </a:r>
            <a:r>
              <a:rPr lang="pt-PT" dirty="0" smtClean="0"/>
              <a:t> 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sz="2900" dirty="0" smtClean="0">
              <a:latin typeface="Century Gothic" panose="020B0502020202020204" pitchFamily="34" charset="0"/>
            </a:endParaRPr>
          </a:p>
          <a:p>
            <a:r>
              <a:rPr lang="en-US" sz="2900" dirty="0" smtClean="0">
                <a:latin typeface="Century Gothic" panose="020B0502020202020204" pitchFamily="34" charset="0"/>
              </a:rPr>
              <a:t>Secretariado URBACT</a:t>
            </a:r>
            <a:endParaRPr lang="en-US" sz="2900" dirty="0">
              <a:latin typeface="Century Gothic" panose="020B0502020202020204" pitchFamily="34" charset="0"/>
            </a:endParaRPr>
          </a:p>
          <a:p>
            <a:pPr marL="0" lvl="1" indent="-255587"/>
            <a:r>
              <a:rPr lang="en-US" b="0" dirty="0" smtClean="0">
                <a:latin typeface="Century Gothic" panose="020B0502020202020204" pitchFamily="34" charset="0"/>
              </a:rPr>
              <a:t>Para </a:t>
            </a:r>
            <a:r>
              <a:rPr lang="en-US" b="0" dirty="0" err="1" smtClean="0">
                <a:latin typeface="Century Gothic" panose="020B0502020202020204" pitchFamily="34" charset="0"/>
              </a:rPr>
              <a:t>todas</a:t>
            </a:r>
            <a:r>
              <a:rPr lang="en-US" b="0" dirty="0" smtClean="0">
                <a:latin typeface="Century Gothic" panose="020B0502020202020204" pitchFamily="34" charset="0"/>
              </a:rPr>
              <a:t> as </a:t>
            </a:r>
            <a:r>
              <a:rPr lang="en-US" b="0" dirty="0" err="1" smtClean="0">
                <a:latin typeface="Century Gothic" panose="020B0502020202020204" pitchFamily="34" charset="0"/>
              </a:rPr>
              <a:t>questões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referentes</a:t>
            </a:r>
            <a:r>
              <a:rPr lang="en-US" b="0" dirty="0" smtClean="0">
                <a:latin typeface="Century Gothic" panose="020B0502020202020204" pitchFamily="34" charset="0"/>
              </a:rPr>
              <a:t> ao </a:t>
            </a:r>
            <a:r>
              <a:rPr lang="en-US" b="0" dirty="0" err="1" smtClean="0">
                <a:latin typeface="Century Gothic" panose="020B0502020202020204" pitchFamily="34" charset="0"/>
              </a:rPr>
              <a:t>concurso</a:t>
            </a:r>
            <a:r>
              <a:rPr lang="en-US" b="0" dirty="0" smtClean="0">
                <a:latin typeface="Century Gothic" panose="020B0502020202020204" pitchFamily="34" charset="0"/>
              </a:rPr>
              <a:t> Boas </a:t>
            </a:r>
            <a:r>
              <a:rPr lang="en-US" b="0" dirty="0" err="1" smtClean="0">
                <a:latin typeface="Century Gothic" panose="020B0502020202020204" pitchFamily="34" charset="0"/>
              </a:rPr>
              <a:t>Práticas</a:t>
            </a:r>
            <a:r>
              <a:rPr lang="en-US" b="0" dirty="0" smtClean="0">
                <a:latin typeface="Century Gothic" panose="020B0502020202020204" pitchFamily="34" charset="0"/>
              </a:rPr>
              <a:t> URBACT, </a:t>
            </a:r>
            <a:r>
              <a:rPr lang="en-US" b="0" dirty="0" err="1" smtClean="0">
                <a:latin typeface="Century Gothic" panose="020B0502020202020204" pitchFamily="34" charset="0"/>
              </a:rPr>
              <a:t>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candidatos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poderão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contactar</a:t>
            </a:r>
            <a:r>
              <a:rPr lang="en-US" b="0" dirty="0" smtClean="0">
                <a:latin typeface="Century Gothic" panose="020B0502020202020204" pitchFamily="34" charset="0"/>
              </a:rPr>
              <a:t> o Secretariado URBACT </a:t>
            </a:r>
            <a:r>
              <a:rPr lang="en-US" b="0" dirty="0" err="1" smtClean="0">
                <a:latin typeface="Century Gothic" panose="020B0502020202020204" pitchFamily="34" charset="0"/>
              </a:rPr>
              <a:t>através</a:t>
            </a:r>
            <a:r>
              <a:rPr lang="en-US" b="0" dirty="0" smtClean="0">
                <a:latin typeface="Century Gothic" panose="020B0502020202020204" pitchFamily="34" charset="0"/>
              </a:rPr>
              <a:t> do </a:t>
            </a:r>
            <a:r>
              <a:rPr lang="en-US" b="0" dirty="0" err="1" smtClean="0">
                <a:latin typeface="Century Gothic" panose="020B0502020202020204" pitchFamily="34" charset="0"/>
              </a:rPr>
              <a:t>seguinte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i="1" dirty="0" smtClean="0">
                <a:latin typeface="Century Gothic" panose="020B0502020202020204" pitchFamily="34" charset="0"/>
              </a:rPr>
              <a:t>email</a:t>
            </a:r>
            <a:r>
              <a:rPr lang="en-US" b="0" dirty="0" smtClean="0">
                <a:latin typeface="Century Gothic" panose="020B0502020202020204" pitchFamily="34" charset="0"/>
              </a:rPr>
              <a:t> - </a:t>
            </a:r>
            <a:r>
              <a:rPr lang="en-US" b="0" dirty="0">
                <a:solidFill>
                  <a:srgbClr val="96BD0D"/>
                </a:solidFill>
                <a:latin typeface="Century Gothic" panose="020B0502020202020204" pitchFamily="34" charset="0"/>
              </a:rPr>
              <a:t>goodpracticecall@urbact.eu</a:t>
            </a:r>
          </a:p>
          <a:p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sz="2900" dirty="0" err="1" smtClean="0">
                <a:latin typeface="Century Gothic" panose="020B0502020202020204" pitchFamily="34" charset="0"/>
              </a:rPr>
              <a:t>Artigos</a:t>
            </a:r>
            <a:r>
              <a:rPr lang="en-US" sz="2900" dirty="0" smtClean="0">
                <a:latin typeface="Century Gothic" panose="020B0502020202020204" pitchFamily="34" charset="0"/>
              </a:rPr>
              <a:t> URBACT no </a:t>
            </a:r>
            <a:r>
              <a:rPr lang="en-US" sz="2900" i="1" dirty="0" smtClean="0">
                <a:latin typeface="Century Gothic" panose="020B0502020202020204" pitchFamily="34" charset="0"/>
              </a:rPr>
              <a:t>website </a:t>
            </a:r>
            <a:r>
              <a:rPr lang="en-US" sz="2900" dirty="0">
                <a:latin typeface="Century Gothic" panose="020B0502020202020204" pitchFamily="34" charset="0"/>
              </a:rPr>
              <a:t>&amp; </a:t>
            </a:r>
            <a:r>
              <a:rPr lang="en-US" sz="2900" i="1" dirty="0">
                <a:latin typeface="Century Gothic" panose="020B0502020202020204" pitchFamily="34" charset="0"/>
              </a:rPr>
              <a:t>blog</a:t>
            </a:r>
          </a:p>
          <a:p>
            <a:pPr marL="7938" indent="0">
              <a:spcAft>
                <a:spcPts val="600"/>
              </a:spcAft>
              <a:buNone/>
            </a:pPr>
            <a:r>
              <a:rPr lang="en-US" b="0" dirty="0" smtClean="0">
                <a:latin typeface="Century Gothic" panose="020B0502020202020204" pitchFamily="34" charset="0"/>
              </a:rPr>
              <a:t>Se  </a:t>
            </a:r>
            <a:r>
              <a:rPr lang="en-US" b="0" dirty="0" err="1" smtClean="0">
                <a:latin typeface="Century Gothic" panose="020B0502020202020204" pitchFamily="34" charset="0"/>
              </a:rPr>
              <a:t>está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interessado</a:t>
            </a:r>
            <a:r>
              <a:rPr lang="en-US" b="0" dirty="0" smtClean="0">
                <a:latin typeface="Century Gothic" panose="020B0502020202020204" pitchFamily="34" charset="0"/>
              </a:rPr>
              <a:t>  </a:t>
            </a:r>
            <a:r>
              <a:rPr lang="en-US" b="0" dirty="0" err="1" smtClean="0">
                <a:latin typeface="Century Gothic" panose="020B0502020202020204" pitchFamily="34" charset="0"/>
              </a:rPr>
              <a:t>em</a:t>
            </a:r>
            <a:r>
              <a:rPr lang="en-US" b="0" dirty="0" smtClean="0">
                <a:latin typeface="Century Gothic" panose="020B0502020202020204" pitchFamily="34" charset="0"/>
              </a:rPr>
              <a:t> saber </a:t>
            </a:r>
            <a:r>
              <a:rPr lang="en-US" b="0" dirty="0" err="1" smtClean="0">
                <a:latin typeface="Century Gothic" panose="020B0502020202020204" pitchFamily="34" charset="0"/>
              </a:rPr>
              <a:t>mais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sobre</a:t>
            </a:r>
            <a:r>
              <a:rPr lang="en-US" b="0" dirty="0" smtClean="0">
                <a:latin typeface="Century Gothic" panose="020B0502020202020204" pitchFamily="34" charset="0"/>
              </a:rPr>
              <a:t> o </a:t>
            </a:r>
            <a:r>
              <a:rPr lang="en-US" b="0" dirty="0" err="1" smtClean="0">
                <a:latin typeface="Century Gothic" panose="020B0502020202020204" pitchFamily="34" charset="0"/>
              </a:rPr>
              <a:t>tipo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práticas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urbanas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que</a:t>
            </a:r>
            <a:r>
              <a:rPr lang="en-US" b="0" dirty="0" smtClean="0">
                <a:latin typeface="Century Gothic" panose="020B0502020202020204" pitchFamily="34" charset="0"/>
              </a:rPr>
              <a:t> o URBACT </a:t>
            </a:r>
            <a:r>
              <a:rPr lang="en-US" b="0" dirty="0" err="1" smtClean="0">
                <a:latin typeface="Century Gothic" panose="020B0502020202020204" pitchFamily="34" charset="0"/>
              </a:rPr>
              <a:t>apoia</a:t>
            </a:r>
            <a:r>
              <a:rPr lang="en-US" b="0" dirty="0" smtClean="0">
                <a:latin typeface="Century Gothic" panose="020B0502020202020204" pitchFamily="34" charset="0"/>
              </a:rPr>
              <a:t>, </a:t>
            </a:r>
            <a:r>
              <a:rPr lang="en-US" b="0" dirty="0" err="1" smtClean="0">
                <a:latin typeface="Century Gothic" panose="020B0502020202020204" pitchFamily="34" charset="0"/>
              </a:rPr>
              <a:t>pode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visitar</a:t>
            </a:r>
            <a:r>
              <a:rPr lang="en-US" b="0" dirty="0" smtClean="0">
                <a:latin typeface="Century Gothic" panose="020B0502020202020204" pitchFamily="34" charset="0"/>
              </a:rPr>
              <a:t> o </a:t>
            </a:r>
            <a:r>
              <a:rPr lang="en-US" b="0" dirty="0" err="1" smtClean="0">
                <a:latin typeface="Century Gothic" panose="020B0502020202020204" pitchFamily="34" charset="0"/>
              </a:rPr>
              <a:t>respetivo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i="1" dirty="0" smtClean="0">
                <a:latin typeface="Century Gothic" panose="020B0502020202020204" pitchFamily="34" charset="0"/>
              </a:rPr>
              <a:t>website</a:t>
            </a:r>
            <a:r>
              <a:rPr lang="en-US" b="0" dirty="0" smtClean="0">
                <a:latin typeface="Century Gothic" panose="020B0502020202020204" pitchFamily="34" charset="0"/>
              </a:rPr>
              <a:t> e </a:t>
            </a:r>
            <a:r>
              <a:rPr lang="en-US" b="0" i="1" dirty="0" smtClean="0">
                <a:latin typeface="Century Gothic" panose="020B0502020202020204" pitchFamily="34" charset="0"/>
              </a:rPr>
              <a:t>blog</a:t>
            </a:r>
            <a:r>
              <a:rPr lang="en-US" b="0" dirty="0" smtClean="0">
                <a:latin typeface="Century Gothic" panose="020B0502020202020204" pitchFamily="34" charset="0"/>
              </a:rPr>
              <a:t>, </a:t>
            </a:r>
            <a:r>
              <a:rPr lang="en-US" b="0" dirty="0" err="1" smtClean="0">
                <a:latin typeface="Century Gothic" panose="020B0502020202020204" pitchFamily="34" charset="0"/>
              </a:rPr>
              <a:t>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quais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oferecem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uma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grande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variedade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artigos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organisados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por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tópicos</a:t>
            </a:r>
            <a:r>
              <a:rPr lang="en-US" b="0" dirty="0">
                <a:latin typeface="Century Gothic" panose="020B0502020202020204" pitchFamily="34" charset="0"/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>
                <a:latin typeface="Century Gothic" panose="020B0502020202020204" pitchFamily="34" charset="0"/>
              </a:rPr>
              <a:t>http</a:t>
            </a:r>
            <a:r>
              <a:rPr lang="en-US" b="0" dirty="0">
                <a:latin typeface="Century Gothic" panose="020B0502020202020204" pitchFamily="34" charset="0"/>
              </a:rPr>
              <a:t>://urbact.eu/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>
                <a:latin typeface="Century Gothic" panose="020B0502020202020204" pitchFamily="34" charset="0"/>
              </a:rPr>
              <a:t>http</a:t>
            </a:r>
            <a:r>
              <a:rPr lang="en-US" b="0" dirty="0">
                <a:latin typeface="Century Gothic" panose="020B0502020202020204" pitchFamily="34" charset="0"/>
              </a:rPr>
              <a:t>://www.blog.urbact.eu/</a:t>
            </a:r>
          </a:p>
          <a:p>
            <a:pPr marL="7938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>
              <a:spcAft>
                <a:spcPts val="600"/>
              </a:spcAft>
              <a:buNone/>
            </a:pPr>
            <a:r>
              <a:rPr lang="en-US" sz="26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Artigos</a:t>
            </a:r>
            <a:r>
              <a:rPr lang="en-US" sz="2600" b="0" dirty="0">
                <a:solidFill>
                  <a:srgbClr val="35B3B8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>
                <a:latin typeface="Century Gothic" panose="020B0502020202020204" pitchFamily="34" charset="0"/>
              </a:rPr>
              <a:t>http://urbact.eu/good-practice-call-difference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>
                <a:latin typeface="Century Gothic" panose="020B0502020202020204" pitchFamily="34" charset="0"/>
              </a:rPr>
              <a:t>http://</a:t>
            </a:r>
            <a:r>
              <a:rPr lang="en-US" b="0" dirty="0" smtClean="0">
                <a:latin typeface="Century Gothic" panose="020B0502020202020204" pitchFamily="34" charset="0"/>
              </a:rPr>
              <a:t>urbact.eu/cities-and-good-practice-lessons-urbact-transfer-pilots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23232" y="392984"/>
            <a:ext cx="3798833" cy="984885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Informações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</a:t>
            </a:r>
            <a:b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úteis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: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463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9180" y="3658401"/>
            <a:ext cx="3467099" cy="1446550"/>
          </a:xfrm>
        </p:spPr>
        <p:txBody>
          <a:bodyPr/>
          <a:lstStyle/>
          <a:p>
            <a:pPr algn="ctr"/>
            <a:r>
              <a:rPr lang="en-GB" sz="2800" dirty="0" err="1" smtClean="0"/>
              <a:t>GooD</a:t>
            </a:r>
            <a:r>
              <a:rPr lang="en-GB" sz="2800" dirty="0" smtClean="0"/>
              <a:t> Practice</a:t>
            </a:r>
            <a:br>
              <a:rPr lang="en-GB" sz="2800" dirty="0" smtClean="0"/>
            </a:br>
            <a:r>
              <a:rPr lang="en-GB" sz="2800" dirty="0" smtClean="0"/>
              <a:t>call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b="0" dirty="0" smtClean="0"/>
              <a:t>December 2016</a:t>
            </a:r>
            <a:endParaRPr lang="en-GB" sz="1400" b="0" dirty="0"/>
          </a:p>
        </p:txBody>
      </p:sp>
    </p:spTree>
    <p:extLst>
      <p:ext uri="{BB962C8B-B14F-4D97-AF65-F5344CB8AC3E}">
        <p14:creationId xmlns="" xmlns:p14="http://schemas.microsoft.com/office/powerpoint/2010/main" val="18504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804" y="2310317"/>
            <a:ext cx="7704000" cy="1969770"/>
          </a:xfrm>
        </p:spPr>
        <p:txBody>
          <a:bodyPr/>
          <a:lstStyle/>
          <a:p>
            <a:pPr algn="ctr"/>
            <a:r>
              <a:rPr lang="en-US" b="0" dirty="0" err="1" smtClean="0">
                <a:solidFill>
                  <a:srgbClr val="35B3B8"/>
                </a:solidFill>
              </a:rPr>
              <a:t>Após</a:t>
            </a:r>
            <a:r>
              <a:rPr lang="en-US" b="0" dirty="0" smtClean="0">
                <a:solidFill>
                  <a:srgbClr val="35B3B8"/>
                </a:solidFill>
              </a:rPr>
              <a:t> 14 </a:t>
            </a:r>
            <a:r>
              <a:rPr lang="en-US" b="0" dirty="0" err="1" smtClean="0">
                <a:solidFill>
                  <a:srgbClr val="35B3B8"/>
                </a:solidFill>
              </a:rPr>
              <a:t>anos</a:t>
            </a:r>
            <a:r>
              <a:rPr lang="en-US" b="0" dirty="0" smtClean="0">
                <a:solidFill>
                  <a:srgbClr val="35B3B8"/>
                </a:solidFill>
              </a:rPr>
              <a:t> a </a:t>
            </a:r>
            <a:r>
              <a:rPr lang="en-US" b="0" dirty="0" err="1" smtClean="0">
                <a:solidFill>
                  <a:srgbClr val="35B3B8"/>
                </a:solidFill>
              </a:rPr>
              <a:t>promover</a:t>
            </a:r>
            <a:r>
              <a:rPr lang="en-US" b="0" dirty="0" smtClean="0">
                <a:solidFill>
                  <a:srgbClr val="35B3B8"/>
                </a:solidFill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</a:rPr>
              <a:t>mudanças</a:t>
            </a:r>
            <a:r>
              <a:rPr lang="en-US" b="0" dirty="0" smtClean="0">
                <a:solidFill>
                  <a:srgbClr val="35B3B8"/>
                </a:solidFill>
              </a:rPr>
              <a:t>  </a:t>
            </a:r>
            <a:r>
              <a:rPr lang="en-US" b="0" dirty="0" err="1" smtClean="0">
                <a:solidFill>
                  <a:srgbClr val="35B3B8"/>
                </a:solidFill>
              </a:rPr>
              <a:t>nas</a:t>
            </a:r>
            <a:r>
              <a:rPr lang="en-US" b="0" dirty="0" smtClean="0">
                <a:solidFill>
                  <a:srgbClr val="35B3B8"/>
                </a:solidFill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</a:rPr>
              <a:t>cidades</a:t>
            </a:r>
            <a:r>
              <a:rPr lang="en-US" b="0" dirty="0" smtClean="0">
                <a:solidFill>
                  <a:srgbClr val="35B3B8"/>
                </a:solidFill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</a:rPr>
              <a:t>europeias</a:t>
            </a:r>
            <a:r>
              <a:rPr lang="en-US" b="0" dirty="0" smtClean="0">
                <a:solidFill>
                  <a:srgbClr val="35B3B8"/>
                </a:solidFill>
              </a:rPr>
              <a:t>, o URBACT </a:t>
            </a:r>
            <a:r>
              <a:rPr lang="en-US" b="0" dirty="0" err="1" smtClean="0">
                <a:solidFill>
                  <a:srgbClr val="35B3B8"/>
                </a:solidFill>
              </a:rPr>
              <a:t>lança</a:t>
            </a:r>
            <a:r>
              <a:rPr lang="en-US" b="0" dirty="0" smtClean="0">
                <a:solidFill>
                  <a:srgbClr val="35B3B8"/>
                </a:solidFill>
              </a:rPr>
              <a:t> o </a:t>
            </a:r>
            <a:r>
              <a:rPr lang="en-US" b="0" dirty="0" err="1" smtClean="0">
                <a:solidFill>
                  <a:srgbClr val="35B3B8"/>
                </a:solidFill>
              </a:rPr>
              <a:t>concurso</a:t>
            </a:r>
            <a:r>
              <a:rPr lang="en-US" b="0" dirty="0" smtClean="0">
                <a:solidFill>
                  <a:srgbClr val="35B3B8"/>
                </a:solidFill>
              </a:rPr>
              <a:t> Boas </a:t>
            </a:r>
            <a:r>
              <a:rPr lang="en-US" b="0" dirty="0" err="1" smtClean="0">
                <a:solidFill>
                  <a:srgbClr val="35B3B8"/>
                </a:solidFill>
              </a:rPr>
              <a:t>Práticas</a:t>
            </a:r>
            <a:r>
              <a:rPr lang="en-US" dirty="0">
                <a:solidFill>
                  <a:srgbClr val="35B3B8"/>
                </a:solidFill>
              </a:rPr>
              <a:t/>
            </a:r>
            <a:br>
              <a:rPr lang="en-US" dirty="0">
                <a:solidFill>
                  <a:srgbClr val="35B3B8"/>
                </a:solidFill>
              </a:rPr>
            </a:br>
            <a:endParaRPr lang="en-GB" dirty="0">
              <a:solidFill>
                <a:srgbClr val="35B3B8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05" y="4032885"/>
            <a:ext cx="1276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1900" y="1446623"/>
            <a:ext cx="7905840" cy="37273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100" b="0" dirty="0" err="1" smtClean="0">
                <a:latin typeface="Century Gothic" panose="020B0502020202020204" pitchFamily="34" charset="0"/>
              </a:rPr>
              <a:t>Fazer</a:t>
            </a:r>
            <a:r>
              <a:rPr lang="en-GB" sz="2100" b="0" dirty="0" smtClean="0">
                <a:latin typeface="Century Gothic" panose="020B0502020202020204" pitchFamily="34" charset="0"/>
              </a:rPr>
              <a:t> parte do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grupo</a:t>
            </a:r>
            <a:r>
              <a:rPr lang="en-GB" sz="2100" b="0" dirty="0" smtClean="0">
                <a:latin typeface="Century Gothic" panose="020B0502020202020204" pitchFamily="34" charset="0"/>
              </a:rPr>
              <a:t>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pioneiro</a:t>
            </a:r>
            <a:r>
              <a:rPr lang="en-GB" sz="2100" b="0" dirty="0" smtClean="0">
                <a:latin typeface="Century Gothic" panose="020B0502020202020204" pitchFamily="34" charset="0"/>
              </a:rPr>
              <a:t> das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Cidades</a:t>
            </a:r>
            <a:r>
              <a:rPr lang="en-GB" sz="2100" b="0" dirty="0" smtClean="0">
                <a:latin typeface="Century Gothic" panose="020B0502020202020204" pitchFamily="34" charset="0"/>
              </a:rPr>
              <a:t> Boas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Práticas</a:t>
            </a:r>
            <a:r>
              <a:rPr lang="en-GB" sz="2100" b="0" dirty="0" smtClean="0">
                <a:latin typeface="Century Gothic" panose="020B0502020202020204" pitchFamily="34" charset="0"/>
              </a:rPr>
              <a:t> URBACT e ser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amplamente</a:t>
            </a:r>
            <a:r>
              <a:rPr lang="en-GB" sz="2100" b="0" dirty="0" smtClean="0">
                <a:latin typeface="Century Gothic" panose="020B0502020202020204" pitchFamily="34" charset="0"/>
              </a:rPr>
              <a:t>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promovida</a:t>
            </a:r>
            <a:r>
              <a:rPr lang="en-GB" sz="2100" b="0" dirty="0" smtClean="0">
                <a:latin typeface="Century Gothic" panose="020B0502020202020204" pitchFamily="34" charset="0"/>
              </a:rPr>
              <a:t> a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nível</a:t>
            </a:r>
            <a:r>
              <a:rPr lang="en-GB" sz="2100" b="0" dirty="0" smtClean="0">
                <a:latin typeface="Century Gothic" panose="020B0502020202020204" pitchFamily="34" charset="0"/>
              </a:rPr>
              <a:t> da UE e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internacional</a:t>
            </a:r>
            <a:endParaRPr lang="en-GB" sz="2100" b="0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1000" b="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100" b="0" dirty="0" smtClean="0">
                <a:latin typeface="Century Gothic" panose="020B0502020202020204" pitchFamily="34" charset="0"/>
              </a:rPr>
              <a:t>Ser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capaz</a:t>
            </a:r>
            <a:r>
              <a:rPr lang="en-GB" sz="2100" b="0" dirty="0" smtClean="0">
                <a:latin typeface="Century Gothic" panose="020B0502020202020204" pitchFamily="34" charset="0"/>
              </a:rPr>
              <a:t> de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partilhar</a:t>
            </a:r>
            <a:r>
              <a:rPr lang="en-GB" sz="2100" b="0" dirty="0" smtClean="0">
                <a:latin typeface="Century Gothic" panose="020B0502020202020204" pitchFamily="34" charset="0"/>
              </a:rPr>
              <a:t> as Boas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Práticas</a:t>
            </a:r>
            <a:r>
              <a:rPr lang="en-GB" sz="2100" b="0" dirty="0" smtClean="0">
                <a:latin typeface="Century Gothic" panose="020B0502020202020204" pitchFamily="34" charset="0"/>
              </a:rPr>
              <a:t> no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âmbito</a:t>
            </a:r>
            <a:r>
              <a:rPr lang="en-GB" sz="2100" b="0" dirty="0" smtClean="0">
                <a:latin typeface="Century Gothic" panose="020B0502020202020204" pitchFamily="34" charset="0"/>
              </a:rPr>
              <a:t> de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uma</a:t>
            </a:r>
            <a:r>
              <a:rPr lang="en-GB" sz="2100" b="0" dirty="0" smtClean="0">
                <a:latin typeface="Century Gothic" panose="020B0502020202020204" pitchFamily="34" charset="0"/>
              </a:rPr>
              <a:t> Rede de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Transferência</a:t>
            </a:r>
            <a:r>
              <a:rPr lang="en-GB" sz="2100" b="0" dirty="0" smtClean="0">
                <a:latin typeface="Century Gothic" panose="020B0502020202020204" pitchFamily="34" charset="0"/>
              </a:rPr>
              <a:t> (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concurso</a:t>
            </a:r>
            <a:r>
              <a:rPr lang="en-GB" sz="2100" b="0" dirty="0" smtClean="0">
                <a:latin typeface="Century Gothic" panose="020B0502020202020204" pitchFamily="34" charset="0"/>
              </a:rPr>
              <a:t> a ser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lançado</a:t>
            </a:r>
            <a:r>
              <a:rPr lang="en-GB" sz="2100" b="0" dirty="0" smtClean="0">
                <a:latin typeface="Century Gothic" panose="020B0502020202020204" pitchFamily="34" charset="0"/>
              </a:rPr>
              <a:t>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em</a:t>
            </a:r>
            <a:r>
              <a:rPr lang="en-GB" sz="2100" b="0" dirty="0" smtClean="0">
                <a:latin typeface="Century Gothic" panose="020B0502020202020204" pitchFamily="34" charset="0"/>
              </a:rPr>
              <a:t> </a:t>
            </a:r>
            <a:r>
              <a:rPr lang="en-GB" sz="2100" b="0" dirty="0" err="1" smtClean="0">
                <a:latin typeface="Century Gothic" panose="020B0502020202020204" pitchFamily="34" charset="0"/>
              </a:rPr>
              <a:t>setembro</a:t>
            </a:r>
            <a:r>
              <a:rPr lang="en-GB" sz="2100" b="0" dirty="0" smtClean="0">
                <a:latin typeface="Century Gothic" panose="020B0502020202020204" pitchFamily="34" charset="0"/>
              </a:rPr>
              <a:t> de 2017)</a:t>
            </a:r>
            <a:endParaRPr lang="en-GB" b="0" dirty="0">
              <a:solidFill>
                <a:srgbClr val="F79646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marL="7938" indent="0" algn="ctr">
              <a:lnSpc>
                <a:spcPct val="150000"/>
              </a:lnSpc>
              <a:buNone/>
            </a:pPr>
            <a:endParaRPr lang="en-GB" b="0" dirty="0" smtClean="0">
              <a:solidFill>
                <a:srgbClr val="F79646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07"/>
          <a:stretch/>
        </p:blipFill>
        <p:spPr bwMode="auto">
          <a:xfrm>
            <a:off x="2311719" y="4804229"/>
            <a:ext cx="4256721" cy="137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1351" y="69734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Porquê</a:t>
            </a:r>
            <a:r>
              <a:rPr lang="en-GB" sz="3200" b="1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</a:t>
            </a:r>
            <a:endParaRPr lang="en-GB" sz="2400" b="1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95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800001"/>
            <a:ext cx="7704000" cy="49244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O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que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é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uma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boa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prática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 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23999" y="2292443"/>
            <a:ext cx="6477001" cy="3186677"/>
          </a:xfrm>
        </p:spPr>
        <p:txBody>
          <a:bodyPr/>
          <a:lstStyle/>
          <a:p>
            <a:pPr marL="7938" indent="0" algn="ctr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 algn="ctr">
              <a:buNone/>
            </a:pP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Uma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boa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prática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é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uma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experiência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de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sucesso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que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foi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testada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e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validada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e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merece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ser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partilhada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para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que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um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maior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número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de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cidades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a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possa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adotar</a:t>
            </a:r>
            <a:r>
              <a:rPr lang="en-US" sz="24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…</a:t>
            </a:r>
            <a:endParaRPr lang="en-US" sz="2400" b="0" dirty="0">
              <a:solidFill>
                <a:srgbClr val="35B3B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69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26680" y="2338163"/>
            <a:ext cx="7441020" cy="3186677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err="1" smtClean="0">
                <a:latin typeface="Century Gothic" panose="020B0502020202020204" pitchFamily="34" charset="0"/>
              </a:rPr>
              <a:t>Aberto</a:t>
            </a:r>
            <a:r>
              <a:rPr lang="en-US" b="0" dirty="0" smtClean="0">
                <a:latin typeface="Century Gothic" panose="020B0502020202020204" pitchFamily="34" charset="0"/>
              </a:rPr>
              <a:t> a </a:t>
            </a:r>
            <a:r>
              <a:rPr lang="en-US" b="0" dirty="0" err="1" smtClean="0">
                <a:latin typeface="Century Gothic" panose="020B0502020202020204" pitchFamily="34" charset="0"/>
              </a:rPr>
              <a:t>qualquer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tema</a:t>
            </a:r>
            <a:r>
              <a:rPr lang="en-US" b="0" dirty="0" smtClean="0">
                <a:latin typeface="Century Gothic" panose="020B0502020202020204" pitchFamily="34" charset="0"/>
              </a:rPr>
              <a:t>: </a:t>
            </a:r>
            <a:r>
              <a:rPr lang="en-US" b="0" dirty="0" err="1" smtClean="0">
                <a:latin typeface="Century Gothic" panose="020B0502020202020204" pitchFamily="34" charset="0"/>
              </a:rPr>
              <a:t>ambiental</a:t>
            </a:r>
            <a:r>
              <a:rPr lang="en-US" b="0" dirty="0" smtClean="0">
                <a:latin typeface="Century Gothic" panose="020B0502020202020204" pitchFamily="34" charset="0"/>
              </a:rPr>
              <a:t>, social, </a:t>
            </a:r>
            <a:r>
              <a:rPr lang="en-US" b="0" dirty="0" err="1" smtClean="0">
                <a:latin typeface="Century Gothic" panose="020B0502020202020204" pitchFamily="34" charset="0"/>
              </a:rPr>
              <a:t>económico</a:t>
            </a:r>
            <a:r>
              <a:rPr lang="en-US" b="0" dirty="0" smtClean="0">
                <a:latin typeface="Century Gothic" panose="020B0502020202020204" pitchFamily="34" charset="0"/>
              </a:rPr>
              <a:t>…</a:t>
            </a:r>
          </a:p>
          <a:p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u="sng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CRITÉRIOS DE SELEÇÃO: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Relevância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pPr marL="311150" lvl="2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Compatibilidade</a:t>
            </a:r>
            <a:r>
              <a:rPr lang="en-US" b="0" dirty="0" smtClean="0">
                <a:latin typeface="Century Gothic" panose="020B0502020202020204" pitchFamily="34" charset="0"/>
              </a:rPr>
              <a:t> com </a:t>
            </a:r>
            <a:r>
              <a:rPr lang="en-US" b="0" dirty="0" err="1" smtClean="0">
                <a:latin typeface="Century Gothic" panose="020B0502020202020204" pitchFamily="34" charset="0"/>
              </a:rPr>
              <a:t>os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princípios</a:t>
            </a:r>
            <a:r>
              <a:rPr lang="en-US" b="0" dirty="0" smtClean="0">
                <a:latin typeface="Century Gothic" panose="020B0502020202020204" pitchFamily="34" charset="0"/>
              </a:rPr>
              <a:t> do  </a:t>
            </a:r>
            <a:endParaRPr lang="en-US" b="0" dirty="0">
              <a:latin typeface="Century Gothic" panose="020B0502020202020204" pitchFamily="34" charset="0"/>
            </a:endParaRPr>
          </a:p>
          <a:p>
            <a:pPr lvl="2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	</a:t>
            </a:r>
            <a:r>
              <a:rPr lang="en-US" dirty="0" err="1" smtClean="0">
                <a:latin typeface="Century Gothic" panose="020B0502020202020204" pitchFamily="34" charset="0"/>
              </a:rPr>
              <a:t>d</a:t>
            </a:r>
            <a:r>
              <a:rPr lang="en-US" b="0" dirty="0" err="1" smtClean="0">
                <a:latin typeface="Century Gothic" panose="020B0502020202020204" pitchFamily="34" charset="0"/>
              </a:rPr>
              <a:t>esenvolvimento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urbano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sustentável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integrado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pPr lvl="2">
              <a:buNone/>
            </a:pPr>
            <a:endParaRPr lang="en-US" b="0" dirty="0">
              <a:latin typeface="Century Gothic" panose="020B0502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Evidência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eficácia</a:t>
            </a:r>
            <a:endParaRPr lang="en-US" b="0" dirty="0">
              <a:latin typeface="Century Gothic" panose="020B0502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entury Gothic" panose="020B0502020202020204" pitchFamily="34" charset="0"/>
              </a:rPr>
              <a:t>Transferabilidade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endParaRPr lang="en-US" b="0" dirty="0">
              <a:latin typeface="Century Gothic" panose="020B0502020202020204" pitchFamily="34" charset="0"/>
            </a:endParaRPr>
          </a:p>
          <a:p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479961"/>
            <a:ext cx="7704000" cy="49244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Que</a:t>
            </a:r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tipo</a:t>
            </a:r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de boas </a:t>
            </a:r>
            <a:r>
              <a:rPr lang="en-US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práticas</a:t>
            </a:r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</a:t>
            </a:r>
            <a:endParaRPr lang="en-US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342065"/>
            <a:ext cx="776287" cy="9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1" y="2884646"/>
            <a:ext cx="963324" cy="7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93" y="4605242"/>
            <a:ext cx="814387" cy="9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930585"/>
            <a:ext cx="529652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06" y="4781496"/>
            <a:ext cx="915698" cy="7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936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390560" y="2726783"/>
            <a:ext cx="6579959" cy="3186677"/>
          </a:xfrm>
        </p:spPr>
        <p:txBody>
          <a:bodyPr/>
          <a:lstStyle/>
          <a:p>
            <a:r>
              <a:rPr lang="en-US" b="0" dirty="0" err="1" smtClean="0">
                <a:latin typeface="Century Gothic" panose="020B0502020202020204" pitchFamily="34" charset="0"/>
              </a:rPr>
              <a:t>Municípios</a:t>
            </a:r>
            <a:r>
              <a:rPr lang="en-US" b="0" dirty="0" smtClean="0">
                <a:latin typeface="Century Gothic" panose="020B0502020202020204" pitchFamily="34" charset="0"/>
              </a:rPr>
              <a:t>, </a:t>
            </a:r>
            <a:r>
              <a:rPr lang="en-US" b="0" dirty="0" err="1" smtClean="0">
                <a:latin typeface="Century Gothic" panose="020B0502020202020204" pitchFamily="34" charset="0"/>
              </a:rPr>
              <a:t>incluindo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cidades</a:t>
            </a:r>
            <a:r>
              <a:rPr lang="en-US" b="0" dirty="0" smtClean="0">
                <a:latin typeface="Century Gothic" panose="020B0502020202020204" pitchFamily="34" charset="0"/>
              </a:rPr>
              <a:t> e </a:t>
            </a:r>
            <a:r>
              <a:rPr lang="en-US" b="0" dirty="0" err="1" smtClean="0">
                <a:latin typeface="Century Gothic" panose="020B0502020202020204" pitchFamily="34" charset="0"/>
              </a:rPr>
              <a:t>vilas</a:t>
            </a:r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latin typeface="Century Gothic" panose="020B0502020202020204" pitchFamily="34" charset="0"/>
              </a:rPr>
              <a:t>Níveis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inframunicipais</a:t>
            </a:r>
            <a:r>
              <a:rPr lang="en-US" b="0" dirty="0" smtClean="0">
                <a:latin typeface="Century Gothic" panose="020B0502020202020204" pitchFamily="34" charset="0"/>
              </a:rPr>
              <a:t>, </a:t>
            </a:r>
            <a:r>
              <a:rPr lang="en-US" b="0" dirty="0" err="1" smtClean="0">
                <a:latin typeface="Century Gothic" panose="020B0502020202020204" pitchFamily="34" charset="0"/>
              </a:rPr>
              <a:t>tais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como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freguesias</a:t>
            </a:r>
            <a:r>
              <a:rPr lang="en-US" b="0" dirty="0" smtClean="0">
                <a:latin typeface="Century Gothic" panose="020B0502020202020204" pitchFamily="34" charset="0"/>
              </a:rPr>
              <a:t> e </a:t>
            </a:r>
            <a:r>
              <a:rPr lang="en-US" b="0" dirty="0" err="1" smtClean="0">
                <a:latin typeface="Century Gothic" panose="020B0502020202020204" pitchFamily="34" charset="0"/>
              </a:rPr>
              <a:t>bairros</a:t>
            </a:r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latin typeface="Century Gothic" panose="020B0502020202020204" pitchFamily="34" charset="0"/>
              </a:rPr>
              <a:t>Autoridades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metropolitanas</a:t>
            </a:r>
            <a:r>
              <a:rPr lang="en-US" b="0" dirty="0" smtClean="0">
                <a:latin typeface="Century Gothic" panose="020B0502020202020204" pitchFamily="34" charset="0"/>
              </a:rPr>
              <a:t> e </a:t>
            </a:r>
            <a:r>
              <a:rPr lang="en-US" b="0" dirty="0" err="1" smtClean="0">
                <a:latin typeface="Century Gothic" panose="020B0502020202020204" pitchFamily="34" charset="0"/>
              </a:rPr>
              <a:t>organizações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supramunicipais</a:t>
            </a:r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Agências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locais,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definidas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como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organizações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públicas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ou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semipúblicas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criadas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pelos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municípios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endParaRPr lang="en-US" b="0" dirty="0">
              <a:solidFill>
                <a:srgbClr val="35B3B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807621"/>
            <a:ext cx="7704000" cy="49244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Quem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é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elegível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8" y="1944740"/>
            <a:ext cx="1076906" cy="10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51419" y="2300063"/>
            <a:ext cx="7999545" cy="3681637"/>
          </a:xfrm>
        </p:spPr>
        <p:txBody>
          <a:bodyPr>
            <a:normAutofit fontScale="70000" lnSpcReduction="20000"/>
          </a:bodyPr>
          <a:lstStyle/>
          <a:p>
            <a:pPr marL="7938" indent="0" algn="ctr">
              <a:buNone/>
            </a:pPr>
            <a:endParaRPr lang="en-US" sz="2300" b="0" u="sng" dirty="0" smtClean="0">
              <a:solidFill>
                <a:srgbClr val="AF1E75"/>
              </a:solidFill>
              <a:latin typeface="Century Gothic" panose="020B0502020202020204" pitchFamily="34" charset="0"/>
            </a:endParaRPr>
          </a:p>
          <a:p>
            <a:r>
              <a:rPr lang="en-US" sz="2600" b="0" dirty="0" err="1" smtClean="0">
                <a:latin typeface="Century Gothic" panose="020B0502020202020204" pitchFamily="34" charset="0"/>
              </a:rPr>
              <a:t>Ações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promocionais</a:t>
            </a:r>
            <a:endParaRPr lang="en-US" sz="2600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sz="2600" b="0" dirty="0">
              <a:latin typeface="Century Gothic" panose="020B0502020202020204" pitchFamily="34" charset="0"/>
            </a:endParaRPr>
          </a:p>
          <a:p>
            <a:r>
              <a:rPr lang="en-US" sz="2600" b="0" dirty="0" smtClean="0">
                <a:latin typeface="Century Gothic" panose="020B0502020202020204" pitchFamily="34" charset="0"/>
              </a:rPr>
              <a:t>“Show-case”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organizado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pelo</a:t>
            </a:r>
            <a:r>
              <a:rPr lang="en-US" sz="2600" b="0" dirty="0" smtClean="0">
                <a:latin typeface="Century Gothic" panose="020B0502020202020204" pitchFamily="34" charset="0"/>
              </a:rPr>
              <a:t> URBACT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em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setembro</a:t>
            </a:r>
            <a:r>
              <a:rPr lang="en-US" sz="2600" b="0" dirty="0" smtClean="0">
                <a:latin typeface="Century Gothic" panose="020B0502020202020204" pitchFamily="34" charset="0"/>
              </a:rPr>
              <a:t> de 2017</a:t>
            </a:r>
          </a:p>
          <a:p>
            <a:pPr marL="7938" indent="0">
              <a:buNone/>
            </a:pPr>
            <a:endParaRPr lang="en-US" sz="2600" b="0" dirty="0">
              <a:latin typeface="Century Gothic" panose="020B0502020202020204" pitchFamily="34" charset="0"/>
            </a:endParaRPr>
          </a:p>
          <a:p>
            <a:r>
              <a:rPr lang="en-US" sz="2600" b="0" dirty="0" err="1" smtClean="0">
                <a:latin typeface="Century Gothic" panose="020B0502020202020204" pitchFamily="34" charset="0"/>
              </a:rPr>
              <a:t>Agente</a:t>
            </a:r>
            <a:r>
              <a:rPr lang="en-US" sz="2600" b="0" dirty="0" smtClean="0">
                <a:latin typeface="Century Gothic" panose="020B0502020202020204" pitchFamily="34" charset="0"/>
              </a:rPr>
              <a:t> do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desenvolvimento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urbano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sustentável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integrado</a:t>
            </a:r>
            <a:r>
              <a:rPr lang="en-US" sz="2600" b="0" dirty="0" smtClean="0">
                <a:latin typeface="Century Gothic" panose="020B0502020202020204" pitchFamily="34" charset="0"/>
              </a:rPr>
              <a:t>,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contribuindo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para</a:t>
            </a:r>
            <a:r>
              <a:rPr lang="en-US" sz="2600" b="0" dirty="0" smtClean="0">
                <a:latin typeface="Century Gothic" panose="020B0502020202020204" pitchFamily="34" charset="0"/>
              </a:rPr>
              <a:t> a Agenda Urbana da UE</a:t>
            </a:r>
          </a:p>
          <a:p>
            <a:pPr marL="7938" indent="0">
              <a:buNone/>
            </a:pPr>
            <a:endParaRPr lang="en-US" sz="2600" b="0" dirty="0">
              <a:latin typeface="Century Gothic" panose="020B0502020202020204" pitchFamily="34" charset="0"/>
            </a:endParaRPr>
          </a:p>
          <a:p>
            <a:r>
              <a:rPr lang="en-US" sz="2600" b="0" dirty="0" err="1" smtClean="0">
                <a:latin typeface="Century Gothic" panose="020B0502020202020204" pitchFamily="34" charset="0"/>
              </a:rPr>
              <a:t>Aumento</a:t>
            </a:r>
            <a:r>
              <a:rPr lang="en-US" sz="2600" b="0" dirty="0" smtClean="0">
                <a:latin typeface="Century Gothic" panose="020B0502020202020204" pitchFamily="34" charset="0"/>
              </a:rPr>
              <a:t> de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visibilidade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através</a:t>
            </a:r>
            <a:r>
              <a:rPr lang="en-US" sz="2600" b="0" dirty="0" smtClean="0">
                <a:latin typeface="Century Gothic" panose="020B0502020202020204" pitchFamily="34" charset="0"/>
              </a:rPr>
              <a:t> de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diferentes</a:t>
            </a:r>
            <a:r>
              <a:rPr lang="en-US" sz="2600" b="0" dirty="0" smtClean="0">
                <a:latin typeface="Century Gothic" panose="020B0502020202020204" pitchFamily="34" charset="0"/>
              </a:rPr>
              <a:t>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canais</a:t>
            </a:r>
            <a:r>
              <a:rPr lang="en-US" sz="2600" b="0" dirty="0" smtClean="0">
                <a:latin typeface="Century Gothic" panose="020B0502020202020204" pitchFamily="34" charset="0"/>
              </a:rPr>
              <a:t> de </a:t>
            </a:r>
            <a:r>
              <a:rPr lang="en-US" sz="2600" b="0" dirty="0" err="1" smtClean="0">
                <a:latin typeface="Century Gothic" panose="020B0502020202020204" pitchFamily="34" charset="0"/>
              </a:rPr>
              <a:t>comunicação</a:t>
            </a:r>
            <a:endParaRPr lang="en-US" sz="2600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sz="2600" b="0" dirty="0">
              <a:latin typeface="Century Gothic" panose="020B0502020202020204" pitchFamily="34" charset="0"/>
            </a:endParaRPr>
          </a:p>
          <a:p>
            <a:r>
              <a:rPr lang="en-US" sz="26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Reforço</a:t>
            </a:r>
            <a:r>
              <a:rPr lang="en-US" sz="26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das Boas </a:t>
            </a:r>
            <a:r>
              <a:rPr lang="en-US" sz="26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Práticas</a:t>
            </a:r>
            <a:r>
              <a:rPr lang="en-US" sz="2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no </a:t>
            </a:r>
            <a:r>
              <a:rPr lang="en-US" sz="26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âmbito</a:t>
            </a:r>
            <a:r>
              <a:rPr lang="en-US" sz="2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26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uma</a:t>
            </a:r>
            <a:r>
              <a:rPr lang="en-US" sz="2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Rede de </a:t>
            </a:r>
            <a:r>
              <a:rPr lang="en-US" sz="2600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Transferência</a:t>
            </a:r>
            <a:r>
              <a:rPr lang="en-US" sz="2600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URBACT</a:t>
            </a:r>
            <a:endParaRPr lang="en-US" sz="2600" b="0" dirty="0">
              <a:solidFill>
                <a:srgbClr val="35B3B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73344" y="1379204"/>
            <a:ext cx="7704000" cy="49244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Porquê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concorrer</a:t>
            </a:r>
            <a:r>
              <a:rPr lang="en-GB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0" r="12276"/>
          <a:stretch/>
        </p:blipFill>
        <p:spPr bwMode="auto">
          <a:xfrm rot="885435">
            <a:off x="6842413" y="1359009"/>
            <a:ext cx="1449541" cy="1492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5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33360" y="2223863"/>
            <a:ext cx="7334340" cy="3765457"/>
          </a:xfrm>
        </p:spPr>
        <p:txBody>
          <a:bodyPr>
            <a:normAutofit fontScale="77500" lnSpcReduction="20000"/>
          </a:bodyPr>
          <a:lstStyle/>
          <a:p>
            <a:pPr marL="7938" indent="0">
              <a:buNone/>
            </a:pP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“Good Practice City”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partilhando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a </a:t>
            </a:r>
            <a:r>
              <a:rPr lang="en-US" b="0" dirty="0" err="1" smtClean="0">
                <a:solidFill>
                  <a:srgbClr val="35B3B8"/>
                </a:solidFill>
                <a:latin typeface="Century Gothic" panose="020B0502020202020204" pitchFamily="34" charset="0"/>
              </a:rPr>
              <a:t>experiência</a:t>
            </a:r>
            <a:r>
              <a:rPr lang="en-US" b="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smtClean="0">
                <a:latin typeface="Century Gothic" panose="020B0502020202020204" pitchFamily="34" charset="0"/>
              </a:rPr>
              <a:t>&gt; </a:t>
            </a:r>
            <a:r>
              <a:rPr lang="en-US" b="0" u="sng" dirty="0" err="1" smtClean="0">
                <a:latin typeface="Century Gothic" panose="020B0502020202020204" pitchFamily="34" charset="0"/>
              </a:rPr>
              <a:t>papel</a:t>
            </a:r>
            <a:r>
              <a:rPr lang="en-US" b="0" u="sng" dirty="0" smtClean="0">
                <a:latin typeface="Century Gothic" panose="020B0502020202020204" pitchFamily="34" charset="0"/>
              </a:rPr>
              <a:t> de “</a:t>
            </a:r>
            <a:r>
              <a:rPr lang="en-US" b="0" u="sng" dirty="0" err="1" smtClean="0">
                <a:latin typeface="Century Gothic" panose="020B0502020202020204" pitchFamily="34" charset="0"/>
              </a:rPr>
              <a:t>mentora</a:t>
            </a:r>
            <a:r>
              <a:rPr lang="en-US" b="0" dirty="0" smtClean="0">
                <a:latin typeface="Century Gothic" panose="020B0502020202020204" pitchFamily="34" charset="0"/>
              </a:rPr>
              <a:t>”</a:t>
            </a:r>
          </a:p>
          <a:p>
            <a:pPr marL="7938" indent="0">
              <a:buNone/>
            </a:pPr>
            <a:endParaRPr lang="en-US" b="0" dirty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en-US" b="0" dirty="0" smtClean="0">
                <a:solidFill>
                  <a:srgbClr val="96BD0D"/>
                </a:solidFill>
                <a:latin typeface="Century Gothic" panose="020B0502020202020204" pitchFamily="34" charset="0"/>
              </a:rPr>
              <a:t>“Receiving cities” </a:t>
            </a:r>
            <a:r>
              <a:rPr lang="en-US" b="0" u="sng" dirty="0" err="1" smtClean="0">
                <a:latin typeface="Century Gothic" panose="020B0502020202020204" pitchFamily="34" charset="0"/>
              </a:rPr>
              <a:t>entendem</a:t>
            </a:r>
            <a:r>
              <a:rPr lang="en-US" b="0" u="sng" dirty="0" smtClean="0">
                <a:latin typeface="Century Gothic" panose="020B0502020202020204" pitchFamily="34" charset="0"/>
              </a:rPr>
              <a:t>&gt;</a:t>
            </a:r>
            <a:r>
              <a:rPr lang="en-US" b="0" u="sng" dirty="0" err="1" smtClean="0">
                <a:latin typeface="Century Gothic" panose="020B0502020202020204" pitchFamily="34" charset="0"/>
              </a:rPr>
              <a:t>adaptam</a:t>
            </a:r>
            <a:r>
              <a:rPr lang="en-US" b="0" u="sng" dirty="0" smtClean="0">
                <a:latin typeface="Century Gothic" panose="020B0502020202020204" pitchFamily="34" charset="0"/>
              </a:rPr>
              <a:t>&gt;</a:t>
            </a:r>
            <a:r>
              <a:rPr lang="en-US" b="0" u="sng" dirty="0" err="1" smtClean="0">
                <a:latin typeface="Century Gothic" panose="020B0502020202020204" pitchFamily="34" charset="0"/>
              </a:rPr>
              <a:t>reutilizam</a:t>
            </a:r>
            <a:r>
              <a:rPr lang="en-US" b="0" u="sng" dirty="0" smtClean="0">
                <a:latin typeface="Century Gothic" panose="020B0502020202020204" pitchFamily="34" charset="0"/>
              </a:rPr>
              <a:t> as boas </a:t>
            </a:r>
            <a:r>
              <a:rPr lang="en-US" b="0" u="sng" dirty="0" err="1" smtClean="0">
                <a:latin typeface="Century Gothic" panose="020B0502020202020204" pitchFamily="34" charset="0"/>
              </a:rPr>
              <a:t>práticas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 algn="ctr">
              <a:spcAft>
                <a:spcPts val="600"/>
              </a:spcAft>
              <a:buNone/>
            </a:pPr>
            <a:r>
              <a:rPr lang="en-US" b="0" dirty="0" smtClean="0">
                <a:solidFill>
                  <a:srgbClr val="AF1E75"/>
                </a:solidFill>
                <a:latin typeface="Century Gothic" panose="020B0502020202020204" pitchFamily="34" charset="0"/>
              </a:rPr>
              <a:t>BENEFÍCIOS ADICIONAIS:</a:t>
            </a:r>
          </a:p>
          <a:p>
            <a:pPr marL="7938" indent="0" algn="ctr">
              <a:spcAft>
                <a:spcPts val="600"/>
              </a:spcAft>
              <a:buNone/>
            </a:pPr>
            <a:endParaRPr lang="en-US" b="0" dirty="0" smtClean="0">
              <a:solidFill>
                <a:srgbClr val="AF1E75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en-US" sz="1500" dirty="0" smtClean="0">
                <a:solidFill>
                  <a:srgbClr val="35B3B8"/>
                </a:solidFill>
                <a:latin typeface="Century Gothic" panose="020B0502020202020204" pitchFamily="34" charset="0"/>
              </a:rPr>
              <a:t>“GOOD PRACTICE CITY”</a:t>
            </a:r>
          </a:p>
          <a:p>
            <a:r>
              <a:rPr lang="en-US" b="0" dirty="0" err="1" smtClean="0">
                <a:latin typeface="Century Gothic" panose="020B0502020202020204" pitchFamily="34" charset="0"/>
              </a:rPr>
              <a:t>Melhoria</a:t>
            </a:r>
            <a:r>
              <a:rPr lang="en-US" b="0" dirty="0" smtClean="0">
                <a:latin typeface="Century Gothic" panose="020B0502020202020204" pitchFamily="34" charset="0"/>
              </a:rPr>
              <a:t> da </a:t>
            </a:r>
            <a:r>
              <a:rPr lang="en-US" b="0" dirty="0" err="1" smtClean="0">
                <a:latin typeface="Century Gothic" panose="020B0502020202020204" pitchFamily="34" charset="0"/>
              </a:rPr>
              <a:t>sua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própria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metodologia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latin typeface="Century Gothic" panose="020B0502020202020204" pitchFamily="34" charset="0"/>
              </a:rPr>
              <a:t>Maior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reconhecimento</a:t>
            </a:r>
            <a:r>
              <a:rPr lang="en-US" b="0" dirty="0" smtClean="0">
                <a:latin typeface="Century Gothic" panose="020B0502020202020204" pitchFamily="34" charset="0"/>
              </a:rPr>
              <a:t> do </a:t>
            </a:r>
            <a:r>
              <a:rPr lang="en-US" b="0" dirty="0" err="1" smtClean="0">
                <a:latin typeface="Century Gothic" panose="020B0502020202020204" pitchFamily="34" charset="0"/>
              </a:rPr>
              <a:t>potencial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reutilização</a:t>
            </a:r>
            <a:r>
              <a:rPr lang="en-US" b="0" dirty="0" smtClean="0">
                <a:latin typeface="Century Gothic" panose="020B0502020202020204" pitchFamily="34" charset="0"/>
              </a:rPr>
              <a:t> e </a:t>
            </a:r>
            <a:r>
              <a:rPr lang="en-US" b="0" dirty="0" err="1" smtClean="0">
                <a:latin typeface="Century Gothic" panose="020B0502020202020204" pitchFamily="34" charset="0"/>
              </a:rPr>
              <a:t>maior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visibilidade</a:t>
            </a:r>
            <a:endParaRPr lang="en-US" b="0" dirty="0" smtClean="0">
              <a:latin typeface="Century Gothic" panose="020B0502020202020204" pitchFamily="34" charset="0"/>
            </a:endParaRPr>
          </a:p>
          <a:p>
            <a:endParaRPr lang="en-US" sz="1500" b="0" dirty="0" smtClean="0">
              <a:solidFill>
                <a:srgbClr val="35B3B8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en-US" sz="1500" dirty="0" smtClean="0">
                <a:solidFill>
                  <a:srgbClr val="96BD0D"/>
                </a:solidFill>
                <a:latin typeface="Century Gothic" panose="020B0502020202020204" pitchFamily="34" charset="0"/>
              </a:rPr>
              <a:t>“RECEIVING CITIES”</a:t>
            </a:r>
            <a:endParaRPr lang="en-US" sz="1500" dirty="0">
              <a:solidFill>
                <a:srgbClr val="96BD0D"/>
              </a:solidFill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latin typeface="Century Gothic" panose="020B0502020202020204" pitchFamily="34" charset="0"/>
              </a:rPr>
              <a:t>Elaboração</a:t>
            </a:r>
            <a:r>
              <a:rPr lang="en-US" b="0" dirty="0" smtClean="0">
                <a:latin typeface="Century Gothic" panose="020B0502020202020204" pitchFamily="34" charset="0"/>
              </a:rPr>
              <a:t> de um ‘</a:t>
            </a:r>
            <a:r>
              <a:rPr lang="en-US" b="0" dirty="0" err="1" smtClean="0">
                <a:latin typeface="Century Gothic" panose="020B0502020202020204" pitchFamily="34" charset="0"/>
              </a:rPr>
              <a:t>Diário</a:t>
            </a:r>
            <a:r>
              <a:rPr lang="en-US" b="0" dirty="0" smtClean="0">
                <a:latin typeface="Century Gothic" panose="020B0502020202020204" pitchFamily="34" charset="0"/>
              </a:rPr>
              <a:t> de </a:t>
            </a:r>
            <a:r>
              <a:rPr lang="en-US" b="0" dirty="0" err="1" smtClean="0">
                <a:latin typeface="Century Gothic" panose="020B0502020202020204" pitchFamily="34" charset="0"/>
              </a:rPr>
              <a:t>experiência</a:t>
            </a:r>
            <a:r>
              <a:rPr lang="en-US" b="0" dirty="0" smtClean="0">
                <a:latin typeface="Century Gothic" panose="020B0502020202020204" pitchFamily="34" charset="0"/>
              </a:rPr>
              <a:t> da </a:t>
            </a:r>
            <a:r>
              <a:rPr lang="en-US" b="0" dirty="0" err="1" smtClean="0">
                <a:latin typeface="Century Gothic" panose="020B0502020202020204" pitchFamily="34" charset="0"/>
              </a:rPr>
              <a:t>transferência</a:t>
            </a:r>
            <a:r>
              <a:rPr lang="en-US" b="0" dirty="0" smtClean="0">
                <a:latin typeface="Century Gothic" panose="020B0502020202020204" pitchFamily="34" charset="0"/>
              </a:rPr>
              <a:t>’ &gt; </a:t>
            </a:r>
            <a:r>
              <a:rPr lang="en-US" b="0" dirty="0" err="1" smtClean="0">
                <a:latin typeface="Century Gothic" panose="020B0502020202020204" pitchFamily="34" charset="0"/>
              </a:rPr>
              <a:t>experimentação</a:t>
            </a:r>
            <a:endParaRPr lang="en-US" b="0" dirty="0"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latin typeface="Century Gothic" panose="020B0502020202020204" pitchFamily="34" charset="0"/>
              </a:rPr>
              <a:t>Capacitação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para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lidar</a:t>
            </a:r>
            <a:r>
              <a:rPr lang="en-US" b="0" dirty="0" smtClean="0">
                <a:latin typeface="Century Gothic" panose="020B0502020202020204" pitchFamily="34" charset="0"/>
              </a:rPr>
              <a:t> com </a:t>
            </a:r>
            <a:r>
              <a:rPr lang="en-US" b="0" dirty="0" err="1" smtClean="0">
                <a:latin typeface="Century Gothic" panose="020B0502020202020204" pitchFamily="34" charset="0"/>
              </a:rPr>
              <a:t>questões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urbanas</a:t>
            </a:r>
            <a:endParaRPr lang="en-US" b="0" dirty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74284" y="1479961"/>
            <a:ext cx="7704000" cy="49244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O </a:t>
            </a:r>
            <a:r>
              <a:rPr lang="en-US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que</a:t>
            </a:r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é </a:t>
            </a:r>
            <a:r>
              <a:rPr lang="en-US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uma</a:t>
            </a:r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 Rede de </a:t>
            </a:r>
            <a:r>
              <a:rPr lang="en-US" dirty="0" err="1" smtClean="0">
                <a:solidFill>
                  <a:srgbClr val="C4007B"/>
                </a:solidFill>
                <a:latin typeface="Century Gothic" panose="020B0502020202020204" pitchFamily="34" charset="0"/>
              </a:rPr>
              <a:t>Transferência</a:t>
            </a:r>
            <a:r>
              <a:rPr lang="en-US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</a:t>
            </a:r>
            <a:endParaRPr lang="en-US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352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URBACT-GeneralPresentation-161028">
  <a:themeElements>
    <a:clrScheme name="URBACT 2">
      <a:dk1>
        <a:srgbClr val="000000"/>
      </a:dk1>
      <a:lt1>
        <a:srgbClr val="E4843B"/>
      </a:lt1>
      <a:dk2>
        <a:srgbClr val="ECAA48"/>
      </a:dk2>
      <a:lt2>
        <a:srgbClr val="FACE39"/>
      </a:lt2>
      <a:accent1>
        <a:srgbClr val="216CA2"/>
      </a:accent1>
      <a:accent2>
        <a:srgbClr val="35B2B8"/>
      </a:accent2>
      <a:accent3>
        <a:srgbClr val="AE1E75"/>
      </a:accent3>
      <a:accent4>
        <a:srgbClr val="84B63F"/>
      </a:accent4>
      <a:accent5>
        <a:srgbClr val="1B9782"/>
      </a:accent5>
      <a:accent6>
        <a:srgbClr val="7E6A9B"/>
      </a:accent6>
      <a:hlink>
        <a:srgbClr val="CFD1CC"/>
      </a:hlink>
      <a:folHlink>
        <a:srgbClr val="86827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URBACT-PwpT-GeneralPresentation" id="{ADE52F00-850E-7E42-B7E2-56F7EAB0F34A}" vid="{C3CE40BD-2744-7A4C-A826-9B10038D92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URBACT-GeneralPresentation-161028</Template>
  <TotalTime>653</TotalTime>
  <Words>576</Words>
  <Application>Microsoft Office PowerPoint</Application>
  <PresentationFormat>Personalizados</PresentationFormat>
  <Paragraphs>126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URBACT-GeneralPresentation-161028</vt:lpstr>
      <vt:lpstr>Diapositivo 1</vt:lpstr>
      <vt:lpstr>GooD Practice call  December 2016</vt:lpstr>
      <vt:lpstr>Após 14 anos a promover mudanças  nas cidades europeias, o URBACT lança o concurso Boas Práticas </vt:lpstr>
      <vt:lpstr>Diapositivo 4</vt:lpstr>
      <vt:lpstr>O que é uma boa prática? </vt:lpstr>
      <vt:lpstr>Que tipo de boas práticas?</vt:lpstr>
      <vt:lpstr>Quem é elegível?</vt:lpstr>
      <vt:lpstr>Porquê concorrer?</vt:lpstr>
      <vt:lpstr>O que é uma Rede de Transferência?</vt:lpstr>
      <vt:lpstr>Procedimentos na submissão de boas práticas</vt:lpstr>
      <vt:lpstr>Processo de avaliação</vt:lpstr>
      <vt:lpstr>Calendário</vt:lpstr>
      <vt:lpstr>Informações   úteis:</vt:lpstr>
    </vt:vector>
  </TitlesOfParts>
  <Company>Datar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aresende</cp:lastModifiedBy>
  <cp:revision>74</cp:revision>
  <dcterms:created xsi:type="dcterms:W3CDTF">2016-12-02T13:50:28Z</dcterms:created>
  <dcterms:modified xsi:type="dcterms:W3CDTF">2017-01-16T10:25:35Z</dcterms:modified>
</cp:coreProperties>
</file>