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24"/>
  </p:notesMasterIdLst>
  <p:handoutMasterIdLst>
    <p:handoutMasterId r:id="rId25"/>
  </p:handoutMasterIdLst>
  <p:sldIdLst>
    <p:sldId id="260" r:id="rId3"/>
    <p:sldId id="384" r:id="rId4"/>
    <p:sldId id="400" r:id="rId5"/>
    <p:sldId id="409" r:id="rId6"/>
    <p:sldId id="402" r:id="rId7"/>
    <p:sldId id="368" r:id="rId8"/>
    <p:sldId id="385" r:id="rId9"/>
    <p:sldId id="383" r:id="rId10"/>
    <p:sldId id="412" r:id="rId11"/>
    <p:sldId id="378" r:id="rId12"/>
    <p:sldId id="381" r:id="rId13"/>
    <p:sldId id="393" r:id="rId14"/>
    <p:sldId id="394" r:id="rId15"/>
    <p:sldId id="410" r:id="rId16"/>
    <p:sldId id="415" r:id="rId17"/>
    <p:sldId id="396" r:id="rId18"/>
    <p:sldId id="407" r:id="rId19"/>
    <p:sldId id="405" r:id="rId20"/>
    <p:sldId id="403" r:id="rId21"/>
    <p:sldId id="408" r:id="rId22"/>
    <p:sldId id="271" r:id="rId2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492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71" autoAdjust="0"/>
    <p:restoredTop sz="86154" autoAdjust="0"/>
  </p:normalViewPr>
  <p:slideViewPr>
    <p:cSldViewPr>
      <p:cViewPr>
        <p:scale>
          <a:sx n="90" d="100"/>
          <a:sy n="90" d="100"/>
        </p:scale>
        <p:origin x="-166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349BB-B426-4C79-AD43-22E8B6D88266}" type="datetimeFigureOut">
              <a:rPr lang="fr-FR" smtClean="0"/>
              <a:pPr/>
              <a:t>26/05/2016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2A928-9D42-475D-8C06-5C9E6294A3E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022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3DAA5-D465-4154-B541-B2517E8E4894}" type="datetimeFigureOut">
              <a:rPr lang="fr-FR" smtClean="0"/>
              <a:pPr/>
              <a:t>26/05/2016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29C52-9D36-4045-B3F4-121BF6AF179B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62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BUILD in while presenting,</a:t>
            </a:r>
            <a:r>
              <a:rPr lang="en-GB" baseline="0" dirty="0" smtClean="0"/>
              <a:t> </a:t>
            </a:r>
            <a:r>
              <a:rPr lang="en-GB" dirty="0" smtClean="0"/>
              <a:t>Step by step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29C52-9D36-4045-B3F4-121BF6AF179B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22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393"/>
            <a:ext cx="9144000" cy="4464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-1"/>
            <a:ext cx="9153526" cy="1223447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98" y="253638"/>
            <a:ext cx="688598" cy="6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20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393"/>
            <a:ext cx="9144000" cy="4464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-1"/>
            <a:ext cx="9153526" cy="1223447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98" y="253638"/>
            <a:ext cx="688598" cy="6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02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677321300"/>
              </p:ext>
            </p:extLst>
          </p:nvPr>
        </p:nvGraphicFramePr>
        <p:xfrm>
          <a:off x="7111421" y="5600700"/>
          <a:ext cx="19250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2" r:id="rId4" imgW="9723810" imgH="4315427" progId="">
                  <p:embed/>
                </p:oleObj>
              </mc:Choice>
              <mc:Fallback>
                <p:oleObj r:id="rId4" imgW="9723810" imgH="4315427" progId="">
                  <p:embed/>
                  <p:pic>
                    <p:nvPicPr>
                      <p:cNvPr id="0" name="Picture 9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914" t="10101" r="5098" b="10101"/>
                      <a:stretch>
                        <a:fillRect/>
                      </a:stretch>
                    </p:blipFill>
                    <p:spPr bwMode="auto">
                      <a:xfrm>
                        <a:off x="7111421" y="5600700"/>
                        <a:ext cx="1925075" cy="7920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 10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7"/>
          <a:stretch/>
        </p:blipFill>
        <p:spPr bwMode="auto">
          <a:xfrm>
            <a:off x="1" y="5517232"/>
            <a:ext cx="11620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35431264"/>
              </p:ext>
            </p:extLst>
          </p:nvPr>
        </p:nvGraphicFramePr>
        <p:xfrm>
          <a:off x="7111421" y="5600700"/>
          <a:ext cx="19250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9" r:id="rId4" imgW="9723810" imgH="4315427" progId="">
                  <p:embed/>
                </p:oleObj>
              </mc:Choice>
              <mc:Fallback>
                <p:oleObj r:id="rId4" imgW="9723810" imgH="431542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914" t="10101" r="5098" b="10101"/>
                      <a:stretch>
                        <a:fillRect/>
                      </a:stretch>
                    </p:blipFill>
                    <p:spPr bwMode="auto">
                      <a:xfrm>
                        <a:off x="7111421" y="5600700"/>
                        <a:ext cx="1925075" cy="7920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 10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7"/>
          <a:stretch/>
        </p:blipFill>
        <p:spPr bwMode="auto">
          <a:xfrm>
            <a:off x="1" y="5517232"/>
            <a:ext cx="11620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4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83" y="1340768"/>
            <a:ext cx="5018137" cy="492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323528" y="1505104"/>
            <a:ext cx="81369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3600" b="1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3600" b="1" dirty="0" smtClean="0">
              <a:solidFill>
                <a:srgbClr val="00206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36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Програма УРБАКТ</a:t>
            </a:r>
            <a:endParaRPr lang="fr-FR" sz="36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bg-BG" sz="3600" b="1" dirty="0" smtClean="0">
                <a:solidFill>
                  <a:srgbClr val="0B049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Мрежи на градове, прилагащи интегрирани планове за развитие</a:t>
            </a:r>
            <a:endParaRPr lang="fr-FR" sz="3600" b="1" dirty="0" smtClean="0">
              <a:solidFill>
                <a:srgbClr val="0B0492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3600" b="1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77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8032" y="116632"/>
            <a:ext cx="6732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Предизвикателства по прилагането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bg-BG" sz="2800" b="1" i="1" dirty="0" smtClean="0">
                <a:solidFill>
                  <a:schemeClr val="bg1"/>
                </a:solidFill>
              </a:rPr>
              <a:t>Задължителни и избираеми</a:t>
            </a:r>
            <a:endParaRPr lang="fr-FR" sz="2800" b="1" i="1" dirty="0" smtClean="0">
              <a:solidFill>
                <a:schemeClr val="bg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288032" y="1282502"/>
            <a:ext cx="8604448" cy="445075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bg-BG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Осигуряване на интегриран подход при прилагане на политиките за градско развитие</a:t>
            </a:r>
            <a:endParaRPr lang="en-US" sz="18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bg-BG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Подобряване на включването на заинтересованите страни в прилагането на политиките</a:t>
            </a:r>
            <a:endParaRPr lang="en-US" sz="18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bg-BG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Създаване на ефикасни системи за наблюдение</a:t>
            </a:r>
            <a:endParaRPr lang="en-US" sz="18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+mj-lt"/>
              <a:buAutoNum type="arabicPeriod" startAt="4"/>
            </a:pP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Подготовка на процедури за одобрение на проекти </a:t>
            </a:r>
            <a:r>
              <a:rPr lang="en-GB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(</a:t>
            </a: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покани за проекти, критерии за избор, подкрепа за изпълнението им</a:t>
            </a:r>
            <a:r>
              <a:rPr lang="en-GB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,</a:t>
            </a: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 и т.н.</a:t>
            </a:r>
            <a:r>
              <a:rPr lang="en-GB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)</a:t>
            </a:r>
          </a:p>
          <a:p>
            <a:pPr>
              <a:buFont typeface="+mj-lt"/>
              <a:buAutoNum type="arabicPeriod" startAt="4"/>
            </a:pP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Организация на управленските процеси по прилагане на градските планове</a:t>
            </a:r>
            <a:endParaRPr lang="en-GB" sz="1800" dirty="0" smtClean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Преход от интегрирани стратегии към оперативни планове за действие</a:t>
            </a:r>
            <a:endParaRPr lang="en-GB" sz="1800" dirty="0" smtClean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Създаване на публично-частни партньорства</a:t>
            </a:r>
            <a:endParaRPr lang="en-GB" sz="18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Усъвършенстване на правилата за възлагане на обществени поръчки</a:t>
            </a:r>
            <a:endParaRPr lang="en-GB" sz="18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AutoNum type="arabicPeriod" startAt="9"/>
            </a:pPr>
            <a:r>
              <a:rPr lang="bg-BG" sz="1800" dirty="0" smtClean="0">
                <a:solidFill>
                  <a:srgbClr val="000090"/>
                </a:solidFill>
                <a:cs typeface="Arial" panose="020B0604020202020204" pitchFamily="34" charset="0"/>
              </a:rPr>
              <a:t>Насърчаване използването на финансови инструменти</a:t>
            </a:r>
            <a:endParaRPr lang="bg-BG" sz="18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bg-BG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Мрежите следва да адресират </a:t>
            </a:r>
            <a:r>
              <a:rPr lang="bg-BG" sz="1800" b="1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3те</a:t>
            </a:r>
            <a:r>
              <a:rPr lang="bg-BG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задължителни и поне една избираема тема !</a:t>
            </a:r>
            <a:endParaRPr lang="en-GB" sz="18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>
              <a:buFont typeface="+mj-lt"/>
              <a:buAutoNum type="arabicPeriod"/>
            </a:pPr>
            <a:endParaRPr lang="en-GB" sz="18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>
              <a:buFont typeface="+mj-lt"/>
              <a:buAutoNum type="arabicPeriod"/>
            </a:pPr>
            <a:endParaRPr lang="en-GB" sz="1800" dirty="0">
              <a:solidFill>
                <a:srgbClr val="FF0000"/>
              </a:solidFill>
              <a:latin typeface="+mj-lt"/>
              <a:cs typeface="Arial" charset="0"/>
            </a:endParaRPr>
          </a:p>
          <a:p>
            <a:pPr>
              <a:buFont typeface="+mj-lt"/>
              <a:buAutoNum type="arabicPeriod"/>
            </a:pPr>
            <a:endParaRPr lang="en-GB" sz="18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>
              <a:buFont typeface="+mj-lt"/>
              <a:buAutoNum type="arabicPeriod"/>
            </a:pPr>
            <a:endParaRPr lang="en-GB" sz="1800" dirty="0" smtClean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467544" y="2636912"/>
            <a:ext cx="8748464" cy="468079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Verdan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5576" y="313492"/>
            <a:ext cx="4536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Бюджет и техническа помощ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124744"/>
            <a:ext cx="8640960" cy="4154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3300"/>
              </a:buClr>
              <a:buSzPct val="150000"/>
              <a:buFont typeface="Arial"/>
              <a:buChar char="•"/>
              <a:defRPr/>
            </a:pPr>
            <a:endParaRPr lang="en-GB" altLang="fr-FR" sz="2200" b="1" dirty="0" smtClean="0">
              <a:solidFill>
                <a:srgbClr val="000090"/>
              </a:solidFill>
              <a:latin typeface="+mj-lt"/>
              <a:cs typeface="Arial" panose="020B0604020202020204" pitchFamily="34" charset="0"/>
              <a:sym typeface="Wingdings" pitchFamily="2" charset="2"/>
            </a:endParaRPr>
          </a:p>
          <a:p>
            <a:pPr>
              <a:buClr>
                <a:srgbClr val="FF3300"/>
              </a:buClr>
              <a:buSzPct val="150000"/>
              <a:buFont typeface="Arial"/>
              <a:buChar char="•"/>
              <a:defRPr/>
            </a:pPr>
            <a:r>
              <a:rPr lang="bg-BG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Общ бюджет</a:t>
            </a:r>
            <a:r>
              <a:rPr lang="en-GB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: 600.000 -750.000 </a:t>
            </a:r>
            <a:r>
              <a:rPr lang="bg-BG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евро</a:t>
            </a:r>
            <a:r>
              <a:rPr lang="en-GB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 (= </a:t>
            </a:r>
            <a:r>
              <a:rPr lang="bg-BG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ЕФРР</a:t>
            </a:r>
            <a:r>
              <a:rPr lang="en-GB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 + </a:t>
            </a:r>
            <a:r>
              <a:rPr lang="bg-BG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собствено участие</a:t>
            </a:r>
            <a:r>
              <a:rPr lang="en-GB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)</a:t>
            </a:r>
            <a:endParaRPr lang="fr-FR" altLang="fr-FR" sz="2200" b="1" dirty="0" smtClean="0">
              <a:solidFill>
                <a:srgbClr val="000090"/>
              </a:solidFill>
              <a:latin typeface="+mj-lt"/>
              <a:cs typeface="Arial" panose="020B0604020202020204" pitchFamily="34" charset="0"/>
              <a:sym typeface="Wingdings" pitchFamily="2" charset="2"/>
            </a:endParaRPr>
          </a:p>
          <a:p>
            <a:pPr>
              <a:buClr>
                <a:srgbClr val="FF3300"/>
              </a:buClr>
              <a:buSzPct val="150000"/>
              <a:buFont typeface="Courier New"/>
              <a:buChar char="o"/>
              <a:defRPr/>
            </a:pP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За слабо развитите региони </a:t>
            </a:r>
            <a:r>
              <a:rPr lang="fr-FR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: 85% </a:t>
            </a: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съфинасиране от </a:t>
            </a: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ЕФРР (за БГ 15% от МРРБ)</a:t>
            </a:r>
            <a:endParaRPr lang="fr-FR" alt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  <a:sym typeface="Wingdings" pitchFamily="2" charset="2"/>
            </a:endParaRPr>
          </a:p>
          <a:p>
            <a:pPr>
              <a:buClr>
                <a:srgbClr val="FF3300"/>
              </a:buClr>
              <a:buSzPct val="150000"/>
              <a:buFont typeface="Courier New"/>
              <a:buChar char="o"/>
              <a:defRPr/>
            </a:pP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За развитите региони</a:t>
            </a:r>
            <a:r>
              <a:rPr lang="fr-FR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: 70% </a:t>
            </a: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съфинансиране от ЕФРР</a:t>
            </a:r>
            <a:endParaRPr lang="fr-FR" alt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  <a:sym typeface="Wingdings" pitchFamily="2" charset="2"/>
            </a:endParaRPr>
          </a:p>
          <a:p>
            <a:pPr>
              <a:buClr>
                <a:srgbClr val="FF3300"/>
              </a:buClr>
              <a:buSzPct val="150000"/>
              <a:buFont typeface="Wingdings" pitchFamily="2" charset="2"/>
              <a:buNone/>
              <a:defRPr/>
            </a:pPr>
            <a:endParaRPr lang="fr-FR" alt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  <a:sym typeface="Wingdings" pitchFamily="2" charset="2"/>
            </a:endParaRPr>
          </a:p>
          <a:p>
            <a:pPr>
              <a:buClr>
                <a:srgbClr val="FF3300"/>
              </a:buClr>
              <a:buSzPct val="150000"/>
              <a:buFont typeface="Arial"/>
              <a:buChar char="•"/>
              <a:defRPr/>
            </a:pPr>
            <a:r>
              <a:rPr lang="bg-BG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  <a:sym typeface="Wingdings" pitchFamily="2" charset="2"/>
              </a:rPr>
              <a:t>Допълнителна подкрепа за експертна помощ</a:t>
            </a:r>
            <a:endParaRPr lang="fr-FR" altLang="fr-FR" sz="2200" b="1" dirty="0" smtClean="0">
              <a:solidFill>
                <a:srgbClr val="000090"/>
              </a:solidFill>
              <a:latin typeface="+mj-lt"/>
              <a:cs typeface="Arial" panose="020B0604020202020204" pitchFamily="34" charset="0"/>
              <a:sym typeface="Wingdings" pitchFamily="2" charset="2"/>
            </a:endParaRPr>
          </a:p>
          <a:p>
            <a:pPr>
              <a:buClr>
                <a:srgbClr val="FF3300"/>
              </a:buClr>
              <a:buSzPct val="150000"/>
              <a:buFont typeface="Wingdings" pitchFamily="2" charset="2"/>
              <a:buNone/>
              <a:defRPr/>
            </a:pPr>
            <a:r>
              <a:rPr lang="fr-FR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до </a:t>
            </a:r>
            <a:r>
              <a:rPr lang="fr-FR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127.500 </a:t>
            </a: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евро</a:t>
            </a:r>
            <a:r>
              <a:rPr lang="fr-FR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/</a:t>
            </a:r>
            <a:r>
              <a:rPr lang="bg-BG" altLang="fr-FR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мрежа</a:t>
            </a:r>
            <a:endParaRPr lang="fr-FR" alt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FF3300"/>
              </a:buClr>
              <a:buSzPct val="150000"/>
              <a:buFont typeface="Wingdings" pitchFamily="2" charset="2"/>
              <a:buNone/>
              <a:defRPr/>
            </a:pPr>
            <a:endParaRPr lang="fr-FR" alt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FF6600"/>
              </a:buClr>
              <a:buSzPct val="130000"/>
              <a:defRPr/>
            </a:pPr>
            <a:r>
              <a:rPr lang="bg-BG" altLang="fr-FR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Текуща методическа помощ от Секретариата на УРБАКТ и от програмните експерти</a:t>
            </a:r>
            <a:endParaRPr lang="fr-FR" alt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FF3300"/>
              </a:buClr>
              <a:buSzPct val="150000"/>
              <a:buFont typeface="Wingdings" pitchFamily="2" charset="2"/>
              <a:buChar char="§"/>
              <a:defRPr/>
            </a:pPr>
            <a:endParaRPr lang="fr-FR" altLang="fr-FR" sz="1800" dirty="0" smtClean="0">
              <a:solidFill>
                <a:srgbClr val="000090"/>
              </a:solidFill>
              <a:latin typeface="+mj-lt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193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81461" y="2708919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bg-BG" dirty="0" smtClean="0">
                <a:solidFill>
                  <a:srgbClr val="0B0492"/>
                </a:solidFill>
              </a:rPr>
              <a:t>Кандидатстване</a:t>
            </a:r>
            <a:endParaRPr lang="fr-FR" dirty="0">
              <a:solidFill>
                <a:srgbClr val="0B0492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1912" y="1268760"/>
            <a:ext cx="8461375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lvl="1" indent="0" algn="just">
              <a:spcBef>
                <a:spcPts val="500"/>
              </a:spcBef>
              <a:buClr>
                <a:srgbClr val="FF3300"/>
              </a:buClr>
              <a:buSzPct val="120000"/>
              <a:buFont typeface="Arial" charset="0"/>
              <a:buNone/>
              <a:defRPr/>
            </a:pPr>
            <a:endParaRPr lang="en-US" altLang="fr-FR" sz="2000" kern="0" dirty="0" smtClean="0">
              <a:solidFill>
                <a:srgbClr val="00009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326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3016" y="188640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Мрежи по прилагане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bg-BG" sz="2800" b="1" i="1" dirty="0" smtClean="0">
                <a:solidFill>
                  <a:schemeClr val="bg1"/>
                </a:solidFill>
              </a:rPr>
              <a:t>Как да кандидатстваме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1912" y="1268760"/>
            <a:ext cx="8461375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lvl="1" indent="0" algn="just">
              <a:spcBef>
                <a:spcPts val="500"/>
              </a:spcBef>
              <a:buClr>
                <a:srgbClr val="FF3300"/>
              </a:buClr>
              <a:buSzPct val="120000"/>
              <a:buFont typeface="Arial" charset="0"/>
              <a:buNone/>
              <a:defRPr/>
            </a:pPr>
            <a:endParaRPr lang="en-US" altLang="fr-FR" sz="2000" kern="0" dirty="0" smtClean="0">
              <a:solidFill>
                <a:srgbClr val="000090"/>
              </a:solidFill>
              <a:latin typeface="Verdana"/>
              <a:cs typeface="Verdana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51720" y="1710097"/>
            <a:ext cx="58326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000" dirty="0" smtClean="0">
                <a:solidFill>
                  <a:srgbClr val="000090"/>
                </a:solidFill>
                <a:latin typeface="+mj-lt"/>
              </a:rPr>
              <a:t>Жизнен цикъл на мрежа по УРБАКТ</a:t>
            </a:r>
            <a:endParaRPr 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Процедура по кандидатстване</a:t>
            </a:r>
            <a:endParaRPr lang="fr-FR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Подготовка на проект</a:t>
            </a:r>
            <a:endParaRPr lang="fr-FR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endParaRPr lang="fr-FR" sz="2200" dirty="0" smtClean="0">
              <a:solidFill>
                <a:schemeClr val="tx2"/>
              </a:solidFill>
            </a:endParaRPr>
          </a:p>
          <a:p>
            <a:endParaRPr lang="fr-FR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43141" y="1463912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85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491719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2 e</a:t>
            </a:r>
            <a:r>
              <a:rPr lang="bg-BG" sz="2800" b="1" dirty="0" smtClean="0">
                <a:solidFill>
                  <a:schemeClr val="bg1"/>
                </a:solidFill>
              </a:rPr>
              <a:t>тапа в жизнения цикъл на мрежата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43608" y="1484784"/>
            <a:ext cx="67175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>
                <a:solidFill>
                  <a:srgbClr val="0B0492"/>
                </a:solidFill>
              </a:rPr>
              <a:t>Етап </a:t>
            </a:r>
            <a:r>
              <a:rPr lang="fr-FR" b="1" dirty="0" smtClean="0">
                <a:solidFill>
                  <a:srgbClr val="0B0492"/>
                </a:solidFill>
              </a:rPr>
              <a:t>1: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rgbClr val="0B0492"/>
                </a:solidFill>
              </a:rPr>
              <a:t>6-месечен подготвителен етап</a:t>
            </a:r>
            <a:endParaRPr lang="fr-FR" dirty="0" smtClean="0">
              <a:solidFill>
                <a:srgbClr val="0B049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rgbClr val="0B0492"/>
                </a:solidFill>
              </a:rPr>
              <a:t>Финансиране за етапа до</a:t>
            </a:r>
            <a:r>
              <a:rPr lang="fr-FR" dirty="0" smtClean="0">
                <a:solidFill>
                  <a:srgbClr val="0B0492"/>
                </a:solidFill>
              </a:rPr>
              <a:t> 150.000 € (</a:t>
            </a:r>
            <a:r>
              <a:rPr lang="bg-BG" dirty="0" smtClean="0">
                <a:solidFill>
                  <a:srgbClr val="0B0492"/>
                </a:solidFill>
              </a:rPr>
              <a:t>от общия бюджет</a:t>
            </a:r>
            <a:r>
              <a:rPr lang="fr-FR" dirty="0" smtClean="0">
                <a:solidFill>
                  <a:srgbClr val="0B0492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B0492"/>
                </a:solidFill>
              </a:rPr>
              <a:t>2 </a:t>
            </a:r>
            <a:r>
              <a:rPr lang="bg-BG" dirty="0" smtClean="0">
                <a:solidFill>
                  <a:srgbClr val="0B0492"/>
                </a:solidFill>
              </a:rPr>
              <a:t>работни пакета</a:t>
            </a:r>
            <a:r>
              <a:rPr lang="fr-FR" dirty="0" smtClean="0">
                <a:solidFill>
                  <a:srgbClr val="0B0492"/>
                </a:solidFill>
              </a:rPr>
              <a:t>:</a:t>
            </a:r>
          </a:p>
          <a:p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РП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 1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Управление на проекта</a:t>
            </a:r>
            <a:endParaRPr lang="fr-FR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РП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 2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Разработване на проекта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 (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осъществяване на начални проучвания, контакти и анализи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)</a:t>
            </a:r>
            <a:endParaRPr lang="fr-FR" dirty="0" smtClean="0">
              <a:solidFill>
                <a:srgbClr val="0B0492"/>
              </a:solidFill>
            </a:endParaRPr>
          </a:p>
          <a:p>
            <a:endParaRPr lang="fr-FR" dirty="0">
              <a:solidFill>
                <a:srgbClr val="0B0492"/>
              </a:solidFill>
            </a:endParaRPr>
          </a:p>
          <a:p>
            <a:r>
              <a:rPr lang="bg-BG" b="1" dirty="0" smtClean="0">
                <a:solidFill>
                  <a:srgbClr val="0B0492"/>
                </a:solidFill>
              </a:rPr>
              <a:t>Етап</a:t>
            </a:r>
            <a:r>
              <a:rPr lang="fr-FR" b="1" dirty="0" smtClean="0">
                <a:solidFill>
                  <a:srgbClr val="0B0492"/>
                </a:solidFill>
              </a:rPr>
              <a:t> 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B0492"/>
                </a:solidFill>
              </a:rPr>
              <a:t>24-</a:t>
            </a:r>
            <a:r>
              <a:rPr lang="bg-BG" dirty="0" smtClean="0">
                <a:solidFill>
                  <a:srgbClr val="0B0492"/>
                </a:solidFill>
              </a:rPr>
              <a:t>месечен „оперативен“ етап</a:t>
            </a:r>
            <a:endParaRPr lang="fr-FR" dirty="0" smtClean="0">
              <a:solidFill>
                <a:srgbClr val="0B049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B0492"/>
                </a:solidFill>
              </a:rPr>
              <a:t>4 </a:t>
            </a:r>
            <a:r>
              <a:rPr lang="bg-BG" dirty="0" smtClean="0">
                <a:solidFill>
                  <a:srgbClr val="0B0492"/>
                </a:solidFill>
              </a:rPr>
              <a:t>работни пакета:</a:t>
            </a:r>
            <a:endParaRPr lang="fr-FR" dirty="0" smtClean="0">
              <a:solidFill>
                <a:srgbClr val="0B0492"/>
              </a:solidFill>
            </a:endParaRPr>
          </a:p>
          <a:p>
            <a:pPr marL="285750" indent="-285750">
              <a:buFont typeface="Wingdings"/>
              <a:buChar char="à"/>
            </a:pP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РП 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1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Управление на проекта</a:t>
            </a:r>
            <a:endParaRPr lang="fr-FR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РП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 2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Межднароден обмен на опит</a:t>
            </a:r>
            <a:endParaRPr lang="fr-FR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РП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 3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Ефект  върху местното управление </a:t>
            </a:r>
          </a:p>
          <a:p>
            <a:r>
              <a:rPr lang="bg-BG" dirty="0">
                <a:solidFill>
                  <a:srgbClr val="0B0492"/>
                </a:solidFill>
                <a:sym typeface="Wingdings" panose="05000000000000000000" pitchFamily="2" charset="2"/>
              </a:rPr>
              <a:t>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    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(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действия на ниво община или град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Wingdings"/>
              <a:buChar char="à"/>
            </a:pP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РП</a:t>
            </a:r>
            <a:r>
              <a:rPr lang="fr-FR" dirty="0" smtClean="0">
                <a:solidFill>
                  <a:srgbClr val="0B0492"/>
                </a:solidFill>
                <a:sym typeface="Wingdings" panose="05000000000000000000" pitchFamily="2" charset="2"/>
              </a:rPr>
              <a:t> 4 </a:t>
            </a:r>
            <a:r>
              <a:rPr lang="bg-BG" dirty="0" smtClean="0">
                <a:solidFill>
                  <a:srgbClr val="0B0492"/>
                </a:solidFill>
                <a:sym typeface="Wingdings" panose="05000000000000000000" pitchFamily="2" charset="2"/>
              </a:rPr>
              <a:t>Разпространение на информация и знания</a:t>
            </a:r>
            <a:endParaRPr lang="fr-FR" dirty="0" smtClean="0">
              <a:solidFill>
                <a:srgbClr val="0B049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en-GB" dirty="0"/>
          </a:p>
        </p:txBody>
      </p:sp>
      <p:sp>
        <p:nvSpPr>
          <p:cNvPr id="4" name="Accolade fermante 3"/>
          <p:cNvSpPr/>
          <p:nvPr/>
        </p:nvSpPr>
        <p:spPr>
          <a:xfrm>
            <a:off x="6732240" y="4460056"/>
            <a:ext cx="288032" cy="6463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ZoneTexte 4"/>
          <p:cNvSpPr txBox="1"/>
          <p:nvPr/>
        </p:nvSpPr>
        <p:spPr>
          <a:xfrm>
            <a:off x="7092280" y="4438853"/>
            <a:ext cx="1512168" cy="923330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B0492"/>
                </a:solidFill>
              </a:rPr>
              <a:t>URBACT </a:t>
            </a:r>
            <a:r>
              <a:rPr lang="bg-BG" dirty="0" smtClean="0">
                <a:solidFill>
                  <a:srgbClr val="0B0492"/>
                </a:solidFill>
              </a:rPr>
              <a:t>Местна група за действие</a:t>
            </a:r>
            <a:endParaRPr lang="en-GB" dirty="0">
              <a:solidFill>
                <a:srgbClr val="0B0492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2271">
            <a:off x="87494" y="1602751"/>
            <a:ext cx="745386" cy="710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2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188640"/>
            <a:ext cx="62299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Връзка между </a:t>
            </a:r>
            <a:endParaRPr lang="fr-FR" sz="2800" dirty="0" smtClean="0">
              <a:solidFill>
                <a:prstClr val="white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bg-BG" sz="2800" b="1" i="1" dirty="0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Международното и</a:t>
            </a:r>
            <a:r>
              <a:rPr lang="fr-FR" sz="2800" b="1" i="1" dirty="0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bg-BG" sz="2800" b="1" i="1" dirty="0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местното ниво</a:t>
            </a:r>
            <a:r>
              <a:rPr lang="fr-FR" sz="2800" b="1" i="1" dirty="0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b="1" i="1" dirty="0" err="1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level</a:t>
            </a:r>
            <a:endParaRPr lang="fr-FR" sz="2800" b="1" i="1" dirty="0">
              <a:solidFill>
                <a:prstClr val="white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66634" y="1399757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à coins arrondis 5"/>
          <p:cNvSpPr/>
          <p:nvPr/>
        </p:nvSpPr>
        <p:spPr bwMode="auto">
          <a:xfrm>
            <a:off x="2678684" y="1644204"/>
            <a:ext cx="2857500" cy="1714500"/>
          </a:xfrm>
          <a:prstGeom prst="roundRect">
            <a:avLst/>
          </a:prstGeom>
          <a:gradFill>
            <a:gsLst>
              <a:gs pos="85000">
                <a:schemeClr val="accent2">
                  <a:tint val="50000"/>
                  <a:satMod val="300000"/>
                </a:schemeClr>
              </a:gs>
              <a:gs pos="53000">
                <a:schemeClr val="accent2">
                  <a:tint val="37000"/>
                  <a:satMod val="300000"/>
                </a:schemeClr>
              </a:gs>
              <a:gs pos="0">
                <a:schemeClr val="accent2">
                  <a:tint val="15000"/>
                  <a:satMod val="350000"/>
                </a:schemeClr>
              </a:gs>
            </a:gsLst>
          </a:gradFill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bg-BG" dirty="0" smtClean="0">
                <a:solidFill>
                  <a:srgbClr val="000066"/>
                </a:solidFill>
              </a:rPr>
              <a:t>Международна мрежа</a:t>
            </a:r>
            <a:endParaRPr lang="fr-FR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endParaRPr lang="fr-FR" sz="1200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r>
              <a:rPr lang="bg-BG" sz="1400" dirty="0" smtClean="0">
                <a:solidFill>
                  <a:srgbClr val="000066"/>
                </a:solidFill>
              </a:rPr>
              <a:t>Градове с общи проблеми, които се учат едни от други и работят заедно по намиране на удачни решения/политики</a:t>
            </a:r>
            <a:endParaRPr lang="en-US" sz="1400" b="1" dirty="0">
              <a:solidFill>
                <a:srgbClr val="000066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2678683" y="4144516"/>
            <a:ext cx="2938065" cy="1444724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bg-BG" dirty="0" smtClean="0">
                <a:solidFill>
                  <a:srgbClr val="000066"/>
                </a:solidFill>
              </a:rPr>
              <a:t>Ниво град/община</a:t>
            </a:r>
            <a:endParaRPr lang="fr-FR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endParaRPr lang="en-US" sz="1200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r>
              <a:rPr lang="bg-BG" sz="1400" dirty="0" smtClean="0">
                <a:solidFill>
                  <a:srgbClr val="000066"/>
                </a:solidFill>
              </a:rPr>
              <a:t>Местните заинтересовани страни работят заедно по оперативното прилагане на политиките</a:t>
            </a:r>
            <a:endParaRPr lang="en-US" sz="1400" b="1" dirty="0">
              <a:solidFill>
                <a:srgbClr val="000066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6679184" y="3748608"/>
            <a:ext cx="2357437" cy="13954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bg-BG" dirty="0" smtClean="0">
                <a:solidFill>
                  <a:srgbClr val="000066"/>
                </a:solidFill>
              </a:rPr>
              <a:t>Политики</a:t>
            </a:r>
            <a:endParaRPr lang="fr-FR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endParaRPr lang="fr-FR" sz="1200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r>
              <a:rPr lang="bg-BG" sz="1600" dirty="0" smtClean="0">
                <a:solidFill>
                  <a:srgbClr val="000066"/>
                </a:solidFill>
              </a:rPr>
              <a:t>Методи и средства за ефективно прилагане на политиките</a:t>
            </a:r>
            <a:endParaRPr lang="en-US" sz="1600" dirty="0" smtClean="0">
              <a:solidFill>
                <a:srgbClr val="000066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6607746" y="2204864"/>
            <a:ext cx="2441777" cy="12961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bg-BG" dirty="0" smtClean="0">
                <a:solidFill>
                  <a:srgbClr val="000066"/>
                </a:solidFill>
              </a:rPr>
              <a:t>Знания</a:t>
            </a:r>
            <a:endParaRPr lang="en-US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endParaRPr lang="en-US" sz="1200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r>
              <a:rPr lang="bg-BG" sz="1600" dirty="0" smtClean="0">
                <a:solidFill>
                  <a:srgbClr val="000066"/>
                </a:solidFill>
              </a:rPr>
              <a:t>Добри практики</a:t>
            </a:r>
            <a:r>
              <a:rPr lang="en-US" sz="1600" dirty="0" smtClean="0">
                <a:solidFill>
                  <a:srgbClr val="000066"/>
                </a:solidFill>
              </a:rPr>
              <a:t>, </a:t>
            </a:r>
            <a:r>
              <a:rPr lang="bg-BG" sz="1600" dirty="0" smtClean="0">
                <a:solidFill>
                  <a:srgbClr val="000066"/>
                </a:solidFill>
              </a:rPr>
              <a:t>препоръчителни решения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10" name="Double flèche verticale 9"/>
          <p:cNvSpPr/>
          <p:nvPr/>
        </p:nvSpPr>
        <p:spPr bwMode="auto">
          <a:xfrm>
            <a:off x="3893121" y="3430141"/>
            <a:ext cx="357188" cy="642938"/>
          </a:xfrm>
          <a:prstGeom prst="upDownArrow">
            <a:avLst/>
          </a:prstGeom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Font typeface="Times New Roman" pitchFamily="18" charset="0"/>
              <a:buNone/>
              <a:defRPr/>
            </a:pPr>
            <a:endParaRPr lang="fr-FR" sz="2400">
              <a:solidFill>
                <a:prstClr val="black"/>
              </a:solidFill>
            </a:endParaRPr>
          </a:p>
        </p:txBody>
      </p:sp>
      <p:sp>
        <p:nvSpPr>
          <p:cNvPr id="11" name="Chevron 10"/>
          <p:cNvSpPr/>
          <p:nvPr/>
        </p:nvSpPr>
        <p:spPr bwMode="auto">
          <a:xfrm>
            <a:off x="5717159" y="3030091"/>
            <a:ext cx="890587" cy="1428750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Font typeface="Times New Roman" pitchFamily="18" charset="0"/>
              <a:buNone/>
              <a:defRPr/>
            </a:pPr>
            <a:endParaRPr lang="fr-FR" sz="2400">
              <a:solidFill>
                <a:prstClr val="black"/>
              </a:solidFill>
            </a:endParaRPr>
          </a:p>
        </p:txBody>
      </p:sp>
      <p:sp>
        <p:nvSpPr>
          <p:cNvPr id="12" name="Chevron 11"/>
          <p:cNvSpPr/>
          <p:nvPr/>
        </p:nvSpPr>
        <p:spPr bwMode="auto">
          <a:xfrm>
            <a:off x="1846834" y="3072954"/>
            <a:ext cx="831850" cy="1285875"/>
          </a:xfrm>
          <a:prstGeom prst="chevron">
            <a:avLst/>
          </a:prstGeom>
          <a:solidFill>
            <a:srgbClr val="FFC000">
              <a:alpha val="59000"/>
            </a:srgbClr>
          </a:solidFill>
          <a:ln>
            <a:noFill/>
            <a:headEnd type="none" w="med" len="med"/>
            <a:tailEnd type="none" w="med" len="med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buFont typeface="Times New Roman" pitchFamily="18" charset="0"/>
              <a:buNone/>
              <a:defRPr/>
            </a:pPr>
            <a:endParaRPr lang="fr-FR" sz="2400">
              <a:solidFill>
                <a:prstClr val="black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 bwMode="auto">
          <a:xfrm>
            <a:off x="323528" y="2572891"/>
            <a:ext cx="1523306" cy="2643188"/>
          </a:xfrm>
          <a:prstGeom prst="roundRect">
            <a:avLst/>
          </a:prstGeom>
          <a:solidFill>
            <a:srgbClr val="FFC000">
              <a:alpha val="5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marL="3175" algn="ctr">
              <a:buFont typeface="Times New Roman" pitchFamily="18" charset="0"/>
              <a:buNone/>
              <a:defRPr/>
            </a:pPr>
            <a:r>
              <a:rPr lang="fr-FR" sz="1400" dirty="0">
                <a:solidFill>
                  <a:srgbClr val="000066"/>
                </a:solidFill>
                <a:ea typeface="ＭＳ Ｐゴシック" charset="-128"/>
              </a:rPr>
              <a:t> </a:t>
            </a:r>
            <a:r>
              <a:rPr lang="bg-BG" dirty="0" smtClean="0">
                <a:solidFill>
                  <a:srgbClr val="000066"/>
                </a:solidFill>
                <a:ea typeface="ＭＳ Ｐゴシック" charset="-128"/>
              </a:rPr>
              <a:t>УРБАКТ</a:t>
            </a:r>
            <a:endParaRPr lang="fr-FR" dirty="0">
              <a:solidFill>
                <a:srgbClr val="000066"/>
              </a:solidFill>
              <a:ea typeface="ＭＳ Ｐゴシック" charset="-128"/>
            </a:endParaRPr>
          </a:p>
          <a:p>
            <a:pPr marL="3175">
              <a:buFont typeface="Times New Roman" pitchFamily="18" charset="0"/>
              <a:buNone/>
              <a:defRPr/>
            </a:pP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Arial" pitchFamily="34" charset="0"/>
              <a:buChar char="•"/>
              <a:defRPr/>
            </a:pPr>
            <a:r>
              <a:rPr lang="fr-FR" sz="1400" dirty="0">
                <a:solidFill>
                  <a:srgbClr val="000066"/>
                </a:solidFill>
                <a:ea typeface="ＭＳ Ｐゴシック" charset="-128"/>
              </a:rPr>
              <a:t> </a:t>
            </a:r>
            <a:r>
              <a:rPr lang="bg-BG" sz="1400" dirty="0" smtClean="0">
                <a:solidFill>
                  <a:srgbClr val="000066"/>
                </a:solidFill>
                <a:ea typeface="ＭＳ Ｐゴシック" charset="-128"/>
              </a:rPr>
              <a:t>Финансиране</a:t>
            </a: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Arial" pitchFamily="34" charset="0"/>
              <a:buChar char="•"/>
              <a:defRPr/>
            </a:pP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66"/>
                </a:solidFill>
                <a:ea typeface="ＭＳ Ｐゴシック" charset="-128"/>
              </a:rPr>
              <a:t> </a:t>
            </a:r>
            <a:r>
              <a:rPr lang="bg-BG" sz="1400" dirty="0" smtClean="0">
                <a:solidFill>
                  <a:srgbClr val="000066"/>
                </a:solidFill>
                <a:ea typeface="ＭＳ Ｐゴシック" charset="-128"/>
              </a:rPr>
              <a:t>Методи</a:t>
            </a: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Arial" pitchFamily="34" charset="0"/>
              <a:buChar char="•"/>
              <a:defRPr/>
            </a:pP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Arial" pitchFamily="34" charset="0"/>
              <a:buChar char="•"/>
              <a:defRPr/>
            </a:pPr>
            <a:r>
              <a:rPr lang="fr-FR" sz="1400" dirty="0">
                <a:solidFill>
                  <a:srgbClr val="000066"/>
                </a:solidFill>
                <a:ea typeface="ＭＳ Ｐゴシック" charset="-128"/>
              </a:rPr>
              <a:t> </a:t>
            </a:r>
            <a:r>
              <a:rPr lang="bg-BG" sz="1400" dirty="0" smtClean="0">
                <a:solidFill>
                  <a:srgbClr val="000066"/>
                </a:solidFill>
                <a:ea typeface="ＭＳ Ｐゴシック" charset="-128"/>
              </a:rPr>
              <a:t>Експертиза</a:t>
            </a: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Times New Roman" pitchFamily="18" charset="0"/>
              <a:buNone/>
              <a:defRPr/>
            </a:pP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  <a:p>
            <a:pPr marL="3175" algn="ctr"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66"/>
                </a:solidFill>
                <a:ea typeface="ＭＳ Ｐゴシック" charset="-128"/>
              </a:rPr>
              <a:t> </a:t>
            </a:r>
            <a:r>
              <a:rPr lang="bg-BG" sz="1400" dirty="0" smtClean="0">
                <a:solidFill>
                  <a:srgbClr val="000066"/>
                </a:solidFill>
                <a:ea typeface="ＭＳ Ｐゴシック" charset="-128"/>
              </a:rPr>
              <a:t>Изграждане на капацитет</a:t>
            </a:r>
            <a:endParaRPr lang="fr-FR" sz="1400" dirty="0">
              <a:solidFill>
                <a:srgbClr val="000066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302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3016" y="116632"/>
            <a:ext cx="61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smtClean="0">
                <a:solidFill>
                  <a:schemeClr val="bg1"/>
                </a:solidFill>
              </a:rPr>
              <a:t>Кандидатстване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bg-BG" sz="2800" b="1" i="1" dirty="0" smtClean="0">
                <a:solidFill>
                  <a:schemeClr val="bg1"/>
                </a:solidFill>
              </a:rPr>
              <a:t>Двустепенен процес</a:t>
            </a:r>
            <a:endParaRPr lang="fr-FR" sz="2800" b="1" i="1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1912" y="1268760"/>
            <a:ext cx="8461375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lvl="1" indent="0" algn="just">
              <a:spcBef>
                <a:spcPts val="500"/>
              </a:spcBef>
              <a:buClr>
                <a:srgbClr val="FF3300"/>
              </a:buClr>
              <a:buSzPct val="120000"/>
              <a:buFont typeface="Arial" charset="0"/>
              <a:buNone/>
              <a:defRPr/>
            </a:pPr>
            <a:endParaRPr lang="en-US" altLang="fr-FR" sz="2000" kern="0" dirty="0" smtClean="0">
              <a:solidFill>
                <a:srgbClr val="000090"/>
              </a:solidFill>
              <a:latin typeface="Verdana"/>
              <a:cs typeface="Verdana"/>
            </a:endParaRPr>
          </a:p>
          <a:p>
            <a:pPr marL="0" indent="0">
              <a:buNone/>
            </a:pPr>
            <a:endParaRPr lang="en-US" altLang="fr-FR" sz="2400" b="1" dirty="0">
              <a:solidFill>
                <a:srgbClr val="00009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16174" y="1268760"/>
            <a:ext cx="6487846" cy="5135151"/>
            <a:chOff x="396" y="84"/>
            <a:chExt cx="5390" cy="4270"/>
          </a:xfrm>
        </p:grpSpPr>
        <p:sp>
          <p:nvSpPr>
            <p:cNvPr id="7" name="ZoneTexte 6"/>
            <p:cNvSpPr txBox="1">
              <a:spLocks noChangeArrowheads="1"/>
            </p:cNvSpPr>
            <p:nvPr/>
          </p:nvSpPr>
          <p:spPr bwMode="auto">
            <a:xfrm>
              <a:off x="402" y="596"/>
              <a:ext cx="2790" cy="3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Първо/начално предложение</a:t>
              </a:r>
              <a:endParaRPr lang="fr-FR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ZoneTexte 7"/>
            <p:cNvSpPr txBox="1">
              <a:spLocks noChangeArrowheads="1"/>
            </p:cNvSpPr>
            <p:nvPr/>
          </p:nvSpPr>
          <p:spPr bwMode="auto">
            <a:xfrm>
              <a:off x="902" y="1106"/>
              <a:ext cx="3179" cy="5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Проверка на допустимост </a:t>
              </a:r>
              <a:r>
                <a:rPr lang="fr-FR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&amp; </a:t>
              </a:r>
              <a:r>
                <a:rPr lang="bg-BG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оценка</a:t>
              </a:r>
              <a:endParaRPr lang="fr-FR" sz="1700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Одобрение от КН </a:t>
              </a:r>
              <a:r>
                <a:rPr lang="fr-FR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&amp; </a:t>
              </a:r>
              <a:r>
                <a:rPr lang="bg-BG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финансиране</a:t>
              </a:r>
              <a:endParaRPr lang="fr-FR" sz="1700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ZoneTexte 8"/>
            <p:cNvSpPr txBox="1">
              <a:spLocks noChangeArrowheads="1"/>
            </p:cNvSpPr>
            <p:nvPr/>
          </p:nvSpPr>
          <p:spPr bwMode="auto">
            <a:xfrm>
              <a:off x="1542" y="1880"/>
              <a:ext cx="2849" cy="5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fr-FR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6</a:t>
              </a:r>
              <a:r>
                <a:rPr lang="bg-BG" sz="1700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 месеца за разработване на окончателно предложение</a:t>
              </a:r>
              <a:endParaRPr lang="fr-FR" sz="1700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ZoneTexte 9"/>
            <p:cNvSpPr txBox="1">
              <a:spLocks noChangeArrowheads="1"/>
            </p:cNvSpPr>
            <p:nvPr/>
          </p:nvSpPr>
          <p:spPr bwMode="auto">
            <a:xfrm>
              <a:off x="1539" y="2419"/>
              <a:ext cx="2790" cy="3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Подаване на предложението</a:t>
              </a:r>
              <a:endParaRPr lang="fr-FR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ZoneTexte 11"/>
            <p:cNvSpPr txBox="1">
              <a:spLocks noChangeArrowheads="1"/>
            </p:cNvSpPr>
            <p:nvPr/>
          </p:nvSpPr>
          <p:spPr bwMode="auto">
            <a:xfrm>
              <a:off x="2996" y="3817"/>
              <a:ext cx="2790" cy="53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24 месеца за изпълнение на дейностите на мрежата</a:t>
              </a:r>
              <a:endParaRPr lang="fr-FR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" name="Flèche vers le bas 14"/>
            <p:cNvSpPr>
              <a:spLocks noChangeArrowheads="1"/>
            </p:cNvSpPr>
            <p:nvPr/>
          </p:nvSpPr>
          <p:spPr bwMode="auto">
            <a:xfrm>
              <a:off x="2568" y="2328"/>
              <a:ext cx="227" cy="18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defTabSz="914400"/>
              <a:endParaRPr lang="fr-FR" altLang="fr-FR" sz="2400" b="0">
                <a:solidFill>
                  <a:schemeClr val="tx1"/>
                </a:solidFill>
              </a:endParaRPr>
            </a:p>
          </p:txBody>
        </p:sp>
        <p:sp>
          <p:nvSpPr>
            <p:cNvPr id="13" name="Flèche vers le bas 16"/>
            <p:cNvSpPr>
              <a:spLocks noChangeArrowheads="1"/>
            </p:cNvSpPr>
            <p:nvPr/>
          </p:nvSpPr>
          <p:spPr bwMode="auto">
            <a:xfrm>
              <a:off x="3513" y="3617"/>
              <a:ext cx="227" cy="17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defTabSz="914400"/>
              <a:endParaRPr lang="fr-FR" altLang="fr-FR" sz="2400" b="0">
                <a:solidFill>
                  <a:schemeClr val="tx1"/>
                </a:solidFill>
              </a:endParaRPr>
            </a:p>
          </p:txBody>
        </p:sp>
        <p:sp>
          <p:nvSpPr>
            <p:cNvPr id="14" name="ZoneTexte 17"/>
            <p:cNvSpPr txBox="1">
              <a:spLocks noChangeArrowheads="1"/>
            </p:cNvSpPr>
            <p:nvPr/>
          </p:nvSpPr>
          <p:spPr bwMode="auto">
            <a:xfrm>
              <a:off x="396" y="84"/>
              <a:ext cx="2399" cy="30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2060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dirty="0" smtClean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Покана за предложения</a:t>
              </a:r>
              <a:endParaRPr lang="fr-FR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" name="Flèche vers le bas 18"/>
            <p:cNvSpPr>
              <a:spLocks noChangeArrowheads="1"/>
            </p:cNvSpPr>
            <p:nvPr/>
          </p:nvSpPr>
          <p:spPr bwMode="auto">
            <a:xfrm>
              <a:off x="1192" y="391"/>
              <a:ext cx="227" cy="18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defTabSz="914400"/>
              <a:endParaRPr lang="fr-FR" altLang="fr-FR" sz="2400" b="0">
                <a:solidFill>
                  <a:schemeClr val="tx1"/>
                </a:solidFill>
              </a:endParaRPr>
            </a:p>
          </p:txBody>
        </p:sp>
        <p:sp>
          <p:nvSpPr>
            <p:cNvPr id="16" name="Flèche vers le bas 18"/>
            <p:cNvSpPr>
              <a:spLocks noChangeArrowheads="1"/>
            </p:cNvSpPr>
            <p:nvPr/>
          </p:nvSpPr>
          <p:spPr bwMode="auto">
            <a:xfrm>
              <a:off x="1607" y="890"/>
              <a:ext cx="227" cy="18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defTabSz="914400"/>
              <a:endParaRPr lang="fr-FR" altLang="fr-FR" sz="2400" b="0">
                <a:solidFill>
                  <a:schemeClr val="tx1"/>
                </a:solidFill>
              </a:endParaRPr>
            </a:p>
          </p:txBody>
        </p:sp>
        <p:sp>
          <p:nvSpPr>
            <p:cNvPr id="17" name="ZoneTexte 7"/>
            <p:cNvSpPr txBox="1">
              <a:spLocks noChangeArrowheads="1"/>
            </p:cNvSpPr>
            <p:nvPr/>
          </p:nvSpPr>
          <p:spPr bwMode="auto">
            <a:xfrm>
              <a:off x="2218" y="2992"/>
              <a:ext cx="3060" cy="5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7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sz="1700" dirty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Проверка на допустимост </a:t>
              </a:r>
              <a:r>
                <a:rPr lang="fr-FR" sz="1700" dirty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&amp; </a:t>
              </a:r>
              <a:r>
                <a:rPr lang="bg-BG" sz="1700" dirty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оценка</a:t>
              </a:r>
              <a:endParaRPr lang="fr-FR" sz="1700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  <a:p>
              <a:pPr algn="ctr"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bg-BG" sz="1700" dirty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Одобрение от КН </a:t>
              </a:r>
              <a:r>
                <a:rPr lang="fr-FR" sz="1700" dirty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&amp; </a:t>
              </a:r>
              <a:r>
                <a:rPr lang="bg-BG" sz="1700" dirty="0">
                  <a:solidFill>
                    <a:srgbClr val="0B0492"/>
                  </a:solidFill>
                  <a:ea typeface="ＭＳ Ｐゴシック" charset="0"/>
                  <a:cs typeface="ＭＳ Ｐゴシック" charset="0"/>
                </a:rPr>
                <a:t>финансиране</a:t>
              </a:r>
              <a:endParaRPr lang="fr-FR" sz="1700" dirty="0">
                <a:solidFill>
                  <a:srgbClr val="0B0492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" name="Flèche vers le bas 14"/>
            <p:cNvSpPr>
              <a:spLocks noChangeArrowheads="1"/>
            </p:cNvSpPr>
            <p:nvPr/>
          </p:nvSpPr>
          <p:spPr bwMode="auto">
            <a:xfrm>
              <a:off x="2927" y="2778"/>
              <a:ext cx="227" cy="18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defTabSz="914400"/>
              <a:endParaRPr lang="fr-FR" altLang="fr-FR" sz="2400" b="0">
                <a:solidFill>
                  <a:schemeClr val="tx1"/>
                </a:solidFill>
              </a:endParaRPr>
            </a:p>
          </p:txBody>
        </p:sp>
        <p:sp>
          <p:nvSpPr>
            <p:cNvPr id="19" name="Flèche vers le bas 18"/>
            <p:cNvSpPr>
              <a:spLocks noChangeArrowheads="1"/>
            </p:cNvSpPr>
            <p:nvPr/>
          </p:nvSpPr>
          <p:spPr bwMode="auto">
            <a:xfrm>
              <a:off x="2086" y="1701"/>
              <a:ext cx="227" cy="18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1pPr>
              <a:lvl2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2pPr>
              <a:lvl3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3pPr>
              <a:lvl4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4pPr>
              <a:lvl5pPr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bg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defTabSz="914400"/>
              <a:endParaRPr lang="fr-FR" altLang="fr-FR" sz="2400" b="0">
                <a:solidFill>
                  <a:schemeClr val="tx1"/>
                </a:solidFill>
              </a:endParaRPr>
            </a:p>
          </p:txBody>
        </p:sp>
      </p:grpSp>
      <p:sp>
        <p:nvSpPr>
          <p:cNvPr id="20" name="Oval 25"/>
          <p:cNvSpPr>
            <a:spLocks noChangeArrowheads="1"/>
          </p:cNvSpPr>
          <p:nvPr/>
        </p:nvSpPr>
        <p:spPr bwMode="auto">
          <a:xfrm>
            <a:off x="6084168" y="1268759"/>
            <a:ext cx="2592287" cy="2053459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bg-BG" altLang="fr-FR" sz="1600" dirty="0" smtClean="0">
                <a:solidFill>
                  <a:srgbClr val="0B0492"/>
                </a:solidFill>
                <a:latin typeface="+mj-lt"/>
              </a:rPr>
              <a:t>Предлагано партньорство </a:t>
            </a:r>
          </a:p>
          <a:p>
            <a:pPr algn="ctr" defTabSz="914400" eaLnBrk="1" hangingPunct="1"/>
            <a:r>
              <a:rPr lang="bg-BG" altLang="fr-FR" sz="1600" dirty="0" smtClean="0">
                <a:solidFill>
                  <a:srgbClr val="0B0492"/>
                </a:solidFill>
                <a:latin typeface="+mj-lt"/>
              </a:rPr>
              <a:t>с определени задължителни </a:t>
            </a:r>
          </a:p>
          <a:p>
            <a:pPr algn="ctr" defTabSz="914400" eaLnBrk="1" hangingPunct="1"/>
            <a:r>
              <a:rPr lang="bg-BG" altLang="fr-FR" sz="1600" dirty="0" smtClean="0">
                <a:solidFill>
                  <a:srgbClr val="0B0492"/>
                </a:solidFill>
                <a:latin typeface="+mj-lt"/>
              </a:rPr>
              <a:t>и избираеми теми</a:t>
            </a:r>
            <a:endParaRPr lang="fr-FR" altLang="fr-FR" sz="1600" dirty="0">
              <a:solidFill>
                <a:srgbClr val="0B0492"/>
              </a:solidFill>
              <a:latin typeface="+mj-lt"/>
            </a:endParaRPr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>
            <a:off x="1490066" y="1746794"/>
            <a:ext cx="4810126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28"/>
          <p:cNvSpPr>
            <a:spLocks noChangeArrowheads="1"/>
          </p:cNvSpPr>
          <p:nvPr/>
        </p:nvSpPr>
        <p:spPr bwMode="auto">
          <a:xfrm>
            <a:off x="6387057" y="3322218"/>
            <a:ext cx="2289397" cy="1831575"/>
          </a:xfrm>
          <a:prstGeom prst="ellipse">
            <a:avLst/>
          </a:prstGeom>
          <a:noFill/>
          <a:ln w="25400">
            <a:solidFill>
              <a:srgbClr val="C0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bg-BG" altLang="fr-FR" sz="1600" dirty="0" smtClean="0">
                <a:solidFill>
                  <a:srgbClr val="0B0492"/>
                </a:solidFill>
                <a:latin typeface="+mj-lt"/>
              </a:rPr>
              <a:t>Одобрено попълнено</a:t>
            </a:r>
          </a:p>
          <a:p>
            <a:pPr algn="ctr" defTabSz="914400" eaLnBrk="1" hangingPunct="1"/>
            <a:r>
              <a:rPr lang="bg-BG" altLang="fr-FR" sz="1600" dirty="0" smtClean="0">
                <a:solidFill>
                  <a:srgbClr val="0B0492"/>
                </a:solidFill>
                <a:latin typeface="+mj-lt"/>
              </a:rPr>
              <a:t> партньорство</a:t>
            </a:r>
          </a:p>
          <a:p>
            <a:pPr algn="ctr" defTabSz="914400" eaLnBrk="1" hangingPunct="1"/>
            <a:r>
              <a:rPr lang="bg-BG" altLang="fr-FR" sz="1600" dirty="0" smtClean="0">
                <a:solidFill>
                  <a:srgbClr val="0B0492"/>
                </a:solidFill>
                <a:latin typeface="+mj-lt"/>
              </a:rPr>
              <a:t> с план за работа</a:t>
            </a:r>
          </a:p>
          <a:p>
            <a:pPr algn="ctr" defTabSz="914400" eaLnBrk="1" hangingPunct="1"/>
            <a:endParaRPr lang="fr-FR" altLang="fr-FR" sz="1600" dirty="0">
              <a:solidFill>
                <a:srgbClr val="0B0492"/>
              </a:solidFill>
              <a:latin typeface="+mj-lt"/>
            </a:endParaRPr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 flipV="1">
            <a:off x="3117142" y="3971026"/>
            <a:ext cx="3269916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979712" y="492519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914400" eaLnBrk="1" hangingPunct="1"/>
            <a:r>
              <a:rPr lang="fr-FR" altLang="fr-FR" sz="2400" dirty="0">
                <a:solidFill>
                  <a:srgbClr val="FF3300"/>
                </a:solidFill>
              </a:rPr>
              <a:t>!!!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480217" y="2622192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914400" eaLnBrk="1" hangingPunct="1"/>
            <a:r>
              <a:rPr lang="fr-FR" altLang="fr-FR" sz="2400" dirty="0">
                <a:solidFill>
                  <a:srgbClr val="FF3300"/>
                </a:solidFill>
              </a:rPr>
              <a:t>!!!</a:t>
            </a: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66634" y="4568109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77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ZoneTexte 63"/>
          <p:cNvSpPr txBox="1"/>
          <p:nvPr/>
        </p:nvSpPr>
        <p:spPr>
          <a:xfrm>
            <a:off x="186518" y="145270"/>
            <a:ext cx="61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График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bg-BG" sz="2800" b="1" i="1" dirty="0" smtClean="0">
                <a:solidFill>
                  <a:schemeClr val="bg1"/>
                </a:solidFill>
              </a:rPr>
              <a:t>Етап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>
                <a:solidFill>
                  <a:schemeClr val="bg1"/>
                </a:solidFill>
              </a:rPr>
              <a:t>1 &amp; </a:t>
            </a:r>
            <a:r>
              <a:rPr lang="bg-BG" sz="2800" b="1" i="1" dirty="0" smtClean="0">
                <a:solidFill>
                  <a:schemeClr val="bg1"/>
                </a:solidFill>
              </a:rPr>
              <a:t>Етап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2" y="1428837"/>
            <a:ext cx="9125148" cy="4047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9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3016" y="188640"/>
            <a:ext cx="61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Как да кандидатстваме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bg-BG" sz="2800" b="1" i="1" dirty="0" smtClean="0">
                <a:solidFill>
                  <a:schemeClr val="bg1"/>
                </a:solidFill>
              </a:rPr>
              <a:t>Тематичен фокус</a:t>
            </a:r>
            <a:endParaRPr lang="en-US" sz="2800" b="1" i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36512" y="1268760"/>
            <a:ext cx="8461375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lvl="1" indent="0" algn="just">
              <a:spcBef>
                <a:spcPts val="500"/>
              </a:spcBef>
              <a:buClr>
                <a:srgbClr val="FF3300"/>
              </a:buClr>
              <a:buSzPct val="120000"/>
              <a:buFont typeface="Arial" charset="0"/>
              <a:buNone/>
              <a:defRPr/>
            </a:pPr>
            <a:endParaRPr lang="en-US" altLang="fr-FR" sz="2000" kern="0" dirty="0" smtClean="0">
              <a:solidFill>
                <a:srgbClr val="000090"/>
              </a:solidFill>
              <a:latin typeface="Verdana"/>
              <a:cs typeface="Verdana"/>
            </a:endParaRPr>
          </a:p>
          <a:p>
            <a:pPr marL="0" indent="0">
              <a:buNone/>
            </a:pPr>
            <a:endParaRPr lang="en-US" altLang="fr-FR" sz="2400" b="1" dirty="0">
              <a:solidFill>
                <a:srgbClr val="000090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5361" y="1290062"/>
            <a:ext cx="8208912" cy="12961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67544" y="2708920"/>
            <a:ext cx="8208912" cy="2808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827585" y="1340768"/>
            <a:ext cx="489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u="sng" spc="300" dirty="0" smtClean="0">
                <a:solidFill>
                  <a:srgbClr val="0B0492"/>
                </a:solidFill>
              </a:rPr>
              <a:t>Избор на тема и/или политика</a:t>
            </a:r>
            <a:r>
              <a:rPr lang="fr-FR" b="1" u="sng" spc="300" dirty="0" smtClean="0">
                <a:solidFill>
                  <a:srgbClr val="0B0492"/>
                </a:solidFill>
              </a:rPr>
              <a:t>:</a:t>
            </a:r>
            <a:endParaRPr lang="fr-FR" b="1" u="sng" spc="300" dirty="0">
              <a:solidFill>
                <a:srgbClr val="0B049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4933" y="278092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u="sng" spc="300" dirty="0" smtClean="0">
                <a:solidFill>
                  <a:srgbClr val="0B0492"/>
                </a:solidFill>
              </a:rPr>
              <a:t>Определяне на предизвикателствата</a:t>
            </a:r>
            <a:r>
              <a:rPr lang="fr-FR" b="1" u="sng" spc="300" dirty="0" smtClean="0">
                <a:solidFill>
                  <a:srgbClr val="0B0492"/>
                </a:solidFill>
              </a:rPr>
              <a:t>:</a:t>
            </a:r>
            <a:endParaRPr lang="fr-FR" b="1" u="sng" spc="300" dirty="0">
              <a:solidFill>
                <a:srgbClr val="0B0492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6258" y="1608747"/>
            <a:ext cx="6125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1600" dirty="0" smtClean="0">
                <a:solidFill>
                  <a:srgbClr val="0B0492"/>
                </a:solidFill>
              </a:rPr>
              <a:t>Партньрите имат </a:t>
            </a:r>
            <a:r>
              <a:rPr lang="bg-BG" sz="1600" dirty="0" smtClean="0">
                <a:solidFill>
                  <a:srgbClr val="0B0492"/>
                </a:solidFill>
              </a:rPr>
              <a:t>план </a:t>
            </a:r>
            <a:r>
              <a:rPr lang="bg-BG" sz="1600" dirty="0" smtClean="0">
                <a:solidFill>
                  <a:srgbClr val="0B0492"/>
                </a:solidFill>
              </a:rPr>
              <a:t>с осигурено финансиране</a:t>
            </a:r>
            <a:endParaRPr lang="fr-FR" sz="1600" u="sng" dirty="0" smtClean="0">
              <a:solidFill>
                <a:srgbClr val="0B0492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1600" dirty="0" smtClean="0">
                <a:solidFill>
                  <a:srgbClr val="0B0492"/>
                </a:solidFill>
              </a:rPr>
              <a:t>Има връзка с една от 10те тематични цели на ЕФРР</a:t>
            </a:r>
            <a:endParaRPr lang="fr-FR" sz="1600" dirty="0">
              <a:solidFill>
                <a:srgbClr val="0B049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854" y="2110339"/>
            <a:ext cx="369113" cy="359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Accolade fermante 17"/>
          <p:cNvSpPr/>
          <p:nvPr/>
        </p:nvSpPr>
        <p:spPr>
          <a:xfrm>
            <a:off x="4425333" y="3150260"/>
            <a:ext cx="360040" cy="673550"/>
          </a:xfrm>
          <a:prstGeom prst="rightBrace">
            <a:avLst>
              <a:gd name="adj1" fmla="val 36778"/>
              <a:gd name="adj2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ccolade fermante 30"/>
          <p:cNvSpPr/>
          <p:nvPr/>
        </p:nvSpPr>
        <p:spPr>
          <a:xfrm>
            <a:off x="4425333" y="4005064"/>
            <a:ext cx="360040" cy="1440160"/>
          </a:xfrm>
          <a:prstGeom prst="rightBrace">
            <a:avLst>
              <a:gd name="adj1" fmla="val 53032"/>
              <a:gd name="adj2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ZoneTexte 32"/>
          <p:cNvSpPr txBox="1"/>
          <p:nvPr/>
        </p:nvSpPr>
        <p:spPr>
          <a:xfrm>
            <a:off x="4785373" y="3212976"/>
            <a:ext cx="19442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solidFill>
                  <a:srgbClr val="FF0000"/>
                </a:solidFill>
              </a:rPr>
              <a:t>3</a:t>
            </a:r>
            <a:r>
              <a:rPr lang="fr-FR" dirty="0" smtClean="0">
                <a:solidFill>
                  <a:srgbClr val="0B0492"/>
                </a:solidFill>
              </a:rPr>
              <a:t> </a:t>
            </a:r>
            <a:r>
              <a:rPr lang="bg-BG" i="1" dirty="0" smtClean="0">
                <a:solidFill>
                  <a:srgbClr val="0B0492"/>
                </a:solidFill>
              </a:rPr>
              <a:t>Задължителни</a:t>
            </a:r>
            <a:r>
              <a:rPr lang="fr-FR" dirty="0" smtClean="0">
                <a:solidFill>
                  <a:srgbClr val="0B0492"/>
                </a:solidFill>
              </a:rPr>
              <a:t> </a:t>
            </a:r>
            <a:endParaRPr lang="fr-FR" dirty="0">
              <a:solidFill>
                <a:srgbClr val="0B0492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932914" y="4428401"/>
            <a:ext cx="1364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>
                <a:solidFill>
                  <a:srgbClr val="0B0492"/>
                </a:solidFill>
              </a:rPr>
              <a:t>Избираеми</a:t>
            </a:r>
            <a:endParaRPr lang="fr-FR" i="1" dirty="0" smtClean="0">
              <a:solidFill>
                <a:srgbClr val="0B0492"/>
              </a:solidFill>
            </a:endParaRPr>
          </a:p>
          <a:p>
            <a:r>
              <a:rPr lang="bg-BG" sz="1400" i="1" dirty="0" smtClean="0">
                <a:solidFill>
                  <a:srgbClr val="FF0000"/>
                </a:solidFill>
              </a:rPr>
              <a:t>1 или повече</a:t>
            </a:r>
            <a:endParaRPr lang="fr-FR" sz="1400" i="1" dirty="0"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53017" y="3068960"/>
            <a:ext cx="44323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+mj-lt"/>
              <a:buAutoNum type="arabicPeriod"/>
            </a:pPr>
            <a:r>
              <a:rPr lang="bg-BG" sz="1100" dirty="0">
                <a:solidFill>
                  <a:srgbClr val="FF0000"/>
                </a:solidFill>
                <a:cs typeface="Arial" panose="020B0604020202020204" pitchFamily="34" charset="0"/>
              </a:rPr>
              <a:t>Осигуряване на интегриран подход при прилагане на политиките за градско развитие</a:t>
            </a:r>
            <a:endParaRPr lang="en-US" sz="11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bg-BG" sz="1100" dirty="0">
                <a:solidFill>
                  <a:srgbClr val="FF0000"/>
                </a:solidFill>
                <a:cs typeface="Arial" panose="020B0604020202020204" pitchFamily="34" charset="0"/>
              </a:rPr>
              <a:t>Подобряване на включването на заинтересованите страни в прилагането на политиките</a:t>
            </a:r>
            <a:endParaRPr lang="en-US" sz="11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bg-BG" sz="1100" dirty="0">
                <a:solidFill>
                  <a:srgbClr val="FF0000"/>
                </a:solidFill>
                <a:cs typeface="Arial" panose="020B0604020202020204" pitchFamily="34" charset="0"/>
              </a:rPr>
              <a:t>Създаване на ефикасни системи за наблюдение</a:t>
            </a:r>
            <a:endParaRPr lang="en-US" sz="11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+mj-lt"/>
              <a:buAutoNum type="arabicPeriod" startAt="4"/>
            </a:pP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Подготовка на процедури за одобрение на проекти </a:t>
            </a:r>
            <a:r>
              <a:rPr lang="en-GB" sz="1100" dirty="0">
                <a:solidFill>
                  <a:srgbClr val="000090"/>
                </a:solidFill>
                <a:cs typeface="Arial" panose="020B0604020202020204" pitchFamily="34" charset="0"/>
              </a:rPr>
              <a:t>(</a:t>
            </a: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покани за проекти, критерии за избор, подкрепа за изпълнението им</a:t>
            </a:r>
            <a:r>
              <a:rPr lang="en-GB" sz="1100" dirty="0">
                <a:solidFill>
                  <a:srgbClr val="000090"/>
                </a:solidFill>
                <a:cs typeface="Arial" panose="020B0604020202020204" pitchFamily="34" charset="0"/>
              </a:rPr>
              <a:t>,</a:t>
            </a: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 и т.н.</a:t>
            </a:r>
            <a:r>
              <a:rPr lang="en-GB" sz="1100" dirty="0">
                <a:solidFill>
                  <a:srgbClr val="000090"/>
                </a:solidFill>
                <a:cs typeface="Arial" panose="020B0604020202020204" pitchFamily="34" charset="0"/>
              </a:rPr>
              <a:t>)</a:t>
            </a:r>
          </a:p>
          <a:p>
            <a:pPr>
              <a:buFont typeface="+mj-lt"/>
              <a:buAutoNum type="arabicPeriod" startAt="4"/>
            </a:pP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Организация на управленските процеси по прилагане на градските планове</a:t>
            </a:r>
            <a:endParaRPr lang="en-GB" sz="11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Преход от интегрирани стратегии към оперативни планове за действие</a:t>
            </a:r>
            <a:endParaRPr lang="en-GB" sz="11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Създаване на публично-частни партньорства</a:t>
            </a:r>
            <a:endParaRPr lang="en-GB" sz="11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 startAt="4"/>
            </a:pP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Усъвършенстване на правилата за възлагане на обществени поръчки</a:t>
            </a:r>
            <a:endParaRPr lang="en-GB" sz="11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AutoNum type="arabicPeriod" startAt="9"/>
            </a:pPr>
            <a:r>
              <a:rPr lang="bg-BG" sz="1100" dirty="0">
                <a:solidFill>
                  <a:srgbClr val="000090"/>
                </a:solidFill>
                <a:cs typeface="Arial" panose="020B0604020202020204" pitchFamily="34" charset="0"/>
              </a:rPr>
              <a:t>Насърчаване използването на финансови инструменти</a:t>
            </a:r>
          </a:p>
        </p:txBody>
      </p:sp>
      <p:cxnSp>
        <p:nvCxnSpPr>
          <p:cNvPr id="35" name="Connecteur droit 34"/>
          <p:cNvCxnSpPr/>
          <p:nvPr/>
        </p:nvCxnSpPr>
        <p:spPr>
          <a:xfrm>
            <a:off x="971600" y="4023261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267" y="1710100"/>
            <a:ext cx="49371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621" y="4412048"/>
            <a:ext cx="226790" cy="24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598" y="3438981"/>
            <a:ext cx="238028" cy="24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618" y="3439707"/>
            <a:ext cx="238028" cy="24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686" y="3445411"/>
            <a:ext cx="238028" cy="24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201" y="4421847"/>
            <a:ext cx="226790" cy="24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6729589" y="1484784"/>
            <a:ext cx="1152128" cy="3744416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ZoneTexte 53"/>
          <p:cNvSpPr txBox="1"/>
          <p:nvPr/>
        </p:nvSpPr>
        <p:spPr>
          <a:xfrm rot="5400000">
            <a:off x="7247994" y="3152667"/>
            <a:ext cx="1623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r>
              <a:rPr lang="en-GB" sz="1400" dirty="0" smtClean="0"/>
              <a:t>      7-9  Partners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3385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116632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bg1"/>
                </a:solidFill>
              </a:rPr>
              <a:t>Как да кандидатстваме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bg-BG" sz="2800" b="1" i="1" dirty="0" smtClean="0">
                <a:solidFill>
                  <a:schemeClr val="bg1"/>
                </a:solidFill>
              </a:rPr>
              <a:t>Методическа помощ</a:t>
            </a:r>
            <a:endParaRPr lang="fr-FR" sz="2800" b="1" i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1340768"/>
            <a:ext cx="87849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B0492"/>
                </a:solidFill>
              </a:rPr>
              <a:t>Подготовка на предложенията </a:t>
            </a:r>
            <a:r>
              <a:rPr lang="fr-FR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Ръководство на УРБАКТ за мрежите</a:t>
            </a:r>
            <a:endParaRPr lang="fr-FR" sz="2200" b="1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GB" sz="2200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B0492"/>
                </a:solidFill>
              </a:rPr>
              <a:t>Намиране на партньори </a:t>
            </a:r>
            <a:r>
              <a:rPr lang="fr-FR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>
                <a:solidFill>
                  <a:srgbClr val="0B0492"/>
                </a:solidFill>
                <a:sym typeface="Wingdings" panose="05000000000000000000" pitchFamily="2" charset="2"/>
              </a:rPr>
              <a:t>http://urbact.eu/node/add/project-idea</a:t>
            </a:r>
          </a:p>
          <a:p>
            <a:pPr>
              <a:buClr>
                <a:srgbClr val="FF0000"/>
              </a:buClr>
            </a:pP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Търсачка на страницата на програмата</a:t>
            </a:r>
            <a:endParaRPr lang="fr-FR" sz="2200" b="1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dirty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B0492"/>
                </a:solidFill>
              </a:rPr>
              <a:t>Помощ от експерт </a:t>
            </a:r>
            <a:r>
              <a:rPr lang="fr-FR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База данни на валидирани експерти</a:t>
            </a:r>
            <a:endParaRPr lang="fr-FR" sz="2200" b="1" dirty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B0492"/>
                </a:solidFill>
              </a:rPr>
              <a:t>Формуляр за кандидатстване </a:t>
            </a:r>
            <a:r>
              <a:rPr lang="fr-FR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онлайн</a:t>
            </a:r>
            <a:r>
              <a:rPr lang="fr-FR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 </a:t>
            </a: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на</a:t>
            </a:r>
            <a:r>
              <a:rPr lang="fr-FR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 SYNERGIE-CTE</a:t>
            </a:r>
            <a:endParaRPr lang="fr-FR" sz="2200" b="1" dirty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b="1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B0492"/>
                </a:solidFill>
              </a:rPr>
              <a:t>Друга информация </a:t>
            </a:r>
            <a:r>
              <a:rPr lang="fr-FR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 </a:t>
            </a: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Програмен наръчник</a:t>
            </a:r>
            <a:endParaRPr lang="fr-FR" sz="2200" b="1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sz="2200" b="1" dirty="0" smtClean="0">
              <a:solidFill>
                <a:srgbClr val="0B0492"/>
              </a:solidFill>
              <a:sym typeface="Wingdings" panose="05000000000000000000" pitchFamily="2" charset="2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Въпроси може да отправят и към </a:t>
            </a:r>
            <a:r>
              <a:rPr lang="fr-FR" sz="22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</a:t>
            </a:r>
            <a:r>
              <a:rPr lang="fr-FR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 </a:t>
            </a:r>
            <a:r>
              <a:rPr lang="bg-BG" sz="2200" b="1" dirty="0" smtClean="0">
                <a:solidFill>
                  <a:srgbClr val="0B0492"/>
                </a:solidFill>
                <a:sym typeface="Wingdings" panose="05000000000000000000" pitchFamily="2" charset="2"/>
              </a:rPr>
              <a:t>Звената да информация</a:t>
            </a:r>
            <a:endParaRPr lang="fr-FR" sz="2200" b="1" dirty="0">
              <a:solidFill>
                <a:srgbClr val="0B0492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fr-FR" dirty="0">
              <a:solidFill>
                <a:srgbClr val="0B04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4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332656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Програма УРБАКТ накратко</a:t>
            </a:r>
            <a:endParaRPr lang="fr-FR" sz="2800" b="1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14177" y="1323554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043608" y="1573336"/>
            <a:ext cx="7200800" cy="4087912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Програма за транстериториално сътрудничество, съфинансирана от ЕФРР</a:t>
            </a: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500"/>
              </a:spcBef>
              <a:buClr>
                <a:srgbClr val="FF3300"/>
              </a:buClr>
              <a:buSzPct val="120000"/>
              <a:defRPr/>
            </a:pP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Допустими по програмата са всички 28 държави-членки, както и 2 държави-партньори – Швейцария и Норвегия</a:t>
            </a: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Основна цел</a:t>
            </a:r>
            <a:r>
              <a:rPr lang="en-US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: </a:t>
            </a: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Насърчаване на устойчивото развитие на градовете в ЕС</a:t>
            </a: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500"/>
              </a:spcBef>
              <a:buClr>
                <a:srgbClr val="FF3300"/>
              </a:buClr>
              <a:buSzPct val="120000"/>
              <a:defRPr/>
            </a:pP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Управляващ орган</a:t>
            </a:r>
            <a:r>
              <a:rPr lang="en-US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: </a:t>
            </a: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Франция</a:t>
            </a: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endParaRPr lang="en-GB" altLang="fr-FR" sz="2000" kern="0" dirty="0" smtClean="0">
              <a:solidFill>
                <a:srgbClr val="000066"/>
              </a:solidFill>
              <a:latin typeface="+mj-lt"/>
              <a:cs typeface="ＭＳ Ｐゴシック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000000"/>
              </a:buClr>
              <a:buSzPct val="100000"/>
              <a:defRPr/>
            </a:pPr>
            <a:r>
              <a:rPr lang="en-GB" altLang="fr-FR" kern="0" dirty="0">
                <a:solidFill>
                  <a:srgbClr val="000000"/>
                </a:solidFill>
                <a:latin typeface="+mj-lt"/>
                <a:cs typeface="ＭＳ Ｐゴシック" charset="0"/>
                <a:sym typeface="Wingdings" pitchFamily="2" charset="2"/>
              </a:rPr>
              <a:t>	</a:t>
            </a:r>
            <a:endParaRPr lang="en-GB" altLang="fr-FR" kern="0" dirty="0">
              <a:solidFill>
                <a:srgbClr val="000000"/>
              </a:solidFill>
              <a:latin typeface="+mj-lt"/>
              <a:cs typeface="ＭＳ Ｐゴシック" charset="0"/>
            </a:endParaRPr>
          </a:p>
          <a:p>
            <a:pPr marL="342900" indent="-342900" algn="just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altLang="fr-FR" kern="0" dirty="0">
              <a:solidFill>
                <a:srgbClr val="000000"/>
              </a:solidFill>
              <a:latin typeface="+mj-lt"/>
              <a:cs typeface="ＭＳ Ｐゴシック" charset="0"/>
            </a:endParaRPr>
          </a:p>
          <a:p>
            <a:pPr marL="342900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altLang="fr-FR" kern="0" dirty="0">
              <a:solidFill>
                <a:srgbClr val="000000"/>
              </a:solidFill>
              <a:latin typeface="+mj-lt"/>
              <a:cs typeface="ＭＳ Ｐゴシック" charset="0"/>
            </a:endParaRPr>
          </a:p>
          <a:p>
            <a:pPr marL="342900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altLang="fr-FR" kern="0" dirty="0">
              <a:solidFill>
                <a:srgbClr val="000000"/>
              </a:solidFill>
              <a:latin typeface="+mj-lt"/>
              <a:cs typeface="ＭＳ Ｐゴシック" charset="0"/>
            </a:endParaRPr>
          </a:p>
          <a:p>
            <a:pPr marL="342900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 altLang="fr-FR" kern="0" dirty="0">
              <a:solidFill>
                <a:srgbClr val="000000"/>
              </a:solidFill>
              <a:latin typeface="+mj-lt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14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1196752"/>
            <a:ext cx="8856984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200" b="1" dirty="0" smtClean="0">
                <a:solidFill>
                  <a:srgbClr val="0B0492"/>
                </a:solidFill>
              </a:rPr>
              <a:t>Покана за проекти - </a:t>
            </a:r>
            <a:r>
              <a:rPr lang="fr-FR" sz="2200" b="1" dirty="0" smtClean="0">
                <a:solidFill>
                  <a:srgbClr val="0B0492"/>
                </a:solidFill>
              </a:rPr>
              <a:t>22 </a:t>
            </a:r>
            <a:r>
              <a:rPr lang="bg-BG" sz="2200" b="1" dirty="0" smtClean="0">
                <a:solidFill>
                  <a:srgbClr val="0B0492"/>
                </a:solidFill>
              </a:rPr>
              <a:t>март - </a:t>
            </a:r>
            <a:r>
              <a:rPr lang="fr-FR" sz="2200" b="1" dirty="0" smtClean="0">
                <a:solidFill>
                  <a:srgbClr val="0B0492"/>
                </a:solidFill>
              </a:rPr>
              <a:t>22 </a:t>
            </a:r>
            <a:r>
              <a:rPr lang="bg-BG" sz="2200" b="1" dirty="0" smtClean="0">
                <a:solidFill>
                  <a:srgbClr val="0B0492"/>
                </a:solidFill>
              </a:rPr>
              <a:t>юни</a:t>
            </a:r>
            <a:r>
              <a:rPr lang="fr-FR" sz="2200" b="1" dirty="0" smtClean="0">
                <a:solidFill>
                  <a:srgbClr val="0B0492"/>
                </a:solidFill>
              </a:rPr>
              <a:t> 2016</a:t>
            </a:r>
            <a:r>
              <a:rPr lang="bg-BG" sz="2200" b="1" dirty="0" smtClean="0">
                <a:solidFill>
                  <a:srgbClr val="0B0492"/>
                </a:solidFill>
              </a:rPr>
              <a:t>г.</a:t>
            </a:r>
            <a:endParaRPr lang="fr-FR" sz="2200" b="1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rgbClr val="0B0492"/>
                </a:solidFill>
              </a:rPr>
              <a:t>22 юни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 smtClean="0">
                <a:solidFill>
                  <a:srgbClr val="0B0492"/>
                </a:solidFill>
              </a:rPr>
              <a:t>Край на прозореца за предложения</a:t>
            </a:r>
            <a:r>
              <a:rPr lang="fr-FR" sz="2000" dirty="0" smtClean="0">
                <a:solidFill>
                  <a:srgbClr val="0B0492"/>
                </a:solidFill>
              </a:rPr>
              <a:t> </a:t>
            </a:r>
          </a:p>
          <a:p>
            <a:r>
              <a:rPr lang="fr-FR" sz="2000" dirty="0" smtClean="0">
                <a:solidFill>
                  <a:srgbClr val="0B0492"/>
                </a:solidFill>
                <a:sym typeface="Wingdings" panose="05000000000000000000" pitchFamily="2" charset="2"/>
              </a:rPr>
              <a:t></a:t>
            </a:r>
            <a:r>
              <a:rPr lang="fr-FR" sz="2000" dirty="0" smtClean="0">
                <a:solidFill>
                  <a:srgbClr val="0B0492"/>
                </a:solidFill>
              </a:rPr>
              <a:t> </a:t>
            </a:r>
            <a:r>
              <a:rPr lang="bg-BG" sz="2000" dirty="0" smtClean="0">
                <a:solidFill>
                  <a:srgbClr val="0B0492"/>
                </a:solidFill>
              </a:rPr>
              <a:t>Етап</a:t>
            </a:r>
            <a:r>
              <a:rPr lang="fr-FR" sz="2000" dirty="0" smtClean="0">
                <a:solidFill>
                  <a:srgbClr val="0B0492"/>
                </a:solidFill>
              </a:rPr>
              <a:t> 1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rgbClr val="0B0492"/>
                </a:solidFill>
              </a:rPr>
              <a:t>Края на юни </a:t>
            </a:r>
            <a:r>
              <a:rPr lang="fr-FR" sz="2000" dirty="0" smtClean="0">
                <a:solidFill>
                  <a:srgbClr val="0B0492"/>
                </a:solidFill>
              </a:rPr>
              <a:t>-</a:t>
            </a:r>
            <a:r>
              <a:rPr lang="bg-BG" sz="2000" dirty="0" smtClean="0">
                <a:solidFill>
                  <a:srgbClr val="0B0492"/>
                </a:solidFill>
              </a:rPr>
              <a:t> октомври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 smtClean="0">
                <a:solidFill>
                  <a:srgbClr val="0B0492"/>
                </a:solidFill>
              </a:rPr>
              <a:t>допустимос т и оценка</a:t>
            </a:r>
            <a:endParaRPr lang="fr-FR" sz="2000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B0492"/>
                </a:solidFill>
              </a:rPr>
              <a:t>5 </a:t>
            </a:r>
            <a:r>
              <a:rPr lang="bg-BG" sz="2000" dirty="0" smtClean="0">
                <a:solidFill>
                  <a:srgbClr val="0B0492"/>
                </a:solidFill>
              </a:rPr>
              <a:t>октомври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 smtClean="0">
                <a:solidFill>
                  <a:srgbClr val="0B0492"/>
                </a:solidFill>
              </a:rPr>
              <a:t>Комитът по наблюдение одобрява мрежите по етап 1</a:t>
            </a:r>
            <a:endParaRPr lang="fr-FR" sz="2000" dirty="0" smtClean="0">
              <a:solidFill>
                <a:srgbClr val="0B049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bg-BG" sz="2200" b="1" dirty="0" smtClean="0">
                <a:solidFill>
                  <a:srgbClr val="0B0492"/>
                </a:solidFill>
              </a:rPr>
              <a:t>Етап</a:t>
            </a:r>
            <a:r>
              <a:rPr lang="fr-FR" sz="2200" b="1" dirty="0" smtClean="0">
                <a:solidFill>
                  <a:srgbClr val="0B0492"/>
                </a:solidFill>
              </a:rPr>
              <a:t> 1 = 6 </a:t>
            </a:r>
            <a:r>
              <a:rPr lang="bg-BG" sz="2200" b="1" dirty="0" smtClean="0">
                <a:solidFill>
                  <a:srgbClr val="0B0492"/>
                </a:solidFill>
              </a:rPr>
              <a:t>месеца от октомври</a:t>
            </a:r>
            <a:r>
              <a:rPr lang="fr-FR" sz="2200" b="1" dirty="0" smtClean="0">
                <a:solidFill>
                  <a:srgbClr val="0B0492"/>
                </a:solidFill>
              </a:rPr>
              <a:t> 2016</a:t>
            </a:r>
            <a:r>
              <a:rPr lang="bg-BG" sz="2200" b="1" dirty="0" smtClean="0">
                <a:solidFill>
                  <a:srgbClr val="0B0492"/>
                </a:solidFill>
              </a:rPr>
              <a:t>г.</a:t>
            </a:r>
            <a:r>
              <a:rPr lang="fr-FR" sz="2200" b="1" dirty="0" smtClean="0">
                <a:solidFill>
                  <a:srgbClr val="0B0492"/>
                </a:solidFill>
              </a:rPr>
              <a:t> </a:t>
            </a:r>
            <a:r>
              <a:rPr lang="bg-BG" sz="2200" b="1" dirty="0" smtClean="0">
                <a:solidFill>
                  <a:srgbClr val="0B0492"/>
                </a:solidFill>
              </a:rPr>
              <a:t>до април</a:t>
            </a:r>
            <a:r>
              <a:rPr lang="fr-FR" sz="2200" b="1" dirty="0" smtClean="0">
                <a:solidFill>
                  <a:srgbClr val="0B0492"/>
                </a:solidFill>
              </a:rPr>
              <a:t> 2017</a:t>
            </a:r>
            <a:r>
              <a:rPr lang="bg-BG" sz="2200" b="1" dirty="0" smtClean="0">
                <a:solidFill>
                  <a:srgbClr val="0B0492"/>
                </a:solidFill>
              </a:rPr>
              <a:t>г.</a:t>
            </a:r>
            <a:endParaRPr lang="fr-FR" sz="2200" b="1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B0492"/>
                </a:solidFill>
              </a:rPr>
              <a:t>9-10 </a:t>
            </a:r>
            <a:r>
              <a:rPr lang="bg-BG" sz="2000" dirty="0" smtClean="0">
                <a:solidFill>
                  <a:srgbClr val="0B0492"/>
                </a:solidFill>
              </a:rPr>
              <a:t>ноември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 smtClean="0">
                <a:solidFill>
                  <a:srgbClr val="0B0492"/>
                </a:solidFill>
              </a:rPr>
              <a:t>среща за одобрените мрежи</a:t>
            </a:r>
            <a:endParaRPr lang="fr-FR" sz="2000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rgbClr val="0B0492"/>
                </a:solidFill>
              </a:rPr>
              <a:t>април</a:t>
            </a:r>
            <a:r>
              <a:rPr lang="fr-FR" sz="2000" dirty="0" smtClean="0">
                <a:solidFill>
                  <a:srgbClr val="0B0492"/>
                </a:solidFill>
              </a:rPr>
              <a:t> 2017</a:t>
            </a:r>
            <a:r>
              <a:rPr lang="bg-BG" sz="2000" dirty="0" smtClean="0">
                <a:solidFill>
                  <a:srgbClr val="0B0492"/>
                </a:solidFill>
              </a:rPr>
              <a:t>г.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 smtClean="0">
                <a:solidFill>
                  <a:srgbClr val="0B0492"/>
                </a:solidFill>
              </a:rPr>
              <a:t>предложения за етап 2</a:t>
            </a:r>
            <a:endParaRPr lang="fr-FR" sz="2000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0B0492"/>
                </a:solidFill>
              </a:rPr>
              <a:t>а</a:t>
            </a:r>
            <a:r>
              <a:rPr lang="bg-BG" sz="2000" dirty="0" smtClean="0">
                <a:solidFill>
                  <a:srgbClr val="0B0492"/>
                </a:solidFill>
              </a:rPr>
              <a:t>прил – юни </a:t>
            </a:r>
            <a:r>
              <a:rPr lang="fr-FR" sz="2000" dirty="0" smtClean="0">
                <a:solidFill>
                  <a:srgbClr val="0B0492"/>
                </a:solidFill>
              </a:rPr>
              <a:t>2017</a:t>
            </a:r>
            <a:r>
              <a:rPr lang="bg-BG" sz="2000" dirty="0" smtClean="0">
                <a:solidFill>
                  <a:srgbClr val="0B0492"/>
                </a:solidFill>
              </a:rPr>
              <a:t>г.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>
                <a:solidFill>
                  <a:srgbClr val="0B0492"/>
                </a:solidFill>
              </a:rPr>
              <a:t>допустимос т и оценка</a:t>
            </a:r>
            <a:endParaRPr lang="fr-FR" sz="2000" dirty="0" smtClean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rgbClr val="0B0492"/>
                </a:solidFill>
              </a:rPr>
              <a:t>юни</a:t>
            </a:r>
            <a:r>
              <a:rPr lang="fr-FR" sz="2000" dirty="0" smtClean="0">
                <a:solidFill>
                  <a:srgbClr val="0B0492"/>
                </a:solidFill>
              </a:rPr>
              <a:t> 2017</a:t>
            </a:r>
            <a:r>
              <a:rPr lang="bg-BG" sz="2000" dirty="0" smtClean="0">
                <a:solidFill>
                  <a:srgbClr val="0B0492"/>
                </a:solidFill>
              </a:rPr>
              <a:t>г. </a:t>
            </a:r>
            <a:r>
              <a:rPr lang="fr-FR" sz="2000" dirty="0" smtClean="0">
                <a:solidFill>
                  <a:srgbClr val="0B0492"/>
                </a:solidFill>
              </a:rPr>
              <a:t>: </a:t>
            </a:r>
            <a:r>
              <a:rPr lang="bg-BG" sz="2000" dirty="0">
                <a:solidFill>
                  <a:srgbClr val="0B0492"/>
                </a:solidFill>
              </a:rPr>
              <a:t>Комитът по наблюдение одобрява мрежите по етап </a:t>
            </a:r>
            <a:r>
              <a:rPr lang="bg-BG" sz="2000" dirty="0" smtClean="0">
                <a:solidFill>
                  <a:srgbClr val="0B0492"/>
                </a:solidFill>
              </a:rPr>
              <a:t>2</a:t>
            </a:r>
            <a:endParaRPr lang="fr-FR" sz="2000" dirty="0">
              <a:solidFill>
                <a:srgbClr val="0B0492"/>
              </a:solidFill>
            </a:endParaRP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2000" dirty="0" smtClean="0">
              <a:solidFill>
                <a:srgbClr val="0B0492"/>
              </a:solidFill>
            </a:endParaRPr>
          </a:p>
          <a:p>
            <a:pPr algn="ctr"/>
            <a:r>
              <a:rPr lang="bg-BG" sz="2200" b="1" dirty="0" smtClean="0">
                <a:solidFill>
                  <a:srgbClr val="0B0492"/>
                </a:solidFill>
              </a:rPr>
              <a:t>Етап</a:t>
            </a:r>
            <a:r>
              <a:rPr lang="fr-FR" sz="2200" b="1" dirty="0" smtClean="0">
                <a:solidFill>
                  <a:srgbClr val="0B0492"/>
                </a:solidFill>
              </a:rPr>
              <a:t> 2</a:t>
            </a:r>
            <a:r>
              <a:rPr lang="bg-BG" sz="2200" b="1" dirty="0" smtClean="0">
                <a:solidFill>
                  <a:srgbClr val="0B0492"/>
                </a:solidFill>
              </a:rPr>
              <a:t> </a:t>
            </a:r>
            <a:r>
              <a:rPr lang="fr-FR" sz="2200" b="1" dirty="0" smtClean="0">
                <a:solidFill>
                  <a:srgbClr val="0B0492"/>
                </a:solidFill>
              </a:rPr>
              <a:t>= 24 </a:t>
            </a:r>
            <a:r>
              <a:rPr lang="bg-BG" sz="2200" b="1" dirty="0" smtClean="0">
                <a:solidFill>
                  <a:srgbClr val="0B0492"/>
                </a:solidFill>
              </a:rPr>
              <a:t>месеца</a:t>
            </a:r>
            <a:r>
              <a:rPr lang="fr-FR" sz="2200" b="1" dirty="0" smtClean="0">
                <a:solidFill>
                  <a:srgbClr val="0B0492"/>
                </a:solidFill>
              </a:rPr>
              <a:t> </a:t>
            </a:r>
            <a:r>
              <a:rPr lang="bg-BG" sz="2200" b="1" dirty="0" smtClean="0">
                <a:solidFill>
                  <a:srgbClr val="0B0492"/>
                </a:solidFill>
              </a:rPr>
              <a:t>от</a:t>
            </a:r>
            <a:r>
              <a:rPr lang="fr-FR" sz="2200" b="1" dirty="0" smtClean="0">
                <a:solidFill>
                  <a:srgbClr val="0B0492"/>
                </a:solidFill>
              </a:rPr>
              <a:t> </a:t>
            </a:r>
            <a:r>
              <a:rPr lang="bg-BG" sz="2200" b="1" dirty="0" smtClean="0">
                <a:solidFill>
                  <a:srgbClr val="0B0492"/>
                </a:solidFill>
              </a:rPr>
              <a:t>юни</a:t>
            </a:r>
            <a:r>
              <a:rPr lang="fr-FR" sz="2200" b="1" dirty="0" smtClean="0">
                <a:solidFill>
                  <a:srgbClr val="0B0492"/>
                </a:solidFill>
              </a:rPr>
              <a:t> 2017</a:t>
            </a:r>
            <a:r>
              <a:rPr lang="bg-BG" sz="2200" b="1" dirty="0" smtClean="0">
                <a:solidFill>
                  <a:srgbClr val="0B0492"/>
                </a:solidFill>
              </a:rPr>
              <a:t>г.</a:t>
            </a:r>
            <a:r>
              <a:rPr lang="fr-FR" sz="2200" b="1" dirty="0" smtClean="0">
                <a:solidFill>
                  <a:srgbClr val="0B0492"/>
                </a:solidFill>
              </a:rPr>
              <a:t> </a:t>
            </a:r>
            <a:r>
              <a:rPr lang="bg-BG" sz="2200" b="1" dirty="0" smtClean="0">
                <a:solidFill>
                  <a:srgbClr val="0B0492"/>
                </a:solidFill>
              </a:rPr>
              <a:t>до юни</a:t>
            </a:r>
            <a:r>
              <a:rPr lang="fr-FR" sz="2200" b="1" dirty="0" smtClean="0">
                <a:solidFill>
                  <a:srgbClr val="0B0492"/>
                </a:solidFill>
              </a:rPr>
              <a:t> 2019</a:t>
            </a:r>
            <a:r>
              <a:rPr lang="bg-BG" sz="2200" b="1" dirty="0" smtClean="0">
                <a:solidFill>
                  <a:srgbClr val="0B0492"/>
                </a:solidFill>
              </a:rPr>
              <a:t>г.</a:t>
            </a:r>
            <a:endParaRPr lang="fr-FR" sz="2200" b="1" dirty="0">
              <a:solidFill>
                <a:srgbClr val="0B049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4766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Ключови дати и стъпки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66634" y="1323555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8" y="2636912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400" dirty="0" smtClean="0">
                <a:solidFill>
                  <a:srgbClr val="FF0000"/>
                </a:solidFill>
              </a:rPr>
              <a:t>Благодаря за вниманието</a:t>
            </a:r>
          </a:p>
          <a:p>
            <a:pPr algn="ctr"/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395210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286916" y="405482"/>
            <a:ext cx="7237412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bg-BG" altLang="fr-FR" sz="2800" b="1" dirty="0" smtClean="0">
                <a:solidFill>
                  <a:schemeClr val="bg1"/>
                </a:solidFill>
              </a:rPr>
              <a:t>УРБАКТ </a:t>
            </a:r>
            <a:r>
              <a:rPr lang="en-US" altLang="fr-FR" sz="2800" b="1" dirty="0" smtClean="0">
                <a:solidFill>
                  <a:schemeClr val="bg1"/>
                </a:solidFill>
              </a:rPr>
              <a:t>III </a:t>
            </a:r>
            <a:r>
              <a:rPr lang="it-IT" altLang="fr-FR" sz="2800" b="1" dirty="0" smtClean="0">
                <a:solidFill>
                  <a:schemeClr val="bg1"/>
                </a:solidFill>
              </a:rPr>
              <a:t>– 4 </a:t>
            </a:r>
            <a:r>
              <a:rPr lang="bg-BG" altLang="fr-FR" sz="2800" b="1" dirty="0" smtClean="0">
                <a:solidFill>
                  <a:schemeClr val="bg1"/>
                </a:solidFill>
              </a:rPr>
              <a:t>основни цели</a:t>
            </a:r>
            <a:endParaRPr lang="it-IT" alt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700808"/>
            <a:ext cx="727280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3300"/>
              </a:buClr>
              <a:buSzPct val="200000"/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bg-BG" altLang="fr-FR" sz="2200" dirty="0" smtClean="0">
                <a:solidFill>
                  <a:srgbClr val="000080"/>
                </a:solidFill>
              </a:rPr>
              <a:t>Подобряване на </a:t>
            </a:r>
            <a:r>
              <a:rPr lang="bg-BG" altLang="fr-FR" sz="2200" dirty="0" smtClean="0">
                <a:solidFill>
                  <a:srgbClr val="FF0000"/>
                </a:solidFill>
              </a:rPr>
              <a:t>капацитета</a:t>
            </a:r>
            <a:r>
              <a:rPr lang="bg-BG" altLang="fr-FR" sz="2200" dirty="0" smtClean="0">
                <a:solidFill>
                  <a:srgbClr val="000080"/>
                </a:solidFill>
              </a:rPr>
              <a:t> за управление на градското развитие, залагайки на партньорството</a:t>
            </a:r>
          </a:p>
          <a:p>
            <a:pPr>
              <a:buClr>
                <a:srgbClr val="FF3300"/>
              </a:buClr>
              <a:buSzPct val="20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fr-FR" sz="2200" dirty="0">
              <a:solidFill>
                <a:srgbClr val="000080"/>
              </a:solidFill>
            </a:endParaRPr>
          </a:p>
          <a:p>
            <a:pPr marL="342900" indent="-342900">
              <a:buClr>
                <a:srgbClr val="FF3300"/>
              </a:buClr>
              <a:buSzPct val="200000"/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bg-BG" altLang="fr-FR" sz="2200" dirty="0" smtClean="0">
                <a:solidFill>
                  <a:srgbClr val="000080"/>
                </a:solidFill>
              </a:rPr>
              <a:t>Подобряване на </a:t>
            </a:r>
            <a:r>
              <a:rPr lang="bg-BG" altLang="fr-FR" sz="2200" dirty="0" smtClean="0">
                <a:solidFill>
                  <a:srgbClr val="FF0000"/>
                </a:solidFill>
              </a:rPr>
              <a:t>качеството</a:t>
            </a:r>
            <a:r>
              <a:rPr lang="bg-BG" altLang="fr-FR" sz="2200" dirty="0" smtClean="0">
                <a:solidFill>
                  <a:srgbClr val="000080"/>
                </a:solidFill>
              </a:rPr>
              <a:t> на плановете за градско развитие</a:t>
            </a:r>
            <a:endParaRPr lang="it-IT" altLang="fr-FR" sz="2200" dirty="0">
              <a:solidFill>
                <a:srgbClr val="FF3300"/>
              </a:solidFill>
            </a:endParaRPr>
          </a:p>
          <a:p>
            <a:pPr marL="3175" indent="-342900">
              <a:buClr>
                <a:srgbClr val="FF3300"/>
              </a:buClr>
              <a:buSzPct val="200000"/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fr-FR" sz="2200" dirty="0">
              <a:solidFill>
                <a:srgbClr val="FF3300"/>
              </a:solidFill>
            </a:endParaRPr>
          </a:p>
          <a:p>
            <a:pPr marL="342900" indent="-342900">
              <a:buClr>
                <a:srgbClr val="FF3300"/>
              </a:buClr>
              <a:buSzPct val="200000"/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bg-BG" altLang="fr-FR" sz="2200" dirty="0" smtClean="0">
                <a:solidFill>
                  <a:srgbClr val="000080"/>
                </a:solidFill>
              </a:rPr>
              <a:t>Подобряване на </a:t>
            </a:r>
            <a:r>
              <a:rPr lang="bg-BG" altLang="fr-FR" sz="2200" dirty="0" smtClean="0">
                <a:solidFill>
                  <a:srgbClr val="FF0000"/>
                </a:solidFill>
              </a:rPr>
              <a:t>прилагането</a:t>
            </a:r>
            <a:r>
              <a:rPr lang="bg-BG" altLang="fr-FR" sz="2200" dirty="0" smtClean="0">
                <a:solidFill>
                  <a:srgbClr val="000080"/>
                </a:solidFill>
              </a:rPr>
              <a:t> на плановете за градско развитие</a:t>
            </a:r>
            <a:endParaRPr lang="it-IT" altLang="fr-FR" sz="2200" dirty="0">
              <a:solidFill>
                <a:srgbClr val="000080"/>
              </a:solidFill>
            </a:endParaRPr>
          </a:p>
          <a:p>
            <a:pPr marL="3175" indent="-342900">
              <a:buClr>
                <a:srgbClr val="FF3300"/>
              </a:buClr>
              <a:buSzPct val="200000"/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fr-FR" sz="2200" dirty="0">
              <a:solidFill>
                <a:srgbClr val="000080"/>
              </a:solidFill>
            </a:endParaRPr>
          </a:p>
          <a:p>
            <a:pPr marL="342900" indent="-342900">
              <a:buClr>
                <a:srgbClr val="FF3300"/>
              </a:buClr>
              <a:buSzPct val="200000"/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bg-BG" altLang="ja-JP" sz="2200" dirty="0" smtClean="0">
                <a:solidFill>
                  <a:srgbClr val="000066"/>
                </a:solidFill>
              </a:rPr>
              <a:t>Осигуряване на </a:t>
            </a:r>
            <a:r>
              <a:rPr lang="bg-BG" altLang="ja-JP" sz="2200" dirty="0" smtClean="0">
                <a:solidFill>
                  <a:srgbClr val="FF0000"/>
                </a:solidFill>
              </a:rPr>
              <a:t>знания и добри практики </a:t>
            </a:r>
            <a:r>
              <a:rPr lang="bg-BG" altLang="ja-JP" sz="2200" dirty="0" smtClean="0">
                <a:solidFill>
                  <a:srgbClr val="000066"/>
                </a:solidFill>
              </a:rPr>
              <a:t>за експертите и управленците на всички нива</a:t>
            </a:r>
            <a:endParaRPr lang="it-IT" altLang="fr-FR" sz="2200" dirty="0">
              <a:solidFill>
                <a:srgbClr val="00008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14177" y="2047829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oneTexte 1"/>
          <p:cNvSpPr txBox="1">
            <a:spLocks noChangeArrowheads="1"/>
          </p:cNvSpPr>
          <p:nvPr/>
        </p:nvSpPr>
        <p:spPr bwMode="auto">
          <a:xfrm>
            <a:off x="252189" y="528861"/>
            <a:ext cx="6696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3 </a:t>
            </a:r>
            <a:r>
              <a:rPr lang="bg-BG" sz="2800" b="1" dirty="0" smtClean="0">
                <a:solidFill>
                  <a:schemeClr val="bg1"/>
                </a:solidFill>
                <a:latin typeface="+mj-lt"/>
              </a:rPr>
              <a:t>основни сфери на действие</a:t>
            </a:r>
            <a:endParaRPr lang="fr-FR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47320" y="1419639"/>
            <a:ext cx="2491851" cy="33227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E1E87"/>
            </a:solidFill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63500"/>
          </a:effectLst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bg-BG" dirty="0" smtClean="0">
                <a:solidFill>
                  <a:srgbClr val="FF0000"/>
                </a:solidFill>
              </a:rPr>
              <a:t>Международен обмен и обучение</a:t>
            </a:r>
            <a:endParaRPr lang="fr-FR" dirty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fr-FR" sz="1600" dirty="0">
              <a:solidFill>
                <a:srgbClr val="000066"/>
              </a:solidFill>
            </a:endParaRPr>
          </a:p>
          <a:p>
            <a:pPr algn="ctr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bg-BG" altLang="fr-FR" dirty="0" smtClean="0">
                <a:solidFill>
                  <a:srgbClr val="000066"/>
                </a:solidFill>
              </a:rPr>
              <a:t>Градовете споделят опит, проблеми и  решения, учат се едни от други, набелязват добри практики и прилагат интегрирани планове</a:t>
            </a:r>
            <a:endParaRPr lang="fr-FR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endParaRPr lang="fr-FR" dirty="0">
              <a:solidFill>
                <a:srgbClr val="000066"/>
              </a:solidFill>
            </a:endParaRPr>
          </a:p>
          <a:p>
            <a:pPr algn="ctr" eaLnBrk="0" hangingPunct="0">
              <a:defRPr/>
            </a:pP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51387" y="1416170"/>
            <a:ext cx="2428893" cy="32567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E1E87"/>
            </a:solidFill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63500"/>
          </a:effectLst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 smtClean="0">
                <a:solidFill>
                  <a:srgbClr val="FF0000"/>
                </a:solidFill>
              </a:rPr>
              <a:t>Изграждане на капацитет</a:t>
            </a:r>
            <a:endParaRPr lang="fr-FR" dirty="0">
              <a:solidFill>
                <a:srgbClr val="FF0000"/>
              </a:solidFill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/>
              </a:solidFill>
            </a:endParaRPr>
          </a:p>
          <a:p>
            <a:pPr algn="ctr" eaLnBrk="0" fontAlgn="auto" hangingPunct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bg-BG" altLang="fr-FR" dirty="0" smtClean="0">
                <a:solidFill>
                  <a:srgbClr val="000066"/>
                </a:solidFill>
              </a:rPr>
              <a:t>Подобряване на възмжностите на експертите и управленците да разработват планове за развитие, основани на партньорството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75556" y="1412776"/>
            <a:ext cx="2428892" cy="3192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E1E87"/>
            </a:solidFill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63500"/>
          </a:effectLst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bg-BG" dirty="0" smtClean="0">
                <a:solidFill>
                  <a:srgbClr val="FF0000"/>
                </a:solidFill>
              </a:rPr>
              <a:t>Разпространение на информация и знания</a:t>
            </a:r>
            <a:endParaRPr lang="fr-FR" dirty="0">
              <a:solidFill>
                <a:srgbClr val="FF0000"/>
              </a:solidFill>
            </a:endParaRPr>
          </a:p>
          <a:p>
            <a:pPr algn="ctr" eaLnBrk="0" fontAlgn="auto" hangingPunct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bg-BG" altLang="fr-FR" dirty="0" smtClean="0">
              <a:solidFill>
                <a:srgbClr val="000066"/>
              </a:solidFill>
            </a:endParaRPr>
          </a:p>
          <a:p>
            <a:pPr algn="ctr" eaLnBrk="0" fontAlgn="auto" hangingPunct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bg-BG" altLang="fr-FR" dirty="0" smtClean="0">
                <a:solidFill>
                  <a:srgbClr val="000066"/>
                </a:solidFill>
              </a:rPr>
              <a:t>Разпространение на знания  и добри практики  в полза и на широката общественост  и експертните среди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56546" y="4969592"/>
            <a:ext cx="1859870" cy="606325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000066"/>
              </a:solidFill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55834" y="5042618"/>
            <a:ext cx="1866912" cy="704856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000066"/>
              </a:solidFill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87940" y="5042618"/>
            <a:ext cx="1785950" cy="642942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000066"/>
              </a:solidFill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36886" name="ZoneTexte 12"/>
          <p:cNvSpPr txBox="1">
            <a:spLocks noChangeArrowheads="1"/>
          </p:cNvSpPr>
          <p:nvPr/>
        </p:nvSpPr>
        <p:spPr bwMode="auto">
          <a:xfrm>
            <a:off x="1498202" y="5190063"/>
            <a:ext cx="8853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bg-BG" sz="1600" b="1" dirty="0" smtClean="0">
                <a:solidFill>
                  <a:srgbClr val="002060"/>
                </a:solidFill>
                <a:latin typeface="Calibri" pitchFamily="34" charset="0"/>
              </a:rPr>
              <a:t>Мрежи </a:t>
            </a:r>
            <a:endParaRPr lang="fr-FR" sz="1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6887" name="ZoneTexte 14"/>
          <p:cNvSpPr txBox="1">
            <a:spLocks noChangeArrowheads="1"/>
          </p:cNvSpPr>
          <p:nvPr/>
        </p:nvSpPr>
        <p:spPr bwMode="auto">
          <a:xfrm>
            <a:off x="4135336" y="5178951"/>
            <a:ext cx="10609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bg-BG" sz="1600" b="1" dirty="0" smtClean="0">
                <a:solidFill>
                  <a:srgbClr val="002060"/>
                </a:solidFill>
                <a:latin typeface="Calibri" pitchFamily="34" charset="0"/>
              </a:rPr>
              <a:t>Обучения</a:t>
            </a:r>
            <a:endParaRPr lang="fr-FR" sz="1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6888" name="ZoneTexte 15"/>
          <p:cNvSpPr txBox="1">
            <a:spLocks noChangeArrowheads="1"/>
          </p:cNvSpPr>
          <p:nvPr/>
        </p:nvSpPr>
        <p:spPr bwMode="auto">
          <a:xfrm>
            <a:off x="6654970" y="4977338"/>
            <a:ext cx="14017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600" b="1" dirty="0" smtClean="0">
                <a:solidFill>
                  <a:srgbClr val="002060"/>
                </a:solidFill>
                <a:latin typeface="Calibri" pitchFamily="34" charset="0"/>
              </a:rPr>
              <a:t>Платформи на знанието</a:t>
            </a:r>
            <a:endParaRPr lang="fr-FR" sz="16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493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 bwMode="auto">
          <a:xfrm>
            <a:off x="683568" y="1196752"/>
            <a:ext cx="723900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fr-FR" dirty="0" smtClean="0">
              <a:solidFill>
                <a:schemeClr val="tx2"/>
              </a:solidFill>
            </a:endParaRPr>
          </a:p>
          <a:p>
            <a:r>
              <a:rPr lang="bg-BG" altLang="fr-FR" sz="2200" dirty="0" smtClean="0">
                <a:solidFill>
                  <a:srgbClr val="0B0492"/>
                </a:solidFill>
              </a:rPr>
              <a:t>3 вида мрежи са допустими</a:t>
            </a:r>
            <a:r>
              <a:rPr lang="en-US" altLang="fr-FR" sz="2200" dirty="0" smtClean="0">
                <a:solidFill>
                  <a:srgbClr val="0B0492"/>
                </a:solidFill>
              </a:rPr>
              <a:t>:</a:t>
            </a:r>
          </a:p>
          <a:p>
            <a:endParaRPr lang="en-US" altLang="fr-FR" sz="2200" dirty="0" smtClean="0">
              <a:solidFill>
                <a:srgbClr val="0B0492"/>
              </a:solidFill>
            </a:endParaRPr>
          </a:p>
          <a:p>
            <a:endParaRPr lang="en-US" altLang="fr-FR" sz="2200" dirty="0" smtClean="0">
              <a:solidFill>
                <a:srgbClr val="0B0492"/>
              </a:solidFill>
            </a:endParaRPr>
          </a:p>
          <a:p>
            <a:pPr algn="ctr">
              <a:buClr>
                <a:srgbClr val="FF3300"/>
              </a:buClr>
              <a:buSzPct val="130000"/>
              <a:buFont typeface="Wingdings" pitchFamily="2" charset="2"/>
              <a:buChar char="§"/>
            </a:pPr>
            <a:r>
              <a:rPr lang="bg-BG" altLang="fr-FR" sz="2200" dirty="0" smtClean="0">
                <a:solidFill>
                  <a:srgbClr val="0B0492"/>
                </a:solidFill>
              </a:rPr>
              <a:t>Мрежи по планиране</a:t>
            </a:r>
            <a:endParaRPr lang="en-US" altLang="fr-FR" sz="2200" dirty="0" smtClean="0">
              <a:solidFill>
                <a:srgbClr val="0B0492"/>
              </a:solidFill>
            </a:endParaRPr>
          </a:p>
          <a:p>
            <a:pPr algn="ctr">
              <a:buClr>
                <a:srgbClr val="FF3300"/>
              </a:buClr>
              <a:buSzPct val="130000"/>
              <a:buFont typeface="Wingdings" pitchFamily="2" charset="2"/>
              <a:buChar char="§"/>
            </a:pPr>
            <a:endParaRPr lang="en-US" altLang="fr-FR" sz="2200" dirty="0" smtClean="0">
              <a:solidFill>
                <a:srgbClr val="0B0492"/>
              </a:solidFill>
            </a:endParaRPr>
          </a:p>
          <a:p>
            <a:pPr algn="ctr">
              <a:buClr>
                <a:srgbClr val="FF3300"/>
              </a:buClr>
              <a:buSzPct val="130000"/>
              <a:buFont typeface="Wingdings" pitchFamily="2" charset="2"/>
              <a:buChar char="§"/>
            </a:pPr>
            <a:r>
              <a:rPr lang="bg-BG" altLang="fr-FR" sz="2200" b="1" dirty="0" smtClean="0">
                <a:solidFill>
                  <a:srgbClr val="0B0492"/>
                </a:solidFill>
              </a:rPr>
              <a:t>Мрежи по прилагане </a:t>
            </a:r>
            <a:endParaRPr lang="en-US" altLang="fr-FR" sz="2200" b="1" dirty="0" smtClean="0">
              <a:solidFill>
                <a:srgbClr val="0B0492"/>
              </a:solidFill>
            </a:endParaRPr>
          </a:p>
          <a:p>
            <a:pPr algn="ctr">
              <a:buClr>
                <a:srgbClr val="FF3300"/>
              </a:buClr>
              <a:buSzPct val="130000"/>
              <a:buFont typeface="Wingdings" pitchFamily="2" charset="2"/>
              <a:buChar char="§"/>
            </a:pPr>
            <a:endParaRPr lang="en-US" altLang="fr-FR" sz="2200" dirty="0" smtClean="0">
              <a:solidFill>
                <a:srgbClr val="0B0492"/>
              </a:solidFill>
            </a:endParaRPr>
          </a:p>
          <a:p>
            <a:pPr algn="ctr">
              <a:buClr>
                <a:srgbClr val="FF3300"/>
              </a:buClr>
              <a:buSzPct val="130000"/>
              <a:buFont typeface="Wingdings" pitchFamily="2" charset="2"/>
              <a:buChar char="§"/>
            </a:pPr>
            <a:r>
              <a:rPr lang="bg-BG" altLang="fr-FR" sz="2200" dirty="0" smtClean="0">
                <a:solidFill>
                  <a:srgbClr val="0B0492"/>
                </a:solidFill>
              </a:rPr>
              <a:t>Мрежи за обмен на добри практики</a:t>
            </a:r>
            <a:endParaRPr lang="en-US" altLang="fr-FR" sz="2200" dirty="0" smtClean="0">
              <a:solidFill>
                <a:srgbClr val="0B0492"/>
              </a:solidFill>
            </a:endParaRPr>
          </a:p>
          <a:p>
            <a:endParaRPr lang="fr-FR" altLang="fr-FR" sz="2200" dirty="0" smtClean="0"/>
          </a:p>
          <a:p>
            <a:endParaRPr lang="fr-FR" altLang="fr-FR" sz="220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88640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Мрежи по УРБАКТ </a:t>
            </a:r>
            <a:r>
              <a:rPr lang="en-US" sz="2800" b="1" dirty="0" smtClean="0">
                <a:solidFill>
                  <a:schemeClr val="bg1"/>
                </a:solidFill>
              </a:rPr>
              <a:t>III</a:t>
            </a:r>
            <a:endParaRPr lang="fr-FR" sz="2800" b="1" dirty="0">
              <a:solidFill>
                <a:schemeClr val="bg1"/>
              </a:solidFill>
            </a:endParaRPr>
          </a:p>
          <a:p>
            <a:r>
              <a:rPr lang="bg-BG" sz="2800" i="1" dirty="0">
                <a:solidFill>
                  <a:schemeClr val="bg1"/>
                </a:solidFill>
              </a:rPr>
              <a:t>б</a:t>
            </a:r>
            <a:r>
              <a:rPr lang="bg-BG" sz="2800" i="1" dirty="0" smtClean="0">
                <a:solidFill>
                  <a:schemeClr val="bg1"/>
                </a:solidFill>
              </a:rPr>
              <a:t>огат избор</a:t>
            </a:r>
            <a:endParaRPr lang="fr-FR" sz="2800" i="1" dirty="0">
              <a:solidFill>
                <a:schemeClr val="bg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2271">
            <a:off x="6634909" y="3300107"/>
            <a:ext cx="3096712" cy="295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9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33265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Мрежи по прилагане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19672" y="1844824"/>
            <a:ext cx="6264696" cy="3456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bg-BG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Основна цел</a:t>
            </a:r>
            <a:r>
              <a:rPr lang="en-US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:</a:t>
            </a:r>
            <a:endParaRPr lang="en-US" sz="2200" b="1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Да спомогне градовете при прилагането на интегрирани стратегии и планове за развитие</a:t>
            </a:r>
            <a:r>
              <a:rPr lang="en-US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.</a:t>
            </a:r>
            <a:endParaRPr lang="en-US" sz="2200" dirty="0" smtClean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endParaRPr lang="en-US" sz="2200" dirty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Очаквани резултати</a:t>
            </a:r>
            <a:r>
              <a:rPr lang="en-US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:</a:t>
            </a: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sz="2200" dirty="0" smtClean="0">
                <a:solidFill>
                  <a:srgbClr val="000090"/>
                </a:solidFill>
                <a:cs typeface="Arial" panose="020B0604020202020204" pitchFamily="34" charset="0"/>
              </a:rPr>
              <a:t>- </a:t>
            </a:r>
            <a:r>
              <a:rPr lang="bg-BG" sz="2200" dirty="0" smtClean="0">
                <a:solidFill>
                  <a:srgbClr val="000090"/>
                </a:solidFill>
                <a:cs typeface="Arial" panose="020B0604020202020204" pitchFamily="34" charset="0"/>
              </a:rPr>
              <a:t>Усъвършенствано изпълнение</a:t>
            </a:r>
            <a:endParaRPr lang="en-US" sz="2200" dirty="0" smtClean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sz="2200" dirty="0" smtClean="0">
                <a:solidFill>
                  <a:srgbClr val="000090"/>
                </a:solidFill>
                <a:cs typeface="Arial" panose="020B0604020202020204" pitchFamily="34" charset="0"/>
              </a:rPr>
              <a:t>- </a:t>
            </a:r>
            <a:r>
              <a:rPr lang="bg-BG" sz="2200" dirty="0" smtClean="0">
                <a:solidFill>
                  <a:srgbClr val="000090"/>
                </a:solidFill>
                <a:cs typeface="Arial" panose="020B0604020202020204" pitchFamily="34" charset="0"/>
              </a:rPr>
              <a:t>Знания и препоръки на европейски ниво</a:t>
            </a:r>
            <a:endParaRPr lang="en-US" sz="2200" dirty="0" smtClean="0">
              <a:solidFill>
                <a:srgbClr val="000090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endParaRPr lang="en-US" sz="20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endParaRPr lang="en-US" sz="20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sz="18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    </a:t>
            </a:r>
            <a:endParaRPr lang="en-US" altLang="fr-FR" sz="1800" kern="0" dirty="0">
              <a:solidFill>
                <a:srgbClr val="000066"/>
              </a:solidFill>
              <a:latin typeface="+mj-lt"/>
              <a:cs typeface="ＭＳ Ｐゴシック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293519" y="1431835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5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504" y="3429000"/>
            <a:ext cx="7227912" cy="2160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251520" y="33265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Допустими бенефициенти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088504" y="1196752"/>
            <a:ext cx="7227912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dirty="0" smtClean="0">
              <a:solidFill>
                <a:srgbClr val="000090"/>
              </a:solidFill>
              <a:latin typeface="+mj-lt"/>
              <a:cs typeface="Arial" charset="0"/>
            </a:endParaRPr>
          </a:p>
          <a:p>
            <a:r>
              <a:rPr lang="bg-BG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Местни власти от 28те държави-членки на ЕС, Норвегия и Швейцария,  в т.ч.</a:t>
            </a:r>
            <a:r>
              <a:rPr lang="en-US" sz="2200" b="1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:</a:t>
            </a:r>
            <a:endParaRPr lang="en-GB" sz="2200" b="1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Courier New"/>
              <a:buChar char="o"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Градове или общини без ограничения за размера им</a:t>
            </a:r>
            <a:endParaRPr lang="en-GB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Courier New"/>
              <a:buChar char="o"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Райони на градовете</a:t>
            </a:r>
            <a:endParaRPr lang="en-GB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Courier New"/>
              <a:buChar char="o"/>
            </a:pPr>
            <a:r>
              <a:rPr lang="bg-BG" sz="2200" dirty="0" smtClean="0">
                <a:solidFill>
                  <a:srgbClr val="000090"/>
                </a:solidFill>
                <a:latin typeface="+mj-lt"/>
                <a:cs typeface="Arial" panose="020B0604020202020204" pitchFamily="34" charset="0"/>
              </a:rPr>
              <a:t>Столични власти или агломерации, които </a:t>
            </a:r>
            <a:endParaRPr lang="en-US" sz="22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bg-BG" sz="2200" b="1" dirty="0">
                <a:solidFill>
                  <a:srgbClr val="000090"/>
                </a:solidFill>
                <a:cs typeface="Arial" panose="020B0604020202020204" pitchFamily="34" charset="0"/>
              </a:rPr>
              <a:t>и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мат 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план 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или стратегия, </a:t>
            </a:r>
            <a:r>
              <a:rPr lang="bg-BG" sz="2200" dirty="0" smtClean="0">
                <a:solidFill>
                  <a:srgbClr val="000090"/>
                </a:solidFill>
                <a:cs typeface="Arial" panose="020B0604020202020204" pitchFamily="34" charset="0"/>
              </a:rPr>
              <a:t>насочена към решаване на даден местен проблем</a:t>
            </a:r>
            <a:endParaRPr lang="en-US" sz="2200" dirty="0" smtClean="0">
              <a:solidFill>
                <a:srgbClr val="000090"/>
              </a:solidFill>
              <a:cs typeface="Arial" panose="020B0604020202020204" pitchFamily="34" charset="0"/>
            </a:endParaRPr>
          </a:p>
          <a:p>
            <a:r>
              <a:rPr lang="bg-BG" sz="2200" b="1" dirty="0">
                <a:solidFill>
                  <a:srgbClr val="FF6600"/>
                </a:solidFill>
                <a:cs typeface="Arial" panose="020B0604020202020204" pitchFamily="34" charset="0"/>
              </a:rPr>
              <a:t>И</a:t>
            </a:r>
            <a:r>
              <a:rPr lang="en-US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 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осигурено </a:t>
            </a:r>
            <a:r>
              <a:rPr lang="bg-BG" sz="2200" b="1" dirty="0">
                <a:solidFill>
                  <a:srgbClr val="000090"/>
                </a:solidFill>
                <a:cs typeface="Arial" panose="020B0604020202020204" pitchFamily="34" charset="0"/>
              </a:rPr>
              <a:t>(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отчасти) 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финансиране</a:t>
            </a:r>
            <a:r>
              <a:rPr lang="bg-BG" sz="2200" b="1" dirty="0" smtClean="0">
                <a:solidFill>
                  <a:srgbClr val="000090"/>
                </a:solidFill>
                <a:cs typeface="Arial" panose="020B0604020202020204" pitchFamily="34" charset="0"/>
              </a:rPr>
              <a:t>, </a:t>
            </a:r>
            <a:r>
              <a:rPr lang="bg-BG" sz="2200" dirty="0" smtClean="0">
                <a:solidFill>
                  <a:srgbClr val="000090"/>
                </a:solidFill>
                <a:cs typeface="Arial" panose="020B0604020202020204" pitchFamily="34" charset="0"/>
              </a:rPr>
              <a:t>за да стартират прилагането на стратегията/плана в рамките на продължителността на проекта по УРБАКТ</a:t>
            </a:r>
            <a:endParaRPr lang="en-GB" sz="1800" dirty="0" smtClean="0">
              <a:solidFill>
                <a:srgbClr val="000090"/>
              </a:solidFill>
              <a:latin typeface="+mj-lt"/>
              <a:cs typeface="Arial" panose="020B0604020202020204" pitchFamily="34" charset="0"/>
            </a:endParaRPr>
          </a:p>
          <a:p>
            <a:endParaRPr lang="en-GB" sz="1800" dirty="0">
              <a:solidFill>
                <a:srgbClr val="000090"/>
              </a:solidFill>
              <a:latin typeface="+mj-lt"/>
              <a:cs typeface="Arial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6943">
            <a:off x="133875" y="1323554"/>
            <a:ext cx="715425" cy="6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9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453612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Покана за представяне на предложения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496" y="1196752"/>
            <a:ext cx="8928992" cy="50405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&gt;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Период на поканата: </a:t>
            </a:r>
            <a:r>
              <a:rPr lang="en-US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22 </a:t>
            </a:r>
            <a:r>
              <a:rPr lang="bg-BG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март</a:t>
            </a:r>
            <a:r>
              <a:rPr lang="en-US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 - 22 </a:t>
            </a:r>
            <a:r>
              <a:rPr lang="bg-BG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юни</a:t>
            </a:r>
            <a:r>
              <a:rPr lang="en-US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 2016</a:t>
            </a:r>
            <a:r>
              <a:rPr lang="bg-BG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г.</a:t>
            </a:r>
            <a:r>
              <a:rPr lang="en-US" altLang="fr-FR" sz="2000" b="1" kern="0" dirty="0" smtClean="0">
                <a:solidFill>
                  <a:srgbClr val="C00000"/>
                </a:solidFill>
                <a:latin typeface="+mj-lt"/>
                <a:cs typeface="ＭＳ Ｐゴシック" charset="0"/>
              </a:rPr>
              <a:t> </a:t>
            </a: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&gt;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Ще бъдат одобрени до 15 проекта за създаване на мрежи</a:t>
            </a:r>
            <a:endParaRPr lang="en-US" altLang="fr-FR" sz="2000" b="1" kern="0" dirty="0" smtClean="0">
              <a:solidFill>
                <a:srgbClr val="000090"/>
              </a:solidFill>
              <a:latin typeface="+mj-lt"/>
              <a:cs typeface="ＭＳ Ｐゴシック" charset="0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&gt;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Продължителност до </a:t>
            </a: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30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месеца</a:t>
            </a: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 (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Етап</a:t>
            </a: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 1: 6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месеца</a:t>
            </a: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 +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Етап</a:t>
            </a: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 2: 24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месеца</a:t>
            </a: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)</a:t>
            </a: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en-US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&gt; </a:t>
            </a:r>
            <a:r>
              <a:rPr lang="bg-BG" altLang="fr-FR" sz="2000" b="1" kern="0" dirty="0" smtClean="0">
                <a:solidFill>
                  <a:srgbClr val="000090"/>
                </a:solidFill>
                <a:latin typeface="+mj-lt"/>
                <a:cs typeface="ＭＳ Ｐゴシック" charset="0"/>
              </a:rPr>
              <a:t>Партньорство</a:t>
            </a:r>
            <a:endParaRPr lang="en-US" altLang="fr-FR" sz="2000" b="1" kern="0" dirty="0" smtClean="0">
              <a:solidFill>
                <a:srgbClr val="000090"/>
              </a:solidFill>
              <a:latin typeface="+mj-lt"/>
              <a:cs typeface="ＭＳ Ｐゴシック" charset="0"/>
            </a:endParaRPr>
          </a:p>
          <a:p>
            <a:pPr lvl="3">
              <a:buClr>
                <a:srgbClr val="FF3300"/>
              </a:buClr>
              <a:buFont typeface="Wingdings" pitchFamily="2" charset="2"/>
              <a:buChar char="§"/>
              <a:defRPr/>
            </a:pP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Един водещ партньор</a:t>
            </a:r>
            <a:endParaRPr lang="en-US" altLang="fr-FR" dirty="0" smtClean="0">
              <a:solidFill>
                <a:srgbClr val="000090"/>
              </a:solidFill>
              <a:latin typeface="+mj-lt"/>
              <a:sym typeface="Wingdings" pitchFamily="2" charset="2"/>
            </a:endParaRPr>
          </a:p>
          <a:p>
            <a:pPr lvl="3">
              <a:buClr>
                <a:srgbClr val="FF3300"/>
              </a:buClr>
              <a:buFont typeface="Wingdings" pitchFamily="2" charset="2"/>
              <a:buChar char="§"/>
              <a:defRPr/>
            </a:pPr>
            <a:r>
              <a:rPr lang="en-US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7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до</a:t>
            </a:r>
            <a:r>
              <a:rPr lang="en-US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9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градове-партньори</a:t>
            </a:r>
            <a:r>
              <a:rPr lang="en-US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(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от поне</a:t>
            </a:r>
            <a:r>
              <a:rPr lang="en-US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3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различни държави</a:t>
            </a:r>
            <a:r>
              <a:rPr lang="en-US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)</a:t>
            </a:r>
          </a:p>
          <a:p>
            <a:pPr lvl="3">
              <a:buClr>
                <a:srgbClr val="FF3300"/>
              </a:buClr>
              <a:buFont typeface="Wingdings" pitchFamily="2" charset="2"/>
              <a:buChar char="§"/>
              <a:defRPr/>
            </a:pP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Баланс между</a:t>
            </a:r>
            <a:r>
              <a:rPr lang="fr-FR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по-слабо развити</a:t>
            </a:r>
            <a:r>
              <a:rPr lang="fr-FR" altLang="fr-FR" dirty="0" smtClean="0">
                <a:solidFill>
                  <a:srgbClr val="000090"/>
                </a:solidFill>
                <a:sym typeface="Wingdings" pitchFamily="2" charset="2"/>
              </a:rPr>
              <a:t> </a:t>
            </a:r>
            <a:r>
              <a:rPr lang="fr-FR" altLang="fr-FR" dirty="0">
                <a:solidFill>
                  <a:srgbClr val="000090"/>
                </a:solidFill>
                <a:sym typeface="Wingdings" pitchFamily="2" charset="2"/>
              </a:rPr>
              <a:t>&amp; </a:t>
            </a:r>
            <a:r>
              <a:rPr lang="bg-BG" altLang="fr-FR" dirty="0" smtClean="0">
                <a:solidFill>
                  <a:srgbClr val="000090"/>
                </a:solidFill>
                <a:sym typeface="Wingdings" pitchFamily="2" charset="2"/>
              </a:rPr>
              <a:t>развити региони</a:t>
            </a:r>
            <a:r>
              <a:rPr lang="fr-FR" altLang="fr-FR" dirty="0" smtClean="0">
                <a:solidFill>
                  <a:srgbClr val="000090"/>
                </a:solidFill>
                <a:sym typeface="Wingdings" pitchFamily="2" charset="2"/>
              </a:rPr>
              <a:t>:</a:t>
            </a:r>
            <a:endParaRPr lang="fr-FR" altLang="fr-FR" dirty="0" smtClean="0">
              <a:solidFill>
                <a:srgbClr val="000090"/>
              </a:solidFill>
              <a:latin typeface="+mj-lt"/>
              <a:sym typeface="Wingdings" pitchFamily="2" charset="2"/>
            </a:endParaRPr>
          </a:p>
          <a:p>
            <a:pPr marL="1371600" lvl="3" indent="0">
              <a:buClr>
                <a:srgbClr val="FF3300"/>
              </a:buClr>
              <a:buNone/>
              <a:defRPr/>
            </a:pPr>
            <a:r>
              <a:rPr lang="fr-FR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-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минимум</a:t>
            </a:r>
            <a:r>
              <a:rPr lang="fr-FR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3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от по-слабо развити региони, ако</a:t>
            </a:r>
            <a:r>
              <a:rPr lang="fr-FR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партньорите са 7;</a:t>
            </a:r>
            <a:endParaRPr lang="fr-FR" altLang="fr-FR" dirty="0" smtClean="0">
              <a:solidFill>
                <a:srgbClr val="000090"/>
              </a:solidFill>
              <a:latin typeface="+mj-lt"/>
              <a:sym typeface="Wingdings" pitchFamily="2" charset="2"/>
            </a:endParaRPr>
          </a:p>
          <a:p>
            <a:pPr marL="1371600" lvl="3" indent="0">
              <a:buClr>
                <a:srgbClr val="FF3300"/>
              </a:buClr>
              <a:buNone/>
              <a:defRPr/>
            </a:pPr>
            <a:r>
              <a:rPr lang="fr-FR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- </a:t>
            </a:r>
            <a:r>
              <a:rPr lang="bg-BG" altLang="fr-FR" dirty="0">
                <a:solidFill>
                  <a:srgbClr val="000090"/>
                </a:solidFill>
                <a:latin typeface="+mj-lt"/>
                <a:sym typeface="Wingdings" pitchFamily="2" charset="2"/>
              </a:rPr>
              <a:t>минимум</a:t>
            </a:r>
            <a:r>
              <a:rPr lang="fr-FR" altLang="fr-FR" dirty="0">
                <a:solidFill>
                  <a:srgbClr val="000090"/>
                </a:solidFill>
                <a:latin typeface="+mj-lt"/>
                <a:sym typeface="Wingdings" pitchFamily="2" charset="2"/>
              </a:rPr>
              <a:t>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4</a:t>
            </a:r>
            <a:r>
              <a:rPr lang="fr-FR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 </a:t>
            </a:r>
            <a:r>
              <a:rPr lang="bg-BG" altLang="fr-FR" dirty="0">
                <a:solidFill>
                  <a:srgbClr val="000090"/>
                </a:solidFill>
                <a:latin typeface="+mj-lt"/>
                <a:sym typeface="Wingdings" pitchFamily="2" charset="2"/>
              </a:rPr>
              <a:t>от по-слабо развити региони, ако</a:t>
            </a:r>
            <a:r>
              <a:rPr lang="fr-FR" altLang="fr-FR" dirty="0">
                <a:solidFill>
                  <a:srgbClr val="000090"/>
                </a:solidFill>
                <a:latin typeface="+mj-lt"/>
                <a:sym typeface="Wingdings" pitchFamily="2" charset="2"/>
              </a:rPr>
              <a:t> </a:t>
            </a:r>
            <a:r>
              <a:rPr lang="bg-BG" altLang="fr-FR" dirty="0">
                <a:solidFill>
                  <a:srgbClr val="000090"/>
                </a:solidFill>
                <a:latin typeface="+mj-lt"/>
                <a:sym typeface="Wingdings" pitchFamily="2" charset="2"/>
              </a:rPr>
              <a:t>партньорите са </a:t>
            </a:r>
            <a:r>
              <a:rPr lang="bg-BG" altLang="fr-FR" dirty="0" smtClean="0">
                <a:solidFill>
                  <a:srgbClr val="000090"/>
                </a:solidFill>
                <a:latin typeface="+mj-lt"/>
                <a:sym typeface="Wingdings" pitchFamily="2" charset="2"/>
              </a:rPr>
              <a:t>8-9.</a:t>
            </a:r>
            <a:endParaRPr lang="fr-FR" altLang="fr-FR" dirty="0">
              <a:solidFill>
                <a:srgbClr val="000090"/>
              </a:solidFill>
              <a:latin typeface="+mj-lt"/>
              <a:sym typeface="Wingdings" pitchFamily="2" charset="2"/>
            </a:endParaRPr>
          </a:p>
          <a:p>
            <a:pPr marL="0" indent="0" algn="just">
              <a:spcBef>
                <a:spcPts val="500"/>
              </a:spcBef>
              <a:buClr>
                <a:srgbClr val="FF3300"/>
              </a:buClr>
              <a:buSzPct val="120000"/>
              <a:buNone/>
              <a:defRPr/>
            </a:pPr>
            <a:r>
              <a:rPr lang="fr-FR" altLang="fr-FR" sz="2000" b="1" kern="0" dirty="0">
                <a:solidFill>
                  <a:srgbClr val="000090"/>
                </a:solidFill>
                <a:sym typeface="Wingdings" pitchFamily="2" charset="2"/>
              </a:rPr>
              <a:t>&gt; </a:t>
            </a:r>
            <a:r>
              <a:rPr lang="bg-BG" altLang="fr-FR" sz="2000" b="1" kern="0" dirty="0" smtClean="0">
                <a:solidFill>
                  <a:srgbClr val="000090"/>
                </a:solidFill>
                <a:sym typeface="Wingdings" pitchFamily="2" charset="2"/>
              </a:rPr>
              <a:t>Тематична насоченост</a:t>
            </a:r>
            <a:endParaRPr lang="fr-FR" altLang="fr-FR" sz="2000" dirty="0">
              <a:solidFill>
                <a:srgbClr val="000090"/>
              </a:solidFill>
              <a:sym typeface="Wingdings" pitchFamily="2" charset="2"/>
            </a:endParaRPr>
          </a:p>
          <a:p>
            <a:pPr lvl="3">
              <a:buClr>
                <a:srgbClr val="FF3300"/>
              </a:buClr>
              <a:buFont typeface="Wingdings" pitchFamily="2" charset="2"/>
              <a:buChar char="§"/>
              <a:defRPr/>
            </a:pPr>
            <a:r>
              <a:rPr lang="bg-BG" altLang="fr-FR" dirty="0" smtClean="0">
                <a:solidFill>
                  <a:srgbClr val="000090"/>
                </a:solidFill>
                <a:sym typeface="Wingdings" pitchFamily="2" charset="2"/>
              </a:rPr>
              <a:t>Може да включи която и да е от </a:t>
            </a:r>
            <a:r>
              <a:rPr lang="en-US" altLang="fr-FR" dirty="0" smtClean="0">
                <a:solidFill>
                  <a:srgbClr val="000090"/>
                </a:solidFill>
                <a:sym typeface="Wingdings" pitchFamily="2" charset="2"/>
              </a:rPr>
              <a:t>10</a:t>
            </a:r>
            <a:r>
              <a:rPr lang="bg-BG" altLang="fr-FR" dirty="0" smtClean="0">
                <a:solidFill>
                  <a:srgbClr val="000090"/>
                </a:solidFill>
                <a:sym typeface="Wingdings" pitchFamily="2" charset="2"/>
              </a:rPr>
              <a:t>те</a:t>
            </a:r>
            <a:r>
              <a:rPr lang="en-US" altLang="fr-FR" dirty="0" smtClean="0">
                <a:solidFill>
                  <a:srgbClr val="000090"/>
                </a:solidFill>
                <a:sym typeface="Wingdings" pitchFamily="2" charset="2"/>
              </a:rPr>
              <a:t> </a:t>
            </a:r>
            <a:r>
              <a:rPr lang="bg-BG" altLang="fr-FR" dirty="0" smtClean="0">
                <a:solidFill>
                  <a:srgbClr val="000090"/>
                </a:solidFill>
                <a:sym typeface="Wingdings" pitchFamily="2" charset="2"/>
              </a:rPr>
              <a:t>цели на Кохезионната политика, обхванати по УРБАКТ</a:t>
            </a:r>
            <a:endParaRPr lang="fr-FR" altLang="fr-FR" dirty="0">
              <a:solidFill>
                <a:srgbClr val="000090"/>
              </a:solidFill>
              <a:sym typeface="Wingdings" pitchFamily="2" charset="2"/>
            </a:endParaRPr>
          </a:p>
          <a:p>
            <a:pPr lvl="3">
              <a:buClr>
                <a:srgbClr val="FF3300"/>
              </a:buClr>
              <a:buFont typeface="Wingdings" pitchFamily="2" charset="2"/>
              <a:buChar char="§"/>
              <a:defRPr/>
            </a:pPr>
            <a:r>
              <a:rPr lang="bg-BG" altLang="fr-FR" dirty="0" smtClean="0">
                <a:solidFill>
                  <a:srgbClr val="000090"/>
                </a:solidFill>
                <a:sym typeface="Wingdings" pitchFamily="2" charset="2"/>
              </a:rPr>
              <a:t>Общ проблем, засегнат в плановете на партньорите</a:t>
            </a:r>
            <a:r>
              <a:rPr lang="fr-FR" altLang="fr-FR" dirty="0" smtClean="0">
                <a:solidFill>
                  <a:srgbClr val="000090"/>
                </a:solidFill>
                <a:sym typeface="Wingdings" pitchFamily="2" charset="2"/>
              </a:rPr>
              <a:t> </a:t>
            </a:r>
            <a:endParaRPr lang="bg-BG" altLang="fr-FR" dirty="0" smtClean="0">
              <a:solidFill>
                <a:srgbClr val="000090"/>
              </a:solidFill>
              <a:sym typeface="Wingdings" pitchFamily="2" charset="2"/>
            </a:endParaRPr>
          </a:p>
          <a:p>
            <a:pPr lvl="3">
              <a:buClr>
                <a:srgbClr val="FF3300"/>
              </a:buClr>
              <a:buFont typeface="Wingdings" pitchFamily="2" charset="2"/>
              <a:buChar char="§"/>
              <a:defRPr/>
            </a:pPr>
            <a:r>
              <a:rPr lang="bg-BG" altLang="fr-FR" dirty="0" smtClean="0">
                <a:solidFill>
                  <a:srgbClr val="000090"/>
                </a:solidFill>
                <a:sym typeface="Wingdings" pitchFamily="2" charset="2"/>
              </a:rPr>
              <a:t>Предизвикателствата пред тяхното прилагане</a:t>
            </a:r>
            <a:endParaRPr lang="fr-FR" altLang="fr-FR" dirty="0">
              <a:solidFill>
                <a:srgbClr val="000090"/>
              </a:solidFill>
              <a:sym typeface="Wingdings" pitchFamily="2" charset="2"/>
            </a:endParaRPr>
          </a:p>
          <a:p>
            <a:pPr lvl="4">
              <a:buClr>
                <a:srgbClr val="FF3300"/>
              </a:buClr>
              <a:buFont typeface="Wingdings" pitchFamily="2" charset="2"/>
              <a:buChar char="§"/>
              <a:defRPr/>
            </a:pPr>
            <a:endParaRPr lang="en-US" altLang="fr-FR" dirty="0" smtClean="0">
              <a:solidFill>
                <a:srgbClr val="000090"/>
              </a:solidFill>
              <a:latin typeface="+mj-lt"/>
              <a:sym typeface="Wingdings" panose="05000000000000000000" pitchFamily="2" charset="2"/>
            </a:endParaRPr>
          </a:p>
          <a:p>
            <a:pPr algn="just">
              <a:spcBef>
                <a:spcPts val="500"/>
              </a:spcBef>
              <a:buClr>
                <a:srgbClr val="FF3300"/>
              </a:buClr>
              <a:buSzPct val="120000"/>
              <a:buFont typeface="Wingdings" pitchFamily="2" charset="2"/>
              <a:buChar char="§"/>
              <a:defRPr/>
            </a:pPr>
            <a:endParaRPr lang="en-US" altLang="fr-FR" sz="2000" b="1" kern="0" dirty="0" smtClean="0">
              <a:solidFill>
                <a:srgbClr val="000090"/>
              </a:solidFill>
              <a:latin typeface="+mj-lt"/>
              <a:cs typeface="ＭＳ Ｐゴシック" charset="0"/>
            </a:endParaRPr>
          </a:p>
          <a:p>
            <a:pPr>
              <a:buClr>
                <a:srgbClr val="FF6600"/>
              </a:buClr>
              <a:buSzPct val="150000"/>
              <a:buFont typeface="Wingdings" pitchFamily="2" charset="2"/>
              <a:buNone/>
              <a:defRPr/>
            </a:pPr>
            <a:endParaRPr lang="fr-FR" altLang="fr-FR" sz="2000" dirty="0" smtClean="0">
              <a:solidFill>
                <a:srgbClr val="00009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9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493993"/>
            <a:ext cx="4752528" cy="558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bg-BG" sz="2800" b="1" dirty="0" smtClean="0">
                <a:solidFill>
                  <a:schemeClr val="bg1"/>
                </a:solidFill>
                <a:ea typeface="Times New Roman"/>
                <a:cs typeface="Arial"/>
              </a:rPr>
              <a:t>Тематични цели</a:t>
            </a:r>
            <a:endParaRPr lang="en-GB" sz="2800" b="1" dirty="0" smtClean="0">
              <a:solidFill>
                <a:schemeClr val="bg1"/>
              </a:solidFill>
              <a:ea typeface="Times New Roman"/>
              <a:cs typeface="Arial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467544" y="2636912"/>
            <a:ext cx="8748464" cy="468079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Verdana" charset="0"/>
              <a:cs typeface="Arial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137681"/>
              </p:ext>
            </p:extLst>
          </p:nvPr>
        </p:nvGraphicFramePr>
        <p:xfrm>
          <a:off x="395536" y="1369381"/>
          <a:ext cx="8280920" cy="369551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280920"/>
              </a:tblGrid>
              <a:tr h="290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1. </a:t>
                      </a:r>
                      <a:r>
                        <a:rPr lang="bg-BG" sz="1600" b="1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Насърчаване на иновациите, изследванията и технологичното развитие</a:t>
                      </a:r>
                      <a:r>
                        <a:rPr lang="en-GB" sz="1600" b="1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*</a:t>
                      </a:r>
                      <a:endParaRPr lang="fr-FR" sz="1600" b="1" i="1" dirty="0">
                        <a:solidFill>
                          <a:srgbClr val="0B049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2. </a:t>
                      </a:r>
                      <a:r>
                        <a:rPr lang="bg-BG" sz="1600" b="0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Подобряване</a:t>
                      </a:r>
                      <a:r>
                        <a:rPr lang="bg-BG" sz="1600" b="0" i="0" baseline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достъпа до, използването и качеството на информационните и комуникационни технологии</a:t>
                      </a:r>
                      <a:endParaRPr lang="fr-FR" sz="1600" b="1" i="1" dirty="0">
                        <a:solidFill>
                          <a:srgbClr val="0B049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3. </a:t>
                      </a:r>
                      <a:r>
                        <a:rPr lang="bg-BG" sz="1600" b="0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Подобряване на конкурентоспособността на МСП</a:t>
                      </a:r>
                      <a:endParaRPr lang="fr-FR" sz="1600" b="1" i="1" dirty="0">
                        <a:solidFill>
                          <a:srgbClr val="0B049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 </a:t>
                      </a:r>
                      <a:r>
                        <a:rPr lang="bg-BG" sz="1600" b="1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Подкрепа</a:t>
                      </a:r>
                      <a:r>
                        <a:rPr lang="bg-BG" sz="1600" b="1" baseline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за прехода към нисковъглеродна икономика във всички сектори</a:t>
                      </a:r>
                      <a:r>
                        <a:rPr lang="en-GB" sz="1600" b="1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*</a:t>
                      </a:r>
                      <a:endParaRPr lang="fr-FR" sz="1600" b="1" dirty="0">
                        <a:solidFill>
                          <a:srgbClr val="0B049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5. </a:t>
                      </a:r>
                      <a:r>
                        <a:rPr lang="bg-BG" sz="1600" b="0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Насърчаване на адаптирането към климатичните промени и превенцията на риска</a:t>
                      </a:r>
                      <a:endParaRPr lang="fr-FR" sz="1600" b="1" i="1" dirty="0">
                        <a:solidFill>
                          <a:srgbClr val="0B049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6. </a:t>
                      </a:r>
                      <a:r>
                        <a:rPr lang="bg-BG" sz="1600" b="1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Защита на околната среда и повишаване на ресурсната ефективност</a:t>
                      </a:r>
                      <a:r>
                        <a:rPr lang="en-GB" sz="1600" b="1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*</a:t>
                      </a:r>
                      <a:endParaRPr lang="fr-FR" sz="1600" b="1" i="1" dirty="0">
                        <a:solidFill>
                          <a:srgbClr val="0B049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7. </a:t>
                      </a:r>
                      <a:r>
                        <a:rPr lang="bg-BG" sz="160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Насърчаване на устойчивия транспорт</a:t>
                      </a:r>
                      <a:r>
                        <a:rPr lang="bg-BG" sz="1600" baseline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и премахване на „тесните места“ в ключовите системи</a:t>
                      </a:r>
                      <a:endParaRPr lang="fr-FR" sz="1600" dirty="0">
                        <a:solidFill>
                          <a:srgbClr val="0B049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8. </a:t>
                      </a:r>
                      <a:r>
                        <a:rPr lang="bg-BG" sz="1600" b="1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Насърчаване на заетостта и подкрепа на</a:t>
                      </a:r>
                      <a:r>
                        <a:rPr lang="bg-BG" sz="1600" b="1" i="0" baseline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трудовата мобилност</a:t>
                      </a:r>
                      <a:r>
                        <a:rPr lang="en-GB" sz="1600" b="1" i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*</a:t>
                      </a:r>
                      <a:endParaRPr lang="fr-FR" sz="1600" b="1" i="1" dirty="0">
                        <a:solidFill>
                          <a:srgbClr val="0B049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9. </a:t>
                      </a:r>
                      <a:r>
                        <a:rPr lang="bg-BG" sz="1600" b="1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Насърчаване на социалното</a:t>
                      </a:r>
                      <a:r>
                        <a:rPr lang="bg-BG" sz="1600" b="1" baseline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включване и борба с бедността</a:t>
                      </a:r>
                      <a:r>
                        <a:rPr lang="en-GB" sz="1600" b="1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*</a:t>
                      </a:r>
                      <a:endParaRPr lang="fr-FR" sz="1600" dirty="0">
                        <a:solidFill>
                          <a:srgbClr val="0B049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10. </a:t>
                      </a:r>
                      <a:r>
                        <a:rPr lang="bg-BG" sz="160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Инвестиции</a:t>
                      </a:r>
                      <a:r>
                        <a:rPr lang="bg-BG" sz="1600" baseline="0" dirty="0" smtClean="0">
                          <a:solidFill>
                            <a:srgbClr val="0B049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в образованието, уменията и продължаващото обучение чрез развитие на образователната инфраструктура</a:t>
                      </a:r>
                      <a:endParaRPr lang="fr-FR" sz="1600" dirty="0">
                        <a:solidFill>
                          <a:srgbClr val="0B049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228" marR="622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32273" y="4989130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B0492"/>
                </a:solidFill>
              </a:rPr>
              <a:t>*</a:t>
            </a:r>
            <a:r>
              <a:rPr lang="en-GB" sz="1600" dirty="0" smtClean="0">
                <a:solidFill>
                  <a:srgbClr val="0B0492"/>
                </a:solidFill>
              </a:rPr>
              <a:t>70% </a:t>
            </a:r>
            <a:r>
              <a:rPr lang="bg-BG" sz="1600" dirty="0" smtClean="0">
                <a:solidFill>
                  <a:srgbClr val="0B0492"/>
                </a:solidFill>
              </a:rPr>
              <a:t>от бюджета по УРБАКТ</a:t>
            </a:r>
            <a:r>
              <a:rPr lang="en-GB" sz="1600" dirty="0" smtClean="0">
                <a:solidFill>
                  <a:srgbClr val="0B0492"/>
                </a:solidFill>
              </a:rPr>
              <a:t> III (2014 – 2020) </a:t>
            </a:r>
            <a:r>
              <a:rPr lang="bg-BG" sz="1600" dirty="0" smtClean="0">
                <a:solidFill>
                  <a:srgbClr val="0B0492"/>
                </a:solidFill>
              </a:rPr>
              <a:t>ще се използва за мрежи по отбелязаните тематични цели</a:t>
            </a:r>
            <a:r>
              <a:rPr lang="en-GB" sz="1600" dirty="0" smtClean="0">
                <a:solidFill>
                  <a:srgbClr val="0B0492"/>
                </a:solidFill>
              </a:rPr>
              <a:t>.</a:t>
            </a:r>
            <a:endParaRPr lang="en-GB" sz="1600" dirty="0">
              <a:solidFill>
                <a:srgbClr val="0B04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5067</TotalTime>
  <Words>1304</Words>
  <Application>Microsoft Office PowerPoint</Application>
  <PresentationFormat>On-screen Show (4:3)</PresentationFormat>
  <Paragraphs>239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Thème Office</vt:lpstr>
      <vt:lpstr>1_Thème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Kristijan RADOJCIC</dc:creator>
  <cp:lastModifiedBy>USER</cp:lastModifiedBy>
  <cp:revision>695</cp:revision>
  <cp:lastPrinted>2016-03-24T09:20:59Z</cp:lastPrinted>
  <dcterms:created xsi:type="dcterms:W3CDTF">2015-09-18T11:28:39Z</dcterms:created>
  <dcterms:modified xsi:type="dcterms:W3CDTF">2016-05-26T13:21:53Z</dcterms:modified>
</cp:coreProperties>
</file>